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 id="2147483801" r:id="rId2"/>
  </p:sldMasterIdLst>
  <p:notesMasterIdLst>
    <p:notesMasterId r:id="rId21"/>
  </p:notesMasterIdLst>
  <p:sldIdLst>
    <p:sldId id="281" r:id="rId3"/>
    <p:sldId id="291" r:id="rId4"/>
    <p:sldId id="292" r:id="rId5"/>
    <p:sldId id="293" r:id="rId6"/>
    <p:sldId id="294" r:id="rId7"/>
    <p:sldId id="257" r:id="rId8"/>
    <p:sldId id="309" r:id="rId9"/>
    <p:sldId id="307" r:id="rId10"/>
    <p:sldId id="303" r:id="rId11"/>
    <p:sldId id="314" r:id="rId12"/>
    <p:sldId id="354" r:id="rId13"/>
    <p:sldId id="311" r:id="rId14"/>
    <p:sldId id="358" r:id="rId15"/>
    <p:sldId id="312" r:id="rId16"/>
    <p:sldId id="327" r:id="rId17"/>
    <p:sldId id="260" r:id="rId18"/>
    <p:sldId id="356" r:id="rId19"/>
    <p:sldId id="33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5C945-61BC-460B-A5B5-234A36A61070}" type="datetimeFigureOut">
              <a:rPr lang="en-CA" smtClean="0"/>
              <a:t>2025-02-07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051BD-A60F-4274-8A02-9C5FA7F44300}" type="slidenum">
              <a:rPr lang="en-CA" smtClean="0"/>
              <a:t>‹#›</a:t>
            </a:fld>
            <a:endParaRPr lang="en-CA"/>
          </a:p>
        </p:txBody>
      </p:sp>
    </p:spTree>
    <p:extLst>
      <p:ext uri="{BB962C8B-B14F-4D97-AF65-F5344CB8AC3E}">
        <p14:creationId xmlns:p14="http://schemas.microsoft.com/office/powerpoint/2010/main" val="2328689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B3802-6BF1-4DDA-967B-5711482DCE1E}"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0486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D2FAB-C8B7-801C-4652-1BD45EB41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28EB8-868B-BC34-3C73-08048D3FD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6C028-1434-92B9-76C6-37055C53959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9C76FF8-0F17-EC69-AA40-3EB176E522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B3802-6BF1-4DDA-967B-5711482DCE1E}"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58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979F-18DC-1C99-1481-C373805152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3A3F742-1F77-8DB1-DAEB-2CC0DE544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CDFB3C8-11F0-F3FB-4B4A-CBAA920F560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78F93CE-9261-84D9-E3E1-89BF4FE61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8864-B0F1-A414-EEF9-9504DB920753}"/>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849968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CA7BD-1AAC-CC32-235A-B59DA81F14D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8E9FDD7-71C6-D80B-4A8B-89934F1359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D1FFE84-657A-6AA7-BA73-9B43C29E3F4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D212F3A-9ABC-9D97-8564-35CB1AB8B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63B7C-CA89-DC56-FBDE-DB5D2CE383F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07949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2BA29-3173-1763-787C-0E4BA18853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8B4C1E7-55D5-6B92-B3E4-E1EACC5DBD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6A35A50-93F7-906A-F703-4867603F5CF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87636A-B667-F575-B822-AE9ADEF69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EC12-694D-171D-16D8-0291B8805AFD}"/>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0732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76200"/>
            <a:ext cx="12227984" cy="70866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4463819" y="2130426"/>
            <a:ext cx="6813781" cy="1470025"/>
          </a:xfrm>
        </p:spPr>
        <p:txBody>
          <a:bodyPr>
            <a:normAutofit/>
          </a:bodyPr>
          <a:lstStyle>
            <a:lvl1pPr algn="r">
              <a:defRPr sz="2400" cap="all" baseline="0">
                <a:solidFill>
                  <a:schemeClr val="bg1"/>
                </a:solidFill>
                <a:latin typeface="Arial Black" pitchFamily="34" charset="0"/>
              </a:defRPr>
            </a:lvl1pPr>
          </a:lstStyle>
          <a:p>
            <a:r>
              <a:rPr lang="en-CA" noProof="0" dirty="0"/>
              <a:t>Click to edit Master title style</a:t>
            </a:r>
          </a:p>
        </p:txBody>
      </p:sp>
      <p:sp>
        <p:nvSpPr>
          <p:cNvPr id="3" name="Subtitle 2"/>
          <p:cNvSpPr>
            <a:spLocks noGrp="1"/>
          </p:cNvSpPr>
          <p:nvPr>
            <p:ph type="subTitle" idx="1"/>
          </p:nvPr>
        </p:nvSpPr>
        <p:spPr>
          <a:xfrm>
            <a:off x="4463819" y="3861048"/>
            <a:ext cx="6806208" cy="1752600"/>
          </a:xfrm>
        </p:spPr>
        <p:txBody>
          <a:bodyPr>
            <a:normAutofit/>
          </a:bodyPr>
          <a:lstStyle>
            <a:lvl1pPr marL="0" indent="0" algn="r">
              <a:buNone/>
              <a:defRPr sz="2000" cap="all" baseline="0">
                <a:solidFill>
                  <a:schemeClr val="bg1"/>
                </a:solidFill>
                <a:latin typeface="Arial Blac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Click to edit Master subtitle style</a:t>
            </a:r>
          </a:p>
        </p:txBody>
      </p:sp>
      <p:sp>
        <p:nvSpPr>
          <p:cNvPr id="6" name="Slide Number Placeholder 5"/>
          <p:cNvSpPr>
            <a:spLocks noGrp="1"/>
          </p:cNvSpPr>
          <p:nvPr>
            <p:ph type="sldNum" sz="quarter" idx="12"/>
          </p:nvPr>
        </p:nvSpPr>
        <p:spPr>
          <a:xfrm>
            <a:off x="8880309" y="6336001"/>
            <a:ext cx="2844800" cy="365125"/>
          </a:xfrm>
        </p:spPr>
        <p:txBody>
          <a:bodyPr/>
          <a:lstStyle/>
          <a:p>
            <a:fld id="{3073E6FA-8998-4DCD-BB9A-5D739E5D4D85}" type="slidenum">
              <a:rPr lang="en-CA" smtClean="0"/>
              <a:t>‹#›</a:t>
            </a:fld>
            <a:endParaRPr lang="en-CA" dirty="0"/>
          </a:p>
        </p:txBody>
      </p:sp>
    </p:spTree>
    <p:extLst>
      <p:ext uri="{BB962C8B-B14F-4D97-AF65-F5344CB8AC3E}">
        <p14:creationId xmlns:p14="http://schemas.microsoft.com/office/powerpoint/2010/main" val="3778439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Content Placeholder 2"/>
          <p:cNvSpPr>
            <a:spLocks noGrp="1"/>
          </p:cNvSpPr>
          <p:nvPr>
            <p:ph idx="1"/>
          </p:nvPr>
        </p:nvSpPr>
        <p:spPr/>
        <p:txBody>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3687683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noProof="0"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noProof="0" dirty="0"/>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941404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3563246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noProof="0"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3938159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435593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202453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noProof="0"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noProof="0" dirty="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423777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82D56-4754-4D78-9FC4-2BD346E98FF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5A17F7A-3A8C-7DD8-E3AA-2950A98217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66C51BA-0D01-5ED0-D9C3-6B821F21E8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DE7797-4B08-214C-D0B4-BB0662E53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92B53-5707-3C63-9263-42E3719C3A7A}"/>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882655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noProof="0"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noProof="0" dirty="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509405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Vertical Text Placeholder 2"/>
          <p:cNvSpPr>
            <a:spLocks noGrp="1"/>
          </p:cNvSpPr>
          <p:nvPr>
            <p:ph type="body" orient="vert" idx="1"/>
          </p:nvPr>
        </p:nvSpPr>
        <p:spPr/>
        <p:txBody>
          <a:bodyPr vert="eaVert"/>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1822730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CA" noProof="0"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73E6FA-8998-4DCD-BB9A-5D739E5D4D85}" type="slidenum">
              <a:rPr lang="en-CA" smtClean="0"/>
              <a:t>‹#›</a:t>
            </a:fld>
            <a:endParaRPr lang="en-CA"/>
          </a:p>
        </p:txBody>
      </p:sp>
    </p:spTree>
    <p:extLst>
      <p:ext uri="{BB962C8B-B14F-4D97-AF65-F5344CB8AC3E}">
        <p14:creationId xmlns:p14="http://schemas.microsoft.com/office/powerpoint/2010/main" val="2759204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D272-D1BE-1049-87AF-268B1B8D70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117AA70-EEB6-78F4-2886-4CFB5D0F7D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3967F-26B3-8CA0-3E63-29B408EBE1F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E455E73-BA8E-6659-22AC-F964CB668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432B5-399D-6304-C12F-105059BA3A0F}"/>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33199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FD55F-9706-E2A2-BAFD-C6A957CB936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10AE196-0F11-DD1D-0A15-050CE80F98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A44C441-226A-0A7C-5206-C11A1F45E7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A7F4928-3E35-D965-7A39-2BB3C161D4D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6E8EDA6-3867-0C74-FC8E-CD564F605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088A7E-2C1A-CA25-7144-759642B2C359}"/>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89516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E1F6-9C59-3828-4277-21D65DFCC33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DF6DB56-3BA6-565E-CC89-E7A19E1AD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565286-2DA4-8EFF-E33A-6B989E3B21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DBAE115-C453-4C06-3EF4-41118CC612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27739F-B1D6-1F9A-CAE9-BF933DECE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3258C46-08A5-964F-1415-CC63D0439B9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9973957-8137-23D3-AAAD-5FB6FD01E4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E297EB-A677-4D34-25C9-AE6BFB5AD68B}"/>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467760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DA46-90FE-314E-4859-2A53A761DAF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8836CF7-D835-7D6D-3FA3-452FBE8A57B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7CDEEA6-563E-73C3-677B-F9EC0FBF0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94F3BE-4A13-B8A0-2623-7C6FF0B9C311}"/>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39470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4881CF-C684-1CCE-6A11-E9D0A46949C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EAEC68A-AB04-19B9-0AB2-314D33DD15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8C0C0C-0123-4244-728B-5B6F295D0C6A}"/>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993735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BEE7-1506-AEAD-0415-AB4AB6ECD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3D5209D-1AF7-31A2-D4D9-297D59BB58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AADFA00-EBAD-9FC4-3B0A-F781CD31C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79410-ADDF-E15E-EA3E-C6F76074931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BF160E-E335-66EC-EADC-E1C5A7619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095D0-B4B5-2C32-B48E-BB242162351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89265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69EE-E7DB-89D8-FB6C-2559B598C9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FADEACE-928A-458A-134B-1781531EA3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CEC1876-1157-DEB1-F02B-52BC56CAC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E71A3-A2C4-32D9-3191-A0B0EA74DF2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53C28A-D9D1-FD9B-7FFF-D1F8B39DA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E1F34-CE45-C7B8-55A6-80F9A958705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946084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465CC-755D-7BE7-2307-9B5EE06FF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0DB6529-0A13-F9FA-A4BF-D338A3C02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4FA8750-E8A2-9B57-DD73-9656C8425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856E6E0-D599-A9C8-F03A-085C155D90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2EEBCFE-DFB1-4DDA-1CBB-3165C3CDFC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7F8FC-4B86-4690-8888-22AB2F781BEF}" type="slidenum">
              <a:rPr lang="en-US" smtClean="0"/>
              <a:pPr/>
              <a:t>‹#›</a:t>
            </a:fld>
            <a:endParaRPr lang="en-US"/>
          </a:p>
        </p:txBody>
      </p:sp>
    </p:spTree>
    <p:extLst>
      <p:ext uri="{BB962C8B-B14F-4D97-AF65-F5344CB8AC3E}">
        <p14:creationId xmlns:p14="http://schemas.microsoft.com/office/powerpoint/2010/main" val="360930255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noProof="0"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4" name="Date Placeholder 3"/>
          <p:cNvSpPr>
            <a:spLocks noGrp="1"/>
          </p:cNvSpPr>
          <p:nvPr>
            <p:ph type="dt" sz="half" idx="2"/>
          </p:nvPr>
        </p:nvSpPr>
        <p:spPr>
          <a:xfrm>
            <a:off x="623392" y="62280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4271797" y="62280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noProof="0" dirty="0"/>
          </a:p>
        </p:txBody>
      </p:sp>
      <p:sp>
        <p:nvSpPr>
          <p:cNvPr id="6" name="Slide Number Placeholder 5"/>
          <p:cNvSpPr>
            <a:spLocks noGrp="1"/>
          </p:cNvSpPr>
          <p:nvPr>
            <p:ph type="sldNum" sz="quarter" idx="4"/>
          </p:nvPr>
        </p:nvSpPr>
        <p:spPr>
          <a:xfrm>
            <a:off x="8880309" y="62280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3E6FA-8998-4DCD-BB9A-5D739E5D4D85}" type="slidenum">
              <a:rPr lang="en-CA" smtClean="0"/>
              <a:t>‹#›</a:t>
            </a:fld>
            <a:endParaRPr lang="en-CA"/>
          </a:p>
        </p:txBody>
      </p:sp>
    </p:spTree>
    <p:extLst>
      <p:ext uri="{BB962C8B-B14F-4D97-AF65-F5344CB8AC3E}">
        <p14:creationId xmlns:p14="http://schemas.microsoft.com/office/powerpoint/2010/main" val="237780420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microsoft.com/office/2007/relationships/hdphoto" Target="../media/hdphoto1.wdp"/><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7084" y="2190358"/>
            <a:ext cx="8195145" cy="2695363"/>
          </a:xfrm>
        </p:spPr>
        <p:txBody>
          <a:bodyPr>
            <a:noAutofit/>
          </a:bodyPr>
          <a:lstStyle/>
          <a:p>
            <a:pPr algn="ctr"/>
            <a:r>
              <a:rPr lang="en-US" sz="3200" dirty="0"/>
              <a:t>Kativik Regional Government and its EASTERN ARCTIC UNDERWATER fibre optic network (EAUFON) PROJECT</a:t>
            </a:r>
            <a:endParaRPr lang="en-CA" sz="1800" dirty="0"/>
          </a:p>
        </p:txBody>
      </p:sp>
      <p:sp>
        <p:nvSpPr>
          <p:cNvPr id="4" name="Slide Number Placeholder 3"/>
          <p:cNvSpPr>
            <a:spLocks noGrp="1"/>
          </p:cNvSpPr>
          <p:nvPr>
            <p:ph type="sldNum" sz="quarter" idx="12"/>
          </p:nvPr>
        </p:nvSpPr>
        <p:spPr/>
        <p:txBody>
          <a:bodyPr/>
          <a:lstStyle/>
          <a:p>
            <a:fld id="{3073E6FA-8998-4DCD-BB9A-5D739E5D4D85}" type="slidenum">
              <a:rPr lang="en-CA">
                <a:solidFill>
                  <a:prstClr val="black">
                    <a:tint val="75000"/>
                  </a:prstClr>
                </a:solidFill>
                <a:latin typeface="Calibri"/>
              </a:rPr>
              <a:pPr/>
              <a:t>1</a:t>
            </a:fld>
            <a:endParaRPr lang="en-CA" dirty="0">
              <a:solidFill>
                <a:prstClr val="black">
                  <a:tint val="75000"/>
                </a:prstClr>
              </a:solidFill>
              <a:latin typeface="Calibri"/>
            </a:endParaRPr>
          </a:p>
        </p:txBody>
      </p:sp>
      <p:sp>
        <p:nvSpPr>
          <p:cNvPr id="5" name="Title 1"/>
          <p:cNvSpPr txBox="1">
            <a:spLocks/>
          </p:cNvSpPr>
          <p:nvPr/>
        </p:nvSpPr>
        <p:spPr>
          <a:xfrm>
            <a:off x="5575857" y="4413593"/>
            <a:ext cx="5423451" cy="1052931"/>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400" kern="1200" cap="all" baseline="0">
                <a:solidFill>
                  <a:schemeClr val="bg1"/>
                </a:solidFill>
                <a:latin typeface="Arial Black" pitchFamily="34" charset="0"/>
                <a:ea typeface="+mj-ea"/>
                <a:cs typeface="+mj-cs"/>
              </a:defRPr>
            </a:lvl1pPr>
          </a:lstStyle>
          <a:p>
            <a:pPr algn="l"/>
            <a:endParaRPr lang="en-CA" sz="1600" dirty="0">
              <a:solidFill>
                <a:prstClr val="white"/>
              </a:solidFill>
            </a:endParaRPr>
          </a:p>
        </p:txBody>
      </p:sp>
      <p:sp>
        <p:nvSpPr>
          <p:cNvPr id="3" name="TextBox 2">
            <a:extLst>
              <a:ext uri="{FF2B5EF4-FFF2-40B4-BE49-F238E27FC236}">
                <a16:creationId xmlns:a16="http://schemas.microsoft.com/office/drawing/2014/main" id="{23ECD27A-9A10-1F25-89FF-64D12172D2D5}"/>
              </a:ext>
            </a:extLst>
          </p:cNvPr>
          <p:cNvSpPr txBox="1"/>
          <p:nvPr/>
        </p:nvSpPr>
        <p:spPr>
          <a:xfrm>
            <a:off x="7020751" y="5198169"/>
            <a:ext cx="2230354" cy="646331"/>
          </a:xfrm>
          <a:prstGeom prst="rect">
            <a:avLst/>
          </a:prstGeom>
          <a:noFill/>
        </p:spPr>
        <p:txBody>
          <a:bodyPr wrap="none" rtlCol="0">
            <a:spAutoFit/>
          </a:bodyPr>
          <a:lstStyle/>
          <a:p>
            <a:r>
              <a:rPr lang="en-CA" dirty="0">
                <a:solidFill>
                  <a:schemeClr val="bg1"/>
                </a:solidFill>
              </a:rPr>
              <a:t>KRG Regional Council </a:t>
            </a:r>
          </a:p>
          <a:p>
            <a:r>
              <a:rPr lang="en-CA" dirty="0">
                <a:solidFill>
                  <a:schemeClr val="bg1"/>
                </a:solidFill>
              </a:rPr>
              <a:t>February 2025</a:t>
            </a:r>
          </a:p>
        </p:txBody>
      </p:sp>
    </p:spTree>
    <p:extLst>
      <p:ext uri="{BB962C8B-B14F-4D97-AF65-F5344CB8AC3E}">
        <p14:creationId xmlns:p14="http://schemas.microsoft.com/office/powerpoint/2010/main" val="23152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41D61-A284-312B-A33D-3785F90C63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82F2C-C76C-C8EF-80F9-D6E6C1BC8CD2}"/>
              </a:ext>
            </a:extLst>
          </p:cNvPr>
          <p:cNvSpPr>
            <a:spLocks noGrp="1"/>
          </p:cNvSpPr>
          <p:nvPr>
            <p:ph type="title"/>
          </p:nvPr>
        </p:nvSpPr>
        <p:spPr>
          <a:xfrm>
            <a:off x="279377" y="1022308"/>
            <a:ext cx="4860592" cy="1434415"/>
          </a:xfrm>
        </p:spPr>
        <p:txBody>
          <a:bodyPr anchor="b">
            <a:noAutofit/>
          </a:bodyPr>
          <a:lstStyle/>
          <a:p>
            <a:pPr algn="ctr"/>
            <a:r>
              <a:rPr lang="en-US" sz="4800" b="1" dirty="0"/>
              <a:t>ACHIEVEMENTS</a:t>
            </a:r>
            <a:r>
              <a:rPr lang="en-US" sz="5400" b="1" dirty="0"/>
              <a:t> TO DATE</a:t>
            </a:r>
            <a:endParaRPr lang="en-CA" sz="5400" b="1" dirty="0"/>
          </a:p>
        </p:txBody>
      </p:sp>
      <p:sp>
        <p:nvSpPr>
          <p:cNvPr id="3" name="Content Placeholder 2">
            <a:extLst>
              <a:ext uri="{FF2B5EF4-FFF2-40B4-BE49-F238E27FC236}">
                <a16:creationId xmlns:a16="http://schemas.microsoft.com/office/drawing/2014/main" id="{B5D2A2C0-43F7-BA41-E012-A13EA8F5D790}"/>
              </a:ext>
            </a:extLst>
          </p:cNvPr>
          <p:cNvSpPr>
            <a:spLocks noGrp="1"/>
          </p:cNvSpPr>
          <p:nvPr>
            <p:ph idx="1"/>
          </p:nvPr>
        </p:nvSpPr>
        <p:spPr>
          <a:xfrm>
            <a:off x="468969" y="2678134"/>
            <a:ext cx="4860593" cy="3262573"/>
          </a:xfrm>
        </p:spPr>
        <p:txBody>
          <a:bodyPr anchor="t">
            <a:noAutofit/>
          </a:bodyPr>
          <a:lstStyle/>
          <a:p>
            <a:r>
              <a:rPr lang="en-US" sz="2400" dirty="0">
                <a:ea typeface="Calibri" panose="020F0502020204030204" pitchFamily="34" charset="0"/>
                <a:cs typeface="Calibri" panose="020F0502020204030204" pitchFamily="34" charset="0"/>
              </a:rPr>
              <a:t>7 out of 14 Nunavik communities are connected to the </a:t>
            </a:r>
            <a:r>
              <a:rPr lang="en-US" sz="2400" dirty="0" err="1">
                <a:ea typeface="Calibri" panose="020F0502020204030204" pitchFamily="34" charset="0"/>
                <a:cs typeface="Calibri" panose="020F0502020204030204" pitchFamily="34" charset="0"/>
              </a:rPr>
              <a:t>Fibre</a:t>
            </a:r>
            <a:r>
              <a:rPr lang="en-US" sz="2400" dirty="0">
                <a:ea typeface="Calibri" panose="020F0502020204030204" pitchFamily="34" charset="0"/>
                <a:cs typeface="Calibri" panose="020F0502020204030204" pitchFamily="34" charset="0"/>
              </a:rPr>
              <a:t> optic Network</a:t>
            </a:r>
          </a:p>
          <a:p>
            <a:r>
              <a:rPr lang="en-US" sz="2400" dirty="0">
                <a:ea typeface="Calibri" panose="020F0502020204030204" pitchFamily="34" charset="0"/>
                <a:cs typeface="Calibri" panose="020F0502020204030204" pitchFamily="34" charset="0"/>
              </a:rPr>
              <a:t>Almost 1200 Km of Optical Fiber network installed in Hudson Bay</a:t>
            </a:r>
          </a:p>
          <a:p>
            <a:r>
              <a:rPr lang="en-US" sz="2400" dirty="0">
                <a:ea typeface="Calibri" panose="020F0502020204030204" pitchFamily="34" charset="0"/>
                <a:cs typeface="Calibri" panose="020F0502020204030204" pitchFamily="34" charset="0"/>
              </a:rPr>
              <a:t>$328 million invested since 2018</a:t>
            </a:r>
          </a:p>
          <a:p>
            <a:r>
              <a:rPr lang="en-US" sz="2400" dirty="0">
                <a:ea typeface="Calibri" panose="020F0502020204030204" pitchFamily="34" charset="0"/>
                <a:cs typeface="Calibri" panose="020F0502020204030204" pitchFamily="34" charset="0"/>
              </a:rPr>
              <a:t>Affordable High-Speed Internet                                            </a:t>
            </a:r>
          </a:p>
        </p:txBody>
      </p:sp>
      <p:sp>
        <p:nvSpPr>
          <p:cNvPr id="4" name="Slide Number Placeholder 3">
            <a:extLst>
              <a:ext uri="{FF2B5EF4-FFF2-40B4-BE49-F238E27FC236}">
                <a16:creationId xmlns:a16="http://schemas.microsoft.com/office/drawing/2014/main" id="{D959661E-4209-7CD6-DA95-F700C579AD99}"/>
              </a:ext>
            </a:extLst>
          </p:cNvPr>
          <p:cNvSpPr>
            <a:spLocks noGrp="1"/>
          </p:cNvSpPr>
          <p:nvPr>
            <p:ph type="sldNum" sz="quarter" idx="12"/>
          </p:nvPr>
        </p:nvSpPr>
        <p:spPr>
          <a:xfrm>
            <a:off x="8610600" y="6356350"/>
            <a:ext cx="2743200" cy="365125"/>
          </a:xfrm>
        </p:spPr>
        <p:txBody>
          <a:bodyPr>
            <a:normAutofit/>
          </a:bodyPr>
          <a:lstStyle/>
          <a:p>
            <a:pPr>
              <a:spcAft>
                <a:spcPts val="600"/>
              </a:spcAft>
            </a:pPr>
            <a:fld id="{D637F8FC-4B86-4690-8888-22AB2F781BEF}" type="slidenum">
              <a:rPr lang="en-US" smtClean="0"/>
              <a:pPr>
                <a:spcAft>
                  <a:spcPts val="600"/>
                </a:spcAft>
              </a:pPr>
              <a:t>10</a:t>
            </a:fld>
            <a:endParaRPr lang="en-US"/>
          </a:p>
        </p:txBody>
      </p:sp>
      <p:pic>
        <p:nvPicPr>
          <p:cNvPr id="5" name="Picture 4">
            <a:extLst>
              <a:ext uri="{FF2B5EF4-FFF2-40B4-BE49-F238E27FC236}">
                <a16:creationId xmlns:a16="http://schemas.microsoft.com/office/drawing/2014/main" id="{5B5BF9EE-C9EC-1A3C-0588-2870B26A0CBB}"/>
              </a:ext>
            </a:extLst>
          </p:cNvPr>
          <p:cNvPicPr>
            <a:picLocks noChangeAspect="1"/>
          </p:cNvPicPr>
          <p:nvPr/>
        </p:nvPicPr>
        <p:blipFill>
          <a:blip r:embed="rId2">
            <a:extLst>
              <a:ext uri="{28A0092B-C50C-407E-A947-70E740481C1C}">
                <a14:useLocalDpi xmlns:a14="http://schemas.microsoft.com/office/drawing/2010/main" val="0"/>
              </a:ext>
            </a:extLst>
          </a:blip>
          <a:srcRect t="8470" b="8470"/>
          <a:stretch/>
        </p:blipFill>
        <p:spPr>
          <a:xfrm>
            <a:off x="8477245" y="238539"/>
            <a:ext cx="3435378" cy="3190461"/>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effectLst>
            <a:reflection stA="45000" endPos="8000" dist="50800" dir="5400000" sy="-100000" algn="bl" rotWithShape="0"/>
          </a:effectLst>
        </p:spPr>
      </p:pic>
      <p:pic>
        <p:nvPicPr>
          <p:cNvPr id="8" name="Picture 7">
            <a:extLst>
              <a:ext uri="{FF2B5EF4-FFF2-40B4-BE49-F238E27FC236}">
                <a16:creationId xmlns:a16="http://schemas.microsoft.com/office/drawing/2014/main" id="{A2A71039-C3C5-3DF9-7132-7CF3C56B2EDA}"/>
              </a:ext>
            </a:extLst>
          </p:cNvPr>
          <p:cNvPicPr>
            <a:picLocks noChangeAspect="1"/>
          </p:cNvPicPr>
          <p:nvPr/>
        </p:nvPicPr>
        <p:blipFill>
          <a:blip r:embed="rId3">
            <a:extLst>
              <a:ext uri="{28A0092B-C50C-407E-A947-70E740481C1C}">
                <a14:useLocalDpi xmlns:a14="http://schemas.microsoft.com/office/drawing/2010/main" val="0"/>
              </a:ext>
            </a:extLst>
          </a:blip>
          <a:srcRect l="9630" r="9630"/>
          <a:stretch/>
        </p:blipFill>
        <p:spPr>
          <a:xfrm>
            <a:off x="8477245" y="3530308"/>
            <a:ext cx="3435378" cy="3191167"/>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6" name="Picture 5">
            <a:extLst>
              <a:ext uri="{FF2B5EF4-FFF2-40B4-BE49-F238E27FC236}">
                <a16:creationId xmlns:a16="http://schemas.microsoft.com/office/drawing/2014/main" id="{044F16BF-2B2F-77FC-39D4-1D5F03F1A24D}"/>
              </a:ext>
            </a:extLst>
          </p:cNvPr>
          <p:cNvPicPr>
            <a:picLocks noChangeAspect="1"/>
          </p:cNvPicPr>
          <p:nvPr/>
        </p:nvPicPr>
        <p:blipFill>
          <a:blip r:embed="rId4">
            <a:extLst>
              <a:ext uri="{28A0092B-C50C-407E-A947-70E740481C1C}">
                <a14:useLocalDpi xmlns:a14="http://schemas.microsoft.com/office/drawing/2010/main" val="0"/>
              </a:ext>
            </a:extLst>
          </a:blip>
          <a:srcRect l="5166" r="5166"/>
          <a:stretch/>
        </p:blipFill>
        <p:spPr>
          <a:xfrm>
            <a:off x="5139969" y="3502820"/>
            <a:ext cx="3866001" cy="3191167"/>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pic>
        <p:nvPicPr>
          <p:cNvPr id="7" name="Picture 6">
            <a:extLst>
              <a:ext uri="{FF2B5EF4-FFF2-40B4-BE49-F238E27FC236}">
                <a16:creationId xmlns:a16="http://schemas.microsoft.com/office/drawing/2014/main" id="{6019783D-3115-7968-A6A2-FAC1C6F5C13C}"/>
              </a:ext>
            </a:extLst>
          </p:cNvPr>
          <p:cNvPicPr>
            <a:picLocks noChangeAspect="1"/>
          </p:cNvPicPr>
          <p:nvPr/>
        </p:nvPicPr>
        <p:blipFill>
          <a:blip r:embed="rId5"/>
          <a:stretch>
            <a:fillRect/>
          </a:stretch>
        </p:blipFill>
        <p:spPr>
          <a:xfrm>
            <a:off x="5128625" y="164013"/>
            <a:ext cx="3866001" cy="3191167"/>
          </a:xfrm>
          <a:prstGeom prst="rect">
            <a:avLst/>
          </a:prstGeom>
        </p:spPr>
      </p:pic>
    </p:spTree>
    <p:extLst>
      <p:ext uri="{BB962C8B-B14F-4D97-AF65-F5344CB8AC3E}">
        <p14:creationId xmlns:p14="http://schemas.microsoft.com/office/powerpoint/2010/main" val="394561983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26C75-4356-8109-FACB-6B299143B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72BEB-CDDB-33E2-CE20-53C2918FD1EA}"/>
              </a:ext>
            </a:extLst>
          </p:cNvPr>
          <p:cNvSpPr>
            <a:spLocks noGrp="1"/>
          </p:cNvSpPr>
          <p:nvPr>
            <p:ph type="title"/>
          </p:nvPr>
        </p:nvSpPr>
        <p:spPr>
          <a:xfrm>
            <a:off x="935160" y="449655"/>
            <a:ext cx="4860592" cy="1434415"/>
          </a:xfrm>
        </p:spPr>
        <p:txBody>
          <a:bodyPr anchor="b">
            <a:noAutofit/>
          </a:bodyPr>
          <a:lstStyle/>
          <a:p>
            <a:pPr algn="ctr"/>
            <a:r>
              <a:rPr lang="en-US" sz="4800" b="1" dirty="0"/>
              <a:t>NOT WITHOUT CHALLENGES</a:t>
            </a:r>
            <a:endParaRPr lang="en-CA" sz="5400" b="1" dirty="0"/>
          </a:p>
        </p:txBody>
      </p:sp>
      <p:sp>
        <p:nvSpPr>
          <p:cNvPr id="3" name="Content Placeholder 2">
            <a:extLst>
              <a:ext uri="{FF2B5EF4-FFF2-40B4-BE49-F238E27FC236}">
                <a16:creationId xmlns:a16="http://schemas.microsoft.com/office/drawing/2014/main" id="{79966857-554F-473E-514D-92A67EF69AF1}"/>
              </a:ext>
            </a:extLst>
          </p:cNvPr>
          <p:cNvSpPr>
            <a:spLocks noGrp="1"/>
          </p:cNvSpPr>
          <p:nvPr>
            <p:ph idx="1"/>
          </p:nvPr>
        </p:nvSpPr>
        <p:spPr>
          <a:xfrm>
            <a:off x="692728" y="2280974"/>
            <a:ext cx="5652834" cy="3262573"/>
          </a:xfrm>
        </p:spPr>
        <p:txBody>
          <a:bodyPr anchor="t">
            <a:noAutofit/>
          </a:bodyPr>
          <a:lstStyle/>
          <a:p>
            <a:r>
              <a:rPr lang="en-CA" sz="2400" dirty="0"/>
              <a:t>The COVID pandemic and subsequent supply and labour issues had a significant impact on the installation schedules and led to an overall cost increase for the project</a:t>
            </a:r>
          </a:p>
          <a:p>
            <a:r>
              <a:rPr lang="en-CA" sz="2400" dirty="0"/>
              <a:t>The marine program for EAUFON-2 was delayed by a year due to ship availability </a:t>
            </a:r>
          </a:p>
          <a:p>
            <a:endParaRPr lang="en-US" sz="2400" dirty="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AE64A0B-17EC-5886-1F48-BDC3A3833233}"/>
              </a:ext>
            </a:extLst>
          </p:cNvPr>
          <p:cNvSpPr>
            <a:spLocks noGrp="1"/>
          </p:cNvSpPr>
          <p:nvPr>
            <p:ph type="sldNum" sz="quarter" idx="12"/>
          </p:nvPr>
        </p:nvSpPr>
        <p:spPr>
          <a:xfrm>
            <a:off x="8610600" y="6356350"/>
            <a:ext cx="2743200" cy="365125"/>
          </a:xfrm>
        </p:spPr>
        <p:txBody>
          <a:bodyPr>
            <a:normAutofit/>
          </a:bodyPr>
          <a:lstStyle/>
          <a:p>
            <a:pPr>
              <a:spcAft>
                <a:spcPts val="600"/>
              </a:spcAft>
            </a:pPr>
            <a:fld id="{D637F8FC-4B86-4690-8888-22AB2F781BEF}" type="slidenum">
              <a:rPr lang="en-US" smtClean="0"/>
              <a:pPr>
                <a:spcAft>
                  <a:spcPts val="600"/>
                </a:spcAft>
              </a:pPr>
              <a:t>11</a:t>
            </a:fld>
            <a:endParaRPr lang="en-US"/>
          </a:p>
        </p:txBody>
      </p:sp>
      <p:pic>
        <p:nvPicPr>
          <p:cNvPr id="5" name="Picture 4">
            <a:extLst>
              <a:ext uri="{FF2B5EF4-FFF2-40B4-BE49-F238E27FC236}">
                <a16:creationId xmlns:a16="http://schemas.microsoft.com/office/drawing/2014/main" id="{07DC7DC6-46AB-6D36-8385-007735C092AE}"/>
              </a:ext>
            </a:extLst>
          </p:cNvPr>
          <p:cNvPicPr>
            <a:picLocks noChangeAspect="1"/>
          </p:cNvPicPr>
          <p:nvPr/>
        </p:nvPicPr>
        <p:blipFill>
          <a:blip r:embed="rId2">
            <a:extLst>
              <a:ext uri="{28A0092B-C50C-407E-A947-70E740481C1C}">
                <a14:useLocalDpi xmlns:a14="http://schemas.microsoft.com/office/drawing/2010/main" val="0"/>
              </a:ext>
            </a:extLst>
          </a:blip>
          <a:srcRect l="9621" r="9621"/>
          <a:stretch/>
        </p:blipFill>
        <p:spPr>
          <a:xfrm>
            <a:off x="6440993" y="238539"/>
            <a:ext cx="5471630" cy="3190461"/>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effectLst>
            <a:reflection stA="45000" endPos="8000" dist="50800" dir="5400000" sy="-100000" algn="bl" rotWithShape="0"/>
          </a:effectLst>
        </p:spPr>
      </p:pic>
      <p:pic>
        <p:nvPicPr>
          <p:cNvPr id="8" name="Picture 7">
            <a:extLst>
              <a:ext uri="{FF2B5EF4-FFF2-40B4-BE49-F238E27FC236}">
                <a16:creationId xmlns:a16="http://schemas.microsoft.com/office/drawing/2014/main" id="{334B70DD-CADB-352C-5A52-7A7FBCB284CC}"/>
              </a:ext>
            </a:extLst>
          </p:cNvPr>
          <p:cNvPicPr>
            <a:picLocks noChangeAspect="1"/>
          </p:cNvPicPr>
          <p:nvPr/>
        </p:nvPicPr>
        <p:blipFill>
          <a:blip r:embed="rId3">
            <a:extLst>
              <a:ext uri="{28A0092B-C50C-407E-A947-70E740481C1C}">
                <a14:useLocalDpi xmlns:a14="http://schemas.microsoft.com/office/drawing/2010/main" val="0"/>
              </a:ext>
            </a:extLst>
          </a:blip>
          <a:srcRect t="15376" b="15376"/>
          <a:stretch/>
        </p:blipFill>
        <p:spPr>
          <a:xfrm>
            <a:off x="6440993" y="3531014"/>
            <a:ext cx="5471630" cy="3191167"/>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spTree>
    <p:extLst>
      <p:ext uri="{BB962C8B-B14F-4D97-AF65-F5344CB8AC3E}">
        <p14:creationId xmlns:p14="http://schemas.microsoft.com/office/powerpoint/2010/main" val="108780980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37F8FC-4B86-4690-8888-22AB2F781BEF}" type="slidenum">
              <a:rPr lang="en-US" smtClean="0"/>
              <a:t>12</a:t>
            </a:fld>
            <a:endParaRPr lang="en-US"/>
          </a:p>
        </p:txBody>
      </p:sp>
      <p:pic>
        <p:nvPicPr>
          <p:cNvPr id="3" name="Picture 2">
            <a:extLst>
              <a:ext uri="{FF2B5EF4-FFF2-40B4-BE49-F238E27FC236}">
                <a16:creationId xmlns:a16="http://schemas.microsoft.com/office/drawing/2014/main" id="{410DC643-E977-72C0-929E-41D58E4969A0}"/>
              </a:ext>
            </a:extLst>
          </p:cNvPr>
          <p:cNvPicPr>
            <a:picLocks noChangeAspect="1"/>
          </p:cNvPicPr>
          <p:nvPr/>
        </p:nvPicPr>
        <p:blipFill>
          <a:blip r:embed="rId2">
            <a:extLst>
              <a:ext uri="{28A0092B-C50C-407E-A947-70E740481C1C}">
                <a14:useLocalDpi xmlns:a14="http://schemas.microsoft.com/office/drawing/2010/main" val="0"/>
              </a:ext>
            </a:extLst>
          </a:blip>
          <a:srcRect l="19616" r="196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Title 1">
            <a:extLst>
              <a:ext uri="{FF2B5EF4-FFF2-40B4-BE49-F238E27FC236}">
                <a16:creationId xmlns:a16="http://schemas.microsoft.com/office/drawing/2014/main" id="{97F398DC-F460-65DB-4B03-AA3936F2BC3A}"/>
              </a:ext>
            </a:extLst>
          </p:cNvPr>
          <p:cNvSpPr txBox="1">
            <a:spLocks/>
          </p:cNvSpPr>
          <p:nvPr/>
        </p:nvSpPr>
        <p:spPr>
          <a:xfrm>
            <a:off x="5122687" y="-3024"/>
            <a:ext cx="6000837" cy="1434415"/>
          </a:xfrm>
          <a:prstGeom prst="rect">
            <a:avLst/>
          </a:prstGeom>
        </p:spPr>
        <p:txBody>
          <a:bodyPr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t>TO BE COMPLETED</a:t>
            </a:r>
            <a:endParaRPr lang="en-CA" sz="5400" b="1" dirty="0"/>
          </a:p>
        </p:txBody>
      </p:sp>
      <p:sp>
        <p:nvSpPr>
          <p:cNvPr id="9" name="Content Placeholder 2">
            <a:extLst>
              <a:ext uri="{FF2B5EF4-FFF2-40B4-BE49-F238E27FC236}">
                <a16:creationId xmlns:a16="http://schemas.microsoft.com/office/drawing/2014/main" id="{978F8ACA-72CD-9449-7EFE-1E925D34DFD7}"/>
              </a:ext>
            </a:extLst>
          </p:cNvPr>
          <p:cNvSpPr txBox="1">
            <a:spLocks/>
          </p:cNvSpPr>
          <p:nvPr/>
        </p:nvSpPr>
        <p:spPr>
          <a:xfrm>
            <a:off x="5122687" y="2474935"/>
            <a:ext cx="5273702" cy="3262573"/>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a typeface="Calibri" panose="020F0502020204030204" pitchFamily="34" charset="0"/>
                <a:cs typeface="Calibri" panose="020F0502020204030204" pitchFamily="34" charset="0"/>
              </a:rPr>
              <a:t>Remaining 7 communities in Ungava Bay to be connected – </a:t>
            </a:r>
            <a:r>
              <a:rPr lang="en-US" sz="2400" i="1" dirty="0">
                <a:ea typeface="Calibri" panose="020F0502020204030204" pitchFamily="34" charset="0"/>
                <a:cs typeface="Calibri" panose="020F0502020204030204" pitchFamily="34" charset="0"/>
              </a:rPr>
              <a:t>estimated</a:t>
            </a:r>
            <a:r>
              <a:rPr lang="en-US" sz="2400" dirty="0">
                <a:ea typeface="Calibri" panose="020F0502020204030204" pitchFamily="34" charset="0"/>
                <a:cs typeface="Calibri" panose="020F0502020204030204" pitchFamily="34" charset="0"/>
              </a:rPr>
              <a:t> $158 million</a:t>
            </a:r>
          </a:p>
          <a:p>
            <a:r>
              <a:rPr lang="en-US" sz="2400" dirty="0">
                <a:ea typeface="Calibri" panose="020F0502020204030204" pitchFamily="34" charset="0"/>
                <a:cs typeface="Calibri" panose="020F0502020204030204" pitchFamily="34" charset="0"/>
              </a:rPr>
              <a:t>2026 Connect </a:t>
            </a:r>
            <a:r>
              <a:rPr lang="en-US" sz="2400" dirty="0" err="1">
                <a:ea typeface="Calibri" panose="020F0502020204030204" pitchFamily="34" charset="0"/>
                <a:cs typeface="Calibri" panose="020F0502020204030204" pitchFamily="34" charset="0"/>
              </a:rPr>
              <a:t>Kangiqsujuaq</a:t>
            </a:r>
            <a:r>
              <a:rPr lang="en-US" sz="2400" dirty="0">
                <a:ea typeface="Calibri" panose="020F0502020204030204" pitchFamily="34" charset="0"/>
                <a:cs typeface="Calibri" panose="020F0502020204030204" pitchFamily="34" charset="0"/>
              </a:rPr>
              <a:t> to Salluit</a:t>
            </a:r>
          </a:p>
          <a:p>
            <a:r>
              <a:rPr lang="en-US" sz="2400" dirty="0">
                <a:ea typeface="Calibri" panose="020F0502020204030204" pitchFamily="34" charset="0"/>
                <a:cs typeface="Calibri" panose="020F0502020204030204" pitchFamily="34" charset="0"/>
              </a:rPr>
              <a:t>2026 Connect remaining Ungava communities to the submarine </a:t>
            </a:r>
            <a:r>
              <a:rPr lang="en-US" sz="2400" dirty="0" err="1">
                <a:ea typeface="Calibri" panose="020F0502020204030204" pitchFamily="34" charset="0"/>
                <a:cs typeface="Calibri" panose="020F0502020204030204" pitchFamily="34" charset="0"/>
              </a:rPr>
              <a:t>fibre</a:t>
            </a:r>
            <a:endParaRPr lang="en-US" sz="2400" dirty="0">
              <a:ea typeface="Calibri" panose="020F0502020204030204" pitchFamily="34" charset="0"/>
              <a:cs typeface="Calibri" panose="020F0502020204030204" pitchFamily="34" charset="0"/>
            </a:endParaRPr>
          </a:p>
          <a:p>
            <a:r>
              <a:rPr lang="en-US" sz="2400" dirty="0">
                <a:ea typeface="Calibri" panose="020F0502020204030204" pitchFamily="34" charset="0"/>
                <a:cs typeface="Calibri" panose="020F0502020204030204" pitchFamily="34" charset="0"/>
              </a:rPr>
              <a:t>2026 Terrestrial connection between Kuujjuaq and </a:t>
            </a:r>
            <a:r>
              <a:rPr lang="en-US" sz="2400" dirty="0" err="1">
                <a:ea typeface="Calibri" panose="020F0502020204030204" pitchFamily="34" charset="0"/>
                <a:cs typeface="Calibri" panose="020F0502020204030204" pitchFamily="34" charset="0"/>
              </a:rPr>
              <a:t>Kawawachikamach</a:t>
            </a:r>
            <a:endParaRPr lang="en-US" sz="2400"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2671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1239-2EAB-7E06-D60D-73FEEDD2C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0DA6F-4257-B72D-9BB2-C57ED9550A57}"/>
              </a:ext>
            </a:extLst>
          </p:cNvPr>
          <p:cNvSpPr>
            <a:spLocks noGrp="1"/>
          </p:cNvSpPr>
          <p:nvPr>
            <p:ph type="title"/>
          </p:nvPr>
        </p:nvSpPr>
        <p:spPr>
          <a:xfrm>
            <a:off x="461473" y="449655"/>
            <a:ext cx="5884089" cy="1434415"/>
          </a:xfrm>
        </p:spPr>
        <p:txBody>
          <a:bodyPr anchor="b">
            <a:noAutofit/>
          </a:bodyPr>
          <a:lstStyle/>
          <a:p>
            <a:pPr algn="ctr"/>
            <a:r>
              <a:rPr lang="en-US" sz="4800" b="1" dirty="0"/>
              <a:t>Low Latency Satellite still required</a:t>
            </a:r>
            <a:endParaRPr lang="en-CA" sz="5400" b="1" dirty="0"/>
          </a:p>
        </p:txBody>
      </p:sp>
      <p:sp>
        <p:nvSpPr>
          <p:cNvPr id="3" name="Content Placeholder 2">
            <a:extLst>
              <a:ext uri="{FF2B5EF4-FFF2-40B4-BE49-F238E27FC236}">
                <a16:creationId xmlns:a16="http://schemas.microsoft.com/office/drawing/2014/main" id="{149868B5-ABC5-1612-C714-5A4A9AFF117A}"/>
              </a:ext>
            </a:extLst>
          </p:cNvPr>
          <p:cNvSpPr>
            <a:spLocks noGrp="1"/>
          </p:cNvSpPr>
          <p:nvPr>
            <p:ph idx="1"/>
          </p:nvPr>
        </p:nvSpPr>
        <p:spPr>
          <a:xfrm>
            <a:off x="692728" y="2395275"/>
            <a:ext cx="5652834" cy="2424376"/>
          </a:xfrm>
        </p:spPr>
        <p:txBody>
          <a:bodyPr anchor="t">
            <a:noAutofit/>
          </a:bodyPr>
          <a:lstStyle/>
          <a:p>
            <a:r>
              <a:rPr lang="en-CA" sz="2400" dirty="0"/>
              <a:t>SpaceX Community Gateway installed in Kuujjuaq – 10Gbps capacity - scalable as required</a:t>
            </a:r>
          </a:p>
          <a:p>
            <a:r>
              <a:rPr lang="en-CA" sz="2400" dirty="0"/>
              <a:t>SpaceX High Performance Terminals are being installed in Ungava Bay communities while waiting for the connection to the EAUFON fibre.</a:t>
            </a:r>
          </a:p>
          <a:p>
            <a:endParaRPr lang="en-CA" sz="2400" dirty="0"/>
          </a:p>
          <a:p>
            <a:r>
              <a:rPr lang="en-CA" sz="2400" dirty="0"/>
              <a:t>Will provide excellent redundancy for the submarine fiber network.</a:t>
            </a:r>
          </a:p>
          <a:p>
            <a:endParaRPr lang="en-US" sz="2400" dirty="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46B1283-68BA-39D3-8BB9-674A29BD0B03}"/>
              </a:ext>
            </a:extLst>
          </p:cNvPr>
          <p:cNvSpPr>
            <a:spLocks noGrp="1"/>
          </p:cNvSpPr>
          <p:nvPr>
            <p:ph type="sldNum" sz="quarter" idx="12"/>
          </p:nvPr>
        </p:nvSpPr>
        <p:spPr>
          <a:xfrm>
            <a:off x="8610600" y="6356350"/>
            <a:ext cx="2743200" cy="365125"/>
          </a:xfrm>
        </p:spPr>
        <p:txBody>
          <a:bodyPr>
            <a:normAutofit/>
          </a:bodyPr>
          <a:lstStyle/>
          <a:p>
            <a:pPr>
              <a:spcAft>
                <a:spcPts val="600"/>
              </a:spcAft>
            </a:pPr>
            <a:fld id="{D637F8FC-4B86-4690-8888-22AB2F781BEF}" type="slidenum">
              <a:rPr lang="en-US" smtClean="0"/>
              <a:pPr>
                <a:spcAft>
                  <a:spcPts val="600"/>
                </a:spcAft>
              </a:pPr>
              <a:t>13</a:t>
            </a:fld>
            <a:endParaRPr lang="en-US"/>
          </a:p>
        </p:txBody>
      </p:sp>
      <p:pic>
        <p:nvPicPr>
          <p:cNvPr id="5" name="Picture 4">
            <a:extLst>
              <a:ext uri="{FF2B5EF4-FFF2-40B4-BE49-F238E27FC236}">
                <a16:creationId xmlns:a16="http://schemas.microsoft.com/office/drawing/2014/main" id="{B7669021-2E76-B3F2-BA09-39D991D0AE4C}"/>
              </a:ext>
            </a:extLst>
          </p:cNvPr>
          <p:cNvPicPr>
            <a:picLocks noChangeAspect="1"/>
          </p:cNvPicPr>
          <p:nvPr/>
        </p:nvPicPr>
        <p:blipFill>
          <a:blip r:embed="rId2">
            <a:extLst>
              <a:ext uri="{28A0092B-C50C-407E-A947-70E740481C1C}">
                <a14:useLocalDpi xmlns:a14="http://schemas.microsoft.com/office/drawing/2010/main" val="0"/>
              </a:ext>
            </a:extLst>
          </a:blip>
          <a:srcRect t="11060" b="11060"/>
          <a:stretch/>
        </p:blipFill>
        <p:spPr>
          <a:xfrm>
            <a:off x="6440993" y="238539"/>
            <a:ext cx="5471630" cy="3190461"/>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effectLst>
            <a:reflection stA="45000" endPos="8000" dist="50800" dir="5400000" sy="-100000" algn="bl" rotWithShape="0"/>
          </a:effectLst>
        </p:spPr>
      </p:pic>
      <p:pic>
        <p:nvPicPr>
          <p:cNvPr id="8" name="Picture 7">
            <a:extLst>
              <a:ext uri="{FF2B5EF4-FFF2-40B4-BE49-F238E27FC236}">
                <a16:creationId xmlns:a16="http://schemas.microsoft.com/office/drawing/2014/main" id="{04914084-A77C-82BC-42A5-0B0909DFC7E9}"/>
              </a:ext>
            </a:extLst>
          </p:cNvPr>
          <p:cNvPicPr>
            <a:picLocks noChangeAspect="1"/>
          </p:cNvPicPr>
          <p:nvPr/>
        </p:nvPicPr>
        <p:blipFill>
          <a:blip r:embed="rId3">
            <a:extLst>
              <a:ext uri="{28A0092B-C50C-407E-A947-70E740481C1C}">
                <a14:useLocalDpi xmlns:a14="http://schemas.microsoft.com/office/drawing/2010/main" val="0"/>
              </a:ext>
            </a:extLst>
          </a:blip>
          <a:srcRect t="11119" b="11119"/>
          <a:stretch/>
        </p:blipFill>
        <p:spPr>
          <a:xfrm>
            <a:off x="6440993" y="3531014"/>
            <a:ext cx="5471630" cy="3191167"/>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spTree>
    <p:extLst>
      <p:ext uri="{BB962C8B-B14F-4D97-AF65-F5344CB8AC3E}">
        <p14:creationId xmlns:p14="http://schemas.microsoft.com/office/powerpoint/2010/main" val="72906359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37F8FC-4B86-4690-8888-22AB2F781BEF}" type="slidenum">
              <a:rPr lang="en-US" smtClean="0"/>
              <a:t>14</a:t>
            </a:fld>
            <a:endParaRPr lang="en-US"/>
          </a:p>
        </p:txBody>
      </p:sp>
      <p:pic>
        <p:nvPicPr>
          <p:cNvPr id="3" name="Picture 2">
            <a:extLst>
              <a:ext uri="{FF2B5EF4-FFF2-40B4-BE49-F238E27FC236}">
                <a16:creationId xmlns:a16="http://schemas.microsoft.com/office/drawing/2014/main" id="{D6C731AF-53AA-CF50-C451-ABE76740F0A2}"/>
              </a:ext>
            </a:extLst>
          </p:cNvPr>
          <p:cNvPicPr>
            <a:picLocks noChangeAspect="1"/>
          </p:cNvPicPr>
          <p:nvPr/>
        </p:nvPicPr>
        <p:blipFill>
          <a:blip r:embed="rId2">
            <a:extLst>
              <a:ext uri="{28A0092B-C50C-407E-A947-70E740481C1C}">
                <a14:useLocalDpi xmlns:a14="http://schemas.microsoft.com/office/drawing/2010/main" val="0"/>
              </a:ext>
            </a:extLst>
          </a:blip>
          <a:srcRect l="4" r="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Rectangle 3"/>
          <p:cNvSpPr/>
          <p:nvPr/>
        </p:nvSpPr>
        <p:spPr>
          <a:xfrm>
            <a:off x="4480411" y="985374"/>
            <a:ext cx="6715941" cy="923330"/>
          </a:xfrm>
          <a:prstGeom prst="rect">
            <a:avLst/>
          </a:prstGeom>
        </p:spPr>
        <p:txBody>
          <a:bodyPr wrap="none">
            <a:spAutoFit/>
          </a:bodyPr>
          <a:lstStyle/>
          <a:p>
            <a:r>
              <a:rPr lang="en-US" sz="4800" b="1" dirty="0">
                <a:latin typeface="+mj-lt"/>
              </a:rPr>
              <a:t>PUTTING</a:t>
            </a:r>
            <a:r>
              <a:rPr lang="en-US" sz="5400" b="1" dirty="0">
                <a:latin typeface="+mj-lt"/>
              </a:rPr>
              <a:t> </a:t>
            </a:r>
            <a:r>
              <a:rPr lang="en-US" sz="4800" b="1" dirty="0">
                <a:latin typeface="+mj-lt"/>
              </a:rPr>
              <a:t>IT ALL TOGETHER</a:t>
            </a:r>
            <a:endParaRPr lang="en-CA" sz="4800" dirty="0">
              <a:latin typeface="+mj-lt"/>
            </a:endParaRPr>
          </a:p>
        </p:txBody>
      </p:sp>
      <p:pic>
        <p:nvPicPr>
          <p:cNvPr id="6" name="Picture 5"/>
          <p:cNvPicPr>
            <a:picLocks noChangeAspect="1"/>
          </p:cNvPicPr>
          <p:nvPr/>
        </p:nvPicPr>
        <p:blipFill>
          <a:blip r:embed="rId3"/>
          <a:stretch>
            <a:fillRect/>
          </a:stretch>
        </p:blipFill>
        <p:spPr>
          <a:xfrm>
            <a:off x="4778432" y="1821057"/>
            <a:ext cx="6923452" cy="18564"/>
          </a:xfrm>
          <a:prstGeom prst="rect">
            <a:avLst/>
          </a:prstGeom>
        </p:spPr>
      </p:pic>
      <p:sp>
        <p:nvSpPr>
          <p:cNvPr id="7" name="Rectangle 6"/>
          <p:cNvSpPr/>
          <p:nvPr/>
        </p:nvSpPr>
        <p:spPr>
          <a:xfrm>
            <a:off x="4902199" y="2643717"/>
            <a:ext cx="7068127" cy="2893100"/>
          </a:xfrm>
          <a:prstGeom prst="rect">
            <a:avLst/>
          </a:prstGeom>
        </p:spPr>
        <p:txBody>
          <a:bodyPr wrap="square">
            <a:spAutoFit/>
          </a:bodyPr>
          <a:lstStyle/>
          <a:p>
            <a:pPr marL="342900" indent="-342900">
              <a:buFont typeface="Arial" panose="020B0604020202020204" pitchFamily="34" charset="0"/>
              <a:buChar char="•"/>
            </a:pPr>
            <a:r>
              <a:rPr lang="en-CA" sz="3200" dirty="0">
                <a:latin typeface="Calibri" panose="020F0502020204030204" pitchFamily="34" charset="0"/>
                <a:ea typeface="Calibri" panose="020F0502020204030204" pitchFamily="34" charset="0"/>
                <a:cs typeface="Calibri" panose="020F0502020204030204" pitchFamily="34" charset="0"/>
              </a:rPr>
              <a:t>A High Speed, High-Capacity network that will </a:t>
            </a:r>
            <a:r>
              <a:rPr lang="en-CA" sz="3200" u="sng" dirty="0">
                <a:latin typeface="Calibri" panose="020F0502020204030204" pitchFamily="34" charset="0"/>
                <a:ea typeface="Calibri" panose="020F0502020204030204" pitchFamily="34" charset="0"/>
                <a:cs typeface="Calibri" panose="020F0502020204030204" pitchFamily="34" charset="0"/>
              </a:rPr>
              <a:t>eliminate the Digital Divide</a:t>
            </a:r>
          </a:p>
          <a:p>
            <a:endParaRPr lang="en-CA" sz="3200" u="sng"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CA" sz="3200" dirty="0">
                <a:latin typeface="Calibri" panose="020F0502020204030204" pitchFamily="34" charset="0"/>
                <a:ea typeface="Calibri" panose="020F0502020204030204" pitchFamily="34" charset="0"/>
                <a:cs typeface="Calibri" panose="020F0502020204030204" pitchFamily="34" charset="0"/>
              </a:rPr>
              <a:t>Full Redundancy</a:t>
            </a:r>
          </a:p>
          <a:p>
            <a:pPr marL="800100" lvl="1" indent="-342900">
              <a:buFont typeface="Arial" panose="020B0604020202020204" pitchFamily="34" charset="0"/>
              <a:buChar char="•"/>
            </a:pPr>
            <a:r>
              <a:rPr lang="en-CA" sz="3200" dirty="0">
                <a:latin typeface="Calibri" panose="020F0502020204030204" pitchFamily="34" charset="0"/>
                <a:ea typeface="Calibri" panose="020F0502020204030204" pitchFamily="34" charset="0"/>
                <a:cs typeface="Calibri" panose="020F0502020204030204" pitchFamily="34" charset="0"/>
              </a:rPr>
              <a:t>Low Latency</a:t>
            </a:r>
          </a:p>
          <a:p>
            <a:pPr marL="342900" indent="-342900">
              <a:buFont typeface="Arial" panose="020B0604020202020204" pitchFamily="34" charset="0"/>
              <a:buChar char="•"/>
            </a:pPr>
            <a:endParaRPr lang="en-CA" sz="2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0551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EDF0A-BF78-ADEE-70CD-58510BE69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A96755-3A3E-CCCE-C5B9-A7FF1AEB73B0}"/>
              </a:ext>
            </a:extLst>
          </p:cNvPr>
          <p:cNvSpPr>
            <a:spLocks noGrp="1"/>
          </p:cNvSpPr>
          <p:nvPr>
            <p:ph type="title"/>
          </p:nvPr>
        </p:nvSpPr>
        <p:spPr>
          <a:xfrm>
            <a:off x="4838843" y="22387"/>
            <a:ext cx="6405561" cy="774059"/>
          </a:xfrm>
        </p:spPr>
        <p:txBody>
          <a:bodyPr anchor="b">
            <a:normAutofit fontScale="90000"/>
          </a:bodyPr>
          <a:lstStyle/>
          <a:p>
            <a:pPr algn="ctr"/>
            <a:r>
              <a:rPr lang="en-US" sz="5400" b="1" dirty="0"/>
              <a:t>OR THIS…..</a:t>
            </a:r>
            <a:endParaRPr lang="en-CA" dirty="0"/>
          </a:p>
        </p:txBody>
      </p:sp>
      <p:pic>
        <p:nvPicPr>
          <p:cNvPr id="6" name="Picture 5">
            <a:extLst>
              <a:ext uri="{FF2B5EF4-FFF2-40B4-BE49-F238E27FC236}">
                <a16:creationId xmlns:a16="http://schemas.microsoft.com/office/drawing/2014/main" id="{8011F4F2-7D75-AC8F-6031-C4F543F78873}"/>
              </a:ext>
            </a:extLst>
          </p:cNvPr>
          <p:cNvPicPr>
            <a:picLocks noChangeAspect="1"/>
          </p:cNvPicPr>
          <p:nvPr/>
        </p:nvPicPr>
        <p:blipFill>
          <a:blip r:embed="rId2">
            <a:extLst>
              <a:ext uri="{28A0092B-C50C-407E-A947-70E740481C1C}">
                <a14:useLocalDpi xmlns:a14="http://schemas.microsoft.com/office/drawing/2010/main" val="0"/>
              </a:ext>
            </a:extLst>
          </a:blip>
          <a:srcRect l="4" r="4"/>
          <a:stretch/>
        </p:blipFill>
        <p:spPr>
          <a:xfrm>
            <a:off x="33719" y="-17015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Slide Number Placeholder 3">
            <a:extLst>
              <a:ext uri="{FF2B5EF4-FFF2-40B4-BE49-F238E27FC236}">
                <a16:creationId xmlns:a16="http://schemas.microsoft.com/office/drawing/2014/main" id="{816F87C5-9C1F-19AD-4A2E-60052225EB4D}"/>
              </a:ext>
            </a:extLst>
          </p:cNvPr>
          <p:cNvSpPr>
            <a:spLocks noGrp="1"/>
          </p:cNvSpPr>
          <p:nvPr>
            <p:ph type="sldNum" sz="quarter" idx="12"/>
          </p:nvPr>
        </p:nvSpPr>
        <p:spPr>
          <a:xfrm>
            <a:off x="10052978" y="6356350"/>
            <a:ext cx="1300821" cy="365125"/>
          </a:xfrm>
        </p:spPr>
        <p:txBody>
          <a:bodyPr>
            <a:normAutofit/>
          </a:bodyPr>
          <a:lstStyle/>
          <a:p>
            <a:pPr>
              <a:spcAft>
                <a:spcPts val="600"/>
              </a:spcAft>
            </a:pPr>
            <a:fld id="{D637F8FC-4B86-4690-8888-22AB2F781BEF}" type="slidenum">
              <a:rPr lang="en-US" smtClean="0"/>
              <a:pPr>
                <a:spcAft>
                  <a:spcPts val="600"/>
                </a:spcAft>
              </a:pPr>
              <a:t>15</a:t>
            </a:fld>
            <a:endParaRPr lang="en-US"/>
          </a:p>
        </p:txBody>
      </p:sp>
      <p:sp>
        <p:nvSpPr>
          <p:cNvPr id="8" name="TextBox 7">
            <a:extLst>
              <a:ext uri="{FF2B5EF4-FFF2-40B4-BE49-F238E27FC236}">
                <a16:creationId xmlns:a16="http://schemas.microsoft.com/office/drawing/2014/main" id="{5F269F34-B77E-F0AA-D058-7B9AB790F47E}"/>
              </a:ext>
            </a:extLst>
          </p:cNvPr>
          <p:cNvSpPr txBox="1"/>
          <p:nvPr/>
        </p:nvSpPr>
        <p:spPr>
          <a:xfrm>
            <a:off x="4665959" y="835641"/>
            <a:ext cx="7580254" cy="461665"/>
          </a:xfrm>
          <a:prstGeom prst="rect">
            <a:avLst/>
          </a:prstGeom>
          <a:noFill/>
        </p:spPr>
        <p:txBody>
          <a:bodyPr wrap="square" rtlCol="0">
            <a:spAutoFit/>
          </a:bodyPr>
          <a:lstStyle/>
          <a:p>
            <a:r>
              <a:rPr lang="en-US" sz="2400" b="1" i="1" dirty="0">
                <a:solidFill>
                  <a:schemeClr val="accent2"/>
                </a:solidFill>
              </a:rPr>
              <a:t>The KRG has built its network to be very extendable</a:t>
            </a:r>
          </a:p>
        </p:txBody>
      </p:sp>
      <p:pic>
        <p:nvPicPr>
          <p:cNvPr id="10" name="Picture 9" descr="A map of the world&#10;&#10;Description automatically generated">
            <a:extLst>
              <a:ext uri="{FF2B5EF4-FFF2-40B4-BE49-F238E27FC236}">
                <a16:creationId xmlns:a16="http://schemas.microsoft.com/office/drawing/2014/main" id="{6A8CF16D-616C-B88D-4A27-6D093270C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43" y="1687202"/>
            <a:ext cx="6979276" cy="4734727"/>
          </a:xfrm>
          <a:prstGeom prst="rect">
            <a:avLst/>
          </a:prstGeom>
        </p:spPr>
      </p:pic>
    </p:spTree>
    <p:extLst>
      <p:ext uri="{BB962C8B-B14F-4D97-AF65-F5344CB8AC3E}">
        <p14:creationId xmlns:p14="http://schemas.microsoft.com/office/powerpoint/2010/main" val="2000544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F89238-4708-50E3-C329-AA8418959522}"/>
              </a:ext>
            </a:extLst>
          </p:cNvPr>
          <p:cNvSpPr>
            <a:spLocks noGrp="1"/>
          </p:cNvSpPr>
          <p:nvPr>
            <p:ph type="title"/>
          </p:nvPr>
        </p:nvSpPr>
        <p:spPr>
          <a:xfrm>
            <a:off x="6832675" y="396240"/>
            <a:ext cx="4589493" cy="784860"/>
          </a:xfrm>
        </p:spPr>
        <p:txBody>
          <a:bodyPr>
            <a:normAutofit/>
          </a:bodyPr>
          <a:lstStyle/>
          <a:p>
            <a:r>
              <a:rPr lang="en-US" sz="4800" b="1" dirty="0"/>
              <a:t>WHY FIBRE?</a:t>
            </a:r>
            <a:endParaRPr lang="en-CA" sz="4800" b="1" dirty="0"/>
          </a:p>
        </p:txBody>
      </p:sp>
      <p:pic>
        <p:nvPicPr>
          <p:cNvPr id="6" name="Picture 4" descr="Sphere of mesh and nodes">
            <a:extLst>
              <a:ext uri="{FF2B5EF4-FFF2-40B4-BE49-F238E27FC236}">
                <a16:creationId xmlns:a16="http://schemas.microsoft.com/office/drawing/2014/main" id="{C5E48086-BE49-D387-E514-AC7A4BDEE34D}"/>
              </a:ext>
            </a:extLst>
          </p:cNvPr>
          <p:cNvPicPr>
            <a:picLocks noChangeAspect="1"/>
          </p:cNvPicPr>
          <p:nvPr/>
        </p:nvPicPr>
        <p:blipFill rotWithShape="1">
          <a:blip r:embed="rId2"/>
          <a:srcRect l="25277"/>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Content Placeholder 2">
            <a:extLst>
              <a:ext uri="{FF2B5EF4-FFF2-40B4-BE49-F238E27FC236}">
                <a16:creationId xmlns:a16="http://schemas.microsoft.com/office/drawing/2014/main" id="{0B1EE36B-3379-76F7-D1A0-F65D02A0587D}"/>
              </a:ext>
            </a:extLst>
          </p:cNvPr>
          <p:cNvSpPr>
            <a:spLocks noGrp="1"/>
          </p:cNvSpPr>
          <p:nvPr>
            <p:ph idx="1"/>
          </p:nvPr>
        </p:nvSpPr>
        <p:spPr>
          <a:xfrm>
            <a:off x="6832675" y="1181100"/>
            <a:ext cx="5264076" cy="5676891"/>
          </a:xfrm>
        </p:spPr>
        <p:txBody>
          <a:bodyPr>
            <a:normAutofit/>
          </a:bodyPr>
          <a:lstStyle/>
          <a:p>
            <a:pPr marL="0" indent="0">
              <a:buNone/>
            </a:pPr>
            <a:r>
              <a:rPr lang="en-CA" sz="1800" dirty="0">
                <a:latin typeface="Calibri" panose="020F0502020204030204" pitchFamily="34" charset="0"/>
                <a:ea typeface="Calibri" panose="020F0502020204030204" pitchFamily="34" charset="0"/>
                <a:cs typeface="Calibri" panose="020F0502020204030204" pitchFamily="34" charset="0"/>
              </a:rPr>
              <a:t>With the implementation of a Fibre Optic cable bringing more dependable and reliable broadband/internet into Nunavik, it will broaden opportunities and open doors currently closed as a result of slow and unreliable connectivity. </a:t>
            </a:r>
          </a:p>
          <a:p>
            <a:pPr marL="0" indent="0">
              <a:buNone/>
            </a:pPr>
            <a:r>
              <a:rPr lang="en-CA" sz="1800" dirty="0">
                <a:latin typeface="Calibri" panose="020F0502020204030204" pitchFamily="34" charset="0"/>
                <a:ea typeface="Calibri" panose="020F0502020204030204" pitchFamily="34" charset="0"/>
                <a:cs typeface="Calibri" panose="020F0502020204030204" pitchFamily="34" charset="0"/>
              </a:rPr>
              <a:t>The results of Fibre positively impact:</a:t>
            </a:r>
          </a:p>
          <a:p>
            <a:r>
              <a:rPr lang="en-CA" sz="1800" dirty="0">
                <a:latin typeface="Calibri" panose="020F0502020204030204" pitchFamily="34" charset="0"/>
                <a:ea typeface="Calibri" panose="020F0502020204030204" pitchFamily="34" charset="0"/>
                <a:cs typeface="Calibri" panose="020F0502020204030204" pitchFamily="34" charset="0"/>
              </a:rPr>
              <a:t>Socio &amp; Economic value opportunities </a:t>
            </a:r>
          </a:p>
          <a:p>
            <a:r>
              <a:rPr lang="en-CA" sz="1800" dirty="0">
                <a:latin typeface="Calibri" panose="020F0502020204030204" pitchFamily="34" charset="0"/>
                <a:ea typeface="Calibri" panose="020F0502020204030204" pitchFamily="34" charset="0"/>
                <a:cs typeface="Calibri" panose="020F0502020204030204" pitchFamily="34" charset="0"/>
              </a:rPr>
              <a:t>Tele-Health opportunities</a:t>
            </a:r>
            <a:endParaRPr lang="en-CA" sz="1800" b="1" dirty="0">
              <a:latin typeface="Calibri" panose="020F0502020204030204" pitchFamily="34" charset="0"/>
              <a:ea typeface="Calibri" panose="020F0502020204030204" pitchFamily="34" charset="0"/>
              <a:cs typeface="Calibri" panose="020F0502020204030204" pitchFamily="34" charset="0"/>
            </a:endParaRPr>
          </a:p>
          <a:p>
            <a:r>
              <a:rPr lang="en-CA" sz="1800" dirty="0">
                <a:latin typeface="Calibri" panose="020F0502020204030204" pitchFamily="34" charset="0"/>
                <a:ea typeface="Calibri" panose="020F0502020204030204" pitchFamily="34" charset="0"/>
                <a:cs typeface="Calibri" panose="020F0502020204030204" pitchFamily="34" charset="0"/>
              </a:rPr>
              <a:t>Tele-Education opportunities</a:t>
            </a:r>
            <a:endParaRPr lang="en-CA" sz="1800" b="1" dirty="0">
              <a:latin typeface="Calibri" panose="020F0502020204030204" pitchFamily="34" charset="0"/>
              <a:ea typeface="Calibri" panose="020F0502020204030204" pitchFamily="34" charset="0"/>
              <a:cs typeface="Calibri" panose="020F0502020204030204" pitchFamily="34" charset="0"/>
            </a:endParaRPr>
          </a:p>
          <a:p>
            <a:r>
              <a:rPr lang="en-CA" sz="1800" dirty="0">
                <a:latin typeface="Calibri" panose="020F0502020204030204" pitchFamily="34" charset="0"/>
                <a:ea typeface="Calibri" panose="020F0502020204030204" pitchFamily="34" charset="0"/>
                <a:cs typeface="Calibri" panose="020F0502020204030204" pitchFamily="34" charset="0"/>
              </a:rPr>
              <a:t>Tele-Justice opportunities</a:t>
            </a:r>
            <a:endParaRPr lang="en-CA" sz="18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CA" sz="1800" dirty="0">
                <a:latin typeface="Calibri" panose="020F0502020204030204" pitchFamily="34" charset="0"/>
                <a:ea typeface="Calibri" panose="020F0502020204030204" pitchFamily="34" charset="0"/>
                <a:cs typeface="Calibri" panose="020F0502020204030204" pitchFamily="34" charset="0"/>
              </a:rPr>
              <a:t>No longer will accessing the internet be faster or slower depending on the time of day or how clear the skies are. Instead, the speed of the internet will be faster than ever and remain constant regardless of outside forces.</a:t>
            </a:r>
          </a:p>
          <a:p>
            <a:pPr marL="0" indent="0">
              <a:buNone/>
            </a:pPr>
            <a:r>
              <a:rPr lang="en-CA" sz="1800" u="sng" dirty="0">
                <a:latin typeface="Calibri" panose="020F0502020204030204" pitchFamily="34" charset="0"/>
                <a:ea typeface="Calibri" panose="020F0502020204030204" pitchFamily="34" charset="0"/>
                <a:cs typeface="Calibri" panose="020F0502020204030204" pitchFamily="34" charset="0"/>
              </a:rPr>
              <a:t>Over the longer term, a fibre optic solution is much more economical than satellite costs while providing 100% of Nunavik’s broadband requirements</a:t>
            </a:r>
          </a:p>
          <a:p>
            <a:pPr marL="0" indent="0">
              <a:buNone/>
            </a:pPr>
            <a:endParaRPr lang="en-CA"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CA"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637F8FC-4B86-4690-8888-22AB2F781BEF}" type="slidenum">
              <a:rPr lang="en-US" smtClean="0"/>
              <a:t>16</a:t>
            </a:fld>
            <a:endParaRPr lang="en-US"/>
          </a:p>
        </p:txBody>
      </p:sp>
    </p:spTree>
    <p:extLst>
      <p:ext uri="{BB962C8B-B14F-4D97-AF65-F5344CB8AC3E}">
        <p14:creationId xmlns:p14="http://schemas.microsoft.com/office/powerpoint/2010/main" val="2321485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890B7-9224-B863-4E9D-DD24AD783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90B3E-362E-7026-543A-4D140B407E5C}"/>
              </a:ext>
            </a:extLst>
          </p:cNvPr>
          <p:cNvSpPr>
            <a:spLocks noGrp="1"/>
          </p:cNvSpPr>
          <p:nvPr>
            <p:ph type="title"/>
          </p:nvPr>
        </p:nvSpPr>
        <p:spPr>
          <a:xfrm>
            <a:off x="428334" y="-188219"/>
            <a:ext cx="5280890" cy="1287087"/>
          </a:xfrm>
        </p:spPr>
        <p:txBody>
          <a:bodyPr anchor="b">
            <a:noAutofit/>
          </a:bodyPr>
          <a:lstStyle/>
          <a:p>
            <a:r>
              <a:rPr lang="en-US" b="1" u="sng" dirty="0">
                <a:latin typeface="Calibri Light" panose="020F0302020204030204" pitchFamily="34" charset="0"/>
                <a:cs typeface="Calibri Light" panose="020F0302020204030204" pitchFamily="34" charset="0"/>
              </a:rPr>
              <a:t>Acknowledgements</a:t>
            </a:r>
            <a:endParaRPr lang="en-CA" b="1" u="sng"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3F86D8CF-060B-6D84-8336-DED8963FFD0E}"/>
              </a:ext>
            </a:extLst>
          </p:cNvPr>
          <p:cNvSpPr>
            <a:spLocks noGrp="1"/>
          </p:cNvSpPr>
          <p:nvPr>
            <p:ph type="sldNum" sz="quarter" idx="12"/>
          </p:nvPr>
        </p:nvSpPr>
        <p:spPr>
          <a:xfrm>
            <a:off x="8610600" y="6356350"/>
            <a:ext cx="2743200" cy="365125"/>
          </a:xfrm>
        </p:spPr>
        <p:txBody>
          <a:bodyPr>
            <a:normAutofit/>
          </a:bodyPr>
          <a:lstStyle/>
          <a:p>
            <a:pPr>
              <a:spcAft>
                <a:spcPts val="600"/>
              </a:spcAft>
            </a:pPr>
            <a:fld id="{D637F8FC-4B86-4690-8888-22AB2F781BEF}" type="slidenum">
              <a:rPr lang="en-US" smtClean="0"/>
              <a:pPr>
                <a:spcAft>
                  <a:spcPts val="600"/>
                </a:spcAft>
              </a:pPr>
              <a:t>17</a:t>
            </a:fld>
            <a:endParaRPr lang="en-US"/>
          </a:p>
        </p:txBody>
      </p:sp>
      <p:pic>
        <p:nvPicPr>
          <p:cNvPr id="5" name="Picture 4">
            <a:extLst>
              <a:ext uri="{FF2B5EF4-FFF2-40B4-BE49-F238E27FC236}">
                <a16:creationId xmlns:a16="http://schemas.microsoft.com/office/drawing/2014/main" id="{B7C487E3-8EA9-F663-921D-70E669B8EE33}"/>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1859" b="11859"/>
          <a:stretch/>
        </p:blipFill>
        <p:spPr>
          <a:xfrm>
            <a:off x="5953981" y="136526"/>
            <a:ext cx="5958929" cy="6340474"/>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effectLst/>
        </p:spPr>
      </p:pic>
      <p:pic>
        <p:nvPicPr>
          <p:cNvPr id="1026" name="Picture 2" descr="ISED">
            <a:extLst>
              <a:ext uri="{FF2B5EF4-FFF2-40B4-BE49-F238E27FC236}">
                <a16:creationId xmlns:a16="http://schemas.microsoft.com/office/drawing/2014/main" id="{8561798B-14A8-B59A-7715-13E02FE00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34" y="1701981"/>
            <a:ext cx="4061831" cy="15055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iété du Plan Nord | Government of ...">
            <a:extLst>
              <a:ext uri="{FF2B5EF4-FFF2-40B4-BE49-F238E27FC236}">
                <a16:creationId xmlns:a16="http://schemas.microsoft.com/office/drawing/2014/main" id="{C6BFAAC4-C706-679F-3DA5-136DBDDD9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2679" y="1093242"/>
            <a:ext cx="2513300" cy="9528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151C745-4F4A-4C50-4FEA-FABDE9644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287" y="1280728"/>
            <a:ext cx="2200850" cy="6303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ssistant Director of Finance">
            <a:extLst>
              <a:ext uri="{FF2B5EF4-FFF2-40B4-BE49-F238E27FC236}">
                <a16:creationId xmlns:a16="http://schemas.microsoft.com/office/drawing/2014/main" id="{1D4768A1-C9AC-8A14-22DA-906920B9D2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239" y="5110572"/>
            <a:ext cx="3290973" cy="14283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bout Us | eeyoumobility.com">
            <a:extLst>
              <a:ext uri="{FF2B5EF4-FFF2-40B4-BE49-F238E27FC236}">
                <a16:creationId xmlns:a16="http://schemas.microsoft.com/office/drawing/2014/main" id="{86F0E7AB-603C-A4F2-1212-885CE9E1BE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287" y="3681350"/>
            <a:ext cx="1516108" cy="4633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ichuun - Connect. Communicate. Thrive.">
            <a:extLst>
              <a:ext uri="{FF2B5EF4-FFF2-40B4-BE49-F238E27FC236}">
                <a16:creationId xmlns:a16="http://schemas.microsoft.com/office/drawing/2014/main" id="{384375A2-4289-15D9-7D09-952E24E521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2674" y="3706793"/>
            <a:ext cx="1262238" cy="46339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elecommunications Commission (CRTC ...">
            <a:extLst>
              <a:ext uri="{FF2B5EF4-FFF2-40B4-BE49-F238E27FC236}">
                <a16:creationId xmlns:a16="http://schemas.microsoft.com/office/drawing/2014/main" id="{6EECC78D-98B0-A138-C863-CE61B14987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277" y="2616559"/>
            <a:ext cx="6482220" cy="99044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Naskapi Nation of Kawawachikamach">
            <a:extLst>
              <a:ext uri="{FF2B5EF4-FFF2-40B4-BE49-F238E27FC236}">
                <a16:creationId xmlns:a16="http://schemas.microsoft.com/office/drawing/2014/main" id="{498202FD-6A76-BE0E-030D-6331A3312F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9249" y="4510302"/>
            <a:ext cx="1999586" cy="108174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Nunavik (Northern Quebec ...">
            <a:extLst>
              <a:ext uri="{FF2B5EF4-FFF2-40B4-BE49-F238E27FC236}">
                <a16:creationId xmlns:a16="http://schemas.microsoft.com/office/drawing/2014/main" id="{C804F1E7-09F9-E3A4-03CA-92DDA7CDE0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5616" y="4391076"/>
            <a:ext cx="2220725" cy="202227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 name="Picture 2" descr="K-Net | Keewaytinook Okimakanak">
            <a:extLst>
              <a:ext uri="{FF2B5EF4-FFF2-40B4-BE49-F238E27FC236}">
                <a16:creationId xmlns:a16="http://schemas.microsoft.com/office/drawing/2014/main" id="{233B1460-5569-2AEA-700A-E10917D39A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97192" y="3456350"/>
            <a:ext cx="1227375" cy="73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681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7BD7-7383-53D7-A38D-33AA4A60C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07035-86A6-64EF-E95D-3F8948236EBC}"/>
              </a:ext>
            </a:extLst>
          </p:cNvPr>
          <p:cNvSpPr>
            <a:spLocks noGrp="1"/>
          </p:cNvSpPr>
          <p:nvPr>
            <p:ph type="ctrTitle"/>
          </p:nvPr>
        </p:nvSpPr>
        <p:spPr>
          <a:xfrm>
            <a:off x="1721740" y="2268471"/>
            <a:ext cx="8195145" cy="2695363"/>
          </a:xfrm>
        </p:spPr>
        <p:txBody>
          <a:bodyPr>
            <a:noAutofit/>
          </a:bodyPr>
          <a:lstStyle/>
          <a:p>
            <a:pPr algn="ctr"/>
            <a:r>
              <a:rPr lang="en-US" sz="8000" b="1" dirty="0">
                <a:latin typeface="Cordia New" panose="020B0502040204020203" pitchFamily="34" charset="-34"/>
                <a:cs typeface="Cordia New" panose="020B0502040204020203" pitchFamily="34" charset="-34"/>
              </a:rPr>
              <a:t>Thank You</a:t>
            </a:r>
            <a:endParaRPr lang="en-CA" sz="5400" b="1" dirty="0">
              <a:latin typeface="Cordia New" panose="020B0502040204020203" pitchFamily="34" charset="-34"/>
              <a:cs typeface="Cordia New" panose="020B0502040204020203" pitchFamily="34" charset="-34"/>
            </a:endParaRPr>
          </a:p>
        </p:txBody>
      </p:sp>
      <p:sp>
        <p:nvSpPr>
          <p:cNvPr id="4" name="Slide Number Placeholder 3">
            <a:extLst>
              <a:ext uri="{FF2B5EF4-FFF2-40B4-BE49-F238E27FC236}">
                <a16:creationId xmlns:a16="http://schemas.microsoft.com/office/drawing/2014/main" id="{0FDEADC4-D4A7-66AA-AC91-E83825A4C2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3E6FA-8998-4DCD-BB9A-5D739E5D4D85}" type="slidenum">
              <a:rPr kumimoji="0" lang="en-CA"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624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E453-33FE-5893-C165-2D4CAB34DF24}"/>
            </a:ext>
          </a:extLst>
        </p:cNvPr>
        <p:cNvGrpSpPr/>
        <p:nvPr/>
      </p:nvGrpSpPr>
      <p:grpSpPr>
        <a:xfrm>
          <a:off x="0" y="0"/>
          <a:ext cx="0" cy="0"/>
          <a:chOff x="0" y="0"/>
          <a:chExt cx="0" cy="0"/>
        </a:xfrm>
      </p:grpSpPr>
      <p:pic>
        <p:nvPicPr>
          <p:cNvPr id="6" name="Picture 5" descr="A satellite dish and a tower&#10;&#10;Description automatically generated">
            <a:extLst>
              <a:ext uri="{FF2B5EF4-FFF2-40B4-BE49-F238E27FC236}">
                <a16:creationId xmlns:a16="http://schemas.microsoft.com/office/drawing/2014/main" id="{F136709B-AA49-7599-6D43-7420FD59EA47}"/>
              </a:ext>
            </a:extLst>
          </p:cNvPr>
          <p:cNvPicPr>
            <a:picLocks noChangeAspect="1"/>
          </p:cNvPicPr>
          <p:nvPr/>
        </p:nvPicPr>
        <p:blipFill>
          <a:blip r:embed="rId2">
            <a:extLst>
              <a:ext uri="{28A0092B-C50C-407E-A947-70E740481C1C}">
                <a14:useLocalDpi xmlns:a14="http://schemas.microsoft.com/office/drawing/2010/main" val="0"/>
              </a:ext>
            </a:extLst>
          </a:blip>
          <a:srcRect l="16365" r="16365"/>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descr="A satellite dish on a snowy hill&#10;&#10;Description automatically generated">
            <a:extLst>
              <a:ext uri="{FF2B5EF4-FFF2-40B4-BE49-F238E27FC236}">
                <a16:creationId xmlns:a16="http://schemas.microsoft.com/office/drawing/2014/main" id="{E6953DE2-0117-E680-962D-F75CFAC0BEDE}"/>
              </a:ext>
            </a:extLst>
          </p:cNvPr>
          <p:cNvPicPr>
            <a:picLocks noChangeAspect="1"/>
          </p:cNvPicPr>
          <p:nvPr/>
        </p:nvPicPr>
        <p:blipFill>
          <a:blip r:embed="rId3">
            <a:extLst>
              <a:ext uri="{28A0092B-C50C-407E-A947-70E740481C1C}">
                <a14:useLocalDpi xmlns:a14="http://schemas.microsoft.com/office/drawing/2010/main" val="0"/>
              </a:ext>
            </a:extLst>
          </a:blip>
          <a:srcRect l="13974" r="13974"/>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7" name="Picture 6">
            <a:extLst>
              <a:ext uri="{FF2B5EF4-FFF2-40B4-BE49-F238E27FC236}">
                <a16:creationId xmlns:a16="http://schemas.microsoft.com/office/drawing/2014/main" id="{6FD9E711-2AB5-1EC2-2765-73F752B93670}"/>
              </a:ext>
            </a:extLst>
          </p:cNvPr>
          <p:cNvPicPr>
            <a:picLocks noChangeAspect="1"/>
          </p:cNvPicPr>
          <p:nvPr/>
        </p:nvPicPr>
        <p:blipFill>
          <a:blip r:embed="rId4">
            <a:extLst>
              <a:ext uri="{28A0092B-C50C-407E-A947-70E740481C1C}">
                <a14:useLocalDpi xmlns:a14="http://schemas.microsoft.com/office/drawing/2010/main" val="0"/>
              </a:ext>
            </a:extLst>
          </a:blip>
          <a:srcRect l="5718" r="5718"/>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B826E959-08F0-060A-8F39-50E1B027C754}"/>
              </a:ext>
            </a:extLst>
          </p:cNvPr>
          <p:cNvSpPr>
            <a:spLocks noGrp="1"/>
          </p:cNvSpPr>
          <p:nvPr>
            <p:ph type="title"/>
          </p:nvPr>
        </p:nvSpPr>
        <p:spPr>
          <a:xfrm>
            <a:off x="-1" y="838873"/>
            <a:ext cx="5494713" cy="672621"/>
          </a:xfrm>
        </p:spPr>
        <p:txBody>
          <a:bodyPr>
            <a:normAutofit/>
          </a:bodyPr>
          <a:lstStyle/>
          <a:p>
            <a:pPr algn="ctr"/>
            <a:r>
              <a:rPr lang="en-US" sz="4000" b="1" dirty="0">
                <a:solidFill>
                  <a:srgbClr val="002060"/>
                </a:solidFill>
              </a:rPr>
              <a:t> A BACKGROUND</a:t>
            </a:r>
            <a:endParaRPr lang="en-CA" sz="4000" b="1" dirty="0">
              <a:solidFill>
                <a:srgbClr val="002060"/>
              </a:solidFill>
            </a:endParaRPr>
          </a:p>
        </p:txBody>
      </p:sp>
      <p:pic>
        <p:nvPicPr>
          <p:cNvPr id="5" name="Picture 4">
            <a:extLst>
              <a:ext uri="{FF2B5EF4-FFF2-40B4-BE49-F238E27FC236}">
                <a16:creationId xmlns:a16="http://schemas.microsoft.com/office/drawing/2014/main" id="{E83AF484-F273-9B73-EAE8-1F8BC1682CE1}"/>
              </a:ext>
            </a:extLst>
          </p:cNvPr>
          <p:cNvPicPr>
            <a:picLocks noChangeAspect="1"/>
          </p:cNvPicPr>
          <p:nvPr/>
        </p:nvPicPr>
        <p:blipFill>
          <a:blip r:embed="rId5">
            <a:extLst>
              <a:ext uri="{28A0092B-C50C-407E-A947-70E740481C1C}">
                <a14:useLocalDpi xmlns:a14="http://schemas.microsoft.com/office/drawing/2010/main" val="0"/>
              </a:ext>
            </a:extLst>
          </a:blip>
          <a:srcRect l="9725" r="9725"/>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8" name="Rectangle 7">
            <a:extLst>
              <a:ext uri="{FF2B5EF4-FFF2-40B4-BE49-F238E27FC236}">
                <a16:creationId xmlns:a16="http://schemas.microsoft.com/office/drawing/2014/main" id="{2CABA2C4-B415-7401-F0B5-BBDB9277E75C}"/>
              </a:ext>
            </a:extLst>
          </p:cNvPr>
          <p:cNvSpPr/>
          <p:nvPr/>
        </p:nvSpPr>
        <p:spPr>
          <a:xfrm>
            <a:off x="0" y="910746"/>
            <a:ext cx="128016" cy="852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lide Number Placeholder 8">
            <a:extLst>
              <a:ext uri="{FF2B5EF4-FFF2-40B4-BE49-F238E27FC236}">
                <a16:creationId xmlns:a16="http://schemas.microsoft.com/office/drawing/2014/main" id="{D901AAEF-164D-C4D4-2A9D-5ECC4C47A5EF}"/>
              </a:ext>
            </a:extLst>
          </p:cNvPr>
          <p:cNvSpPr>
            <a:spLocks noGrp="1"/>
          </p:cNvSpPr>
          <p:nvPr>
            <p:ph type="sldNum" sz="quarter" idx="12"/>
          </p:nvPr>
        </p:nvSpPr>
        <p:spPr/>
        <p:txBody>
          <a:bodyPr/>
          <a:lstStyle/>
          <a:p>
            <a:fld id="{D637F8FC-4B86-4690-8888-22AB2F781BEF}" type="slidenum">
              <a:rPr lang="en-US" smtClean="0"/>
              <a:t>2</a:t>
            </a:fld>
            <a:endParaRPr lang="en-US"/>
          </a:p>
        </p:txBody>
      </p:sp>
      <p:sp>
        <p:nvSpPr>
          <p:cNvPr id="13" name="Content Placeholder 12">
            <a:extLst>
              <a:ext uri="{FF2B5EF4-FFF2-40B4-BE49-F238E27FC236}">
                <a16:creationId xmlns:a16="http://schemas.microsoft.com/office/drawing/2014/main" id="{78BA07E4-5937-EEE0-69E3-74152B94ECE2}"/>
              </a:ext>
            </a:extLst>
          </p:cNvPr>
          <p:cNvSpPr>
            <a:spLocks noGrp="1"/>
          </p:cNvSpPr>
          <p:nvPr>
            <p:ph idx="1"/>
          </p:nvPr>
        </p:nvSpPr>
        <p:spPr>
          <a:xfrm>
            <a:off x="259165" y="2005012"/>
            <a:ext cx="5398822" cy="4351338"/>
          </a:xfrm>
        </p:spPr>
        <p:txBody>
          <a:bodyPr>
            <a:noAutofit/>
          </a:bodyPr>
          <a:lstStyle/>
          <a:p>
            <a:pPr marL="0" indent="0" algn="ctr">
              <a:buNone/>
            </a:pPr>
            <a:r>
              <a:rPr lang="en-US" sz="3200" b="1" dirty="0">
                <a:solidFill>
                  <a:schemeClr val="accent1"/>
                </a:solidFill>
              </a:rPr>
              <a:t>2000 – 2005</a:t>
            </a:r>
            <a:endParaRPr lang="en-US" dirty="0">
              <a:solidFill>
                <a:schemeClr val="accent1"/>
              </a:solidFill>
            </a:endParaRPr>
          </a:p>
          <a:p>
            <a:r>
              <a:rPr lang="en-US" sz="2400" dirty="0"/>
              <a:t>The Kativik Regional Government (KRG) accepts to be Nunavik's Internet Service Provider</a:t>
            </a:r>
          </a:p>
          <a:p>
            <a:r>
              <a:rPr lang="en-US" sz="2400" dirty="0"/>
              <a:t>Financial agreements with Governments</a:t>
            </a:r>
          </a:p>
          <a:p>
            <a:r>
              <a:rPr lang="en-US" sz="2400" dirty="0"/>
              <a:t>Deployment of satellite earth stations in 14 communities</a:t>
            </a:r>
          </a:p>
          <a:p>
            <a:r>
              <a:rPr lang="en-US" sz="2400" dirty="0"/>
              <a:t>2004 – Deployment of wireless distribution system and the launch of </a:t>
            </a:r>
            <a:r>
              <a:rPr lang="en-US" sz="2400" dirty="0" err="1"/>
              <a:t>Tamaani</a:t>
            </a:r>
            <a:r>
              <a:rPr lang="en-US" sz="2400" dirty="0"/>
              <a:t> Internet</a:t>
            </a:r>
            <a:endParaRPr lang="en-US" dirty="0"/>
          </a:p>
        </p:txBody>
      </p:sp>
    </p:spTree>
    <p:extLst>
      <p:ext uri="{BB962C8B-B14F-4D97-AF65-F5344CB8AC3E}">
        <p14:creationId xmlns:p14="http://schemas.microsoft.com/office/powerpoint/2010/main" val="917714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87E84-5E0E-3455-8FB3-056201F4D607}"/>
            </a:ext>
          </a:extLst>
        </p:cNvPr>
        <p:cNvGrpSpPr/>
        <p:nvPr/>
      </p:nvGrpSpPr>
      <p:grpSpPr>
        <a:xfrm>
          <a:off x="0" y="0"/>
          <a:ext cx="0" cy="0"/>
          <a:chOff x="0" y="0"/>
          <a:chExt cx="0" cy="0"/>
        </a:xfrm>
      </p:grpSpPr>
      <p:pic>
        <p:nvPicPr>
          <p:cNvPr id="6" name="Picture 5" descr="A satellite dish and a tower&#10;&#10;Description automatically generated">
            <a:extLst>
              <a:ext uri="{FF2B5EF4-FFF2-40B4-BE49-F238E27FC236}">
                <a16:creationId xmlns:a16="http://schemas.microsoft.com/office/drawing/2014/main" id="{A7583C47-D3D7-3336-9CBD-15D1CA316014}"/>
              </a:ext>
            </a:extLst>
          </p:cNvPr>
          <p:cNvPicPr>
            <a:picLocks noChangeAspect="1"/>
          </p:cNvPicPr>
          <p:nvPr/>
        </p:nvPicPr>
        <p:blipFill>
          <a:blip r:embed="rId2">
            <a:extLst>
              <a:ext uri="{28A0092B-C50C-407E-A947-70E740481C1C}">
                <a14:useLocalDpi xmlns:a14="http://schemas.microsoft.com/office/drawing/2010/main" val="0"/>
              </a:ext>
            </a:extLst>
          </a:blip>
          <a:srcRect l="16365" r="16365"/>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descr="A satellite dish on a snowy hill&#10;&#10;Description automatically generated">
            <a:extLst>
              <a:ext uri="{FF2B5EF4-FFF2-40B4-BE49-F238E27FC236}">
                <a16:creationId xmlns:a16="http://schemas.microsoft.com/office/drawing/2014/main" id="{9FA0C0DC-320E-8CF5-A0E4-B14034B49D82}"/>
              </a:ext>
            </a:extLst>
          </p:cNvPr>
          <p:cNvPicPr>
            <a:picLocks noChangeAspect="1"/>
          </p:cNvPicPr>
          <p:nvPr/>
        </p:nvPicPr>
        <p:blipFill>
          <a:blip r:embed="rId3">
            <a:extLst>
              <a:ext uri="{28A0092B-C50C-407E-A947-70E740481C1C}">
                <a14:useLocalDpi xmlns:a14="http://schemas.microsoft.com/office/drawing/2010/main" val="0"/>
              </a:ext>
            </a:extLst>
          </a:blip>
          <a:srcRect l="13974" r="13974"/>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7" name="Picture 6">
            <a:extLst>
              <a:ext uri="{FF2B5EF4-FFF2-40B4-BE49-F238E27FC236}">
                <a16:creationId xmlns:a16="http://schemas.microsoft.com/office/drawing/2014/main" id="{4713A8FA-55D6-14E2-D31A-0B133FEC5614}"/>
              </a:ext>
            </a:extLst>
          </p:cNvPr>
          <p:cNvPicPr>
            <a:picLocks noChangeAspect="1"/>
          </p:cNvPicPr>
          <p:nvPr/>
        </p:nvPicPr>
        <p:blipFill>
          <a:blip r:embed="rId4">
            <a:extLst>
              <a:ext uri="{28A0092B-C50C-407E-A947-70E740481C1C}">
                <a14:useLocalDpi xmlns:a14="http://schemas.microsoft.com/office/drawing/2010/main" val="0"/>
              </a:ext>
            </a:extLst>
          </a:blip>
          <a:srcRect l="5718" r="5718"/>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452BAD55-B40D-1CAA-AFEB-8547739C9CF9}"/>
              </a:ext>
            </a:extLst>
          </p:cNvPr>
          <p:cNvSpPr>
            <a:spLocks noGrp="1"/>
          </p:cNvSpPr>
          <p:nvPr>
            <p:ph type="title"/>
          </p:nvPr>
        </p:nvSpPr>
        <p:spPr>
          <a:xfrm>
            <a:off x="0" y="838873"/>
            <a:ext cx="5570272" cy="672621"/>
          </a:xfrm>
        </p:spPr>
        <p:txBody>
          <a:bodyPr>
            <a:normAutofit/>
          </a:bodyPr>
          <a:lstStyle/>
          <a:p>
            <a:pPr algn="ctr"/>
            <a:r>
              <a:rPr lang="en-US" sz="4000" b="1" dirty="0">
                <a:solidFill>
                  <a:srgbClr val="002060"/>
                </a:solidFill>
              </a:rPr>
              <a:t>A BACKGROUND</a:t>
            </a:r>
            <a:endParaRPr lang="en-CA" sz="4000" b="1" dirty="0">
              <a:solidFill>
                <a:srgbClr val="002060"/>
              </a:solidFill>
            </a:endParaRPr>
          </a:p>
        </p:txBody>
      </p:sp>
      <p:pic>
        <p:nvPicPr>
          <p:cNvPr id="5" name="Picture 4">
            <a:extLst>
              <a:ext uri="{FF2B5EF4-FFF2-40B4-BE49-F238E27FC236}">
                <a16:creationId xmlns:a16="http://schemas.microsoft.com/office/drawing/2014/main" id="{BE8E2ACD-2D72-0606-F2B1-EE5DF76C1F8A}"/>
              </a:ext>
            </a:extLst>
          </p:cNvPr>
          <p:cNvPicPr>
            <a:picLocks noChangeAspect="1"/>
          </p:cNvPicPr>
          <p:nvPr/>
        </p:nvPicPr>
        <p:blipFill>
          <a:blip r:embed="rId5">
            <a:extLst>
              <a:ext uri="{28A0092B-C50C-407E-A947-70E740481C1C}">
                <a14:useLocalDpi xmlns:a14="http://schemas.microsoft.com/office/drawing/2010/main" val="0"/>
              </a:ext>
            </a:extLst>
          </a:blip>
          <a:srcRect l="9725" r="9725"/>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8" name="Rectangle 7">
            <a:extLst>
              <a:ext uri="{FF2B5EF4-FFF2-40B4-BE49-F238E27FC236}">
                <a16:creationId xmlns:a16="http://schemas.microsoft.com/office/drawing/2014/main" id="{FC1BACFC-9595-1EA6-91BD-601A19091F1C}"/>
              </a:ext>
            </a:extLst>
          </p:cNvPr>
          <p:cNvSpPr/>
          <p:nvPr/>
        </p:nvSpPr>
        <p:spPr>
          <a:xfrm>
            <a:off x="0" y="910746"/>
            <a:ext cx="128016" cy="852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lide Number Placeholder 8">
            <a:extLst>
              <a:ext uri="{FF2B5EF4-FFF2-40B4-BE49-F238E27FC236}">
                <a16:creationId xmlns:a16="http://schemas.microsoft.com/office/drawing/2014/main" id="{8BDAA170-F0A5-B9B3-DFFF-FA712E612E89}"/>
              </a:ext>
            </a:extLst>
          </p:cNvPr>
          <p:cNvSpPr>
            <a:spLocks noGrp="1"/>
          </p:cNvSpPr>
          <p:nvPr>
            <p:ph type="sldNum" sz="quarter" idx="12"/>
          </p:nvPr>
        </p:nvSpPr>
        <p:spPr/>
        <p:txBody>
          <a:bodyPr/>
          <a:lstStyle/>
          <a:p>
            <a:fld id="{D637F8FC-4B86-4690-8888-22AB2F781BEF}" type="slidenum">
              <a:rPr lang="en-US" smtClean="0"/>
              <a:t>3</a:t>
            </a:fld>
            <a:endParaRPr lang="en-US"/>
          </a:p>
        </p:txBody>
      </p:sp>
      <p:sp>
        <p:nvSpPr>
          <p:cNvPr id="13" name="Content Placeholder 12">
            <a:extLst>
              <a:ext uri="{FF2B5EF4-FFF2-40B4-BE49-F238E27FC236}">
                <a16:creationId xmlns:a16="http://schemas.microsoft.com/office/drawing/2014/main" id="{7E5CD4C0-9DD8-F991-E31F-870CDE5BC468}"/>
              </a:ext>
            </a:extLst>
          </p:cNvPr>
          <p:cNvSpPr>
            <a:spLocks noGrp="1"/>
          </p:cNvSpPr>
          <p:nvPr>
            <p:ph idx="1"/>
          </p:nvPr>
        </p:nvSpPr>
        <p:spPr>
          <a:xfrm>
            <a:off x="171450" y="2035175"/>
            <a:ext cx="5398822" cy="4351338"/>
          </a:xfrm>
        </p:spPr>
        <p:txBody>
          <a:bodyPr>
            <a:normAutofit/>
          </a:bodyPr>
          <a:lstStyle/>
          <a:p>
            <a:pPr marL="0" indent="0" algn="ctr">
              <a:buNone/>
            </a:pPr>
            <a:r>
              <a:rPr lang="en-US" sz="3400" b="1" dirty="0">
                <a:solidFill>
                  <a:schemeClr val="accent1"/>
                </a:solidFill>
              </a:rPr>
              <a:t>2005 – 2010</a:t>
            </a:r>
            <a:endParaRPr lang="en-US" dirty="0">
              <a:solidFill>
                <a:schemeClr val="accent1"/>
              </a:solidFill>
            </a:endParaRPr>
          </a:p>
          <a:p>
            <a:r>
              <a:rPr lang="en-US" sz="2400" dirty="0"/>
              <a:t>Increasing Capacity</a:t>
            </a:r>
            <a:br>
              <a:rPr lang="en-US" sz="2400" dirty="0"/>
            </a:br>
            <a:br>
              <a:rPr lang="en-US" sz="2400" dirty="0"/>
            </a:br>
            <a:r>
              <a:rPr lang="en-US" sz="2400" dirty="0"/>
              <a:t>	2004 – 10 Mbps</a:t>
            </a:r>
            <a:br>
              <a:rPr lang="en-US" sz="2400" dirty="0"/>
            </a:br>
            <a:r>
              <a:rPr lang="en-US" sz="2400" dirty="0"/>
              <a:t>	2005 –  50 Mbps</a:t>
            </a:r>
            <a:br>
              <a:rPr lang="en-US" sz="2400" dirty="0"/>
            </a:br>
            <a:r>
              <a:rPr lang="en-US" sz="2400" dirty="0"/>
              <a:t>	2010 –  150 Mbps</a:t>
            </a:r>
          </a:p>
          <a:p>
            <a:pPr marL="0" indent="0">
              <a:buNone/>
            </a:pPr>
            <a:endParaRPr lang="en-US" sz="2400" dirty="0"/>
          </a:p>
          <a:p>
            <a:r>
              <a:rPr lang="en-US" sz="2400" dirty="0"/>
              <a:t>At this point, it was very clear that satellite was not the answer. It was extremely expensive and overused. Demand was rapidly increasing</a:t>
            </a:r>
            <a:endParaRPr lang="en-US" sz="1700" dirty="0"/>
          </a:p>
          <a:p>
            <a:endParaRPr lang="en-US" dirty="0"/>
          </a:p>
          <a:p>
            <a:endParaRPr lang="en-US" dirty="0"/>
          </a:p>
        </p:txBody>
      </p:sp>
    </p:spTree>
    <p:extLst>
      <p:ext uri="{BB962C8B-B14F-4D97-AF65-F5344CB8AC3E}">
        <p14:creationId xmlns:p14="http://schemas.microsoft.com/office/powerpoint/2010/main" val="2537092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4896D-788E-B644-9A56-F8FDE1FFC649}"/>
            </a:ext>
          </a:extLst>
        </p:cNvPr>
        <p:cNvGrpSpPr/>
        <p:nvPr/>
      </p:nvGrpSpPr>
      <p:grpSpPr>
        <a:xfrm>
          <a:off x="0" y="0"/>
          <a:ext cx="0" cy="0"/>
          <a:chOff x="0" y="0"/>
          <a:chExt cx="0" cy="0"/>
        </a:xfrm>
      </p:grpSpPr>
      <p:pic>
        <p:nvPicPr>
          <p:cNvPr id="6" name="Picture 5" descr="A satellite dish and a tower&#10;&#10;Description automatically generated">
            <a:extLst>
              <a:ext uri="{FF2B5EF4-FFF2-40B4-BE49-F238E27FC236}">
                <a16:creationId xmlns:a16="http://schemas.microsoft.com/office/drawing/2014/main" id="{984C4B2E-C67D-0215-FF92-4546586C27CA}"/>
              </a:ext>
            </a:extLst>
          </p:cNvPr>
          <p:cNvPicPr>
            <a:picLocks noChangeAspect="1"/>
          </p:cNvPicPr>
          <p:nvPr/>
        </p:nvPicPr>
        <p:blipFill>
          <a:blip r:embed="rId2">
            <a:extLst>
              <a:ext uri="{28A0092B-C50C-407E-A947-70E740481C1C}">
                <a14:useLocalDpi xmlns:a14="http://schemas.microsoft.com/office/drawing/2010/main" val="0"/>
              </a:ext>
            </a:extLst>
          </a:blip>
          <a:srcRect l="16365" r="16365"/>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descr="A satellite dish on a snowy hill&#10;&#10;Description automatically generated">
            <a:extLst>
              <a:ext uri="{FF2B5EF4-FFF2-40B4-BE49-F238E27FC236}">
                <a16:creationId xmlns:a16="http://schemas.microsoft.com/office/drawing/2014/main" id="{6B9E877D-F593-1DBC-E5FA-AED5B3ADB758}"/>
              </a:ext>
            </a:extLst>
          </p:cNvPr>
          <p:cNvPicPr>
            <a:picLocks noChangeAspect="1"/>
          </p:cNvPicPr>
          <p:nvPr/>
        </p:nvPicPr>
        <p:blipFill>
          <a:blip r:embed="rId3">
            <a:extLst>
              <a:ext uri="{28A0092B-C50C-407E-A947-70E740481C1C}">
                <a14:useLocalDpi xmlns:a14="http://schemas.microsoft.com/office/drawing/2010/main" val="0"/>
              </a:ext>
            </a:extLst>
          </a:blip>
          <a:srcRect l="13974" r="13974"/>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7" name="Picture 6">
            <a:extLst>
              <a:ext uri="{FF2B5EF4-FFF2-40B4-BE49-F238E27FC236}">
                <a16:creationId xmlns:a16="http://schemas.microsoft.com/office/drawing/2014/main" id="{49111066-D091-752D-AAF8-F0CD28E15D37}"/>
              </a:ext>
            </a:extLst>
          </p:cNvPr>
          <p:cNvPicPr>
            <a:picLocks noChangeAspect="1"/>
          </p:cNvPicPr>
          <p:nvPr/>
        </p:nvPicPr>
        <p:blipFill>
          <a:blip r:embed="rId4">
            <a:extLst>
              <a:ext uri="{28A0092B-C50C-407E-A947-70E740481C1C}">
                <a14:useLocalDpi xmlns:a14="http://schemas.microsoft.com/office/drawing/2010/main" val="0"/>
              </a:ext>
            </a:extLst>
          </a:blip>
          <a:srcRect l="5718" r="5718"/>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BC1EBFE6-7A23-E0A5-6250-D204A4F70594}"/>
              </a:ext>
            </a:extLst>
          </p:cNvPr>
          <p:cNvSpPr>
            <a:spLocks noGrp="1"/>
          </p:cNvSpPr>
          <p:nvPr>
            <p:ph type="title"/>
          </p:nvPr>
        </p:nvSpPr>
        <p:spPr>
          <a:xfrm>
            <a:off x="1" y="838873"/>
            <a:ext cx="5503024" cy="672621"/>
          </a:xfrm>
        </p:spPr>
        <p:txBody>
          <a:bodyPr>
            <a:normAutofit/>
          </a:bodyPr>
          <a:lstStyle/>
          <a:p>
            <a:pPr algn="ctr"/>
            <a:r>
              <a:rPr lang="en-US" sz="4000" b="1" dirty="0">
                <a:solidFill>
                  <a:srgbClr val="002060"/>
                </a:solidFill>
              </a:rPr>
              <a:t>A BACKGROUND</a:t>
            </a:r>
            <a:endParaRPr lang="en-CA" sz="4000" b="1" dirty="0">
              <a:solidFill>
                <a:srgbClr val="002060"/>
              </a:solidFill>
            </a:endParaRPr>
          </a:p>
        </p:txBody>
      </p:sp>
      <p:pic>
        <p:nvPicPr>
          <p:cNvPr id="5" name="Picture 4">
            <a:extLst>
              <a:ext uri="{FF2B5EF4-FFF2-40B4-BE49-F238E27FC236}">
                <a16:creationId xmlns:a16="http://schemas.microsoft.com/office/drawing/2014/main" id="{7F5E75B4-FAF4-FC49-A518-2C1FBF04220D}"/>
              </a:ext>
            </a:extLst>
          </p:cNvPr>
          <p:cNvPicPr>
            <a:picLocks noChangeAspect="1"/>
          </p:cNvPicPr>
          <p:nvPr/>
        </p:nvPicPr>
        <p:blipFill>
          <a:blip r:embed="rId5">
            <a:extLst>
              <a:ext uri="{28A0092B-C50C-407E-A947-70E740481C1C}">
                <a14:useLocalDpi xmlns:a14="http://schemas.microsoft.com/office/drawing/2010/main" val="0"/>
              </a:ext>
            </a:extLst>
          </a:blip>
          <a:srcRect l="9725" r="9725"/>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8" name="Rectangle 7">
            <a:extLst>
              <a:ext uri="{FF2B5EF4-FFF2-40B4-BE49-F238E27FC236}">
                <a16:creationId xmlns:a16="http://schemas.microsoft.com/office/drawing/2014/main" id="{E3C0436C-572A-2577-2B33-3BA90B45E4AE}"/>
              </a:ext>
            </a:extLst>
          </p:cNvPr>
          <p:cNvSpPr/>
          <p:nvPr/>
        </p:nvSpPr>
        <p:spPr>
          <a:xfrm>
            <a:off x="0" y="910746"/>
            <a:ext cx="128016" cy="852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lide Number Placeholder 8">
            <a:extLst>
              <a:ext uri="{FF2B5EF4-FFF2-40B4-BE49-F238E27FC236}">
                <a16:creationId xmlns:a16="http://schemas.microsoft.com/office/drawing/2014/main" id="{7D20EAB3-EC19-6EAB-9B18-9019DE64E4FC}"/>
              </a:ext>
            </a:extLst>
          </p:cNvPr>
          <p:cNvSpPr>
            <a:spLocks noGrp="1"/>
          </p:cNvSpPr>
          <p:nvPr>
            <p:ph type="sldNum" sz="quarter" idx="12"/>
          </p:nvPr>
        </p:nvSpPr>
        <p:spPr/>
        <p:txBody>
          <a:bodyPr/>
          <a:lstStyle/>
          <a:p>
            <a:fld id="{D637F8FC-4B86-4690-8888-22AB2F781BEF}" type="slidenum">
              <a:rPr lang="en-US" smtClean="0"/>
              <a:t>4</a:t>
            </a:fld>
            <a:endParaRPr lang="en-US"/>
          </a:p>
        </p:txBody>
      </p:sp>
      <p:sp>
        <p:nvSpPr>
          <p:cNvPr id="13" name="Content Placeholder 12">
            <a:extLst>
              <a:ext uri="{FF2B5EF4-FFF2-40B4-BE49-F238E27FC236}">
                <a16:creationId xmlns:a16="http://schemas.microsoft.com/office/drawing/2014/main" id="{0560B4DF-5D1D-EAD9-4D09-95C6F5BE3FD1}"/>
              </a:ext>
            </a:extLst>
          </p:cNvPr>
          <p:cNvSpPr>
            <a:spLocks noGrp="1"/>
          </p:cNvSpPr>
          <p:nvPr>
            <p:ph idx="1"/>
          </p:nvPr>
        </p:nvSpPr>
        <p:spPr>
          <a:xfrm>
            <a:off x="171450" y="2016125"/>
            <a:ext cx="5398822" cy="4351338"/>
          </a:xfrm>
        </p:spPr>
        <p:txBody>
          <a:bodyPr>
            <a:normAutofit/>
          </a:bodyPr>
          <a:lstStyle/>
          <a:p>
            <a:pPr marL="0" indent="0" algn="ctr">
              <a:buNone/>
            </a:pPr>
            <a:r>
              <a:rPr lang="en-US" sz="3400" b="1" dirty="0">
                <a:solidFill>
                  <a:schemeClr val="accent1"/>
                </a:solidFill>
              </a:rPr>
              <a:t>2011 – 2015</a:t>
            </a:r>
            <a:endParaRPr lang="en-US" dirty="0">
              <a:solidFill>
                <a:schemeClr val="accent1"/>
              </a:solidFill>
            </a:endParaRPr>
          </a:p>
          <a:p>
            <a:r>
              <a:rPr lang="en-US" sz="2400" dirty="0"/>
              <a:t>Exploring alternate solutions</a:t>
            </a:r>
          </a:p>
          <a:p>
            <a:r>
              <a:rPr lang="en-US" sz="2400" dirty="0"/>
              <a:t>Feasibility study was done to link Nunavik to the south using microwave towers</a:t>
            </a:r>
          </a:p>
          <a:p>
            <a:r>
              <a:rPr lang="en-US" sz="2400" dirty="0"/>
              <a:t>Feasibility study was done to consider a submarine fibre around Nunavik</a:t>
            </a:r>
          </a:p>
          <a:p>
            <a:r>
              <a:rPr lang="en-US" sz="2400" dirty="0"/>
              <a:t>An application to the Connecting Canadians program brought 1200 Mbps additional bandwidth</a:t>
            </a:r>
            <a:endParaRPr lang="en-US" sz="1700" dirty="0"/>
          </a:p>
          <a:p>
            <a:endParaRPr lang="en-US" dirty="0"/>
          </a:p>
          <a:p>
            <a:endParaRPr lang="en-US" dirty="0"/>
          </a:p>
        </p:txBody>
      </p:sp>
    </p:spTree>
    <p:extLst>
      <p:ext uri="{BB962C8B-B14F-4D97-AF65-F5344CB8AC3E}">
        <p14:creationId xmlns:p14="http://schemas.microsoft.com/office/powerpoint/2010/main" val="406390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8730-5782-570A-C1B8-091485B2229F}"/>
            </a:ext>
          </a:extLst>
        </p:cNvPr>
        <p:cNvGrpSpPr/>
        <p:nvPr/>
      </p:nvGrpSpPr>
      <p:grpSpPr>
        <a:xfrm>
          <a:off x="0" y="0"/>
          <a:ext cx="0" cy="0"/>
          <a:chOff x="0" y="0"/>
          <a:chExt cx="0" cy="0"/>
        </a:xfrm>
      </p:grpSpPr>
      <p:pic>
        <p:nvPicPr>
          <p:cNvPr id="6" name="Picture 5" descr="A satellite dish and a tower&#10;&#10;Description automatically generated">
            <a:extLst>
              <a:ext uri="{FF2B5EF4-FFF2-40B4-BE49-F238E27FC236}">
                <a16:creationId xmlns:a16="http://schemas.microsoft.com/office/drawing/2014/main" id="{C1F53367-5D3D-D012-E218-6B0305B80709}"/>
              </a:ext>
            </a:extLst>
          </p:cNvPr>
          <p:cNvPicPr>
            <a:picLocks noChangeAspect="1"/>
          </p:cNvPicPr>
          <p:nvPr/>
        </p:nvPicPr>
        <p:blipFill>
          <a:blip r:embed="rId2">
            <a:extLst>
              <a:ext uri="{28A0092B-C50C-407E-A947-70E740481C1C}">
                <a14:useLocalDpi xmlns:a14="http://schemas.microsoft.com/office/drawing/2010/main" val="0"/>
              </a:ext>
            </a:extLst>
          </a:blip>
          <a:srcRect l="16365" r="16365"/>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descr="A satellite dish on a snowy hill&#10;&#10;Description automatically generated">
            <a:extLst>
              <a:ext uri="{FF2B5EF4-FFF2-40B4-BE49-F238E27FC236}">
                <a16:creationId xmlns:a16="http://schemas.microsoft.com/office/drawing/2014/main" id="{2389CA09-F1AC-3EAB-4241-ED9E3EB599A6}"/>
              </a:ext>
            </a:extLst>
          </p:cNvPr>
          <p:cNvPicPr>
            <a:picLocks noChangeAspect="1"/>
          </p:cNvPicPr>
          <p:nvPr/>
        </p:nvPicPr>
        <p:blipFill>
          <a:blip r:embed="rId3">
            <a:extLst>
              <a:ext uri="{28A0092B-C50C-407E-A947-70E740481C1C}">
                <a14:useLocalDpi xmlns:a14="http://schemas.microsoft.com/office/drawing/2010/main" val="0"/>
              </a:ext>
            </a:extLst>
          </a:blip>
          <a:srcRect l="13974" r="13974"/>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7" name="Picture 6">
            <a:extLst>
              <a:ext uri="{FF2B5EF4-FFF2-40B4-BE49-F238E27FC236}">
                <a16:creationId xmlns:a16="http://schemas.microsoft.com/office/drawing/2014/main" id="{E74B990B-9B27-3C55-8B3F-CD7B64DDB198}"/>
              </a:ext>
            </a:extLst>
          </p:cNvPr>
          <p:cNvPicPr>
            <a:picLocks noChangeAspect="1"/>
          </p:cNvPicPr>
          <p:nvPr/>
        </p:nvPicPr>
        <p:blipFill>
          <a:blip r:embed="rId4">
            <a:extLst>
              <a:ext uri="{28A0092B-C50C-407E-A947-70E740481C1C}">
                <a14:useLocalDpi xmlns:a14="http://schemas.microsoft.com/office/drawing/2010/main" val="0"/>
              </a:ext>
            </a:extLst>
          </a:blip>
          <a:srcRect l="5718" r="5718"/>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549B4BFD-BE2F-677C-6CE5-7DD9E09AC335}"/>
              </a:ext>
            </a:extLst>
          </p:cNvPr>
          <p:cNvSpPr>
            <a:spLocks noGrp="1"/>
          </p:cNvSpPr>
          <p:nvPr>
            <p:ph type="title"/>
          </p:nvPr>
        </p:nvSpPr>
        <p:spPr>
          <a:xfrm>
            <a:off x="0" y="838873"/>
            <a:ext cx="5570272" cy="672621"/>
          </a:xfrm>
        </p:spPr>
        <p:txBody>
          <a:bodyPr>
            <a:noAutofit/>
          </a:bodyPr>
          <a:lstStyle/>
          <a:p>
            <a:pPr algn="ctr"/>
            <a:r>
              <a:rPr lang="en-US" sz="4000" b="1" dirty="0">
                <a:solidFill>
                  <a:srgbClr val="002060"/>
                </a:solidFill>
              </a:rPr>
              <a:t>A BACKGROUND</a:t>
            </a:r>
            <a:endParaRPr lang="en-CA" sz="4000" b="1" dirty="0">
              <a:solidFill>
                <a:srgbClr val="002060"/>
              </a:solidFill>
            </a:endParaRPr>
          </a:p>
        </p:txBody>
      </p:sp>
      <p:pic>
        <p:nvPicPr>
          <p:cNvPr id="5" name="Picture 4">
            <a:extLst>
              <a:ext uri="{FF2B5EF4-FFF2-40B4-BE49-F238E27FC236}">
                <a16:creationId xmlns:a16="http://schemas.microsoft.com/office/drawing/2014/main" id="{DD76579D-DC44-9547-43C3-B71FCDF983E2}"/>
              </a:ext>
            </a:extLst>
          </p:cNvPr>
          <p:cNvPicPr>
            <a:picLocks noChangeAspect="1"/>
          </p:cNvPicPr>
          <p:nvPr/>
        </p:nvPicPr>
        <p:blipFill>
          <a:blip r:embed="rId5">
            <a:extLst>
              <a:ext uri="{28A0092B-C50C-407E-A947-70E740481C1C}">
                <a14:useLocalDpi xmlns:a14="http://schemas.microsoft.com/office/drawing/2010/main" val="0"/>
              </a:ext>
            </a:extLst>
          </a:blip>
          <a:srcRect l="9725" r="9725"/>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8" name="Rectangle 7">
            <a:extLst>
              <a:ext uri="{FF2B5EF4-FFF2-40B4-BE49-F238E27FC236}">
                <a16:creationId xmlns:a16="http://schemas.microsoft.com/office/drawing/2014/main" id="{0C3FF73E-7E31-CD30-A568-34A12C054B7E}"/>
              </a:ext>
            </a:extLst>
          </p:cNvPr>
          <p:cNvSpPr/>
          <p:nvPr/>
        </p:nvSpPr>
        <p:spPr>
          <a:xfrm>
            <a:off x="0" y="910746"/>
            <a:ext cx="128016" cy="852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lide Number Placeholder 8">
            <a:extLst>
              <a:ext uri="{FF2B5EF4-FFF2-40B4-BE49-F238E27FC236}">
                <a16:creationId xmlns:a16="http://schemas.microsoft.com/office/drawing/2014/main" id="{625CB57C-D539-3EF5-5D07-A9384017DD2C}"/>
              </a:ext>
            </a:extLst>
          </p:cNvPr>
          <p:cNvSpPr>
            <a:spLocks noGrp="1"/>
          </p:cNvSpPr>
          <p:nvPr>
            <p:ph type="sldNum" sz="quarter" idx="12"/>
          </p:nvPr>
        </p:nvSpPr>
        <p:spPr/>
        <p:txBody>
          <a:bodyPr/>
          <a:lstStyle/>
          <a:p>
            <a:fld id="{D637F8FC-4B86-4690-8888-22AB2F781BEF}" type="slidenum">
              <a:rPr lang="en-US" smtClean="0"/>
              <a:t>5</a:t>
            </a:fld>
            <a:endParaRPr lang="en-US"/>
          </a:p>
        </p:txBody>
      </p:sp>
      <p:sp>
        <p:nvSpPr>
          <p:cNvPr id="13" name="Content Placeholder 12">
            <a:extLst>
              <a:ext uri="{FF2B5EF4-FFF2-40B4-BE49-F238E27FC236}">
                <a16:creationId xmlns:a16="http://schemas.microsoft.com/office/drawing/2014/main" id="{1CA62802-AAB0-1109-4715-939931D1757E}"/>
              </a:ext>
            </a:extLst>
          </p:cNvPr>
          <p:cNvSpPr>
            <a:spLocks noGrp="1"/>
          </p:cNvSpPr>
          <p:nvPr>
            <p:ph idx="1"/>
          </p:nvPr>
        </p:nvSpPr>
        <p:spPr>
          <a:xfrm>
            <a:off x="171450" y="2044700"/>
            <a:ext cx="5398822" cy="4351338"/>
          </a:xfrm>
        </p:spPr>
        <p:txBody>
          <a:bodyPr>
            <a:normAutofit/>
          </a:bodyPr>
          <a:lstStyle/>
          <a:p>
            <a:pPr marL="0" indent="0" algn="ctr">
              <a:buNone/>
            </a:pPr>
            <a:r>
              <a:rPr lang="en-US" sz="3400" b="1" dirty="0">
                <a:solidFill>
                  <a:schemeClr val="accent1"/>
                </a:solidFill>
              </a:rPr>
              <a:t>2015 – 2018</a:t>
            </a:r>
            <a:endParaRPr lang="en-US" dirty="0">
              <a:solidFill>
                <a:schemeClr val="accent1"/>
              </a:solidFill>
            </a:endParaRPr>
          </a:p>
          <a:p>
            <a:pPr marL="0" indent="0" algn="ctr">
              <a:buNone/>
            </a:pPr>
            <a:r>
              <a:rPr lang="en-US" sz="2400" b="1" i="1" dirty="0"/>
              <a:t>Submarine </a:t>
            </a:r>
            <a:r>
              <a:rPr lang="en-US" sz="2400" b="1" i="1" dirty="0" err="1"/>
              <a:t>Fibre</a:t>
            </a:r>
            <a:r>
              <a:rPr lang="en-US" sz="2400" b="1" i="1" dirty="0"/>
              <a:t> is the way forward</a:t>
            </a:r>
          </a:p>
          <a:p>
            <a:r>
              <a:rPr lang="en-US" sz="2400" dirty="0"/>
              <a:t>A desktop study was commissioned for submarine fibre in the Nunavik region</a:t>
            </a:r>
          </a:p>
          <a:p>
            <a:r>
              <a:rPr lang="en-US" sz="2400" dirty="0"/>
              <a:t>An application to the Connect To Innovate program was made to fund a submarine </a:t>
            </a:r>
            <a:r>
              <a:rPr lang="en-US" sz="2400" dirty="0" err="1"/>
              <a:t>fibre</a:t>
            </a:r>
            <a:r>
              <a:rPr lang="en-US" sz="2400" dirty="0"/>
              <a:t> project</a:t>
            </a:r>
          </a:p>
          <a:p>
            <a:endParaRPr lang="en-US" dirty="0"/>
          </a:p>
          <a:p>
            <a:endParaRPr lang="en-US" dirty="0"/>
          </a:p>
        </p:txBody>
      </p:sp>
    </p:spTree>
    <p:extLst>
      <p:ext uri="{BB962C8B-B14F-4D97-AF65-F5344CB8AC3E}">
        <p14:creationId xmlns:p14="http://schemas.microsoft.com/office/powerpoint/2010/main" val="2189760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994BBE-DEA4-A8FC-A37B-D77B0DA19D00}"/>
              </a:ext>
            </a:extLst>
          </p:cNvPr>
          <p:cNvSpPr>
            <a:spLocks noGrp="1"/>
          </p:cNvSpPr>
          <p:nvPr>
            <p:ph type="title"/>
          </p:nvPr>
        </p:nvSpPr>
        <p:spPr>
          <a:xfrm>
            <a:off x="572493" y="-130918"/>
            <a:ext cx="11018520" cy="1434415"/>
          </a:xfrm>
        </p:spPr>
        <p:txBody>
          <a:bodyPr anchor="b">
            <a:normAutofit/>
          </a:bodyPr>
          <a:lstStyle/>
          <a:p>
            <a:r>
              <a:rPr lang="en-US" sz="5400" b="1" dirty="0"/>
              <a:t>KRG EAUFON PROJECT</a:t>
            </a:r>
            <a:endParaRPr lang="en-CA" sz="5400" b="1" dirty="0"/>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C3CAEE-5FC2-85FF-7542-D5316A51634B}"/>
              </a:ext>
            </a:extLst>
          </p:cNvPr>
          <p:cNvSpPr>
            <a:spLocks noGrp="1"/>
          </p:cNvSpPr>
          <p:nvPr>
            <p:ph idx="1"/>
          </p:nvPr>
        </p:nvSpPr>
        <p:spPr>
          <a:xfrm>
            <a:off x="117989" y="1761603"/>
            <a:ext cx="7514836" cy="4705458"/>
          </a:xfrm>
        </p:spPr>
        <p:txBody>
          <a:bodyPr anchor="t">
            <a:noAutofit/>
          </a:bodyPr>
          <a:lstStyle/>
          <a:p>
            <a:pPr marL="0" indent="0">
              <a:buNone/>
            </a:pPr>
            <a:r>
              <a:rPr lang="en-US" sz="1700" dirty="0">
                <a:ea typeface="Calibri" panose="020F0502020204030204" pitchFamily="34" charset="0"/>
                <a:cs typeface="Calibri" panose="020F0502020204030204" pitchFamily="34" charset="0"/>
              </a:rPr>
              <a:t>In 2019 KRG began the Project known now as EAUFON (Eastern Arctic Underwater Fibre Optic Network) to connect the  Nunavik Communities with a reliable, dependable, and affordable High-Speed Fibre Optics connectivity. </a:t>
            </a:r>
          </a:p>
          <a:p>
            <a:pPr marL="0" indent="0">
              <a:buNone/>
            </a:pPr>
            <a:r>
              <a:rPr lang="en-US" sz="1700" dirty="0">
                <a:ea typeface="Calibri" panose="020F0502020204030204" pitchFamily="34" charset="0"/>
                <a:cs typeface="Calibri" panose="020F0502020204030204" pitchFamily="34" charset="0"/>
              </a:rPr>
              <a:t>The Fibre project consists of: </a:t>
            </a:r>
          </a:p>
          <a:p>
            <a:r>
              <a:rPr lang="en-US" sz="1700" dirty="0">
                <a:ea typeface="Calibri" panose="020F0502020204030204" pitchFamily="34" charset="0"/>
                <a:cs typeface="Calibri" panose="020F0502020204030204" pitchFamily="34" charset="0"/>
              </a:rPr>
              <a:t>EAUFON 1 (Marine portion </a:t>
            </a:r>
            <a:r>
              <a:rPr lang="en-US" sz="1700" b="1" dirty="0">
                <a:ea typeface="Calibri" panose="020F0502020204030204" pitchFamily="34" charset="0"/>
                <a:cs typeface="Calibri" panose="020F0502020204030204" pitchFamily="34" charset="0"/>
              </a:rPr>
              <a:t>completed 100%</a:t>
            </a:r>
            <a:r>
              <a:rPr lang="en-US" sz="1700" dirty="0">
                <a:ea typeface="Calibri" panose="020F0502020204030204" pitchFamily="34" charset="0"/>
                <a:cs typeface="Calibri" panose="020F0502020204030204" pitchFamily="34" charset="0"/>
              </a:rPr>
              <a:t>),</a:t>
            </a:r>
            <a:r>
              <a:rPr lang="en-US" sz="1700" b="1" dirty="0">
                <a:ea typeface="Calibri" panose="020F0502020204030204" pitchFamily="34" charset="0"/>
                <a:cs typeface="Calibri" panose="020F0502020204030204" pitchFamily="34" charset="0"/>
              </a:rPr>
              <a:t> </a:t>
            </a:r>
            <a:r>
              <a:rPr lang="en-US" sz="1700" dirty="0">
                <a:ea typeface="Calibri" panose="020F0502020204030204" pitchFamily="34" charset="0"/>
                <a:cs typeface="Calibri" panose="020F0502020204030204" pitchFamily="34" charset="0"/>
              </a:rPr>
              <a:t>undersea fibre from Chisasibi to Puvirnituq connecting the communities of Whapmagoostui,  Kuujjuaraapik, Umiujaq, and Inukjuak. A terrestrial </a:t>
            </a:r>
            <a:r>
              <a:rPr lang="en-US" sz="1700" dirty="0" err="1">
                <a:ea typeface="Calibri" panose="020F0502020204030204" pitchFamily="34" charset="0"/>
                <a:cs typeface="Calibri" panose="020F0502020204030204" pitchFamily="34" charset="0"/>
              </a:rPr>
              <a:t>fibre</a:t>
            </a:r>
            <a:r>
              <a:rPr lang="en-US" sz="1700" dirty="0">
                <a:ea typeface="Calibri" panose="020F0502020204030204" pitchFamily="34" charset="0"/>
                <a:cs typeface="Calibri" panose="020F0502020204030204" pitchFamily="34" charset="0"/>
              </a:rPr>
              <a:t> route from Kuujjuaq to </a:t>
            </a:r>
            <a:r>
              <a:rPr lang="en-US" sz="1700" dirty="0" err="1">
                <a:ea typeface="Calibri" panose="020F0502020204030204" pitchFamily="34" charset="0"/>
                <a:cs typeface="Calibri" panose="020F0502020204030204" pitchFamily="34" charset="0"/>
              </a:rPr>
              <a:t>Kawawachikamach</a:t>
            </a:r>
            <a:r>
              <a:rPr lang="en-US" sz="1700" dirty="0">
                <a:ea typeface="Calibri" panose="020F0502020204030204" pitchFamily="34" charset="0"/>
                <a:cs typeface="Calibri" panose="020F0502020204030204" pitchFamily="34" charset="0"/>
              </a:rPr>
              <a:t>.</a:t>
            </a:r>
          </a:p>
          <a:p>
            <a:r>
              <a:rPr lang="en-US" sz="1700" dirty="0">
                <a:ea typeface="Calibri" panose="020F0502020204030204" pitchFamily="34" charset="0"/>
                <a:cs typeface="Calibri" panose="020F0502020204030204" pitchFamily="34" charset="0"/>
              </a:rPr>
              <a:t>EAUFON 2 (</a:t>
            </a:r>
            <a:r>
              <a:rPr lang="en-US" sz="1700" b="1" dirty="0">
                <a:ea typeface="Calibri" panose="020F0502020204030204" pitchFamily="34" charset="0"/>
                <a:cs typeface="Calibri" panose="020F0502020204030204" pitchFamily="34" charset="0"/>
              </a:rPr>
              <a:t>Completed 100%</a:t>
            </a:r>
            <a:r>
              <a:rPr lang="en-US" sz="1700" dirty="0">
                <a:ea typeface="Calibri" panose="020F0502020204030204" pitchFamily="34" charset="0"/>
                <a:cs typeface="Calibri" panose="020F0502020204030204" pitchFamily="34" charset="0"/>
              </a:rPr>
              <a:t>), undersea fibre from Puvirnituq to </a:t>
            </a:r>
            <a:r>
              <a:rPr lang="en-US" sz="1700" dirty="0" err="1">
                <a:ea typeface="Calibri" panose="020F0502020204030204" pitchFamily="34" charset="0"/>
                <a:cs typeface="Calibri" panose="020F0502020204030204" pitchFamily="34" charset="0"/>
              </a:rPr>
              <a:t>Akulivik</a:t>
            </a:r>
            <a:r>
              <a:rPr lang="en-US" sz="1700" dirty="0">
                <a:ea typeface="Calibri" panose="020F0502020204030204" pitchFamily="34" charset="0"/>
                <a:cs typeface="Calibri" panose="020F0502020204030204" pitchFamily="34" charset="0"/>
              </a:rPr>
              <a:t>, Ivujivik, Salluit, Deception Bay.</a:t>
            </a:r>
          </a:p>
          <a:p>
            <a:r>
              <a:rPr lang="en-US" sz="1700" dirty="0">
                <a:ea typeface="Calibri" panose="020F0502020204030204" pitchFamily="34" charset="0"/>
                <a:cs typeface="Calibri" panose="020F0502020204030204" pitchFamily="34" charset="0"/>
              </a:rPr>
              <a:t>EAUFON 2 (Anticipated completion date: Summer 2026), A terrestrial </a:t>
            </a:r>
            <a:r>
              <a:rPr lang="en-US" sz="1700" dirty="0" err="1">
                <a:ea typeface="Calibri" panose="020F0502020204030204" pitchFamily="34" charset="0"/>
                <a:cs typeface="Calibri" panose="020F0502020204030204" pitchFamily="34" charset="0"/>
              </a:rPr>
              <a:t>fibre</a:t>
            </a:r>
            <a:r>
              <a:rPr lang="en-US" sz="1700" dirty="0">
                <a:ea typeface="Calibri" panose="020F0502020204030204" pitchFamily="34" charset="0"/>
                <a:cs typeface="Calibri" panose="020F0502020204030204" pitchFamily="34" charset="0"/>
              </a:rPr>
              <a:t> route from Deception Bay to </a:t>
            </a:r>
            <a:r>
              <a:rPr lang="en-US" sz="1700" dirty="0" err="1">
                <a:ea typeface="Calibri" panose="020F0502020204030204" pitchFamily="34" charset="0"/>
                <a:cs typeface="Calibri" panose="020F0502020204030204" pitchFamily="34" charset="0"/>
              </a:rPr>
              <a:t>Kangiqsujuaq</a:t>
            </a:r>
            <a:r>
              <a:rPr lang="en-US" sz="1700" dirty="0">
                <a:ea typeface="Calibri" panose="020F0502020204030204" pitchFamily="34" charset="0"/>
                <a:cs typeface="Calibri" panose="020F0502020204030204" pitchFamily="34" charset="0"/>
              </a:rPr>
              <a:t>.</a:t>
            </a:r>
          </a:p>
          <a:p>
            <a:r>
              <a:rPr lang="en-US" sz="1700" dirty="0">
                <a:ea typeface="Calibri" panose="020F0502020204030204" pitchFamily="34" charset="0"/>
                <a:cs typeface="Calibri" panose="020F0502020204030204" pitchFamily="34" charset="0"/>
              </a:rPr>
              <a:t>EAUFON 3 (Anticipated start date: (August 2026), Undersea marine cable connecting from </a:t>
            </a:r>
            <a:r>
              <a:rPr lang="en-US" sz="1700" dirty="0" err="1">
                <a:ea typeface="Calibri" panose="020F0502020204030204" pitchFamily="34" charset="0"/>
                <a:cs typeface="Calibri" panose="020F0502020204030204" pitchFamily="34" charset="0"/>
              </a:rPr>
              <a:t>Kangiqsujuaq</a:t>
            </a:r>
            <a:r>
              <a:rPr lang="en-US" sz="1700" dirty="0">
                <a:ea typeface="Calibri" panose="020F0502020204030204" pitchFamily="34" charset="0"/>
                <a:cs typeface="Calibri" panose="020F0502020204030204" pitchFamily="34" charset="0"/>
              </a:rPr>
              <a:t> to Kuujjuaq with connectivity to Quaqtaq, Kangirsuk, Aupaluk, Tasiujaq, and Kangiqsualujjuaq.</a:t>
            </a:r>
          </a:p>
          <a:p>
            <a:pPr marL="0" indent="0">
              <a:buNone/>
            </a:pPr>
            <a:r>
              <a:rPr lang="en-US" sz="1700" dirty="0">
                <a:ea typeface="Calibri" panose="020F0502020204030204" pitchFamily="34" charset="0"/>
                <a:cs typeface="Calibri" panose="020F0502020204030204" pitchFamily="34" charset="0"/>
              </a:rPr>
              <a:t>At Chisasibi and </a:t>
            </a:r>
            <a:r>
              <a:rPr lang="en-US" sz="1700" dirty="0" err="1">
                <a:ea typeface="Calibri" panose="020F0502020204030204" pitchFamily="34" charset="0"/>
                <a:cs typeface="Calibri" panose="020F0502020204030204" pitchFamily="34" charset="0"/>
              </a:rPr>
              <a:t>Kawawachikamach</a:t>
            </a:r>
            <a:r>
              <a:rPr lang="en-US" sz="1700" dirty="0">
                <a:ea typeface="Calibri" panose="020F0502020204030204" pitchFamily="34" charset="0"/>
                <a:cs typeface="Calibri" panose="020F0502020204030204" pitchFamily="34" charset="0"/>
              </a:rPr>
              <a:t>, the fibre cable connects to the partner networks (Eeyou Communications and </a:t>
            </a:r>
            <a:r>
              <a:rPr lang="en-US" sz="1700" dirty="0" err="1">
                <a:ea typeface="Calibri" panose="020F0502020204030204" pitchFamily="34" charset="0"/>
                <a:cs typeface="Calibri" panose="020F0502020204030204" pitchFamily="34" charset="0"/>
              </a:rPr>
              <a:t>Sichuun</a:t>
            </a:r>
            <a:r>
              <a:rPr lang="en-US" sz="1700" dirty="0">
                <a:ea typeface="Calibri" panose="020F0502020204030204" pitchFamily="34" charset="0"/>
                <a:cs typeface="Calibri" panose="020F0502020204030204" pitchFamily="34" charset="0"/>
              </a:rPr>
              <a:t>) for connectivity to the internet. This creates redundancy for the communities in case of a fibre break. </a:t>
            </a:r>
          </a:p>
        </p:txBody>
      </p:sp>
      <p:pic>
        <p:nvPicPr>
          <p:cNvPr id="7" name="Picture 6" descr="A map of the world&#10;&#10;Description automatically generated">
            <a:extLst>
              <a:ext uri="{FF2B5EF4-FFF2-40B4-BE49-F238E27FC236}">
                <a16:creationId xmlns:a16="http://schemas.microsoft.com/office/drawing/2014/main" id="{0653C822-7792-10BD-99FD-B47CBFA787B3}"/>
              </a:ext>
            </a:extLst>
          </p:cNvPr>
          <p:cNvPicPr>
            <a:picLocks noChangeAspect="1"/>
          </p:cNvPicPr>
          <p:nvPr/>
        </p:nvPicPr>
        <p:blipFill rotWithShape="1">
          <a:blip r:embed="rId2">
            <a:extLst>
              <a:ext uri="{28A0092B-C50C-407E-A947-70E740481C1C}">
                <a14:useLocalDpi xmlns:a14="http://schemas.microsoft.com/office/drawing/2010/main" val="0"/>
              </a:ext>
            </a:extLst>
          </a:blip>
          <a:srcRect l="3785" r="6986" b="2"/>
          <a:stretch/>
        </p:blipFill>
        <p:spPr>
          <a:xfrm>
            <a:off x="7870038" y="1817838"/>
            <a:ext cx="3720975" cy="4532797"/>
          </a:xfrm>
          <a:prstGeom prst="rect">
            <a:avLst/>
          </a:prstGeom>
          <a:effectLst/>
        </p:spPr>
      </p:pic>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D637F8FC-4B86-4690-8888-22AB2F781BEF}" type="slidenum">
              <a:rPr lang="en-US" smtClean="0"/>
              <a:pPr>
                <a:spcAft>
                  <a:spcPts val="600"/>
                </a:spcAft>
              </a:pPr>
              <a:t>6</a:t>
            </a:fld>
            <a:endParaRPr lang="en-US"/>
          </a:p>
        </p:txBody>
      </p:sp>
    </p:spTree>
    <p:extLst>
      <p:ext uri="{BB962C8B-B14F-4D97-AF65-F5344CB8AC3E}">
        <p14:creationId xmlns:p14="http://schemas.microsoft.com/office/powerpoint/2010/main" val="420271924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37F8FC-4B86-4690-8888-22AB2F781BEF}" type="slidenum">
              <a:rPr lang="en-US" smtClean="0"/>
              <a:t>7</a:t>
            </a:fld>
            <a:endParaRPr lang="en-US" dirty="0"/>
          </a:p>
        </p:txBody>
      </p:sp>
      <p:sp>
        <p:nvSpPr>
          <p:cNvPr id="3" name="Rectangle 2"/>
          <p:cNvSpPr/>
          <p:nvPr/>
        </p:nvSpPr>
        <p:spPr>
          <a:xfrm>
            <a:off x="6210472" y="372749"/>
            <a:ext cx="2996782" cy="923330"/>
          </a:xfrm>
          <a:prstGeom prst="rect">
            <a:avLst/>
          </a:prstGeom>
        </p:spPr>
        <p:txBody>
          <a:bodyPr wrap="none">
            <a:spAutoFit/>
          </a:bodyPr>
          <a:lstStyle/>
          <a:p>
            <a:r>
              <a:rPr lang="en-US" sz="5400" b="1" dirty="0">
                <a:latin typeface="+mj-lt"/>
              </a:rPr>
              <a:t>EAUFON 1</a:t>
            </a:r>
            <a:endParaRPr lang="en-CA" sz="5400" dirty="0">
              <a:latin typeface="+mj-lt"/>
            </a:endParaRPr>
          </a:p>
        </p:txBody>
      </p:sp>
      <p:pic>
        <p:nvPicPr>
          <p:cNvPr id="5" name="Picture 4" descr="A map of land with a pink line&#10;&#10;Description automatically generated">
            <a:extLst>
              <a:ext uri="{FF2B5EF4-FFF2-40B4-BE49-F238E27FC236}">
                <a16:creationId xmlns:a16="http://schemas.microsoft.com/office/drawing/2014/main" id="{7E9D790C-AC26-AD76-1B50-694C77F462C6}"/>
              </a:ext>
            </a:extLst>
          </p:cNvPr>
          <p:cNvPicPr>
            <a:picLocks noChangeAspect="1"/>
          </p:cNvPicPr>
          <p:nvPr/>
        </p:nvPicPr>
        <p:blipFill rotWithShape="1">
          <a:blip r:embed="rId2">
            <a:extLst>
              <a:ext uri="{28A0092B-C50C-407E-A947-70E740481C1C}">
                <a14:useLocalDpi xmlns:a14="http://schemas.microsoft.com/office/drawing/2010/main" val="0"/>
              </a:ext>
            </a:extLst>
          </a:blip>
          <a:srcRect l="31379" r="2872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cxnSp>
        <p:nvCxnSpPr>
          <p:cNvPr id="8" name="Straight Connector 7"/>
          <p:cNvCxnSpPr/>
          <p:nvPr/>
        </p:nvCxnSpPr>
        <p:spPr>
          <a:xfrm>
            <a:off x="5562600" y="1582406"/>
            <a:ext cx="3539836" cy="0"/>
          </a:xfrm>
          <a:prstGeom prst="line">
            <a:avLst/>
          </a:prstGeom>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00E7D6C-808B-029B-CA65-C0E7CD8E4D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135" y="2143943"/>
            <a:ext cx="3539837" cy="2528335"/>
          </a:xfrm>
          <a:prstGeom prst="rect">
            <a:avLst/>
          </a:prstGeom>
          <a:effectLst>
            <a:softEdge rad="63500"/>
          </a:effectLst>
        </p:spPr>
      </p:pic>
      <p:pic>
        <p:nvPicPr>
          <p:cNvPr id="6" name="Picture 5">
            <a:extLst>
              <a:ext uri="{FF2B5EF4-FFF2-40B4-BE49-F238E27FC236}">
                <a16:creationId xmlns:a16="http://schemas.microsoft.com/office/drawing/2014/main" id="{67D9C421-C054-1A0B-E9BA-F2CD36C25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6135" y="4626172"/>
            <a:ext cx="3543665" cy="2164821"/>
          </a:xfrm>
          <a:prstGeom prst="rect">
            <a:avLst/>
          </a:prstGeom>
          <a:effectLst>
            <a:softEdge rad="63500"/>
          </a:effectLst>
        </p:spPr>
      </p:pic>
      <p:sp>
        <p:nvSpPr>
          <p:cNvPr id="11" name="Content Placeholder 2">
            <a:extLst>
              <a:ext uri="{FF2B5EF4-FFF2-40B4-BE49-F238E27FC236}">
                <a16:creationId xmlns:a16="http://schemas.microsoft.com/office/drawing/2014/main" id="{F6E898EF-7734-6601-882A-358A445381D1}"/>
              </a:ext>
            </a:extLst>
          </p:cNvPr>
          <p:cNvSpPr txBox="1">
            <a:spLocks/>
          </p:cNvSpPr>
          <p:nvPr/>
        </p:nvSpPr>
        <p:spPr>
          <a:xfrm>
            <a:off x="4765964" y="2844799"/>
            <a:ext cx="3036253" cy="33805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400" dirty="0"/>
              <a:t>Put into Service on June 30, 2022</a:t>
            </a:r>
          </a:p>
          <a:p>
            <a:pPr marL="0" indent="0">
              <a:buNone/>
            </a:pPr>
            <a:endParaRPr lang="en-CA" sz="2400" dirty="0"/>
          </a:p>
          <a:p>
            <a:r>
              <a:rPr lang="en-CA" sz="2400" dirty="0"/>
              <a:t>Low latency, high-capacity bandwidth at prices comparable to the south. </a:t>
            </a:r>
          </a:p>
          <a:p>
            <a:endParaRPr lang="en-CA" sz="2000" dirty="0"/>
          </a:p>
          <a:p>
            <a:endParaRPr lang="en-CA" sz="2000" dirty="0"/>
          </a:p>
        </p:txBody>
      </p:sp>
      <p:sp>
        <p:nvSpPr>
          <p:cNvPr id="7" name="TextBox 6">
            <a:extLst>
              <a:ext uri="{FF2B5EF4-FFF2-40B4-BE49-F238E27FC236}">
                <a16:creationId xmlns:a16="http://schemas.microsoft.com/office/drawing/2014/main" id="{E452E313-1407-6046-5617-1927555D4644}"/>
              </a:ext>
            </a:extLst>
          </p:cNvPr>
          <p:cNvSpPr txBox="1"/>
          <p:nvPr/>
        </p:nvSpPr>
        <p:spPr>
          <a:xfrm>
            <a:off x="4657094" y="1514398"/>
            <a:ext cx="7076282" cy="646331"/>
          </a:xfrm>
          <a:prstGeom prst="rect">
            <a:avLst/>
          </a:prstGeom>
          <a:noFill/>
        </p:spPr>
        <p:txBody>
          <a:bodyPr wrap="square" rtlCol="0">
            <a:spAutoFit/>
          </a:bodyPr>
          <a:lstStyle/>
          <a:p>
            <a:r>
              <a:rPr lang="en-US" b="1" i="1" dirty="0">
                <a:solidFill>
                  <a:schemeClr val="accent2"/>
                </a:solidFill>
              </a:rPr>
              <a:t>Marine </a:t>
            </a:r>
            <a:r>
              <a:rPr lang="en-US" b="1" i="1" dirty="0" err="1">
                <a:solidFill>
                  <a:schemeClr val="accent2"/>
                </a:solidFill>
              </a:rPr>
              <a:t>Fibre</a:t>
            </a:r>
            <a:r>
              <a:rPr lang="en-US" b="1" i="1" dirty="0">
                <a:solidFill>
                  <a:schemeClr val="accent2"/>
                </a:solidFill>
              </a:rPr>
              <a:t> Optic Cable from </a:t>
            </a:r>
            <a:r>
              <a:rPr lang="en-US" b="1" i="1" dirty="0" err="1">
                <a:solidFill>
                  <a:schemeClr val="accent2"/>
                </a:solidFill>
              </a:rPr>
              <a:t>Chisasibi</a:t>
            </a:r>
            <a:r>
              <a:rPr lang="en-US" b="1" i="1" dirty="0">
                <a:solidFill>
                  <a:schemeClr val="accent2"/>
                </a:solidFill>
              </a:rPr>
              <a:t> to Nunavik Communities of Kuujjuaraapik / </a:t>
            </a:r>
            <a:r>
              <a:rPr lang="en-US" b="1" i="1" dirty="0" err="1">
                <a:solidFill>
                  <a:schemeClr val="accent2"/>
                </a:solidFill>
              </a:rPr>
              <a:t>Whapmagoustui</a:t>
            </a:r>
            <a:r>
              <a:rPr lang="en-US" b="1" i="1" dirty="0">
                <a:solidFill>
                  <a:schemeClr val="accent2"/>
                </a:solidFill>
              </a:rPr>
              <a:t>, Umiujaq, Inukjuak &amp; Puvirnituq</a:t>
            </a:r>
          </a:p>
        </p:txBody>
      </p:sp>
    </p:spTree>
    <p:extLst>
      <p:ext uri="{BB962C8B-B14F-4D97-AF65-F5344CB8AC3E}">
        <p14:creationId xmlns:p14="http://schemas.microsoft.com/office/powerpoint/2010/main" val="234761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4169-B994-A97A-5F6E-E1B380353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609E3-4B0E-D485-279C-0913DE62A547}"/>
              </a:ext>
            </a:extLst>
          </p:cNvPr>
          <p:cNvSpPr>
            <a:spLocks noGrp="1"/>
          </p:cNvSpPr>
          <p:nvPr>
            <p:ph type="title"/>
          </p:nvPr>
        </p:nvSpPr>
        <p:spPr>
          <a:xfrm>
            <a:off x="4533900" y="208260"/>
            <a:ext cx="7515225" cy="774059"/>
          </a:xfrm>
        </p:spPr>
        <p:txBody>
          <a:bodyPr anchor="b">
            <a:normAutofit fontScale="90000"/>
          </a:bodyPr>
          <a:lstStyle/>
          <a:p>
            <a:r>
              <a:rPr lang="en-US" sz="5400" b="1" dirty="0"/>
              <a:t>EAUFON 1 </a:t>
            </a:r>
            <a:r>
              <a:rPr lang="en-US" dirty="0"/>
              <a:t>continued</a:t>
            </a:r>
            <a:endParaRPr lang="en-CA" dirty="0"/>
          </a:p>
        </p:txBody>
      </p:sp>
      <p:pic>
        <p:nvPicPr>
          <p:cNvPr id="6" name="Picture 5">
            <a:extLst>
              <a:ext uri="{FF2B5EF4-FFF2-40B4-BE49-F238E27FC236}">
                <a16:creationId xmlns:a16="http://schemas.microsoft.com/office/drawing/2014/main" id="{74F79F09-3033-58B4-C10F-DD2EBF29E6A9}"/>
              </a:ext>
            </a:extLst>
          </p:cNvPr>
          <p:cNvPicPr>
            <a:picLocks noChangeAspect="1"/>
          </p:cNvPicPr>
          <p:nvPr/>
        </p:nvPicPr>
        <p:blipFill>
          <a:blip r:embed="rId2">
            <a:extLst>
              <a:ext uri="{28A0092B-C50C-407E-A947-70E740481C1C}">
                <a14:useLocalDpi xmlns:a14="http://schemas.microsoft.com/office/drawing/2010/main" val="0"/>
              </a:ext>
            </a:extLst>
          </a:blip>
          <a:srcRect l="30900" r="30900"/>
          <a:stretch/>
        </p:blipFill>
        <p:spPr>
          <a:xfrm>
            <a:off x="109919" y="0"/>
            <a:ext cx="4623375"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Slide Number Placeholder 3">
            <a:extLst>
              <a:ext uri="{FF2B5EF4-FFF2-40B4-BE49-F238E27FC236}">
                <a16:creationId xmlns:a16="http://schemas.microsoft.com/office/drawing/2014/main" id="{C8E88908-1256-FE3A-BF26-C02ED90929C1}"/>
              </a:ext>
            </a:extLst>
          </p:cNvPr>
          <p:cNvSpPr>
            <a:spLocks noGrp="1"/>
          </p:cNvSpPr>
          <p:nvPr>
            <p:ph type="sldNum" sz="quarter" idx="12"/>
          </p:nvPr>
        </p:nvSpPr>
        <p:spPr>
          <a:xfrm>
            <a:off x="10052978" y="6356350"/>
            <a:ext cx="1300821" cy="365125"/>
          </a:xfrm>
        </p:spPr>
        <p:txBody>
          <a:bodyPr>
            <a:normAutofit/>
          </a:bodyPr>
          <a:lstStyle/>
          <a:p>
            <a:pPr>
              <a:spcAft>
                <a:spcPts val="600"/>
              </a:spcAft>
            </a:pPr>
            <a:fld id="{D637F8FC-4B86-4690-8888-22AB2F781BEF}" type="slidenum">
              <a:rPr lang="en-US" smtClean="0"/>
              <a:pPr>
                <a:spcAft>
                  <a:spcPts val="600"/>
                </a:spcAft>
              </a:pPr>
              <a:t>8</a:t>
            </a:fld>
            <a:endParaRPr lang="en-US"/>
          </a:p>
        </p:txBody>
      </p:sp>
      <p:sp>
        <p:nvSpPr>
          <p:cNvPr id="8" name="TextBox 7">
            <a:extLst>
              <a:ext uri="{FF2B5EF4-FFF2-40B4-BE49-F238E27FC236}">
                <a16:creationId xmlns:a16="http://schemas.microsoft.com/office/drawing/2014/main" id="{F749F32A-5CFD-DBEF-2AF0-6FE54478A3D3}"/>
              </a:ext>
            </a:extLst>
          </p:cNvPr>
          <p:cNvSpPr txBox="1"/>
          <p:nvPr/>
        </p:nvSpPr>
        <p:spPr>
          <a:xfrm>
            <a:off x="5146437" y="5380889"/>
            <a:ext cx="6010556" cy="369332"/>
          </a:xfrm>
          <a:prstGeom prst="rect">
            <a:avLst/>
          </a:prstGeom>
          <a:noFill/>
        </p:spPr>
        <p:txBody>
          <a:bodyPr wrap="none" rtlCol="0">
            <a:spAutoFit/>
          </a:bodyPr>
          <a:lstStyle/>
          <a:p>
            <a:r>
              <a:rPr lang="en-US" b="1" i="1" dirty="0">
                <a:solidFill>
                  <a:schemeClr val="accent2"/>
                </a:solidFill>
              </a:rPr>
              <a:t>Planned terrestrial link from Kuujjuaq to </a:t>
            </a:r>
            <a:r>
              <a:rPr lang="en-US" b="1" i="1" dirty="0" err="1">
                <a:solidFill>
                  <a:schemeClr val="accent2"/>
                </a:solidFill>
              </a:rPr>
              <a:t>Kawawachickamach</a:t>
            </a:r>
            <a:endParaRPr lang="en-US" b="1" i="1" dirty="0">
              <a:solidFill>
                <a:schemeClr val="accent2"/>
              </a:solidFill>
            </a:endParaRPr>
          </a:p>
        </p:txBody>
      </p:sp>
      <p:pic>
        <p:nvPicPr>
          <p:cNvPr id="5" name="Picture 4" descr="A diagram of a watercourse&#10;&#10;Description automatically generated">
            <a:extLst>
              <a:ext uri="{FF2B5EF4-FFF2-40B4-BE49-F238E27FC236}">
                <a16:creationId xmlns:a16="http://schemas.microsoft.com/office/drawing/2014/main" id="{7B9BBCB4-8320-3ACF-2402-3ADA3B879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984590"/>
            <a:ext cx="7143751" cy="2079751"/>
          </a:xfrm>
          <a:prstGeom prst="rect">
            <a:avLst/>
          </a:prstGeom>
          <a:effectLst>
            <a:softEdge rad="317500"/>
          </a:effectLst>
        </p:spPr>
      </p:pic>
      <p:pic>
        <p:nvPicPr>
          <p:cNvPr id="9" name="Picture 8" descr="A snow plow and a truck in the snow&#10;&#10;Description automatically generated">
            <a:extLst>
              <a:ext uri="{FF2B5EF4-FFF2-40B4-BE49-F238E27FC236}">
                <a16:creationId xmlns:a16="http://schemas.microsoft.com/office/drawing/2014/main" id="{185F4D63-9354-8F25-4F84-F853713F0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294" y="3064341"/>
            <a:ext cx="7315831" cy="2079751"/>
          </a:xfrm>
          <a:prstGeom prst="rect">
            <a:avLst/>
          </a:prstGeom>
          <a:effectLst>
            <a:softEdge rad="317500"/>
          </a:effectLst>
        </p:spPr>
      </p:pic>
    </p:spTree>
    <p:extLst>
      <p:ext uri="{BB962C8B-B14F-4D97-AF65-F5344CB8AC3E}">
        <p14:creationId xmlns:p14="http://schemas.microsoft.com/office/powerpoint/2010/main" val="2743274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F2B70-9848-3E7D-20CA-FBA61D9EC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4E45B3-55E4-696D-CB30-94CDBAA91B50}"/>
              </a:ext>
            </a:extLst>
          </p:cNvPr>
          <p:cNvSpPr>
            <a:spLocks noGrp="1"/>
          </p:cNvSpPr>
          <p:nvPr>
            <p:ph type="title"/>
          </p:nvPr>
        </p:nvSpPr>
        <p:spPr>
          <a:xfrm>
            <a:off x="4691063" y="170160"/>
            <a:ext cx="6405561" cy="774059"/>
          </a:xfrm>
        </p:spPr>
        <p:txBody>
          <a:bodyPr anchor="b">
            <a:normAutofit fontScale="90000"/>
          </a:bodyPr>
          <a:lstStyle/>
          <a:p>
            <a:pPr algn="ctr"/>
            <a:r>
              <a:rPr lang="en-US" sz="5400" b="1" dirty="0"/>
              <a:t>EAUFON 2</a:t>
            </a:r>
            <a:endParaRPr lang="en-CA" dirty="0"/>
          </a:p>
        </p:txBody>
      </p:sp>
      <p:pic>
        <p:nvPicPr>
          <p:cNvPr id="6" name="Picture 5" descr="A map of land with water and land&#10;&#10;Description automatically generated">
            <a:extLst>
              <a:ext uri="{FF2B5EF4-FFF2-40B4-BE49-F238E27FC236}">
                <a16:creationId xmlns:a16="http://schemas.microsoft.com/office/drawing/2014/main" id="{0A844900-4460-FF65-0CD8-14F8A0C11535}"/>
              </a:ext>
            </a:extLst>
          </p:cNvPr>
          <p:cNvPicPr>
            <a:picLocks noChangeAspect="1"/>
          </p:cNvPicPr>
          <p:nvPr/>
        </p:nvPicPr>
        <p:blipFill rotWithShape="1">
          <a:blip r:embed="rId2">
            <a:extLst>
              <a:ext uri="{28A0092B-C50C-407E-A947-70E740481C1C}">
                <a14:useLocalDpi xmlns:a14="http://schemas.microsoft.com/office/drawing/2010/main" val="0"/>
              </a:ext>
            </a:extLst>
          </a:blip>
          <a:srcRect l="22305" r="37798"/>
          <a:stretch/>
        </p:blipFill>
        <p:spPr>
          <a:xfrm>
            <a:off x="33719" y="-136515"/>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Slide Number Placeholder 3">
            <a:extLst>
              <a:ext uri="{FF2B5EF4-FFF2-40B4-BE49-F238E27FC236}">
                <a16:creationId xmlns:a16="http://schemas.microsoft.com/office/drawing/2014/main" id="{76ADE01F-32F7-1E6B-6BCD-C0CE5E663112}"/>
              </a:ext>
            </a:extLst>
          </p:cNvPr>
          <p:cNvSpPr>
            <a:spLocks noGrp="1"/>
          </p:cNvSpPr>
          <p:nvPr>
            <p:ph type="sldNum" sz="quarter" idx="12"/>
          </p:nvPr>
        </p:nvSpPr>
        <p:spPr>
          <a:xfrm>
            <a:off x="10052978" y="6356350"/>
            <a:ext cx="1300821" cy="365125"/>
          </a:xfrm>
        </p:spPr>
        <p:txBody>
          <a:bodyPr>
            <a:normAutofit/>
          </a:bodyPr>
          <a:lstStyle/>
          <a:p>
            <a:pPr>
              <a:spcAft>
                <a:spcPts val="600"/>
              </a:spcAft>
            </a:pPr>
            <a:fld id="{D637F8FC-4B86-4690-8888-22AB2F781BEF}" type="slidenum">
              <a:rPr lang="en-US" smtClean="0"/>
              <a:pPr>
                <a:spcAft>
                  <a:spcPts val="600"/>
                </a:spcAft>
              </a:pPr>
              <a:t>9</a:t>
            </a:fld>
            <a:endParaRPr lang="en-US"/>
          </a:p>
        </p:txBody>
      </p:sp>
      <p:pic>
        <p:nvPicPr>
          <p:cNvPr id="7" name="Picture 6" descr="A boat on the water&#10;&#10;Description automatically generated">
            <a:extLst>
              <a:ext uri="{FF2B5EF4-FFF2-40B4-BE49-F238E27FC236}">
                <a16:creationId xmlns:a16="http://schemas.microsoft.com/office/drawing/2014/main" id="{B1C57EDE-3C4D-24C1-90EA-5C20CDFBB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063" y="923822"/>
            <a:ext cx="7588504" cy="5797653"/>
          </a:xfrm>
          <a:prstGeom prst="rect">
            <a:avLst/>
          </a:prstGeom>
          <a:effectLst>
            <a:softEdge rad="635000"/>
          </a:effectLst>
        </p:spPr>
      </p:pic>
      <p:sp>
        <p:nvSpPr>
          <p:cNvPr id="8" name="TextBox 7">
            <a:extLst>
              <a:ext uri="{FF2B5EF4-FFF2-40B4-BE49-F238E27FC236}">
                <a16:creationId xmlns:a16="http://schemas.microsoft.com/office/drawing/2014/main" id="{E671B83B-F776-5E2F-5A3E-A919E0E8B499}"/>
              </a:ext>
            </a:extLst>
          </p:cNvPr>
          <p:cNvSpPr txBox="1"/>
          <p:nvPr/>
        </p:nvSpPr>
        <p:spPr>
          <a:xfrm>
            <a:off x="4657094" y="864912"/>
            <a:ext cx="6778651" cy="369332"/>
          </a:xfrm>
          <a:prstGeom prst="rect">
            <a:avLst/>
          </a:prstGeom>
          <a:noFill/>
        </p:spPr>
        <p:txBody>
          <a:bodyPr wrap="none" rtlCol="0">
            <a:spAutoFit/>
          </a:bodyPr>
          <a:lstStyle/>
          <a:p>
            <a:r>
              <a:rPr lang="en-US" b="1" i="1" dirty="0">
                <a:solidFill>
                  <a:schemeClr val="accent2"/>
                </a:solidFill>
              </a:rPr>
              <a:t>Quebec’s northernmost community of Ivujivik gets connected to fibre</a:t>
            </a:r>
          </a:p>
        </p:txBody>
      </p:sp>
    </p:spTree>
    <p:extLst>
      <p:ext uri="{BB962C8B-B14F-4D97-AF65-F5344CB8AC3E}">
        <p14:creationId xmlns:p14="http://schemas.microsoft.com/office/powerpoint/2010/main" val="4051820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maani_template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3336</TotalTime>
  <Words>802</Words>
  <Application>Microsoft Office PowerPoint</Application>
  <PresentationFormat>Widescreen</PresentationFormat>
  <Paragraphs>98</Paragraphs>
  <Slides>18</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Arial Black</vt:lpstr>
      <vt:lpstr>Calibri</vt:lpstr>
      <vt:lpstr>Calibri Light</vt:lpstr>
      <vt:lpstr>Cordia New</vt:lpstr>
      <vt:lpstr>Office Theme</vt:lpstr>
      <vt:lpstr>Tamaani_template_2014</vt:lpstr>
      <vt:lpstr>Kativik Regional Government and its EASTERN ARCTIC UNDERWATER fibre optic network (EAUFON) PROJECT</vt:lpstr>
      <vt:lpstr> A BACKGROUND</vt:lpstr>
      <vt:lpstr>A BACKGROUND</vt:lpstr>
      <vt:lpstr>A BACKGROUND</vt:lpstr>
      <vt:lpstr>A BACKGROUND</vt:lpstr>
      <vt:lpstr>KRG EAUFON PROJECT</vt:lpstr>
      <vt:lpstr>PowerPoint Presentation</vt:lpstr>
      <vt:lpstr>EAUFON 1 continued</vt:lpstr>
      <vt:lpstr>EAUFON 2</vt:lpstr>
      <vt:lpstr>ACHIEVEMENTS TO DATE</vt:lpstr>
      <vt:lpstr>NOT WITHOUT CHALLENGES</vt:lpstr>
      <vt:lpstr>PowerPoint Presentation</vt:lpstr>
      <vt:lpstr>Low Latency Satellite still required</vt:lpstr>
      <vt:lpstr>PowerPoint Presentation</vt:lpstr>
      <vt:lpstr>OR THIS…..</vt:lpstr>
      <vt:lpstr>WHY FIBRE?</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KRG EAUFON 2 FIBRE OPTIC NETWORK PROJECT KUUJUAQ TO KAWAWACHIKAMACH</dc:title>
  <dc:creator>Daryl Combden</dc:creator>
  <cp:lastModifiedBy>Daryl Combden</cp:lastModifiedBy>
  <cp:revision>106</cp:revision>
  <cp:lastPrinted>2024-11-20T19:22:01Z</cp:lastPrinted>
  <dcterms:created xsi:type="dcterms:W3CDTF">2023-06-12T20:43:00Z</dcterms:created>
  <dcterms:modified xsi:type="dcterms:W3CDTF">2025-02-07T21:00:34Z</dcterms:modified>
</cp:coreProperties>
</file>