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sldIdLst>
    <p:sldId id="256" r:id="rId6"/>
    <p:sldId id="302" r:id="rId7"/>
    <p:sldId id="257" r:id="rId8"/>
    <p:sldId id="260" r:id="rId9"/>
    <p:sldId id="259" r:id="rId10"/>
    <p:sldId id="258" r:id="rId11"/>
    <p:sldId id="261" r:id="rId12"/>
    <p:sldId id="279" r:id="rId13"/>
    <p:sldId id="27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76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71" d="100"/>
          <a:sy n="71" d="100"/>
        </p:scale>
        <p:origin x="1119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EB3-4531-9C74-E035FC9DF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EB3-4531-9C74-E035FC9DFEA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EB3-4531-9C74-E035FC9DFEA1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B3-4531-9C74-E035FC9DFEA1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B3-4531-9C74-E035FC9DFEA1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B3-4531-9C74-E035FC9DFE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119490</c:v>
                </c:pt>
                <c:pt idx="1">
                  <c:v>169710</c:v>
                </c:pt>
                <c:pt idx="2">
                  <c:v>180120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B3-4531-9C74-E035FC9DF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6250</c:v>
                </c:pt>
                <c:pt idx="1">
                  <c:v>0</c:v>
                </c:pt>
                <c:pt idx="2">
                  <c:v>0</c:v>
                </c:pt>
                <c:pt idx="3">
                  <c:v>6250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3.7037037037037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1200</c:v>
                </c:pt>
                <c:pt idx="5">
                  <c:v>1200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6600</c:v>
                </c:pt>
                <c:pt idx="1">
                  <c:v>0</c:v>
                </c:pt>
                <c:pt idx="2">
                  <c:v>0</c:v>
                </c:pt>
                <c:pt idx="3">
                  <c:v>6600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3450</c:v>
                </c:pt>
                <c:pt idx="1">
                  <c:v>0</c:v>
                </c:pt>
                <c:pt idx="2">
                  <c:v>0</c:v>
                </c:pt>
                <c:pt idx="3">
                  <c:v>3450</c:v>
                </c:pt>
                <c:pt idx="4">
                  <c:v>6900</c:v>
                </c:pt>
                <c:pt idx="5">
                  <c:v>0</c:v>
                </c:pt>
                <c:pt idx="6">
                  <c:v>6900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1.8518518518519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5800</c:v>
                </c:pt>
                <c:pt idx="6">
                  <c:v>5800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8950</c:v>
                </c:pt>
                <c:pt idx="1">
                  <c:v>0</c:v>
                </c:pt>
                <c:pt idx="2">
                  <c:v>0</c:v>
                </c:pt>
                <c:pt idx="3">
                  <c:v>8950</c:v>
                </c:pt>
                <c:pt idx="4">
                  <c:v>7520</c:v>
                </c:pt>
                <c:pt idx="5">
                  <c:v>7520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scene3d>
          <a:camera prst="orthographicFront"/>
          <a:lightRig rig="threePt" dir="t"/>
        </a:scene3d>
        <a:sp3d>
          <a:bevelT/>
        </a:sp3d>
      </c:spPr>
      <c:txPr>
        <a:bodyPr/>
        <a:lstStyle/>
        <a:p>
          <a:pPr>
            <a:defRPr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0E3-4ACF-883C-B6E4B352E5E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0E3-4ACF-883C-B6E4B352E5E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0E3-4ACF-883C-B6E4B352E5E3}"/>
              </c:ext>
            </c:extLst>
          </c:dPt>
          <c:dLbls>
            <c:dLbl>
              <c:idx val="0"/>
              <c:layout>
                <c:manualLayout>
                  <c:x val="2.5187455225281478E-2"/>
                  <c:y val="-5.510383105580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E3-4ACF-883C-B6E4B352E5E3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E3-4ACF-883C-B6E4B352E5E3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E3-4ACF-883C-B6E4B352E5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58680</c:v>
                </c:pt>
                <c:pt idx="1">
                  <c:v>2534510</c:v>
                </c:pt>
                <c:pt idx="2">
                  <c:v>2541550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E3-4ACF-883C-B6E4B352E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E6-452B-A941-B650D2113F3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E6-452B-A941-B650D2113F3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E6-452B-A941-B650D2113F36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E6-452B-A941-B650D2113F36}"/>
                </c:ext>
              </c:extLst>
            </c:dLbl>
            <c:dLbl>
              <c:idx val="1"/>
              <c:layout>
                <c:manualLayout>
                  <c:x val="1.9765404418666126E-2"/>
                  <c:y val="-2.4495735041785524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E6-452B-A941-B650D2113F36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50,217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6E6-452B-A941-B650D2113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1062</c:v>
                </c:pt>
                <c:pt idx="1">
                  <c:v>47960</c:v>
                </c:pt>
                <c:pt idx="2">
                  <c:v>50217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E6-452B-A941-B650D2113F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9705380577427822E-2"/>
                  <c:y val="-1.30503062117235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3.4722222222222224E-2"/>
                  <c:y val="-1.6975112544026656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11400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11400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089227909011379"/>
          <c:y val="1.6666666666666666E-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en-C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44E-2"/>
                  <c:y val="-2.416141732283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11160</c:v>
                </c:pt>
                <c:pt idx="1">
                  <c:v>360</c:v>
                </c:pt>
                <c:pt idx="2">
                  <c:v>0</c:v>
                </c:pt>
                <c:pt idx="3">
                  <c:v>10800</c:v>
                </c:pt>
                <c:pt idx="4">
                  <c:v>3480</c:v>
                </c:pt>
                <c:pt idx="5">
                  <c:v>3480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2760936132983352E-2"/>
                  <c:y val="-1.4902158063575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2.0833333333333232E-2"/>
                  <c:y val="-9.2592592592593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1600</c:v>
                </c:pt>
                <c:pt idx="1">
                  <c:v>0</c:v>
                </c:pt>
                <c:pt idx="2">
                  <c:v>0</c:v>
                </c:pt>
                <c:pt idx="3">
                  <c:v>1600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07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14040</c:v>
                </c:pt>
                <c:pt idx="5">
                  <c:v>0</c:v>
                </c:pt>
                <c:pt idx="6">
                  <c:v>0</c:v>
                </c:pt>
                <c:pt idx="7">
                  <c:v>14040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76E-2"/>
                  <c:y val="-2.2309565470982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368897637795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4250</c:v>
                </c:pt>
                <c:pt idx="1">
                  <c:v>0</c:v>
                </c:pt>
                <c:pt idx="2">
                  <c:v>0</c:v>
                </c:pt>
                <c:pt idx="3">
                  <c:v>4250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C21FD-1C55-4B9F-B2C9-45E4C48E618B}" type="datetimeFigureOut">
              <a:rPr lang="fr-CA" smtClean="0"/>
              <a:t>2025-05-07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4E66A-12AC-445E-90B2-1DD1F88F64D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300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5DA3-6EFE-4618-91F4-10BC01A84A5F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BEFD-B149-4BE9-9035-BCF1323585C3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5CF23-8EAC-43D8-9FC3-36716974FD4A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1C38C-0EA7-4CF6-A139-728667AF9A1E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AB372-7528-463D-A120-4088BEBBB2FC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D320-A88F-4A4A-9E5A-535B64283D82}" type="datetime1">
              <a:rPr lang="en-CA" smtClean="0"/>
              <a:t>07/05/2025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1775-61EB-4C60-9F29-91068AFE224D}" type="datetime1">
              <a:rPr lang="en-CA" smtClean="0"/>
              <a:t>07/05/2025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4E55-34BA-404B-962E-B4BA4C6E9365}" type="datetime1">
              <a:rPr lang="en-CA" smtClean="0"/>
              <a:t>07/05/2025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5955-2154-47AE-BCCD-4B916860C126}" type="datetime1">
              <a:rPr lang="en-CA" smtClean="0"/>
              <a:t>07/05/2025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3386-B902-45FA-B435-C8BF75A13760}" type="datetime1">
              <a:rPr lang="en-CA" smtClean="0"/>
              <a:t>07/05/2025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7838-4C00-41F4-B796-2DA8E398AC1C}" type="datetime1">
              <a:rPr lang="en-CA" smtClean="0"/>
              <a:t>07/05/2025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D6D85-BB57-4190-8A95-58F4ECB36A81}" type="datetime1">
              <a:rPr lang="en-CA" smtClean="0"/>
              <a:t>07/05/2025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SEIZURES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January 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to April 30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 2025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7"/>
            <a:ext cx="3528392" cy="40631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28286159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0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4524592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826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4725529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69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2503716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3677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7129144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08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05977367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0479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305136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98586991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3380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6978195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198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5198209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4027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53115"/>
            <a:ext cx="1023760" cy="11789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7704" y="642467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Canada Post Operation Seizures</a:t>
            </a:r>
            <a:endParaRPr lang="fr-CA" sz="2800" b="1" dirty="0"/>
          </a:p>
          <a:p>
            <a:pPr algn="ctr"/>
            <a:r>
              <a:rPr lang="en-CA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January to April 2025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375303"/>
              </p:ext>
            </p:extLst>
          </p:nvPr>
        </p:nvGraphicFramePr>
        <p:xfrm>
          <a:off x="1979712" y="1603675"/>
          <a:ext cx="6552728" cy="5036119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934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alcohol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hard </a:t>
                      </a:r>
                      <a:r>
                        <a:rPr lang="fr-CA" sz="1800" b="1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fr-CA" sz="1800" b="1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bottles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1,386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(grams)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43,300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Hashisch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Budder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Methamphetamines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(unit)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78182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Cocaïne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9152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Psilocybin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Mushrooms (grams)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99286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oil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0031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 joints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1364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LSD (doses)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16014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Vape (unit)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51201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Contraband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Cigarettes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4047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612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768110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0759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298301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718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Price Comparison:</a:t>
            </a:r>
          </a:p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Montreal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vs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Nunavik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33147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30th, 2025	 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401927"/>
              </p:ext>
            </p:extLst>
          </p:nvPr>
        </p:nvGraphicFramePr>
        <p:xfrm>
          <a:off x="467544" y="1728888"/>
          <a:ext cx="8352927" cy="4796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6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2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74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CONTRABAND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MONTREAL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NUNAVIK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DIFFERENCE</a:t>
                      </a:r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($)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85">
                <a:tc>
                  <a:txBody>
                    <a:bodyPr/>
                    <a:lstStyle/>
                    <a:p>
                      <a:r>
                        <a:rPr lang="en-US" dirty="0"/>
                        <a:t>MARIJUANA (PER GRAM)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002">
                <a:tc>
                  <a:txBody>
                    <a:bodyPr/>
                    <a:lstStyle/>
                    <a:p>
                      <a:r>
                        <a:rPr lang="en-US" dirty="0"/>
                        <a:t>HASHISH</a:t>
                      </a:r>
                      <a:r>
                        <a:rPr lang="en-US" baseline="0" dirty="0"/>
                        <a:t>  (PER GRAM)</a:t>
                      </a:r>
                    </a:p>
                    <a:p>
                      <a:r>
                        <a:rPr lang="en-US" baseline="0" dirty="0"/>
                        <a:t>                  (PER VILE)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61">
                <a:tc>
                  <a:txBody>
                    <a:bodyPr/>
                    <a:lstStyle/>
                    <a:p>
                      <a:r>
                        <a:rPr lang="en-US" baseline="0" dirty="0"/>
                        <a:t>COCAINE (PER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+$250.00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/>
                        <a:t>PILLS (UNIT)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/>
                        <a:t>EDIBLES (PER</a:t>
                      </a:r>
                      <a:r>
                        <a:rPr lang="en-US" baseline="0" dirty="0"/>
                        <a:t>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063429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/>
                        <a:t>SHATTER (PER GRAM)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720190"/>
                  </a:ext>
                </a:extLst>
              </a:tr>
              <a:tr h="1747444">
                <a:tc>
                  <a:txBody>
                    <a:bodyPr/>
                    <a:lstStyle/>
                    <a:p>
                      <a:r>
                        <a:rPr lang="en-US" dirty="0"/>
                        <a:t>SMIRNOFF VODKA </a:t>
                      </a:r>
                      <a:r>
                        <a:rPr lang="en-US" baseline="0" dirty="0"/>
                        <a:t> 375ML</a:t>
                      </a:r>
                    </a:p>
                    <a:p>
                      <a:r>
                        <a:rPr lang="en-US" baseline="0" dirty="0"/>
                        <a:t>SMIRNOFF VODKA  750ML</a:t>
                      </a:r>
                    </a:p>
                    <a:p>
                      <a:r>
                        <a:rPr lang="en-US" baseline="0" dirty="0"/>
                        <a:t>SMIRNOFF VODKA  1.14L</a:t>
                      </a:r>
                    </a:p>
                    <a:p>
                      <a:r>
                        <a:rPr lang="en-US" baseline="0" dirty="0"/>
                        <a:t>SMIRNOFF VODKA  1.75L</a:t>
                      </a:r>
                    </a:p>
                    <a:p>
                      <a:r>
                        <a:rPr lang="en-US" baseline="0" dirty="0"/>
                        <a:t>ALCOHOL 94%            375ML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$12.75</a:t>
                      </a:r>
                    </a:p>
                    <a:p>
                      <a:r>
                        <a:rPr lang="en-US" dirty="0"/>
                        <a:t>$21.95</a:t>
                      </a:r>
                    </a:p>
                    <a:p>
                      <a:r>
                        <a:rPr lang="en-US" dirty="0"/>
                        <a:t>$33.75</a:t>
                      </a:r>
                    </a:p>
                    <a:p>
                      <a:r>
                        <a:rPr lang="en-US" dirty="0"/>
                        <a:t>$49.75</a:t>
                      </a:r>
                    </a:p>
                    <a:p>
                      <a:r>
                        <a:rPr lang="en-US" dirty="0"/>
                        <a:t>$23.40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$120.00</a:t>
                      </a:r>
                    </a:p>
                    <a:p>
                      <a:r>
                        <a:rPr lang="en-US" dirty="0"/>
                        <a:t>$250.00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r>
                        <a:rPr lang="en-US" dirty="0"/>
                        <a:t>$200.00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+$107.25</a:t>
                      </a:r>
                    </a:p>
                    <a:p>
                      <a:r>
                        <a:rPr lang="en-US" b="1" dirty="0"/>
                        <a:t>+$228.05</a:t>
                      </a:r>
                    </a:p>
                    <a:p>
                      <a:r>
                        <a:rPr lang="en-US" b="1" dirty="0"/>
                        <a:t>+$366.25</a:t>
                      </a:r>
                    </a:p>
                    <a:p>
                      <a:r>
                        <a:rPr lang="en-US" b="1" dirty="0"/>
                        <a:t>+$550.25</a:t>
                      </a:r>
                    </a:p>
                    <a:p>
                      <a:r>
                        <a:rPr lang="en-US" b="1" dirty="0"/>
                        <a:t>+$176.60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54949940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7938" y="85186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–April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3</a:t>
            </a:fld>
            <a:endParaRPr lang="en-C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2573B6-1171-9D35-6F56-0D704A1556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64" y="332656"/>
            <a:ext cx="9379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899428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April 2025</a:t>
            </a: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619414"/>
              </p:ext>
            </p:extLst>
          </p:nvPr>
        </p:nvGraphicFramePr>
        <p:xfrm>
          <a:off x="1691680" y="1556792"/>
          <a:ext cx="6552728" cy="4764155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9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1,386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80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8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1,421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4</a:t>
            </a:fld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573B6-1171-9D35-6F56-0D704A1556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59368"/>
            <a:ext cx="9379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33523976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Drug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4931" y="817999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5</a:t>
            </a:fld>
            <a:endParaRPr lang="en-C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2573B6-1171-9D35-6F56-0D704A1556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74" y="332656"/>
            <a:ext cx="9379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75524572"/>
              </p:ext>
            </p:extLst>
          </p:nvPr>
        </p:nvGraphicFramePr>
        <p:xfrm>
          <a:off x="611560" y="1264169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Marijuana/ Hash (grams)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836712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2025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6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12573B6-1171-9D35-6F56-0D704A15560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32656"/>
            <a:ext cx="9379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Comparaison YTD</a:t>
            </a:r>
          </a:p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2025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6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599023"/>
              </p:ext>
            </p:extLst>
          </p:nvPr>
        </p:nvGraphicFramePr>
        <p:xfrm>
          <a:off x="806856" y="2060848"/>
          <a:ext cx="7416822" cy="3866960"/>
        </p:xfrm>
        <a:graphic>
          <a:graphicData uri="http://schemas.openxmlformats.org/drawingml/2006/table">
            <a:tbl>
              <a:tblPr/>
              <a:tblGrid>
                <a:gridCol w="224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047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Marijuana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1,062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42,433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43,330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83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Hash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5,527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6,887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07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Psilocybin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298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Cocaine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Pills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(unit)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9,251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45632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90866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7</a:t>
            </a:fld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573B6-1171-9D35-6F56-0D704A1556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68757"/>
            <a:ext cx="93796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26970603"/>
              </p:ext>
            </p:extLst>
          </p:nvPr>
        </p:nvGraphicFramePr>
        <p:xfrm>
          <a:off x="179512" y="116632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6226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932932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A201AF83-0E25-4E34-889C-86524FF5CA17}">
  <ds:schemaRefs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35b3c3aa-5378-4a85-880c-36c0ae92e27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4732</TotalTime>
  <Words>519</Words>
  <Application>Microsoft Office PowerPoint</Application>
  <PresentationFormat>On-screen Show (4:3)</PresentationFormat>
  <Paragraphs>260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Black</vt:lpstr>
      <vt:lpstr>Calibri</vt:lpstr>
      <vt:lpstr>Office Theme</vt:lpstr>
      <vt:lpstr>NPS SEIZURES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Bruno Hamel</cp:lastModifiedBy>
  <cp:revision>249</cp:revision>
  <cp:lastPrinted>2020-02-14T14:05:24Z</cp:lastPrinted>
  <dcterms:created xsi:type="dcterms:W3CDTF">2015-04-30T20:18:02Z</dcterms:created>
  <dcterms:modified xsi:type="dcterms:W3CDTF">2025-05-07T20:03:05Z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