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sldIdLst>
    <p:sldId id="273" r:id="rId2"/>
    <p:sldId id="257" r:id="rId3"/>
    <p:sldId id="274" r:id="rId4"/>
    <p:sldId id="276" r:id="rId5"/>
    <p:sldId id="277" r:id="rId6"/>
    <p:sldId id="278" r:id="rId7"/>
    <p:sldId id="290" r:id="rId8"/>
    <p:sldId id="291" r:id="rId9"/>
    <p:sldId id="280" r:id="rId10"/>
    <p:sldId id="281" r:id="rId11"/>
    <p:sldId id="282" r:id="rId12"/>
    <p:sldId id="284" r:id="rId13"/>
    <p:sldId id="283" r:id="rId14"/>
    <p:sldId id="285" r:id="rId15"/>
    <p:sldId id="288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54899C"/>
    <a:srgbClr val="111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853B8-4614-4352-BA50-1B6D13D5C8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79DB6-A1B0-43E0-9427-B05D9F12941E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i="0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Knowledge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61BCEE-A846-4F79-AC89-BC6BC1455C33}" type="parTrans" cxnId="{0CFDF98B-6647-4059-9950-ABD9D189302D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F736C41-3D89-4042-AB9B-E811ABF09926}" type="sibTrans" cxnId="{0CFDF98B-6647-4059-9950-ABD9D189302D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F4A314-44A9-4EF3-8C44-8FC0B28F2701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i="0" baseline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Experience</a:t>
          </a:r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001C6D-1B76-403B-9A34-6292869DB9AF}" type="parTrans" cxnId="{BD2522EE-8BBB-4A51-9D7F-5E74D9A74908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782FB6-41BA-4466-BEE3-C6669C713386}" type="sibTrans" cxnId="{BD2522EE-8BBB-4A51-9D7F-5E74D9A74908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2BF3EE-DC84-4375-A36A-7B099C042991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i="0" baseline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Training</a:t>
          </a:r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C1FB276-F872-490A-ACFF-062B6F79F3ED}" type="parTrans" cxnId="{A591E1F1-705F-485C-AAA3-E55F8D3BB365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FBD042-3CA2-4E1E-962E-A7F9E5610673}" type="sibTrans" cxnId="{A591E1F1-705F-485C-AAA3-E55F8D3BB365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2673DDF-CA21-4791-A2EF-1B7714AC352F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i="0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Proper equipment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DA24E0-A679-4BE9-A2C8-B69D86CAB74A}" type="parTrans" cxnId="{4294A543-3AC1-4A7A-82C5-4093459ACB69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AF62FA-1215-4073-8BD2-BD7D7DC94AA9}" type="sibTrans" cxnId="{4294A543-3AC1-4A7A-82C5-4093459ACB69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55C737-125A-46BD-AAA9-6C56AAD1B59C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i="0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Personal skills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AB73F4-2812-4A62-92EC-7E0A68F3BD75}" type="parTrans" cxnId="{0BC14A55-C7F5-40D4-B641-2013A7687A4F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3CF42F-3E99-4B6C-82CF-FAC8A7BC5B8F}" type="sibTrans" cxnId="{0BC14A55-C7F5-40D4-B641-2013A7687A4F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1CBCBD-F7EA-4D3C-8F74-A2DB8FE735B1}">
      <dgm:prSet custT="1"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r>
            <a:rPr lang="en-US" sz="2400" b="1" i="0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Suspect’s choices and actions</a:t>
          </a:r>
          <a:endParaRPr lang="en-US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CFDDCD-F53C-4F6A-9002-3292F24517B6}" type="parTrans" cxnId="{1E3EA218-D20C-462C-AFD8-071DEE83FE98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6DDEDD-10D4-4C3E-A355-E7A63E4F00EA}" type="sibTrans" cxnId="{1E3EA218-D20C-462C-AFD8-071DEE83FE98}">
      <dgm:prSet/>
      <dgm:spPr/>
      <dgm:t>
        <a:bodyPr/>
        <a:lstStyle/>
        <a:p>
          <a:endParaRPr lang="en-US" sz="2400" b="1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2AC428-1864-4768-AAEB-C5DA33CAFBCE}" type="pres">
      <dgm:prSet presAssocID="{6BC853B8-4614-4352-BA50-1B6D13D5C832}" presName="linear" presStyleCnt="0">
        <dgm:presLayoutVars>
          <dgm:animLvl val="lvl"/>
          <dgm:resizeHandles val="exact"/>
        </dgm:presLayoutVars>
      </dgm:prSet>
      <dgm:spPr/>
    </dgm:pt>
    <dgm:pt modelId="{B75AB168-B7BE-4FC2-882E-DA2B6E301772}" type="pres">
      <dgm:prSet presAssocID="{56C79DB6-A1B0-43E0-9427-B05D9F12941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076EE2F-1783-4FBF-BFCF-A29CBD5BE5F3}" type="pres">
      <dgm:prSet presAssocID="{5F736C41-3D89-4042-AB9B-E811ABF09926}" presName="spacer" presStyleCnt="0"/>
      <dgm:spPr/>
    </dgm:pt>
    <dgm:pt modelId="{AD612581-1026-4420-ABE4-DB1A41A00CCE}" type="pres">
      <dgm:prSet presAssocID="{32F4A314-44A9-4EF3-8C44-8FC0B28F270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8C2B842-1FB4-4F7B-B058-5F22FCE26E95}" type="pres">
      <dgm:prSet presAssocID="{97782FB6-41BA-4466-BEE3-C6669C713386}" presName="spacer" presStyleCnt="0"/>
      <dgm:spPr/>
    </dgm:pt>
    <dgm:pt modelId="{B975B380-6FF8-4392-B887-26AE3169E41D}" type="pres">
      <dgm:prSet presAssocID="{652BF3EE-DC84-4375-A36A-7B099C04299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9135913-5B60-439D-BC06-010D42FA1CE3}" type="pres">
      <dgm:prSet presAssocID="{85FBD042-3CA2-4E1E-962E-A7F9E5610673}" presName="spacer" presStyleCnt="0"/>
      <dgm:spPr/>
    </dgm:pt>
    <dgm:pt modelId="{6CC7301E-4E32-40AC-8F78-BA513B1743ED}" type="pres">
      <dgm:prSet presAssocID="{E2673DDF-CA21-4791-A2EF-1B7714AC35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6ED45D9-656A-4CAA-9ADF-8A5E060D24D8}" type="pres">
      <dgm:prSet presAssocID="{CCAF62FA-1215-4073-8BD2-BD7D7DC94AA9}" presName="spacer" presStyleCnt="0"/>
      <dgm:spPr/>
    </dgm:pt>
    <dgm:pt modelId="{906E31C7-4699-43C3-85AF-9029E3CDF5B1}" type="pres">
      <dgm:prSet presAssocID="{9755C737-125A-46BD-AAA9-6C56AAD1B59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393E84C-EA3D-48BA-AC56-7ABCD896BF5D}" type="pres">
      <dgm:prSet presAssocID="{8A3CF42F-3E99-4B6C-82CF-FAC8A7BC5B8F}" presName="spacer" presStyleCnt="0"/>
      <dgm:spPr/>
    </dgm:pt>
    <dgm:pt modelId="{52F1EAC0-6AC4-4D8D-9F3D-85164FDCFB4A}" type="pres">
      <dgm:prSet presAssocID="{BA1CBCBD-F7EA-4D3C-8F74-A2DB8FE735B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61E7006-E35A-408C-BA0C-FF76F864E8B4}" type="presOf" srcId="{9755C737-125A-46BD-AAA9-6C56AAD1B59C}" destId="{906E31C7-4699-43C3-85AF-9029E3CDF5B1}" srcOrd="0" destOrd="0" presId="urn:microsoft.com/office/officeart/2005/8/layout/vList2"/>
    <dgm:cxn modelId="{1E3EA218-D20C-462C-AFD8-071DEE83FE98}" srcId="{6BC853B8-4614-4352-BA50-1B6D13D5C832}" destId="{BA1CBCBD-F7EA-4D3C-8F74-A2DB8FE735B1}" srcOrd="5" destOrd="0" parTransId="{43CFDDCD-F53C-4F6A-9002-3292F24517B6}" sibTransId="{136DDEDD-10D4-4C3E-A355-E7A63E4F00EA}"/>
    <dgm:cxn modelId="{4294A543-3AC1-4A7A-82C5-4093459ACB69}" srcId="{6BC853B8-4614-4352-BA50-1B6D13D5C832}" destId="{E2673DDF-CA21-4791-A2EF-1B7714AC352F}" srcOrd="3" destOrd="0" parTransId="{4BDA24E0-A679-4BE9-A2C8-B69D86CAB74A}" sibTransId="{CCAF62FA-1215-4073-8BD2-BD7D7DC94AA9}"/>
    <dgm:cxn modelId="{7BE2B36A-5B7E-4BBF-BB42-6E805CB8CE6A}" type="presOf" srcId="{56C79DB6-A1B0-43E0-9427-B05D9F12941E}" destId="{B75AB168-B7BE-4FC2-882E-DA2B6E301772}" srcOrd="0" destOrd="0" presId="urn:microsoft.com/office/officeart/2005/8/layout/vList2"/>
    <dgm:cxn modelId="{0BC14A55-C7F5-40D4-B641-2013A7687A4F}" srcId="{6BC853B8-4614-4352-BA50-1B6D13D5C832}" destId="{9755C737-125A-46BD-AAA9-6C56AAD1B59C}" srcOrd="4" destOrd="0" parTransId="{B9AB73F4-2812-4A62-92EC-7E0A68F3BD75}" sibTransId="{8A3CF42F-3E99-4B6C-82CF-FAC8A7BC5B8F}"/>
    <dgm:cxn modelId="{0CFDF98B-6647-4059-9950-ABD9D189302D}" srcId="{6BC853B8-4614-4352-BA50-1B6D13D5C832}" destId="{56C79DB6-A1B0-43E0-9427-B05D9F12941E}" srcOrd="0" destOrd="0" parTransId="{1161BCEE-A846-4F79-AC89-BC6BC1455C33}" sibTransId="{5F736C41-3D89-4042-AB9B-E811ABF09926}"/>
    <dgm:cxn modelId="{8AA4B3A6-EB20-452E-BDA5-3E7A95120C19}" type="presOf" srcId="{652BF3EE-DC84-4375-A36A-7B099C042991}" destId="{B975B380-6FF8-4392-B887-26AE3169E41D}" srcOrd="0" destOrd="0" presId="urn:microsoft.com/office/officeart/2005/8/layout/vList2"/>
    <dgm:cxn modelId="{63DC23BC-D1AD-46BC-B0AD-2E516643F3B2}" type="presOf" srcId="{E2673DDF-CA21-4791-A2EF-1B7714AC352F}" destId="{6CC7301E-4E32-40AC-8F78-BA513B1743ED}" srcOrd="0" destOrd="0" presId="urn:microsoft.com/office/officeart/2005/8/layout/vList2"/>
    <dgm:cxn modelId="{EE3722C4-F2BD-43DC-8C5B-8C2C2D41A43D}" type="presOf" srcId="{6BC853B8-4614-4352-BA50-1B6D13D5C832}" destId="{8B2AC428-1864-4768-AAEB-C5DA33CAFBCE}" srcOrd="0" destOrd="0" presId="urn:microsoft.com/office/officeart/2005/8/layout/vList2"/>
    <dgm:cxn modelId="{064946DD-B51E-4C5B-8CB4-B068493035A5}" type="presOf" srcId="{32F4A314-44A9-4EF3-8C44-8FC0B28F2701}" destId="{AD612581-1026-4420-ABE4-DB1A41A00CCE}" srcOrd="0" destOrd="0" presId="urn:microsoft.com/office/officeart/2005/8/layout/vList2"/>
    <dgm:cxn modelId="{BD2522EE-8BBB-4A51-9D7F-5E74D9A74908}" srcId="{6BC853B8-4614-4352-BA50-1B6D13D5C832}" destId="{32F4A314-44A9-4EF3-8C44-8FC0B28F2701}" srcOrd="1" destOrd="0" parTransId="{B6001C6D-1B76-403B-9A34-6292869DB9AF}" sibTransId="{97782FB6-41BA-4466-BEE3-C6669C713386}"/>
    <dgm:cxn modelId="{8817C2EF-5B07-49AC-AB0E-C339305485CB}" type="presOf" srcId="{BA1CBCBD-F7EA-4D3C-8F74-A2DB8FE735B1}" destId="{52F1EAC0-6AC4-4D8D-9F3D-85164FDCFB4A}" srcOrd="0" destOrd="0" presId="urn:microsoft.com/office/officeart/2005/8/layout/vList2"/>
    <dgm:cxn modelId="{A591E1F1-705F-485C-AAA3-E55F8D3BB365}" srcId="{6BC853B8-4614-4352-BA50-1B6D13D5C832}" destId="{652BF3EE-DC84-4375-A36A-7B099C042991}" srcOrd="2" destOrd="0" parTransId="{AC1FB276-F872-490A-ACFF-062B6F79F3ED}" sibTransId="{85FBD042-3CA2-4E1E-962E-A7F9E5610673}"/>
    <dgm:cxn modelId="{7A569BC5-5954-4C65-9F82-22EBCC4269CC}" type="presParOf" srcId="{8B2AC428-1864-4768-AAEB-C5DA33CAFBCE}" destId="{B75AB168-B7BE-4FC2-882E-DA2B6E301772}" srcOrd="0" destOrd="0" presId="urn:microsoft.com/office/officeart/2005/8/layout/vList2"/>
    <dgm:cxn modelId="{8677EC1C-5E46-4D7E-9223-7F1015A5DEDE}" type="presParOf" srcId="{8B2AC428-1864-4768-AAEB-C5DA33CAFBCE}" destId="{8076EE2F-1783-4FBF-BFCF-A29CBD5BE5F3}" srcOrd="1" destOrd="0" presId="urn:microsoft.com/office/officeart/2005/8/layout/vList2"/>
    <dgm:cxn modelId="{70A15785-0849-4AFE-8D0D-2828819FE6C9}" type="presParOf" srcId="{8B2AC428-1864-4768-AAEB-C5DA33CAFBCE}" destId="{AD612581-1026-4420-ABE4-DB1A41A00CCE}" srcOrd="2" destOrd="0" presId="urn:microsoft.com/office/officeart/2005/8/layout/vList2"/>
    <dgm:cxn modelId="{0F026D58-B6FC-43DD-88D2-D59860466B74}" type="presParOf" srcId="{8B2AC428-1864-4768-AAEB-C5DA33CAFBCE}" destId="{18C2B842-1FB4-4F7B-B058-5F22FCE26E95}" srcOrd="3" destOrd="0" presId="urn:microsoft.com/office/officeart/2005/8/layout/vList2"/>
    <dgm:cxn modelId="{9179C426-1102-4214-BF14-6E6CB457EB15}" type="presParOf" srcId="{8B2AC428-1864-4768-AAEB-C5DA33CAFBCE}" destId="{B975B380-6FF8-4392-B887-26AE3169E41D}" srcOrd="4" destOrd="0" presId="urn:microsoft.com/office/officeart/2005/8/layout/vList2"/>
    <dgm:cxn modelId="{57E06FCE-6C83-4C6E-B19D-4658E5ABFD36}" type="presParOf" srcId="{8B2AC428-1864-4768-AAEB-C5DA33CAFBCE}" destId="{29135913-5B60-439D-BC06-010D42FA1CE3}" srcOrd="5" destOrd="0" presId="urn:microsoft.com/office/officeart/2005/8/layout/vList2"/>
    <dgm:cxn modelId="{1211EB11-90AC-4350-88AF-F519584CDC7F}" type="presParOf" srcId="{8B2AC428-1864-4768-AAEB-C5DA33CAFBCE}" destId="{6CC7301E-4E32-40AC-8F78-BA513B1743ED}" srcOrd="6" destOrd="0" presId="urn:microsoft.com/office/officeart/2005/8/layout/vList2"/>
    <dgm:cxn modelId="{3D523E96-113D-4BA8-ACDA-0DA7A9B6A3F3}" type="presParOf" srcId="{8B2AC428-1864-4768-AAEB-C5DA33CAFBCE}" destId="{46ED45D9-656A-4CAA-9ADF-8A5E060D24D8}" srcOrd="7" destOrd="0" presId="urn:microsoft.com/office/officeart/2005/8/layout/vList2"/>
    <dgm:cxn modelId="{A1AF8F08-C8C4-43F4-A5C4-77B6847FB1CF}" type="presParOf" srcId="{8B2AC428-1864-4768-AAEB-C5DA33CAFBCE}" destId="{906E31C7-4699-43C3-85AF-9029E3CDF5B1}" srcOrd="8" destOrd="0" presId="urn:microsoft.com/office/officeart/2005/8/layout/vList2"/>
    <dgm:cxn modelId="{312E3C9E-43BC-4BA3-99CF-B4566B757ABF}" type="presParOf" srcId="{8B2AC428-1864-4768-AAEB-C5DA33CAFBCE}" destId="{F393E84C-EA3D-48BA-AC56-7ABCD896BF5D}" srcOrd="9" destOrd="0" presId="urn:microsoft.com/office/officeart/2005/8/layout/vList2"/>
    <dgm:cxn modelId="{5BF971C0-61FE-4601-B8B6-4AF273FD1183}" type="presParOf" srcId="{8B2AC428-1864-4768-AAEB-C5DA33CAFBCE}" destId="{52F1EAC0-6AC4-4D8D-9F3D-85164FDCFB4A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AB168-B7BE-4FC2-882E-DA2B6E301772}">
      <dsp:nvSpPr>
        <dsp:cNvPr id="0" name=""/>
        <dsp:cNvSpPr/>
      </dsp:nvSpPr>
      <dsp:spPr>
        <a:xfrm>
          <a:off x="0" y="35113"/>
          <a:ext cx="7280115" cy="580320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Knowledge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329" y="63442"/>
        <a:ext cx="7223457" cy="523662"/>
      </dsp:txXfrm>
    </dsp:sp>
    <dsp:sp modelId="{AD612581-1026-4420-ABE4-DB1A41A00CCE}">
      <dsp:nvSpPr>
        <dsp:cNvPr id="0" name=""/>
        <dsp:cNvSpPr/>
      </dsp:nvSpPr>
      <dsp:spPr>
        <a:xfrm>
          <a:off x="0" y="704713"/>
          <a:ext cx="7280115" cy="580320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Experience</a:t>
          </a:r>
          <a:endParaRPr lang="en-US" sz="2400" b="1" kern="120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329" y="733042"/>
        <a:ext cx="7223457" cy="523662"/>
      </dsp:txXfrm>
    </dsp:sp>
    <dsp:sp modelId="{B975B380-6FF8-4392-B887-26AE3169E41D}">
      <dsp:nvSpPr>
        <dsp:cNvPr id="0" name=""/>
        <dsp:cNvSpPr/>
      </dsp:nvSpPr>
      <dsp:spPr>
        <a:xfrm>
          <a:off x="0" y="1374313"/>
          <a:ext cx="7280115" cy="580320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Training</a:t>
          </a:r>
          <a:endParaRPr lang="en-US" sz="2400" b="1" kern="120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329" y="1402642"/>
        <a:ext cx="7223457" cy="523662"/>
      </dsp:txXfrm>
    </dsp:sp>
    <dsp:sp modelId="{6CC7301E-4E32-40AC-8F78-BA513B1743ED}">
      <dsp:nvSpPr>
        <dsp:cNvPr id="0" name=""/>
        <dsp:cNvSpPr/>
      </dsp:nvSpPr>
      <dsp:spPr>
        <a:xfrm>
          <a:off x="0" y="2043913"/>
          <a:ext cx="7280115" cy="580320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Proper equipment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329" y="2072242"/>
        <a:ext cx="7223457" cy="523662"/>
      </dsp:txXfrm>
    </dsp:sp>
    <dsp:sp modelId="{906E31C7-4699-43C3-85AF-9029E3CDF5B1}">
      <dsp:nvSpPr>
        <dsp:cNvPr id="0" name=""/>
        <dsp:cNvSpPr/>
      </dsp:nvSpPr>
      <dsp:spPr>
        <a:xfrm>
          <a:off x="0" y="2713513"/>
          <a:ext cx="7280115" cy="580320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Personal skills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329" y="2741842"/>
        <a:ext cx="7223457" cy="523662"/>
      </dsp:txXfrm>
    </dsp:sp>
    <dsp:sp modelId="{52F1EAC0-6AC4-4D8D-9F3D-85164FDCFB4A}">
      <dsp:nvSpPr>
        <dsp:cNvPr id="0" name=""/>
        <dsp:cNvSpPr/>
      </dsp:nvSpPr>
      <dsp:spPr>
        <a:xfrm>
          <a:off x="0" y="3383113"/>
          <a:ext cx="7280115" cy="580320"/>
        </a:xfrm>
        <a:prstGeom prst="roundRect">
          <a:avLst/>
        </a:prstGeom>
        <a:solidFill>
          <a:schemeClr val="bg2">
            <a:lumMod val="25000"/>
            <a:lumOff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Suspect’s choices and actions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8329" y="3411442"/>
        <a:ext cx="7223457" cy="5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EBA61-1D45-4CC6-B1D5-93C80ED7F8C6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2E59A-3959-493A-BD71-2CFF65B7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2E59A-3959-493A-BD71-2CFF65B73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2E59A-3959-493A-BD71-2CFF65B736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6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89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0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C89409-8480-40D7-ACF5-C8D4B803267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8B0D91B-0055-44BE-AECA-E20963D6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1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2.emf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4.bin"/><Relationship Id="rId2" Type="http://schemas.openxmlformats.org/officeDocument/2006/relationships/tags" Target="../tags/tag14.xml"/><Relationship Id="rId16" Type="http://schemas.openxmlformats.org/officeDocument/2006/relationships/image" Target="../media/image11.em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oleObject" Target="../embeddings/oleObject1.bin"/><Relationship Id="rId5" Type="http://schemas.openxmlformats.org/officeDocument/2006/relationships/tags" Target="../tags/tag17.xml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40.xml"/><Relationship Id="rId7" Type="http://schemas.openxmlformats.org/officeDocument/2006/relationships/diagramLayout" Target="../diagrams/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tags" Target="../tags/tag41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B26DA-BE0D-4074-CFF1-81C7C6D57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navik's location in Quebec, Canada">
            <a:extLst>
              <a:ext uri="{FF2B5EF4-FFF2-40B4-BE49-F238E27FC236}">
                <a16:creationId xmlns:a16="http://schemas.microsoft.com/office/drawing/2014/main" id="{A3C2C14F-7287-B6C8-69C1-1C2525A5518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>
            <a:alphaModFix/>
            <a:duotone>
              <a:prstClr val="black"/>
              <a:schemeClr val="bg1">
                <a:lumMod val="85000"/>
                <a:lumOff val="1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488" b="58978"/>
          <a:stretch>
            <a:fillRect/>
          </a:stretch>
        </p:blipFill>
        <p:spPr bwMode="auto">
          <a:xfrm>
            <a:off x="2087870" y="689293"/>
            <a:ext cx="10104130" cy="61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EDDE7-93B9-F9FB-F0BC-563030041A4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06113" y="1900720"/>
            <a:ext cx="9440034" cy="1143788"/>
          </a:xfrm>
        </p:spPr>
        <p:txBody>
          <a:bodyPr/>
          <a:lstStyle/>
          <a:p>
            <a:pPr algn="l"/>
            <a:r>
              <a:rPr lang="en-US" dirty="0"/>
              <a:t>Public Security in Nunavik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173A6-69E2-D6B7-4A8A-019C86CC954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06113" y="3252498"/>
            <a:ext cx="9440034" cy="170478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l"/>
            <a:r>
              <a:rPr lang="en-US" sz="12800" dirty="0"/>
              <a:t>Preliminary Observations and Insights from the Interim Chief of Police Jean-Francois Bernier</a:t>
            </a:r>
          </a:p>
          <a:p>
            <a:pPr algn="l"/>
            <a:r>
              <a:rPr lang="en-US" sz="11200" dirty="0"/>
              <a:t>2026-01-12</a:t>
            </a:r>
          </a:p>
        </p:txBody>
      </p:sp>
      <p:pic>
        <p:nvPicPr>
          <p:cNvPr id="11" name="Image 10" descr="Une image contenant Emblème, symbole, oiseau, écusson&#10;&#10;Le contenu généré par l’IA peut être incorrect.">
            <a:extLst>
              <a:ext uri="{FF2B5EF4-FFF2-40B4-BE49-F238E27FC236}">
                <a16:creationId xmlns:a16="http://schemas.microsoft.com/office/drawing/2014/main" id="{E517DD21-B0D4-03F6-B1B2-374E89CA93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7" y="1900720"/>
            <a:ext cx="2394706" cy="30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1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55C4-6626-960E-7A49-272F2F58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1849-27AE-54B1-7CDB-D4F0A300A8E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22100" y="1788011"/>
            <a:ext cx="4408579" cy="3998547"/>
          </a:xfrm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deescalation fails or isn’t possible: </a:t>
            </a:r>
          </a:p>
          <a:p>
            <a:pPr marL="369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Canadian Use </a:t>
            </a:r>
            <a:b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Force Model</a:t>
            </a:r>
          </a:p>
          <a:p>
            <a:pPr marL="3690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C31ED7-0B95-3DDE-84B6-8F64D7B343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pic>
        <p:nvPicPr>
          <p:cNvPr id="5" name="Content Placeholder 4" descr="A diagram of situation">
            <a:extLst>
              <a:ext uri="{FF2B5EF4-FFF2-40B4-BE49-F238E27FC236}">
                <a16:creationId xmlns:a16="http://schemas.microsoft.com/office/drawing/2014/main" id="{B4E29007-1026-17D0-6A6F-8CD2BEA8CC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6181" r="23231" b="6828"/>
          <a:stretch>
            <a:fillRect/>
          </a:stretch>
        </p:blipFill>
        <p:spPr>
          <a:xfrm>
            <a:off x="5021179" y="-39321"/>
            <a:ext cx="7170821" cy="69467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51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4896-EAD6-8922-503E-7B8E91D7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DC91-5346-EEB3-91CC-83E3F36F4C2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Priorities for Law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4453-9379-E70F-AEDD-80F93422FA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76098" y="1932881"/>
            <a:ext cx="9843852" cy="3998547"/>
          </a:xfrm>
        </p:spPr>
        <p:txBody>
          <a:bodyPr>
            <a:noAutofit/>
          </a:bodyPr>
          <a:lstStyle/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 Victims</a:t>
            </a: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 Citizens</a:t>
            </a: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 Police Officers</a:t>
            </a: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 Specialized Weapons And Tactics (SWAT)</a:t>
            </a: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  Subject</a:t>
            </a: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  Evidence</a:t>
            </a: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  Equipment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tolerance evolves from very low for P1 to very high for P7</a:t>
            </a:r>
          </a:p>
          <a:p>
            <a:pPr marL="3690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13482F-BCC8-DCED-4CD2-8024287983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BE46A4-01F9-B12A-FB59-04A692FA04D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8573-7DE5-EA1B-B67C-248E5FBF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488D-A080-26B5-D673-D291ECA3C9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267482"/>
            <a:ext cx="9843852" cy="8289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Police surveillance mechanisms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Deontology – Professional Standards - BEI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BBC8-DB64-146D-9945-23157C4B86F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6750" y="1932881"/>
            <a:ext cx="11277600" cy="3998547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Deontology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administrative tribunal responsible for receiving and reviewing complaints and reports concerning individuals subject to the</a:t>
            </a:r>
            <a:r>
              <a:rPr kumimoji="0" lang="en-US" sz="2600" b="0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Code of Ethics of Québec Police Officers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The tribunal examines complaints from the public regarding actions taken by police officers in the performance of their duties and interactions with the public, to determine whether the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 constitute a breach of the Code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months limitation period applies 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file a complaint</a:t>
            </a:r>
            <a:endParaRPr kumimoji="0" lang="en-US" sz="2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police officer cannot be sanctioned by both the Deontology Tribunal and their Employer for the same misconduct.</a:t>
            </a:r>
          </a:p>
          <a:p>
            <a:pPr marL="3690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4F01CA-E592-D0E9-AFCB-90E1F8FEAA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31923B7-6C17-281F-EBED-F2F9A5093DA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1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6CAA9-F5EC-59E0-45C2-D916FB93E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EE63-A3BD-EC55-E9F7-1079DB0549D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267482"/>
            <a:ext cx="9843852" cy="8289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Police surveillance mechanisms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Deontology – Professional Standards - BEI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D634E7-A198-F234-D861-D4D99108C7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17898A3-03D6-DE05-43BD-2E0F98EC1CC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11E545-0040-2853-86F0-3DF9ACF44DC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" y="2094872"/>
            <a:ext cx="10801350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Standards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process within the Nunavik Police Service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Applies the Ordinance of Internal Discipline for Members of the Nunavik Police Service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formal prescription period; however, once the Chief becomes aware of a situation, action must be taken within 9 months to sanction the employee.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police officer cannot be sanctioned by both the Deontology Tribunal and their Employer for the same misconduct.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sanctions include: Written warning, Suspension, Demotion or Termination.</a:t>
            </a:r>
          </a:p>
        </p:txBody>
      </p:sp>
    </p:spTree>
    <p:extLst>
      <p:ext uri="{BB962C8B-B14F-4D97-AF65-F5344CB8AC3E}">
        <p14:creationId xmlns:p14="http://schemas.microsoft.com/office/powerpoint/2010/main" val="249599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31362-2DF8-087A-4E0A-E9AE172B5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B729-DEF9-083B-B5A8-AF5E3AFF059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267482"/>
            <a:ext cx="9843852" cy="8289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Police surveillance mechanisms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Deontology – Professional Standards - BEI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33FB-6C76-BF17-D8F3-85F71963DCB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57249" y="1864231"/>
            <a:ext cx="10477501" cy="6182419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Independent Investigation Bureau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Established: June 27, 2016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Status: Independent Police Service and oversight body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Leadership: Headed by Brigitte Bishop, a highly respected former Crown Attorney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andate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Investigate the actions or omissions by police officers that may constitute a criminal offence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of intervention: Incidents 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a person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than an on-duty police officer), dies, sustains a serious injury, or is injured by a firearm used by a police officer during a police intervention or while in custody of a police service.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4C07B4-D026-E71A-9215-306D627FEB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62A1B69-3424-6727-34EF-1E5769BA897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9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D6135-DC9B-A74F-FDC3-BA4CAABD0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EF2B-C306-E284-374A-4BFE84277E0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267482"/>
            <a:ext cx="9843852" cy="8289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Police surveillance mechanisms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Deontology – Professional Standards - BEI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EED8-DFB6-EA79-6AF2-C8C73336C0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5583" y="1864228"/>
            <a:ext cx="10820400" cy="6182419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BEI also handles all criminal allegations involving police officers when the victim or complainant is a member of the First Nations or Inuit communities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nvestigates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any allegation of sexual offences committed by an on-duty police officer</a:t>
            </a:r>
          </a:p>
          <a:p>
            <a:pPr marL="533400" marR="0" lvl="0" indent="-4953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Parallel investigations might be required when an incident meets BEI criteria and criminal acts are committed by a suspect who survives the police intervention. Only three police services are authorized to conduct these parallel investigations :</a:t>
            </a:r>
          </a:p>
          <a:p>
            <a:pPr marL="910500" lvl="1" indent="-49530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Sûreté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Québec</a:t>
            </a:r>
          </a:p>
          <a:p>
            <a:pPr marL="910500" lvl="1" indent="-49530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Wingdings 2" charset="2"/>
              <a:buChar char=""/>
              <a:defRPr/>
            </a:pP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de police de la Ville de Montréal (SPVM)</a:t>
            </a:r>
          </a:p>
          <a:p>
            <a:pPr marL="910500" lvl="1" indent="-49530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de police de la Ville de Québec (SPVQ)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70ACCC-61AD-A723-1C1D-EC7CC8DC06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291A442-C00E-DEAD-9BE0-F9DB2CE0560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3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E0FF9-6B62-87DD-77C5-3DCFC4281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BD62-395B-F4CB-FEFF-7BCA8B13BB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Communications expectations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6CEF52-D6FD-1524-2208-94000B0601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ABFF58-68D0-E741-7C7D-470407A0CAB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54EB7-2D0D-AF83-FAF9-810B4904C12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704850" y="1732449"/>
            <a:ext cx="11087100" cy="491600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do not comment active investigations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Reason: To avoid interfering with ongoing operations and ensure the integrity of the process.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Use of “Holdbacks” and the need to protect the evidence for court proceedings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Risks associated with partial images published online (e.g., Quebec’s Grande-Allée case in 2021)</a:t>
            </a:r>
          </a:p>
          <a:p>
            <a:pPr marL="36900" indent="0">
              <a:buNone/>
            </a:pPr>
            <a:endParaRPr lang="en-US" sz="2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>
              <a:buNone/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the public have the right to know ?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 course ! But not everything at any given time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this right is not absolute and must be balanced against critical priorities: 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Officer safety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Safety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Integrity of evidence for court proceedings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Transparency is essential, but it cannot compromise ongoing investigations or endanger lives</a:t>
            </a:r>
          </a:p>
        </p:txBody>
      </p:sp>
    </p:spTree>
    <p:extLst>
      <p:ext uri="{BB962C8B-B14F-4D97-AF65-F5344CB8AC3E}">
        <p14:creationId xmlns:p14="http://schemas.microsoft.com/office/powerpoint/2010/main" val="241588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8EE0B-049C-772A-658B-FC0D78028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1CF9-EB4E-4DF1-C8CF-5CBEBA8353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429000"/>
            <a:ext cx="12192000" cy="82896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and Discussions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FC66A6-5133-3589-34C0-A1C5C0E174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43007" y="1434654"/>
            <a:ext cx="2705985" cy="18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0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5D42-34F5-99B7-517A-5B007C32F1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Presenter: IC Jean-Francois Bernier NPS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A211-16D9-E5EA-42D1-FD710495721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6462" y="1651323"/>
            <a:ext cx="11785538" cy="5071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 on a service loan to the NPS from the Quebec City Police Service, where I hold the rank of Deputy Chief.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 ½  years of service as a police officer, including: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years for the Montreal Police Service (Patrol);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years as a loan of service to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Sûreté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Québec on high-profile organized crime investigations;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½ years for the Quebec City Police Service, in various roles: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Patrol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Investigations (narcotics and organized crime specialist)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services (Critical Incident Commander)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and Administration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Interim Chief for the Nunavik Police Service, sworn-in on November 28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0E8650-C466-4D76-2EE3-8C9C3F7294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92A3039-442C-597A-6D5E-B68A9174475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3BDCA-6385-E52E-E9ED-C530452B7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3066-7D3F-6588-9265-D39CADC4D0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Nunavik Police Service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B349-A25E-9B0D-AA43-F897A30951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63929" y="2148586"/>
            <a:ext cx="8727921" cy="3998547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accordance with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Police Act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our mission is to: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9138" lvl="1" indent="-452438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Protect the lives and property of citizens;</a:t>
            </a:r>
          </a:p>
          <a:p>
            <a:pPr marL="719138" lvl="1" indent="-452438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Maintain peace, order and public security;</a:t>
            </a:r>
          </a:p>
          <a:p>
            <a:pPr marL="719138" lvl="1" indent="-452438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Prevent and suppress crime. Apprehend offenders;</a:t>
            </a:r>
          </a:p>
          <a:p>
            <a:pPr marL="719138" lvl="1" indent="-452438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Enforce laws and municipal by-laws.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FDBB2A-0217-B696-BC94-1E16559C12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5AFAB5C-16D0-D0CC-252C-1BD6273A1AD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7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7A5D6-F420-A6FE-7291-26C457EB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64B2-AA07-8765-4149-DEF17E9E95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NPS Last 24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3EBD-3A49-136A-4C95-9B1C58A8A4A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4270" y="1742381"/>
            <a:ext cx="11383880" cy="4404194"/>
          </a:xfrm>
        </p:spPr>
        <p:txBody>
          <a:bodyPr>
            <a:noAutofit/>
          </a:bodyPr>
          <a:lstStyle/>
          <a:p>
            <a:pPr marL="457200" marR="0" lvl="0" indent="-419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Importance </a:t>
            </a:r>
            <a:r>
              <a:rPr lang="en-US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Providing Real-Time Information </a:t>
            </a: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DGO’s office</a:t>
            </a:r>
          </a:p>
          <a:p>
            <a:pPr marL="834300" lvl="1" indent="-4191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Format: Daily email communication with bullet-point summaries of significant files in each community</a:t>
            </a:r>
          </a:p>
          <a:p>
            <a:pPr marL="834300" lvl="1" indent="-4191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Content: Confidential and sensitive information is removed</a:t>
            </a:r>
          </a:p>
          <a:p>
            <a:pPr marL="834300" lvl="1" indent="-4191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Purpose: To ensure KRG leadership has accurate, up-to-date knowledge of law enforcement and public safety situations in all communities.</a:t>
            </a:r>
          </a:p>
          <a:p>
            <a:pPr marL="457200" marR="0" lvl="0" indent="-419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Examples:</a:t>
            </a:r>
            <a:endParaRPr kumimoji="0" lang="en-US" sz="2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25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ABAB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For urgent matters, such as shootings and major incidents, I always call or send a text message immediately.</a:t>
            </a:r>
          </a:p>
          <a:p>
            <a:pPr marL="3690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0A3AFA-3D34-C706-9E77-A380D40A1B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13B066E-CCE4-34F8-A7DB-ABE89F16C0B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0C53ED6-3276-918F-F33A-84B2589AC279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07976591"/>
              </p:ext>
            </p:extLst>
          </p:nvPr>
        </p:nvGraphicFramePr>
        <p:xfrm>
          <a:off x="2360613" y="4891088"/>
          <a:ext cx="889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1" imgW="889200" imgH="769680" progId="Package">
                  <p:embed/>
                </p:oleObj>
              </mc:Choice>
              <mc:Fallback>
                <p:oleObj name="Packager Shell Object" showAsIcon="1" r:id="rId11" imgW="889200" imgH="769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0613" y="4891088"/>
                        <a:ext cx="88900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D30C3B-9D16-B120-6517-0861CC45E519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01544528"/>
              </p:ext>
            </p:extLst>
          </p:nvPr>
        </p:nvGraphicFramePr>
        <p:xfrm>
          <a:off x="3262548" y="487993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3" imgW="914284" imgH="792562" progId="Package">
                  <p:embed/>
                </p:oleObj>
              </mc:Choice>
              <mc:Fallback>
                <p:oleObj name="Packager Shell Object" showAsIcon="1" r:id="rId13" imgW="914284" imgH="792562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62548" y="487993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C11D2D7-383E-6BF8-CB58-D2EC1DA4699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97762624"/>
              </p:ext>
            </p:extLst>
          </p:nvPr>
        </p:nvGraphicFramePr>
        <p:xfrm>
          <a:off x="4176948" y="487993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5" imgW="914284" imgH="792562" progId="Package">
                  <p:embed/>
                </p:oleObj>
              </mc:Choice>
              <mc:Fallback>
                <p:oleObj name="Packager Shell Object" showAsIcon="1" r:id="rId15" imgW="914284" imgH="792562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76948" y="487993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CD51040-E0BF-2051-CDE5-213BCB0CCBE4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84727213"/>
              </p:ext>
            </p:extLst>
          </p:nvPr>
        </p:nvGraphicFramePr>
        <p:xfrm>
          <a:off x="5126426" y="487992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7" imgW="914284" imgH="792562" progId="Package">
                  <p:embed/>
                </p:oleObj>
              </mc:Choice>
              <mc:Fallback>
                <p:oleObj name="Packager Shell Object" showAsIcon="1" r:id="rId17" imgW="914284" imgH="792562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26426" y="487992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97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7A7A8-4AEB-6ABE-7EEE-364340A3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08A0-CBB0-096E-3A36-189677B340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Observations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6D5262-3C63-7FD4-EA0D-46771F9267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C49C48F-4E71-A448-F551-DBFB565653C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2207DD-67B3-15D7-1EA2-7A6816507F9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8635" y="1506091"/>
            <a:ext cx="11366600" cy="51292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degree of violence reported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Elevated rates of crimes against persons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Serious crimes are frequent, including:  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Murders and attempted murders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Stabbings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Domestic and intra-familial offences</a:t>
            </a:r>
          </a:p>
          <a:p>
            <a:pPr marL="1025138" lvl="2" indent="-357188">
              <a:spcBef>
                <a:spcPts val="0"/>
              </a:spcBef>
              <a:spcAft>
                <a:spcPts val="0"/>
              </a:spcAft>
            </a:pP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number of medical evacuations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incidence of property crimes and economic crimes such as theft or fraud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Intoxication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Offenders are </a:t>
            </a:r>
            <a:r>
              <a:rPr lang="en-US" sz="1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almost always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 the influence of drugs or alcohol during incidents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Confrontation with Police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rate of non-cooperation among offenders, witnesses and bystanders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actively resist, confront or even ambush officers. Examples: 2 shootings in Inukjuak 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Disproportionate Statistics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above occur at significantly higher levels compared to southern communities</a:t>
            </a:r>
          </a:p>
          <a:p>
            <a:pPr marL="719138" lvl="1" indent="-357188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Additionally, the dark figure of crime – unreported or undetected offences – is likely substantial in Nunavik, given the low level of public confidence in police services</a:t>
            </a:r>
          </a:p>
        </p:txBody>
      </p:sp>
    </p:spTree>
    <p:extLst>
      <p:ext uri="{BB962C8B-B14F-4D97-AF65-F5344CB8AC3E}">
        <p14:creationId xmlns:p14="http://schemas.microsoft.com/office/powerpoint/2010/main" val="161968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D0808-BD06-870C-D083-995EEBD1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8A88-BC2F-BE8A-C999-CEA7FE3D7C6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Statistical Comparison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D2D858-C76C-6E60-ED18-511C367F22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42854C0-E743-7856-DE86-C9223D3B09E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BEBD182-2C6A-C691-9199-83FC6782665A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04639222"/>
              </p:ext>
            </p:extLst>
          </p:nvPr>
        </p:nvGraphicFramePr>
        <p:xfrm>
          <a:off x="817675" y="1732547"/>
          <a:ext cx="10556649" cy="4491697"/>
        </p:xfrm>
        <a:graphic>
          <a:graphicData uri="http://schemas.openxmlformats.org/drawingml/2006/table">
            <a:tbl>
              <a:tblPr firstRow="1" firstCol="1" bandRow="1"/>
              <a:tblGrid>
                <a:gridCol w="3753854">
                  <a:extLst>
                    <a:ext uri="{9D8B030D-6E8A-4147-A177-3AD203B41FA5}">
                      <a16:colId xmlns:a16="http://schemas.microsoft.com/office/drawing/2014/main" val="4125294820"/>
                    </a:ext>
                  </a:extLst>
                </a:gridCol>
                <a:gridCol w="3499065">
                  <a:extLst>
                    <a:ext uri="{9D8B030D-6E8A-4147-A177-3AD203B41FA5}">
                      <a16:colId xmlns:a16="http://schemas.microsoft.com/office/drawing/2014/main" val="473030174"/>
                    </a:ext>
                  </a:extLst>
                </a:gridCol>
                <a:gridCol w="3303730">
                  <a:extLst>
                    <a:ext uri="{9D8B030D-6E8A-4147-A177-3AD203B41FA5}">
                      <a16:colId xmlns:a16="http://schemas.microsoft.com/office/drawing/2014/main" val="3440013615"/>
                    </a:ext>
                  </a:extLst>
                </a:gridCol>
              </a:tblGrid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Quebec City Police Service</a:t>
                      </a:r>
                      <a:endParaRPr lang="fr-CA" sz="2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Nunavik Police Service</a:t>
                      </a:r>
                      <a:endParaRPr lang="fr-CA" sz="2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14657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Population (Sensus 2021)  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594,556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10,784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30245"/>
                  </a:ext>
                </a:extLst>
              </a:tr>
              <a:tr h="5537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Staffing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872 police officers, 214 civilians 1,086 total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165 police officers, 9 civilians 174 total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607224"/>
                  </a:ext>
                </a:extLst>
              </a:tr>
              <a:tr h="6962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Yearly calls for service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416,937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24,033 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567811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Yearly criminal files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42,241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8,176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440592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Murders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fr-CA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701244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Attempted murders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fr-CA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867688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Sexual assaults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579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365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238117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Assault vs police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119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39343"/>
                  </a:ext>
                </a:extLst>
              </a:tr>
              <a:tr h="8389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Avg number of calls per day on mental health issues</a:t>
                      </a:r>
                      <a:endParaRPr lang="fr-CA" sz="2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Unknown</a:t>
                      </a:r>
                      <a:endParaRPr lang="fr-CA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243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35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C317-A997-CE8C-0F93-F684165A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AB6C-B2CA-1F93-62EC-457AB543E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 Can’s Crime Severity Index for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C80397-5D5D-C3C2-B8DD-90B116FD1C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42718EB-FFA0-5E43-E3F0-BBF7F1DE7B8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CDC927-10C9-5454-2840-2F8B224A9FE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8635" y="1506091"/>
            <a:ext cx="11366600" cy="51292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A08AD9F-7357-3F09-5E7D-B8CE49E96BA6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02021877"/>
              </p:ext>
            </p:extLst>
          </p:nvPr>
        </p:nvGraphicFramePr>
        <p:xfrm>
          <a:off x="1571109" y="2291165"/>
          <a:ext cx="9049782" cy="4522724"/>
        </p:xfrm>
        <a:graphic>
          <a:graphicData uri="http://schemas.openxmlformats.org/drawingml/2006/table">
            <a:tbl>
              <a:tblPr firstRow="1" firstCol="1" bandRow="1"/>
              <a:tblGrid>
                <a:gridCol w="2430029">
                  <a:extLst>
                    <a:ext uri="{9D8B030D-6E8A-4147-A177-3AD203B41FA5}">
                      <a16:colId xmlns:a16="http://schemas.microsoft.com/office/drawing/2014/main" val="2453321401"/>
                    </a:ext>
                  </a:extLst>
                </a:gridCol>
                <a:gridCol w="3002582">
                  <a:extLst>
                    <a:ext uri="{9D8B030D-6E8A-4147-A177-3AD203B41FA5}">
                      <a16:colId xmlns:a16="http://schemas.microsoft.com/office/drawing/2014/main" val="3276251808"/>
                    </a:ext>
                  </a:extLst>
                </a:gridCol>
                <a:gridCol w="3617171">
                  <a:extLst>
                    <a:ext uri="{9D8B030D-6E8A-4147-A177-3AD203B41FA5}">
                      <a16:colId xmlns:a16="http://schemas.microsoft.com/office/drawing/2014/main" val="1427616090"/>
                    </a:ext>
                  </a:extLst>
                </a:gridCol>
              </a:tblGrid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 SEVERITY INDEX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VIOLENT CRIME </a:t>
                      </a:r>
                      <a:r>
                        <a:rPr lang="fr-CA" sz="2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SEVERITY</a:t>
                      </a: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INDEX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081346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VILLE DE QUÉBEC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62.78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87.49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552162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MONTREAL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112.51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018172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 of QUÉBEC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63.01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97.04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143221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77.89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99.87</a:t>
                      </a:r>
                      <a:endParaRPr lang="fr-CA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801733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NUNAVUT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415.23</a:t>
                      </a:r>
                      <a:endParaRPr lang="fr-CA" sz="2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649.11</a:t>
                      </a:r>
                      <a:endParaRPr lang="fr-CA" sz="2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035494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 TERRITORIES</a:t>
                      </a:r>
                      <a:endParaRPr lang="fr-CA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526.92</a:t>
                      </a:r>
                      <a:endParaRPr lang="fr-CA" sz="2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571.63</a:t>
                      </a:r>
                      <a:endParaRPr lang="fr-CA" sz="2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163477"/>
                  </a:ext>
                </a:extLst>
              </a:tr>
              <a:tr h="374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CA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NUNAVIK</a:t>
                      </a:r>
                      <a:endParaRPr lang="fr-CA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801.05</a:t>
                      </a:r>
                      <a:endParaRPr lang="fr-CA" sz="2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6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2,046.04</a:t>
                      </a:r>
                      <a:endParaRPr lang="fr-CA" sz="2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4791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E634AA-4693-2700-F817-10EA58FF2372}"/>
              </a:ext>
            </a:extLst>
          </p:cNvPr>
          <p:cNvSpPr txBox="1"/>
          <p:nvPr/>
        </p:nvSpPr>
        <p:spPr>
          <a:xfrm>
            <a:off x="2514050" y="1370816"/>
            <a:ext cx="7495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Nunavik’s Crime Severity Index are dramatically higher than provincial </a:t>
            </a:r>
          </a:p>
          <a:p>
            <a:pPr algn="ctr"/>
            <a:r>
              <a:rPr lang="en-US" dirty="0"/>
              <a:t>and national averages, indicating an exceptionally severe and violent crime </a:t>
            </a:r>
          </a:p>
          <a:p>
            <a:pPr algn="ctr"/>
            <a:r>
              <a:rPr lang="en-US" dirty="0"/>
              <a:t>environment compared to the rest of Quebec and Canada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8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1EB0B-8648-C0D1-8B84-F83D65E70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9B53-20E4-7F2F-7A80-9D57DDA3A5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Opinion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980C-B816-BC2D-D96D-340A31CDF78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53231" y="1565401"/>
            <a:ext cx="10793337" cy="5292599"/>
          </a:xfrm>
        </p:spPr>
        <p:txBody>
          <a:bodyPr>
            <a:noAutofit/>
          </a:bodyPr>
          <a:lstStyle/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Public Safety must be established as a top priority for Nunavik’s leadership</a:t>
            </a: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Our common goal should be to address the key issues affecting our Nunavik communities:</a:t>
            </a:r>
          </a:p>
          <a:p>
            <a:pPr marL="1250950" marR="0" lvl="1" indent="-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</a:t>
            </a:r>
          </a:p>
          <a:p>
            <a:pPr marL="1250950" marR="0" lvl="1" indent="-2698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 and drug abuse</a:t>
            </a:r>
          </a:p>
          <a:p>
            <a:pPr marL="3810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endParaRPr lang="en-US" sz="19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Strategic Approach: Implement </a:t>
            </a:r>
            <a:r>
              <a:rPr lang="en-US" sz="19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multi-sectoral strategy built through four pillars:</a:t>
            </a: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Prevention</a:t>
            </a: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Repression</a:t>
            </a:r>
          </a:p>
          <a:p>
            <a:pPr marL="1250950" lvl="1" indent="-269875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and Community Empowerment</a:t>
            </a:r>
          </a:p>
          <a:p>
            <a:pPr marL="3810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tabLst/>
              <a:defRPr/>
            </a:pPr>
            <a:endParaRPr lang="en-US" sz="19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Complete </a:t>
            </a:r>
            <a:r>
              <a:rPr lang="en-US" sz="19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prohibition is not a viable mid to long term solution</a:t>
            </a:r>
          </a:p>
          <a:p>
            <a:pPr marL="1250950" marR="0" lvl="1" indent="-2698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Instead, develop measures to control availability while ensuring that profits from alcohol sales fund prevention and health initiatives such as awareness campaigns and rehabilitations programs.</a:t>
            </a:r>
          </a:p>
          <a:p>
            <a:pPr marL="3810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endParaRPr lang="en-US" sz="19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100" indent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None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 All a</a:t>
            </a:r>
            <a:r>
              <a:rPr lang="en-US" sz="19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ctions</a:t>
            </a:r>
            <a:r>
              <a:rPr lang="en-US" sz="19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must be coordinated through the Public Security Committee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553622-1BBE-D102-73E3-9A3B1718453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316337A-E525-12B8-D397-66963FDD5B5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1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B4AB2-768C-DE0B-7848-634AA205A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F902-6243-EA17-9E17-546803E72D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63929" y="438932"/>
            <a:ext cx="9843852" cy="828968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to a successful deescalation process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283652A-5444-BB5B-E0B9-763E2E0BC05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127527"/>
              </p:ext>
            </p:extLst>
          </p:nvPr>
        </p:nvGraphicFramePr>
        <p:xfrm>
          <a:off x="2263929" y="1932881"/>
          <a:ext cx="7280115" cy="399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 3" descr="Une image contenant clipart, oiseau, illustration&#10;&#10;Le contenu généré par l’IA peut être incorrect.">
            <a:extLst>
              <a:ext uri="{FF2B5EF4-FFF2-40B4-BE49-F238E27FC236}">
                <a16:creationId xmlns:a16="http://schemas.microsoft.com/office/drawing/2014/main" id="{3D79DF3C-B7DF-6C61-E182-6C2546D151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99165" y="375876"/>
            <a:ext cx="1674718" cy="116831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286F48C-85B9-4491-B2F4-CCE6D02547D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348148" y="1185906"/>
            <a:ext cx="9843852" cy="0"/>
          </a:xfrm>
          <a:prstGeom prst="line">
            <a:avLst/>
          </a:prstGeom>
          <a:ln w="12700">
            <a:solidFill>
              <a:srgbClr val="548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11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3341</TotalTime>
  <Words>1252</Words>
  <Application>Microsoft Office PowerPoint</Application>
  <PresentationFormat>Widescreen</PresentationFormat>
  <Paragraphs>187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Calisto MT</vt:lpstr>
      <vt:lpstr>Wingdings 2</vt:lpstr>
      <vt:lpstr>Ardoise</vt:lpstr>
      <vt:lpstr>Packager Shell Object</vt:lpstr>
      <vt:lpstr>Public Security in Nunavik</vt:lpstr>
      <vt:lpstr>Presenter: IC Jean-Francois Bernier NPS</vt:lpstr>
      <vt:lpstr>Nunavik Police Service Mission</vt:lpstr>
      <vt:lpstr>NPS Last 24 hrs</vt:lpstr>
      <vt:lpstr>Key Observations</vt:lpstr>
      <vt:lpstr>2024 Statistical Comparison</vt:lpstr>
      <vt:lpstr>Stat Can’s Crime Severity Index for 2024</vt:lpstr>
      <vt:lpstr>Opinion Moving Forward</vt:lpstr>
      <vt:lpstr>Factors to a successful deescalation process</vt:lpstr>
      <vt:lpstr>PowerPoint Presentation</vt:lpstr>
      <vt:lpstr>Life Priorities for Law Enforcement</vt:lpstr>
      <vt:lpstr>Police surveillance mechanisms Deontology – Professional Standards - BEI</vt:lpstr>
      <vt:lpstr>Police surveillance mechanisms Deontology – Professional Standards - BEI</vt:lpstr>
      <vt:lpstr>Police surveillance mechanisms Deontology – Professional Standards - BEI</vt:lpstr>
      <vt:lpstr>Police surveillance mechanisms Deontology – Professional Standards - BEI</vt:lpstr>
      <vt:lpstr>Communications expectations</vt:lpstr>
      <vt:lpstr>Questions and 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Bernier, Jean-François (POL-DIR)</dc:creator>
  <cp:lastModifiedBy>Denis Abbott</cp:lastModifiedBy>
  <cp:revision>62</cp:revision>
  <dcterms:created xsi:type="dcterms:W3CDTF">2026-01-07T17:17:34Z</dcterms:created>
  <dcterms:modified xsi:type="dcterms:W3CDTF">2026-02-16T19:31:02Z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7ecdd0-9fed-4e62-9a63-6503a7f4f979_Enabled">
    <vt:lpwstr>true</vt:lpwstr>
  </property>
  <property fmtid="{D5CDD505-2E9C-101B-9397-08002B2CF9AE}" pid="3" name="MSIP_Label_757ecdd0-9fed-4e62-9a63-6503a7f4f979_SetDate">
    <vt:lpwstr>2026-01-07T17:23:34Z</vt:lpwstr>
  </property>
  <property fmtid="{D5CDD505-2E9C-101B-9397-08002B2CF9AE}" pid="4" name="MSIP_Label_757ecdd0-9fed-4e62-9a63-6503a7f4f979_Method">
    <vt:lpwstr>Privileged</vt:lpwstr>
  </property>
  <property fmtid="{D5CDD505-2E9C-101B-9397-08002B2CF9AE}" pid="5" name="MSIP_Label_757ecdd0-9fed-4e62-9a63-6503a7f4f979_Name">
    <vt:lpwstr>Restreint-POL</vt:lpwstr>
  </property>
  <property fmtid="{D5CDD505-2E9C-101B-9397-08002B2CF9AE}" pid="6" name="MSIP_Label_757ecdd0-9fed-4e62-9a63-6503a7f4f979_SiteId">
    <vt:lpwstr>3ecdfcdc-6f8a-4096-993b-0c88df302d67</vt:lpwstr>
  </property>
  <property fmtid="{D5CDD505-2E9C-101B-9397-08002B2CF9AE}" pid="7" name="MSIP_Label_757ecdd0-9fed-4e62-9a63-6503a7f4f979_ActionId">
    <vt:lpwstr>36e55c42-27d6-477c-b4d0-f7c18ac57373</vt:lpwstr>
  </property>
  <property fmtid="{D5CDD505-2E9C-101B-9397-08002B2CF9AE}" pid="8" name="MSIP_Label_757ecdd0-9fed-4e62-9a63-6503a7f4f979_ContentBits">
    <vt:lpwstr>0</vt:lpwstr>
  </property>
  <property fmtid="{D5CDD505-2E9C-101B-9397-08002B2CF9AE}" pid="9" name="MSIP_Label_757ecdd0-9fed-4e62-9a63-6503a7f4f979_Tag">
    <vt:lpwstr>10, 0, 1, 1</vt:lpwstr>
  </property>
</Properties>
</file>