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charts/chart156.xml" ContentType="application/vnd.openxmlformats-officedocument.drawingml.chart+xml"/>
  <Override PartName="/ppt/charts/chart157.xml" ContentType="application/vnd.openxmlformats-officedocument.drawingml.chart+xml"/>
  <Override PartName="/ppt/charts/chart158.xml" ContentType="application/vnd.openxmlformats-officedocument.drawingml.chart+xml"/>
  <Override PartName="/ppt/charts/chart159.xml" ContentType="application/vnd.openxmlformats-officedocument.drawingml.chart+xml"/>
  <Override PartName="/ppt/charts/chart160.xml" ContentType="application/vnd.openxmlformats-officedocument.drawingml.chart+xml"/>
  <Override PartName="/ppt/charts/chart161.xml" ContentType="application/vnd.openxmlformats-officedocument.drawingml.chart+xml"/>
  <Override PartName="/ppt/notesSlides/notesSlide3.xml" ContentType="application/vnd.openxmlformats-officedocument.presentationml.notesSlide+xml"/>
  <Override PartName="/ppt/charts/chart162.xml" ContentType="application/vnd.openxmlformats-officedocument.drawingml.chart+xml"/>
  <Override PartName="/ppt/charts/chart163.xml" ContentType="application/vnd.openxmlformats-officedocument.drawingml.chart+xml"/>
  <Override PartName="/ppt/charts/chart164.xml" ContentType="application/vnd.openxmlformats-officedocument.drawingml.chart+xml"/>
  <Override PartName="/ppt/charts/chart165.xml" ContentType="application/vnd.openxmlformats-officedocument.drawingml.chart+xml"/>
  <Override PartName="/ppt/charts/chart166.xml" ContentType="application/vnd.openxmlformats-officedocument.drawingml.chart+xml"/>
  <Override PartName="/ppt/charts/chart167.xml" ContentType="application/vnd.openxmlformats-officedocument.drawingml.chart+xml"/>
  <Override PartName="/ppt/charts/chart168.xml" ContentType="application/vnd.openxmlformats-officedocument.drawingml.chart+xml"/>
  <Override PartName="/ppt/charts/chart169.xml" ContentType="application/vnd.openxmlformats-officedocument.drawingml.chart+xml"/>
  <Override PartName="/ppt/charts/chart170.xml" ContentType="application/vnd.openxmlformats-officedocument.drawingml.chart+xml"/>
  <Override PartName="/ppt/charts/chart171.xml" ContentType="application/vnd.openxmlformats-officedocument.drawingml.chart+xml"/>
  <Override PartName="/ppt/charts/chart172.xml" ContentType="application/vnd.openxmlformats-officedocument.drawingml.chart+xml"/>
  <Override PartName="/ppt/charts/chart173.xml" ContentType="application/vnd.openxmlformats-officedocument.drawingml.chart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charts/chart179.xml" ContentType="application/vnd.openxmlformats-officedocument.drawingml.chart+xml"/>
  <Override PartName="/ppt/charts/chart180.xml" ContentType="application/vnd.openxmlformats-officedocument.drawingml.chart+xml"/>
  <Override PartName="/ppt/charts/chart181.xml" ContentType="application/vnd.openxmlformats-officedocument.drawingml.chart+xml"/>
  <Override PartName="/ppt/charts/chart182.xml" ContentType="application/vnd.openxmlformats-officedocument.drawingml.chart+xml"/>
  <Override PartName="/ppt/charts/chart183.xml" ContentType="application/vnd.openxmlformats-officedocument.drawingml.chart+xml"/>
  <Override PartName="/ppt/charts/chart184.xml" ContentType="application/vnd.openxmlformats-officedocument.drawingml.chart+xml"/>
  <Override PartName="/ppt/charts/chart185.xml" ContentType="application/vnd.openxmlformats-officedocument.drawingml.chart+xml"/>
  <Override PartName="/ppt/charts/chart186.xml" ContentType="application/vnd.openxmlformats-officedocument.drawingml.chart+xml"/>
  <Override PartName="/ppt/charts/chart187.xml" ContentType="application/vnd.openxmlformats-officedocument.drawingml.chart+xml"/>
  <Override PartName="/ppt/charts/chart188.xml" ContentType="application/vnd.openxmlformats-officedocument.drawingml.chart+xml"/>
  <Override PartName="/ppt/charts/chart189.xml" ContentType="application/vnd.openxmlformats-officedocument.drawingml.chart+xml"/>
  <Override PartName="/ppt/charts/chart190.xml" ContentType="application/vnd.openxmlformats-officedocument.drawingml.chart+xml"/>
  <Override PartName="/ppt/charts/chart191.xml" ContentType="application/vnd.openxmlformats-officedocument.drawingml.chart+xml"/>
  <Override PartName="/ppt/charts/chart192.xml" ContentType="application/vnd.openxmlformats-officedocument.drawingml.chart+xml"/>
  <Override PartName="/ppt/charts/chart193.xml" ContentType="application/vnd.openxmlformats-officedocument.drawingml.chart+xml"/>
  <Override PartName="/ppt/charts/chart194.xml" ContentType="application/vnd.openxmlformats-officedocument.drawingml.chart+xml"/>
  <Override PartName="/ppt/charts/chart195.xml" ContentType="application/vnd.openxmlformats-officedocument.drawingml.chart+xml"/>
  <Override PartName="/ppt/charts/chart196.xml" ContentType="application/vnd.openxmlformats-officedocument.drawingml.chart+xml"/>
  <Override PartName="/ppt/charts/chart197.xml" ContentType="application/vnd.openxmlformats-officedocument.drawingml.chart+xml"/>
  <Override PartName="/ppt/charts/chart198.xml" ContentType="application/vnd.openxmlformats-officedocument.drawingml.chart+xml"/>
  <Override PartName="/ppt/charts/chart199.xml" ContentType="application/vnd.openxmlformats-officedocument.drawingml.chart+xml"/>
  <Override PartName="/ppt/charts/chart200.xml" ContentType="application/vnd.openxmlformats-officedocument.drawingml.chart+xml"/>
  <Override PartName="/ppt/charts/chart201.xml" ContentType="application/vnd.openxmlformats-officedocument.drawingml.chart+xml"/>
  <Override PartName="/ppt/charts/chart202.xml" ContentType="application/vnd.openxmlformats-officedocument.drawingml.chart+xml"/>
  <Override PartName="/ppt/charts/chart203.xml" ContentType="application/vnd.openxmlformats-officedocument.drawingml.chart+xml"/>
  <Override PartName="/ppt/charts/chart204.xml" ContentType="application/vnd.openxmlformats-officedocument.drawingml.chart+xml"/>
  <Override PartName="/ppt/charts/chart205.xml" ContentType="application/vnd.openxmlformats-officedocument.drawingml.chart+xml"/>
  <Override PartName="/ppt/charts/chart206.xml" ContentType="application/vnd.openxmlformats-officedocument.drawingml.chart+xml"/>
  <Override PartName="/ppt/charts/chart207.xml" ContentType="application/vnd.openxmlformats-officedocument.drawingml.chart+xml"/>
  <Override PartName="/ppt/charts/chart208.xml" ContentType="application/vnd.openxmlformats-officedocument.drawingml.chart+xml"/>
  <Override PartName="/ppt/charts/chart209.xml" ContentType="application/vnd.openxmlformats-officedocument.drawingml.chart+xml"/>
  <Override PartName="/ppt/charts/chart210.xml" ContentType="application/vnd.openxmlformats-officedocument.drawingml.chart+xml"/>
  <Override PartName="/ppt/charts/chart211.xml" ContentType="application/vnd.openxmlformats-officedocument.drawingml.chart+xml"/>
  <Override PartName="/ppt/charts/chart212.xml" ContentType="application/vnd.openxmlformats-officedocument.drawingml.chart+xml"/>
  <Override PartName="/ppt/charts/chart213.xml" ContentType="application/vnd.openxmlformats-officedocument.drawingml.chart+xml"/>
  <Override PartName="/ppt/charts/chart214.xml" ContentType="application/vnd.openxmlformats-officedocument.drawingml.chart+xml"/>
  <Override PartName="/ppt/charts/chart215.xml" ContentType="application/vnd.openxmlformats-officedocument.drawingml.chart+xml"/>
  <Override PartName="/ppt/charts/chart216.xml" ContentType="application/vnd.openxmlformats-officedocument.drawingml.chart+xml"/>
  <Override PartName="/ppt/charts/chart217.xml" ContentType="application/vnd.openxmlformats-officedocument.drawingml.chart+xml"/>
  <Override PartName="/ppt/charts/chart218.xml" ContentType="application/vnd.openxmlformats-officedocument.drawingml.chart+xml"/>
  <Override PartName="/ppt/charts/chart219.xml" ContentType="application/vnd.openxmlformats-officedocument.drawingml.chart+xml"/>
  <Override PartName="/ppt/charts/chart220.xml" ContentType="application/vnd.openxmlformats-officedocument.drawingml.chart+xml"/>
  <Override PartName="/ppt/charts/chart221.xml" ContentType="application/vnd.openxmlformats-officedocument.drawingml.chart+xml"/>
  <Override PartName="/ppt/charts/chart222.xml" ContentType="application/vnd.openxmlformats-officedocument.drawingml.chart+xml"/>
  <Override PartName="/ppt/charts/chart223.xml" ContentType="application/vnd.openxmlformats-officedocument.drawingml.chart+xml"/>
  <Override PartName="/ppt/charts/chart224.xml" ContentType="application/vnd.openxmlformats-officedocument.drawingml.chart+xml"/>
  <Override PartName="/ppt/charts/chart225.xml" ContentType="application/vnd.openxmlformats-officedocument.drawingml.chart+xml"/>
  <Override PartName="/ppt/charts/chart226.xml" ContentType="application/vnd.openxmlformats-officedocument.drawingml.chart+xml"/>
  <Override PartName="/ppt/charts/chart227.xml" ContentType="application/vnd.openxmlformats-officedocument.drawingml.chart+xml"/>
  <Override PartName="/ppt/charts/chart228.xml" ContentType="application/vnd.openxmlformats-officedocument.drawingml.chart+xml"/>
  <Override PartName="/ppt/charts/chart229.xml" ContentType="application/vnd.openxmlformats-officedocument.drawingml.chart+xml"/>
  <Override PartName="/ppt/charts/chart230.xml" ContentType="application/vnd.openxmlformats-officedocument.drawingml.chart+xml"/>
  <Override PartName="/ppt/charts/chart231.xml" ContentType="application/vnd.openxmlformats-officedocument.drawingml.chart+xml"/>
  <Override PartName="/ppt/charts/chart232.xml" ContentType="application/vnd.openxmlformats-officedocument.drawingml.chart+xml"/>
  <Override PartName="/ppt/charts/chart233.xml" ContentType="application/vnd.openxmlformats-officedocument.drawingml.chart+xml"/>
  <Override PartName="/ppt/charts/chart234.xml" ContentType="application/vnd.openxmlformats-officedocument.drawingml.chart+xml"/>
  <Override PartName="/ppt/charts/chart235.xml" ContentType="application/vnd.openxmlformats-officedocument.drawingml.chart+xml"/>
  <Override PartName="/ppt/charts/chart236.xml" ContentType="application/vnd.openxmlformats-officedocument.drawingml.chart+xml"/>
  <Override PartName="/ppt/charts/chart237.xml" ContentType="application/vnd.openxmlformats-officedocument.drawingml.chart+xml"/>
  <Override PartName="/ppt/charts/chart238.xml" ContentType="application/vnd.openxmlformats-officedocument.drawingml.chart+xml"/>
  <Override PartName="/ppt/charts/chart2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3"/>
  </p:notesMasterIdLst>
  <p:handoutMasterIdLst>
    <p:handoutMasterId r:id="rId84"/>
  </p:handoutMasterIdLst>
  <p:sldIdLst>
    <p:sldId id="294" r:id="rId2"/>
    <p:sldId id="292" r:id="rId3"/>
    <p:sldId id="287" r:id="rId4"/>
    <p:sldId id="354" r:id="rId5"/>
    <p:sldId id="355" r:id="rId6"/>
    <p:sldId id="288" r:id="rId7"/>
    <p:sldId id="289" r:id="rId8"/>
    <p:sldId id="353" r:id="rId9"/>
    <p:sldId id="290" r:id="rId10"/>
    <p:sldId id="291" r:id="rId11"/>
    <p:sldId id="260" r:id="rId12"/>
    <p:sldId id="296" r:id="rId13"/>
    <p:sldId id="295" r:id="rId14"/>
    <p:sldId id="297" r:id="rId15"/>
    <p:sldId id="298" r:id="rId16"/>
    <p:sldId id="262" r:id="rId17"/>
    <p:sldId id="299" r:id="rId18"/>
    <p:sldId id="300" r:id="rId19"/>
    <p:sldId id="301" r:id="rId20"/>
    <p:sldId id="302" r:id="rId21"/>
    <p:sldId id="264" r:id="rId22"/>
    <p:sldId id="303" r:id="rId23"/>
    <p:sldId id="304" r:id="rId24"/>
    <p:sldId id="305" r:id="rId25"/>
    <p:sldId id="306" r:id="rId26"/>
    <p:sldId id="266" r:id="rId27"/>
    <p:sldId id="307" r:id="rId28"/>
    <p:sldId id="308" r:id="rId29"/>
    <p:sldId id="309" r:id="rId30"/>
    <p:sldId id="310" r:id="rId31"/>
    <p:sldId id="268" r:id="rId32"/>
    <p:sldId id="311" r:id="rId33"/>
    <p:sldId id="312" r:id="rId34"/>
    <p:sldId id="313" r:id="rId35"/>
    <p:sldId id="314" r:id="rId36"/>
    <p:sldId id="270" r:id="rId37"/>
    <p:sldId id="315" r:id="rId38"/>
    <p:sldId id="316" r:id="rId39"/>
    <p:sldId id="317" r:id="rId40"/>
    <p:sldId id="318" r:id="rId41"/>
    <p:sldId id="272" r:id="rId42"/>
    <p:sldId id="319" r:id="rId43"/>
    <p:sldId id="320" r:id="rId44"/>
    <p:sldId id="321" r:id="rId45"/>
    <p:sldId id="322" r:id="rId46"/>
    <p:sldId id="274" r:id="rId47"/>
    <p:sldId id="323" r:id="rId48"/>
    <p:sldId id="324" r:id="rId49"/>
    <p:sldId id="325" r:id="rId50"/>
    <p:sldId id="326" r:id="rId51"/>
    <p:sldId id="276" r:id="rId52"/>
    <p:sldId id="327" r:id="rId53"/>
    <p:sldId id="328" r:id="rId54"/>
    <p:sldId id="329" r:id="rId55"/>
    <p:sldId id="330" r:id="rId56"/>
    <p:sldId id="278" r:id="rId57"/>
    <p:sldId id="331" r:id="rId58"/>
    <p:sldId id="332" r:id="rId59"/>
    <p:sldId id="333" r:id="rId60"/>
    <p:sldId id="334" r:id="rId61"/>
    <p:sldId id="280" r:id="rId62"/>
    <p:sldId id="335" r:id="rId63"/>
    <p:sldId id="336" r:id="rId64"/>
    <p:sldId id="337" r:id="rId65"/>
    <p:sldId id="338" r:id="rId66"/>
    <p:sldId id="282" r:id="rId67"/>
    <p:sldId id="339" r:id="rId68"/>
    <p:sldId id="340" r:id="rId69"/>
    <p:sldId id="341" r:id="rId70"/>
    <p:sldId id="342" r:id="rId71"/>
    <p:sldId id="258" r:id="rId72"/>
    <p:sldId id="343" r:id="rId73"/>
    <p:sldId id="344" r:id="rId74"/>
    <p:sldId id="345" r:id="rId75"/>
    <p:sldId id="346" r:id="rId76"/>
    <p:sldId id="284" r:id="rId77"/>
    <p:sldId id="347" r:id="rId78"/>
    <p:sldId id="348" r:id="rId79"/>
    <p:sldId id="349" r:id="rId80"/>
    <p:sldId id="350" r:id="rId81"/>
    <p:sldId id="286" r:id="rId82"/>
  </p:sldIdLst>
  <p:sldSz cx="12801600" cy="7772400"/>
  <p:notesSz cx="6858000" cy="9144000"/>
  <p:defaultTextStyle>
    <a:defPPr>
      <a:defRPr lang="en-US"/>
    </a:defPPr>
    <a:lvl1pPr marL="0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agne" initials="FG" lastIdx="7" clrIdx="0">
    <p:extLst>
      <p:ext uri="{19B8F6BF-5375-455C-9EA6-DF929625EA0E}">
        <p15:presenceInfo xmlns:p15="http://schemas.microsoft.com/office/powerpoint/2012/main" userId="S-1-5-21-2059435250-1227451955-1555438652-1848" providerId="AD"/>
      </p:ext>
    </p:extLst>
  </p:cmAuthor>
  <p:cmAuthor id="2" name="Bruno Hamel" initials="BH" lastIdx="5" clrIdx="1">
    <p:extLst>
      <p:ext uri="{19B8F6BF-5375-455C-9EA6-DF929625EA0E}">
        <p15:presenceInfo xmlns:p15="http://schemas.microsoft.com/office/powerpoint/2012/main" userId="S-1-5-21-2059435250-1227451955-1555438652-11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6" autoAdjust="0"/>
  </p:normalViewPr>
  <p:slideViewPr>
    <p:cSldViewPr>
      <p:cViewPr varScale="1">
        <p:scale>
          <a:sx n="61" d="100"/>
          <a:sy n="61" d="100"/>
        </p:scale>
        <p:origin x="660" y="4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7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2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7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6.xlsx"/></Relationships>
</file>

<file path=ppt/charts/_rels/chart2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7.xlsx"/></Relationships>
</file>

<file path=ppt/charts/_rels/chart2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8.xlsx"/></Relationships>
</file>

<file path=ppt/charts/_rels/chart2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6250650706902"/>
          <c:y val="8.3275371828521447E-2"/>
          <c:w val="0.8586374934929309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38647342995171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2.5069909211930013E-2"/>
                  <c:y val="-5.555555555555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9.8820713734534349E-17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2-4282-B776-01D8C45A11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</a:t>
            </a:r>
            <a:r>
              <a:rPr lang="en-US" baseline="0" dirty="0"/>
              <a:t>d Sexual Assault</a:t>
            </a:r>
            <a:endParaRPr lang="en-US" dirty="0"/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988518029705635E-2"/>
                  <c:y val="5.552747512192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9102424838542019E-2"/>
                  <c:y val="9.1323058199598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084850721784783E-2"/>
          <c:y val="0.22915696903010113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681758530183727E-2"/>
                  <c:y val="5.3312915477174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7274E-3"/>
                  <c:y val="-4.860362484555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084672568094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2968192397519E-2"/>
                  <c:y val="-5.351755527473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0.1019263962223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3.7989882526508756E-2"/>
                  <c:y val="6.901634362196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C-4C7A-9E38-8079191C1D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6.0742155364907742E-2"/>
                  <c:y val="-4.8399546023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817409017902614E-3"/>
                  <c:y val="-3.572223347923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32</c:v>
                </c:pt>
                <c:pt idx="2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997923374510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4.603362189018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4.0512343051713133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E-4668-BD6F-B3A6ECAF374D}"/>
                </c:ext>
              </c:extLst>
            </c:dLbl>
            <c:dLbl>
              <c:idx val="1"/>
              <c:layout>
                <c:manualLayout>
                  <c:x val="-2.5715204114433129E-3"/>
                  <c:y val="-4.279279279279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333</c:v>
                </c:pt>
                <c:pt idx="1">
                  <c:v>142</c:v>
                </c:pt>
                <c:pt idx="2">
                  <c:v>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FD-4FBF-B2BA-4A285DC48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555E-3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E-4668-BD6F-B3A6ECAF374D}"/>
                </c:ext>
              </c:extLst>
            </c:dLbl>
            <c:dLbl>
              <c:idx val="1"/>
              <c:layout>
                <c:manualLayout>
                  <c:x val="-1.1571841851494697E-2"/>
                  <c:y val="-3.37837837837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605</c:v>
                </c:pt>
                <c:pt idx="1">
                  <c:v>647</c:v>
                </c:pt>
                <c:pt idx="2">
                  <c:v>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FD-4FBF-B2BA-4A285DC48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E-4668-BD6F-B3A6ECAF374D}"/>
                </c:ext>
              </c:extLst>
            </c:dLbl>
            <c:dLbl>
              <c:idx val="1"/>
              <c:layout>
                <c:manualLayout>
                  <c:x val="-1.028608164577306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E-4668-BD6F-B3A6ECAF3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938</c:v>
                </c:pt>
                <c:pt idx="1">
                  <c:v>789</c:v>
                </c:pt>
                <c:pt idx="2">
                  <c:v>1034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FD-4FBF-B2BA-4A285DC4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0832"/>
        <c:axId val="42770816"/>
      </c:lineChart>
      <c:catAx>
        <c:axId val="427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70816"/>
        <c:crosses val="autoZero"/>
        <c:auto val="1"/>
        <c:lblAlgn val="ctr"/>
        <c:lblOffset val="100"/>
        <c:noMultiLvlLbl val="0"/>
      </c:catAx>
      <c:valAx>
        <c:axId val="427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6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385487528344671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71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634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43</c:v>
                </c:pt>
                <c:pt idx="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0409143487003E-2"/>
          <c:y val="7.8860949612591283E-2"/>
          <c:w val="0.90825865834380504"/>
          <c:h val="0.7489807435590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7698014926641875E-2"/>
                  <c:y val="3.80436956799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6.0212641599442999E-2"/>
                  <c:y val="3.954524675191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</c:v>
                </c:pt>
                <c:pt idx="1">
                  <c:v>59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99067001913122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1.436083387768824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109</c:v>
                </c:pt>
                <c:pt idx="1">
                  <c:v>119</c:v>
                </c:pt>
                <c:pt idx="2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5306758530183724E-2"/>
                  <c:y val="-6.68955224385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3.7557414698162731E-3"/>
                  <c:y val="1.579375260927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7.3753019497684105E-2"/>
                  <c:y val="9.981368513414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5816782230579479E-2"/>
                  <c:y val="-4.839954602366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43</c:v>
                </c:pt>
                <c:pt idx="2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3.153153153153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423</c:v>
                </c:pt>
                <c:pt idx="1">
                  <c:v>211</c:v>
                </c:pt>
                <c:pt idx="2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4-42D2-B681-ADD85050D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8-48E9-94A1-27A47D43AE16}"/>
                </c:ext>
              </c:extLst>
            </c:dLbl>
            <c:dLbl>
              <c:idx val="1"/>
              <c:layout>
                <c:manualLayout>
                  <c:x val="-1.8000642880102908E-2"/>
                  <c:y val="-4.05405405405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38-48E9-94A1-27A47D43AE16}"/>
                </c:ext>
              </c:extLst>
            </c:dLbl>
            <c:dLbl>
              <c:idx val="2"/>
              <c:layout>
                <c:manualLayout>
                  <c:x val="-9.0003214400514297E-3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609</c:v>
                </c:pt>
                <c:pt idx="1">
                  <c:v>617</c:v>
                </c:pt>
                <c:pt idx="2">
                  <c:v>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4-42D2-B681-ADD85050D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3.6036036036036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38-48E9-94A1-27A47D43AE16}"/>
                </c:ext>
              </c:extLst>
            </c:dLbl>
            <c:dLbl>
              <c:idx val="1"/>
              <c:layout>
                <c:manualLayout>
                  <c:x val="2.5715204114432656E-3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38-48E9-94A1-27A47D43AE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1001</c:v>
                </c:pt>
                <c:pt idx="1">
                  <c:v>828</c:v>
                </c:pt>
                <c:pt idx="2">
                  <c:v>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4-42D2-B681-ADD85050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5664"/>
        <c:axId val="56487936"/>
      </c:lineChart>
      <c:catAx>
        <c:axId val="56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87936"/>
        <c:crosses val="autoZero"/>
        <c:auto val="1"/>
        <c:lblAlgn val="ctr"/>
        <c:lblOffset val="100"/>
        <c:noMultiLvlLbl val="0"/>
      </c:catAx>
      <c:valAx>
        <c:axId val="56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35746664743091"/>
          <c:y val="0.32372614740724975"/>
          <c:w val="0.32164253335256909"/>
          <c:h val="0.420115272753068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35755867687044779"/>
          <c:y val="5.508883999794143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443199568594785"/>
                  <c:y val="-6.864317174226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2350058821137045E-2"/>
                  <c:y val="-5.462587267154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-8.6785654571554672E-3"/>
                  <c:y val="-3.444141610322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1284</c:v>
                </c:pt>
                <c:pt idx="1">
                  <c:v>1287</c:v>
                </c:pt>
                <c:pt idx="2">
                  <c:v>1218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4642846680997682E-2"/>
                  <c:y val="-8.632893314806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5510650454407383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8.3275371828521447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059522623846404E-2"/>
                  <c:y val="-4.629629629629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38</c:v>
                </c:pt>
                <c:pt idx="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41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7225191703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070999120765303E-2"/>
                  <c:y val="2.777777777777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0.10067075883542481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369423722775165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</c:v>
                </c:pt>
                <c:pt idx="1">
                  <c:v>107</c:v>
                </c:pt>
                <c:pt idx="2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072216626017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666666666664E-2"/>
                  <c:y val="-8.0374977978613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3029759147753676E-2"/>
                  <c:y val="-6.590628095670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65000750359355E-2"/>
                  <c:y val="-4.74856661575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9-4096-9ACF-40495884433C}"/>
                </c:ext>
              </c:extLst>
            </c:dLbl>
            <c:dLbl>
              <c:idx val="1"/>
              <c:layout>
                <c:manualLayout>
                  <c:x val="-3.2068913335277179E-2"/>
                  <c:y val="-6.388166544526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C9-4096-9ACF-40495884433C}"/>
                </c:ext>
              </c:extLst>
            </c:dLbl>
            <c:dLbl>
              <c:idx val="2"/>
              <c:layout>
                <c:manualLayout>
                  <c:x val="-1.3563817484983918E-2"/>
                  <c:y val="-5.6872931490459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F-4640-B9C0-CD86323CC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9681758530183727E-2"/>
                  <c:y val="-6.68955224385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4.860362484555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404238873202165E-2"/>
                  <c:y val="2.423347338648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323047813607477E-2"/>
                  <c:y val="5.20331395497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1.061789901876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5.20058234528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817409017902614E-3"/>
                  <c:y val="8.902375177005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37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32298144506283E-2"/>
          <c:y val="3.8260090799460876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0-42E0-ABE0-FC0C0B75EDAE}"/>
                </c:ext>
              </c:extLst>
            </c:dLbl>
            <c:dLbl>
              <c:idx val="1"/>
              <c:layout>
                <c:manualLayout>
                  <c:x val="-2.4429443908711025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10-42E0-ABE0-FC0C0B75EDAE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303</c:v>
                </c:pt>
                <c:pt idx="1">
                  <c:v>540</c:v>
                </c:pt>
                <c:pt idx="2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5-4F06-B396-FEDA1E92B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9858566377370619E-2"/>
                  <c:y val="1.576576576576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F06-B396-FEDA1E92BA3F}"/>
                </c:ext>
              </c:extLst>
            </c:dLbl>
            <c:dLbl>
              <c:idx val="1"/>
              <c:layout>
                <c:manualLayout>
                  <c:x val="-3.2144005143040826E-2"/>
                  <c:y val="3.828828828828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0-42E0-ABE0-FC0C0B75EDAE}"/>
                </c:ext>
              </c:extLst>
            </c:dLbl>
            <c:dLbl>
              <c:idx val="2"/>
              <c:layout>
                <c:manualLayout>
                  <c:x val="-1.9286403085824494E-2"/>
                  <c:y val="3.828828828828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5-4F06-B396-FEDA1E92BA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290</c:v>
                </c:pt>
                <c:pt idx="1">
                  <c:v>467</c:v>
                </c:pt>
                <c:pt idx="2">
                  <c:v>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35-4F06-B396-FEDA1E92B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0572163291546149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10-42E0-ABE0-FC0C0B75EDAE}"/>
                </c:ext>
              </c:extLst>
            </c:dLbl>
            <c:dLbl>
              <c:idx val="1"/>
              <c:layout>
                <c:manualLayout>
                  <c:x val="-2.828672452587597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10-42E0-ABE0-FC0C0B75E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593</c:v>
                </c:pt>
                <c:pt idx="1">
                  <c:v>1007</c:v>
                </c:pt>
                <c:pt idx="2">
                  <c:v>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35-4F06-B396-FEDA1E92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48608"/>
        <c:axId val="122550144"/>
      </c:lineChart>
      <c:catAx>
        <c:axId val="12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50144"/>
        <c:crosses val="autoZero"/>
        <c:auto val="1"/>
        <c:lblAlgn val="ctr"/>
        <c:lblOffset val="100"/>
        <c:noMultiLvlLbl val="0"/>
      </c:catAx>
      <c:valAx>
        <c:axId val="122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517006802721087E-2"/>
                  <c:y val="-4.901960784313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4281607656185"/>
          <c:y val="7.4016112569262174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689342403628121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119045247692811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8.9285693361995377E-3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104</c:v>
                </c:pt>
                <c:pt idx="1">
                  <c:v>202</c:v>
                </c:pt>
                <c:pt idx="2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Accidents</a:t>
            </a:r>
            <a:r>
              <a:rPr lang="en-US" baseline="0" dirty="0"/>
              <a:t> with injury</a:t>
            </a:r>
            <a:endParaRPr lang="en-US" dirty="0"/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24526345872372"/>
          <c:y val="0.23826177360614981"/>
          <c:w val="0.85238451371383717"/>
          <c:h val="0.599974733676729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44662436608585E-2"/>
                  <c:y val="-7.6689504155309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8608796139867599E-2"/>
                  <c:y val="-5.8278569498094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1.1112113653583991E-2"/>
                  <c:y val="-8.14970089436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69</c:v>
                </c:pt>
                <c:pt idx="2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  <a:ln w="762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344671201815099E-3"/>
                  <c:y val="-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5.6689342403628117E-3"/>
                  <c:y val="-2.450980392156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1.2255223611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228</c:v>
                </c:pt>
                <c:pt idx="2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96760159129193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7677267587767758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302</c:v>
                </c:pt>
                <c:pt idx="1">
                  <c:v>458</c:v>
                </c:pt>
                <c:pt idx="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93901738845144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046300853018378E-2"/>
                  <c:y val="-2.18031603731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5723425196850395E-2"/>
                  <c:y val="-5.401604694754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6.3599081364829396E-3"/>
                  <c:y val="-2.284467386362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47580842170884"/>
          <c:y val="6.8707003256852417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7002215378503889E-2"/>
                  <c:y val="-6.413545429349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238E-2"/>
                  <c:y val="-7.538164867545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7.5979765053015465E-3"/>
                  <c:y val="-2.123579803752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</c:v>
                </c:pt>
                <c:pt idx="1">
                  <c:v>70</c:v>
                </c:pt>
                <c:pt idx="2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6.688069300494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119</c:v>
                </c:pt>
                <c:pt idx="1">
                  <c:v>101</c:v>
                </c:pt>
                <c:pt idx="2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5.158329517011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4.39482120289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3214534661394333E-3"/>
                  <c:y val="-3.8596187114146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75660407444253E-2"/>
          <c:y val="3.37555862949563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2-41E1-84A1-F697B14E8D86}"/>
                </c:ext>
              </c:extLst>
            </c:dLbl>
            <c:dLbl>
              <c:idx val="1"/>
              <c:layout>
                <c:manualLayout>
                  <c:x val="-4.114432658309225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468</c:v>
                </c:pt>
                <c:pt idx="1">
                  <c:v>2170</c:v>
                </c:pt>
                <c:pt idx="2">
                  <c:v>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F3-40D7-B6C5-8C44B0AB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2-41E1-84A1-F697B14E8D86}"/>
                </c:ext>
              </c:extLst>
            </c:dLbl>
            <c:dLbl>
              <c:idx val="1"/>
              <c:layout>
                <c:manualLayout>
                  <c:x val="-3.4715525554484088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1247</c:v>
                </c:pt>
                <c:pt idx="1">
                  <c:v>1899</c:v>
                </c:pt>
                <c:pt idx="2" formatCode="General">
                  <c:v>1517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F3-40D7-B6C5-8C44B0AB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6859530697524913E-2"/>
                  <c:y val="-2.2522522522522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12-41E1-84A1-F697B14E8D86}"/>
                </c:ext>
              </c:extLst>
            </c:dLbl>
            <c:dLbl>
              <c:idx val="1"/>
              <c:layout>
                <c:manualLayout>
                  <c:x val="-4.114432658309225E-2"/>
                  <c:y val="-3.82882882882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12-41E1-84A1-F697B14E8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1715</c:v>
                </c:pt>
                <c:pt idx="1">
                  <c:v>4069</c:v>
                </c:pt>
                <c:pt idx="2" formatCode="General">
                  <c:v>1934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F3-40D7-B6C5-8C44B0AB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5120"/>
        <c:axId val="35208192"/>
      </c:lineChart>
      <c:catAx>
        <c:axId val="352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8192"/>
        <c:crosses val="autoZero"/>
        <c:auto val="1"/>
        <c:lblAlgn val="ctr"/>
        <c:lblOffset val="100"/>
        <c:noMultiLvlLbl val="0"/>
      </c:catAx>
      <c:valAx>
        <c:axId val="35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644049376640419"/>
          <c:y val="3.466400339663423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60544217687075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76-452C-AA77-F76598A1A024}"/>
                </c:ext>
              </c:extLst>
            </c:dLbl>
            <c:dLbl>
              <c:idx val="1"/>
              <c:layout>
                <c:manualLayout>
                  <c:x val="-4.9583577889256651E-2"/>
                  <c:y val="-8.430389390349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76-452C-AA77-F76598A1A024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6-452C-AA77-F76598A1A0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468</c:v>
                </c:pt>
                <c:pt idx="1">
                  <c:v>524</c:v>
                </c:pt>
                <c:pt idx="2">
                  <c:v>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76-452C-AA77-F76598A1A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9523809523809521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6785708008598721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40</c:v>
                </c:pt>
                <c:pt idx="2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3854875283446714E-2"/>
                  <c:y val="-6.944444444444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2.8344671201814059E-3"/>
                  <c:y val="2.042451495033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58</c:v>
                </c:pt>
                <c:pt idx="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</c:v>
                </c:pt>
                <c:pt idx="1">
                  <c:v>139</c:v>
                </c:pt>
                <c:pt idx="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985507246376812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1-4FB7-8D79-FCAEC45C1912}"/>
                </c:ext>
              </c:extLst>
            </c:dLbl>
            <c:dLbl>
              <c:idx val="1"/>
              <c:layout>
                <c:manualLayout>
                  <c:x val="-4.5893719806763288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1-4FB7-8D79-FCAEC45C19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525918635170604E-3"/>
                  <c:y val="-1.108446197765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1.0436548620169576E-2"/>
                  <c:y val="7.857788709661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1.0130635340402309E-2"/>
                  <c:y val="6.901634362196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27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0406628275944031E-3"/>
                  <c:y val="-3.352467647158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4-469B-A6E4-F6D1DDCA46E6}"/>
                </c:ext>
              </c:extLst>
            </c:dLbl>
            <c:dLbl>
              <c:idx val="1"/>
              <c:layout>
                <c:manualLayout>
                  <c:x val="-2.571520411443266E-2"/>
                  <c:y val="-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94-469B-A6E4-F6D1DDCA46E6}"/>
                </c:ext>
              </c:extLst>
            </c:dLbl>
            <c:dLbl>
              <c:idx val="2"/>
              <c:layout>
                <c:manualLayout>
                  <c:x val="-3.0858244937319191E-2"/>
                  <c:y val="-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149</c:v>
                </c:pt>
                <c:pt idx="1">
                  <c:v>572</c:v>
                </c:pt>
                <c:pt idx="2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5-45EB-83F6-260BB06F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-3.6036036036036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94-469B-A6E4-F6D1DDCA46E6}"/>
                </c:ext>
              </c:extLst>
            </c:dLbl>
            <c:dLbl>
              <c:idx val="1"/>
              <c:layout>
                <c:manualLayout>
                  <c:x val="-2.57152041144326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4-469B-A6E4-F6D1DDCA46E6}"/>
                </c:ext>
              </c:extLst>
            </c:dLbl>
            <c:dLbl>
              <c:idx val="2"/>
              <c:layout>
                <c:manualLayout>
                  <c:x val="2.5715204114432656E-3"/>
                  <c:y val="-5.63063063063063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85023409236007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4AE-4278-BEE5-5420372F22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367</c:v>
                </c:pt>
                <c:pt idx="1">
                  <c:v>542</c:v>
                </c:pt>
                <c:pt idx="2">
                  <c:v>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5-45EB-83F6-260BB06F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94-469B-A6E4-F6D1DDCA46E6}"/>
                </c:ext>
              </c:extLst>
            </c:dLbl>
            <c:dLbl>
              <c:idx val="1"/>
              <c:layout>
                <c:manualLayout>
                  <c:x val="-3.3429765348762457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94-469B-A6E4-F6D1DDCA46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516</c:v>
                </c:pt>
                <c:pt idx="1">
                  <c:v>1114</c:v>
                </c:pt>
                <c:pt idx="2">
                  <c:v>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5-45EB-83F6-260BB06F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661376"/>
        <c:axId val="128662912"/>
      </c:lineChart>
      <c:catAx>
        <c:axId val="1286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62912"/>
        <c:crosses val="autoZero"/>
        <c:auto val="1"/>
        <c:lblAlgn val="ctr"/>
        <c:lblOffset val="100"/>
        <c:noMultiLvlLbl val="0"/>
      </c:catAx>
      <c:valAx>
        <c:axId val="128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2517006802721087E-2"/>
                  <c:y val="-5.310457516339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337868480725728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020408163265307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4013605442176978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949236982274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9285693361995391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059522623846404E-2"/>
                  <c:y val="6.48148148148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3.24074074074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143</c:v>
                </c:pt>
                <c:pt idx="1">
                  <c:v>236</c:v>
                </c:pt>
                <c:pt idx="2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Possession</a:t>
            </a:r>
            <a:r>
              <a:rPr lang="en-US" baseline="0" dirty="0"/>
              <a:t> of a weapon for dangerous purpose</a:t>
            </a:r>
            <a:endParaRPr lang="en-US" dirty="0"/>
          </a:p>
        </c:rich>
      </c:tx>
      <c:layout>
        <c:manualLayout>
          <c:xMode val="edge"/>
          <c:yMode val="edge"/>
          <c:x val="0.24313478672308825"/>
          <c:y val="5.508883999794143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783068783068779E-2"/>
                  <c:y val="-6.253744964156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-4.7179977529383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54</c:v>
                </c:pt>
                <c:pt idx="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52807684753692"/>
          <c:y val="0.21794329936699089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2188208616780045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1020408163265307E-2"/>
                  <c:y val="-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8.5034013605443208E-3"/>
                  <c:y val="-5.718986413463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361</c:v>
                </c:pt>
                <c:pt idx="1">
                  <c:v>371</c:v>
                </c:pt>
                <c:pt idx="2">
                  <c:v>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32429312396174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2326894597720561E-2"/>
                  <c:y val="6.0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354</c:v>
                </c:pt>
                <c:pt idx="1">
                  <c:v>728</c:v>
                </c:pt>
                <c:pt idx="2">
                  <c:v>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421300853018378E-2"/>
                  <c:y val="-1.321684337915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7.4369258530183821E-2"/>
                  <c:y val="3.61402814892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18062623679004E-2"/>
                  <c:y val="-6.944440380287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328E-2"/>
                  <c:y val="7.326893758723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5.0653176702011547E-3"/>
                  <c:y val="-5.839844460320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56</c:v>
                </c:pt>
                <c:pt idx="2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1160731774199"/>
          <c:y val="0.18724679048336298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2.49886095979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403846907196301E-2"/>
                  <c:y val="-4.4680828635646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79</c:v>
                </c:pt>
                <c:pt idx="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09-46FC-AFA7-46396938DD19}"/>
                </c:ext>
              </c:extLst>
            </c:dLbl>
            <c:dLbl>
              <c:idx val="1"/>
              <c:layout>
                <c:manualLayout>
                  <c:x val="-2.57152041144326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948</c:v>
                </c:pt>
                <c:pt idx="1">
                  <c:v>3356</c:v>
                </c:pt>
                <c:pt idx="2">
                  <c:v>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7-4887-B066-14A515A57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9-46FC-AFA7-46396938DD19}"/>
                </c:ext>
              </c:extLst>
            </c:dLbl>
            <c:dLbl>
              <c:idx val="1"/>
              <c:layout>
                <c:manualLayout>
                  <c:x val="-3.3429765348762457E-2"/>
                  <c:y val="4.054054054054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1932</c:v>
                </c:pt>
                <c:pt idx="1">
                  <c:v>2841</c:v>
                </c:pt>
                <c:pt idx="2">
                  <c:v>3084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7-4887-B066-14A515A57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-2.027027027027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09-46FC-AFA7-46396938DD19}"/>
                </c:ext>
              </c:extLst>
            </c:dLbl>
            <c:dLbl>
              <c:idx val="1"/>
              <c:layout>
                <c:manualLayout>
                  <c:x val="-4.885888781742205E-2"/>
                  <c:y val="-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09-46FC-AFA7-46396938D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2880</c:v>
                </c:pt>
                <c:pt idx="1">
                  <c:v>6197</c:v>
                </c:pt>
                <c:pt idx="2">
                  <c:v>3667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57-4887-B066-14A515A57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55744"/>
        <c:axId val="137857280"/>
      </c:lineChart>
      <c:catAx>
        <c:axId val="137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57280"/>
        <c:crosses val="autoZero"/>
        <c:auto val="1"/>
        <c:lblAlgn val="ctr"/>
        <c:lblOffset val="100"/>
        <c:noMultiLvlLbl val="0"/>
      </c:catAx>
      <c:valAx>
        <c:axId val="1378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378295104417"/>
          <c:y val="7.4016112569262174E-2"/>
          <c:w val="0.87330708661417322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8309178743961352E-2"/>
                  <c:y val="0.11111111111111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E2-44DA-A4C9-00D9149AB844}"/>
                </c:ext>
              </c:extLst>
            </c:dLbl>
            <c:dLbl>
              <c:idx val="1"/>
              <c:layout>
                <c:manualLayout>
                  <c:x val="-3.864734299516908E-2"/>
                  <c:y val="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E2-44DA-A4C9-00D9149AB844}"/>
                </c:ext>
              </c:extLst>
            </c:dLbl>
            <c:dLbl>
              <c:idx val="2"/>
              <c:layout>
                <c:manualLayout>
                  <c:x val="-2.4154589371980853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2-44DA-A4C9-00D9149AB8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027434070741161E-2"/>
                  <c:y val="-5.310457516339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5.6693806131376439E-3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2261883140728543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503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35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22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63791444746343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4110352261069528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8.2165423366510337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</c:v>
                </c:pt>
                <c:pt idx="1">
                  <c:v>46</c:v>
                </c:pt>
                <c:pt idx="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5197622356032"/>
          <c:y val="0.13678352947445738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Contravention</a:t>
            </a:r>
            <a:r>
              <a:rPr lang="en-US" baseline="0" dirty="0"/>
              <a:t> of storage regulations</a:t>
            </a:r>
            <a:endParaRPr lang="en-US" dirty="0"/>
          </a:p>
        </c:rich>
      </c:tx>
      <c:layout>
        <c:manualLayout>
          <c:xMode val="edge"/>
          <c:yMode val="edge"/>
          <c:x val="0.23179691824236259"/>
          <c:y val="6.325877463846431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517006802721115E-2"/>
                  <c:y val="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B-48F7-B7E7-36BDD81A1B69}"/>
                </c:ext>
              </c:extLst>
            </c:dLbl>
            <c:dLbl>
              <c:idx val="1"/>
              <c:layout>
                <c:manualLayout>
                  <c:x val="-4.8185941043083901E-2"/>
                  <c:y val="-7.352941176470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B-48F7-B7E7-36BDD81A1B69}"/>
                </c:ext>
              </c:extLst>
            </c:dLbl>
            <c:dLbl>
              <c:idx val="2"/>
              <c:layout>
                <c:manualLayout>
                  <c:x val="-5.6689342403630199E-3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B-48F7-B7E7-36BDD81A1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B-48F7-B7E7-36BDD81A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18062623679004E-2"/>
                  <c:y val="-2.1663858218441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1.803452512547131E-2"/>
                  <c:y val="-7.538164867545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2.5326588351005774E-3"/>
                  <c:y val="-2.654474754691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6828064402397459E-2"/>
                  <c:y val="-1.219856428227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6.0742155364907742E-2"/>
                  <c:y val="-3.352467647158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42726469702374E-2"/>
          <c:y val="4.501684755621764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757312761170044E-2"/>
                  <c:y val="-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3-4643-9C37-2F6EF4A661A1}"/>
                </c:ext>
              </c:extLst>
            </c:dLbl>
            <c:dLbl>
              <c:idx val="1"/>
              <c:layout>
                <c:manualLayout>
                  <c:x val="-2.7000964320154339E-2"/>
                  <c:y val="-4.504504504504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3-4643-9C37-2F6EF4A661A1}"/>
                </c:ext>
              </c:extLst>
            </c:dLbl>
            <c:dLbl>
              <c:idx val="2"/>
              <c:layout>
                <c:manualLayout>
                  <c:x val="-3.8572806171648989E-3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53-43E0-8267-CB043D0DAF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214</c:v>
                </c:pt>
                <c:pt idx="1">
                  <c:v>218</c:v>
                </c:pt>
                <c:pt idx="2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9-40E8-9079-4CA00A1CC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757312761170044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3-4643-9C37-2F6EF4A661A1}"/>
                </c:ext>
              </c:extLst>
            </c:dLbl>
            <c:dLbl>
              <c:idx val="1"/>
              <c:layout>
                <c:manualLayout>
                  <c:x val="-1.1571841851494697E-2"/>
                  <c:y val="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3-4643-9C37-2F6EF4A661A1}"/>
                </c:ext>
              </c:extLst>
            </c:dLbl>
            <c:dLbl>
              <c:idx val="2"/>
              <c:layout>
                <c:manualLayout>
                  <c:x val="-3.8572806171648989E-3"/>
                  <c:y val="-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53-43E0-8267-CB043D0DAF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196</c:v>
                </c:pt>
                <c:pt idx="1">
                  <c:v>186</c:v>
                </c:pt>
                <c:pt idx="2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09-40E8-9079-4CA00A1CC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542912246865961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3-4643-9C37-2F6EF4A661A1}"/>
                </c:ext>
              </c:extLst>
            </c:dLbl>
            <c:dLbl>
              <c:idx val="1"/>
              <c:layout>
                <c:manualLayout>
                  <c:x val="-3.8572806171648989E-3"/>
                  <c:y val="-3.828828828828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3-4643-9C37-2F6EF4A661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410</c:v>
                </c:pt>
                <c:pt idx="1">
                  <c:v>404</c:v>
                </c:pt>
                <c:pt idx="2">
                  <c:v>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09-40E8-9079-4CA00A1C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519296"/>
        <c:axId val="138520832"/>
      </c:lineChart>
      <c:catAx>
        <c:axId val="138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20832"/>
        <c:crosses val="autoZero"/>
        <c:auto val="1"/>
        <c:lblAlgn val="ctr"/>
        <c:lblOffset val="100"/>
        <c:noMultiLvlLbl val="0"/>
      </c:catAx>
      <c:valAx>
        <c:axId val="1385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6564413066083"/>
          <c:y val="7.401613401266019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7111347696067"/>
          <c:y val="9.7164260717410328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416664225566129"/>
                  <c:y val="-1.851851851851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9523795574663578E-2"/>
                  <c:y val="-6.9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8.92856933619964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93</c:v>
                </c:pt>
                <c:pt idx="2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28137354731668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3.3114514222199132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dLbl>
              <c:idx val="2"/>
              <c:layout>
                <c:manualLayout>
                  <c:x val="-9.7145189225174916E-17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1-4BA7-A9BB-08857A3572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Detention</a:t>
            </a:r>
            <a:r>
              <a:rPr lang="en-US" baseline="0" dirty="0"/>
              <a:t> in Nunavik</a:t>
            </a:r>
            <a:endParaRPr lang="en-US" dirty="0"/>
          </a:p>
        </c:rich>
      </c:tx>
      <c:layout>
        <c:manualLayout>
          <c:xMode val="edge"/>
          <c:yMode val="edge"/>
          <c:x val="0.28120596676361248"/>
          <c:y val="4.157649645979101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4392273961773341"/>
                  <c:y val="-4.41326030917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4.983248396449317E-2"/>
                  <c:y val="7.34953132386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4.8221653566966113E-3"/>
                  <c:y val="-4.772818089932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5070</c:v>
                </c:pt>
                <c:pt idx="1">
                  <c:v>5914</c:v>
                </c:pt>
                <c:pt idx="2">
                  <c:v>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6689342403628121E-2"/>
                  <c:y val="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7076E-3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147</c:v>
                </c:pt>
                <c:pt idx="1">
                  <c:v>136</c:v>
                </c:pt>
                <c:pt idx="2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684919970661983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2.191077956440258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261</c:v>
                </c:pt>
                <c:pt idx="1">
                  <c:v>295</c:v>
                </c:pt>
                <c:pt idx="2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51509186351706E-2"/>
                  <c:y val="8.3365024956096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9.9651983726563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29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7783191640711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0697819300974195E-2"/>
                  <c:y val="7.857788709661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2.5326588351005867E-2"/>
                  <c:y val="6.901634362196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47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34050221334273E-2"/>
                  <c:y val="3.986347915000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3.9344615505151406E-3"/>
                  <c:y val="4.456838867682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64</c:v>
                </c:pt>
                <c:pt idx="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2.9251081790451869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9144969463195113E-2"/>
                  <c:y val="-1.801801801801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9-46CB-B9F5-DB61C17672D8}"/>
                </c:ext>
              </c:extLst>
            </c:dLbl>
            <c:dLbl>
              <c:idx val="1"/>
              <c:layout>
                <c:manualLayout>
                  <c:x val="-2.571520411443266E-2"/>
                  <c:y val="-3.378378378378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9-46CB-B9F5-DB61C17672D8}"/>
                </c:ext>
              </c:extLst>
            </c:dLbl>
            <c:dLbl>
              <c:idx val="2"/>
              <c:layout>
                <c:manualLayout>
                  <c:x val="-7.7145612343297977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632</c:v>
                </c:pt>
                <c:pt idx="1">
                  <c:v>1429</c:v>
                </c:pt>
                <c:pt idx="2">
                  <c:v>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5-4F28-9D62-F0E207440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143040822886534E-2"/>
                  <c:y val="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9-46CB-B9F5-DB61C17672D8}"/>
                </c:ext>
              </c:extLst>
            </c:dLbl>
            <c:dLbl>
              <c:idx val="1"/>
              <c:layout>
                <c:manualLayout>
                  <c:x val="-3.3429765348762457E-2"/>
                  <c:y val="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1252</c:v>
                </c:pt>
                <c:pt idx="1">
                  <c:v>1329</c:v>
                </c:pt>
                <c:pt idx="2" formatCode="#,##0">
                  <c:v>1573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5-4F28-9D62-F0E207440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9-46CB-B9F5-DB61C17672D8}"/>
                </c:ext>
              </c:extLst>
            </c:dLbl>
            <c:dLbl>
              <c:idx val="1"/>
              <c:layout>
                <c:manualLayout>
                  <c:x val="-1.8000642880102908E-2"/>
                  <c:y val="-3.153153153153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9-46CB-B9F5-DB61C17672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1884</c:v>
                </c:pt>
                <c:pt idx="1">
                  <c:v>2758</c:v>
                </c:pt>
                <c:pt idx="2">
                  <c:v>1972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5-4F28-9D62-F0E20744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97952"/>
        <c:axId val="138809344"/>
      </c:lineChart>
      <c:catAx>
        <c:axId val="1383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809344"/>
        <c:crosses val="autoZero"/>
        <c:auto val="1"/>
        <c:lblAlgn val="ctr"/>
        <c:lblOffset val="100"/>
        <c:noMultiLvlLbl val="0"/>
      </c:catAx>
      <c:valAx>
        <c:axId val="138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55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Transfer</a:t>
            </a:r>
            <a:r>
              <a:rPr lang="en-US" baseline="0" dirty="0"/>
              <a:t> to Amos</a:t>
            </a:r>
            <a:endParaRPr lang="en-US" dirty="0"/>
          </a:p>
        </c:rich>
      </c:tx>
      <c:layout>
        <c:manualLayout>
          <c:xMode val="edge"/>
          <c:yMode val="edge"/>
          <c:x val="0.2890742537053746"/>
          <c:y val="6.14779295196755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64857896879181"/>
          <c:y val="0.18028217202464436"/>
          <c:w val="0.83850103557808053"/>
          <c:h val="0.697318530010159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3867721498989205"/>
                  <c:y val="-1.42804535019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F-4DC3-A285-6D3F29B6B578}"/>
                </c:ext>
              </c:extLst>
            </c:dLbl>
            <c:dLbl>
              <c:idx val="1"/>
              <c:layout>
                <c:manualLayout>
                  <c:x val="-4.9832483964493267E-2"/>
                  <c:y val="5.359388017874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F-4DC3-A285-6D3F29B6B578}"/>
                </c:ext>
              </c:extLst>
            </c:dLbl>
            <c:dLbl>
              <c:idx val="2"/>
              <c:layout>
                <c:manualLayout>
                  <c:x val="-1.7935976926300171E-2"/>
                  <c:y val="-5.1045086409306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F-4DC3-A285-6D3F29B6B5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467</c:v>
                </c:pt>
                <c:pt idx="1">
                  <c:v>588</c:v>
                </c:pt>
                <c:pt idx="2">
                  <c:v>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7F-4DC3-A285-6D3F29B6B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8.5034013605442185E-3"/>
                  <c:y val="-4.493464052287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13804529005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2.97618977873307E-3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5.9523795574663576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04281607656185"/>
          <c:y val="0.19751846276568369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2.8340207474065742E-3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449791990286927"/>
          <c:y val="0.21794329936699089"/>
          <c:w val="0.85132974449622367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070294784580496E-2"/>
                  <c:y val="-4.0849673202614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4013605442176874E-2"/>
                  <c:y val="4.493464052287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9841269841270048E-2"/>
                  <c:y val="5.718922083269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8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917193211885217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36</c:v>
                </c:pt>
                <c:pt idx="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5268454291417488"/>
                  <c:y val="5.5946105918753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F-42A2-90FC-741054B87EFB}"/>
                </c:ext>
              </c:extLst>
            </c:dLbl>
            <c:dLbl>
              <c:idx val="1"/>
              <c:layout>
                <c:manualLayout>
                  <c:x val="-6.6163301929475865E-2"/>
                  <c:y val="9.663418295057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9F-42A2-90FC-741054B87E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3292</c:v>
                </c:pt>
                <c:pt idx="1">
                  <c:v>4693</c:v>
                </c:pt>
                <c:pt idx="2">
                  <c:v>5920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8629634186351707E-2"/>
                  <c:y val="-5.185526985205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69258530183727E-2"/>
                  <c:y val="-4.542972995356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7.326893758723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-6.3707394112584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852940024288015E-2"/>
                  <c:y val="-4.194830338643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403846907196301E-2"/>
                  <c:y val="-7.07118503517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8858887817422071E-2"/>
                  <c:y val="1.1261261261261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91-44E6-BC57-7ADC958A9EEF}"/>
                </c:ext>
              </c:extLst>
            </c:dLbl>
            <c:dLbl>
              <c:idx val="1"/>
              <c:layout>
                <c:manualLayout>
                  <c:x val="-3.6001285760205719E-2"/>
                  <c:y val="-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140</c:v>
                </c:pt>
                <c:pt idx="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A-4456-8ED7-2B7082F96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2430086788813888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1-44E6-BC57-7ADC958A9EEF}"/>
                </c:ext>
              </c:extLst>
            </c:dLbl>
            <c:dLbl>
              <c:idx val="1"/>
              <c:layout>
                <c:manualLayout>
                  <c:x val="-4.2430086788813937E-2"/>
                  <c:y val="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1-44E6-BC57-7ADC958A9EEF}"/>
                </c:ext>
              </c:extLst>
            </c:dLbl>
            <c:dLbl>
              <c:idx val="2"/>
              <c:layout>
                <c:manualLayout>
                  <c:x val="1.2857602057215387E-3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141</c:v>
                </c:pt>
                <c:pt idx="1">
                  <c:v>124</c:v>
                </c:pt>
                <c:pt idx="2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A-4456-8ED7-2B7082F96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1144326583092278E-2"/>
                  <c:y val="2.252252252252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1-44E6-BC57-7ADC958A9EEF}"/>
                </c:ext>
              </c:extLst>
            </c:dLbl>
            <c:dLbl>
              <c:idx val="1"/>
              <c:layout>
                <c:manualLayout>
                  <c:x val="-1.9286403085824542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1-44E6-BC57-7ADC958A9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267</c:v>
                </c:pt>
                <c:pt idx="1">
                  <c:v>264</c:v>
                </c:pt>
                <c:pt idx="2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A-4456-8ED7-2B7082F9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53856"/>
        <c:axId val="138955392"/>
      </c:lineChart>
      <c:catAx>
        <c:axId val="138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55392"/>
        <c:crosses val="autoZero"/>
        <c:auto val="1"/>
        <c:lblAlgn val="ctr"/>
        <c:lblOffset val="100"/>
        <c:noMultiLvlLbl val="0"/>
      </c:catAx>
      <c:valAx>
        <c:axId val="1389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3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404744468329467E-2"/>
                  <c:y val="-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4.7619036459730861E-2"/>
                  <c:y val="-7.652501157943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-6.399799289794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874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968253968253968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5.6689342403628117E-3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1175031692468"/>
          <c:y val="6.9386482939632552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66893424036291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44-4F2F-A59B-EE0750439BDB}"/>
                </c:ext>
              </c:extLst>
            </c:dLbl>
            <c:dLbl>
              <c:idx val="2"/>
              <c:layout>
                <c:manualLayout>
                  <c:x val="-3.1179138321995464E-2"/>
                  <c:y val="-6.018518518518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44-4F2F-A59B-EE0750439B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8469523699493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1666656902264503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488094889366600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29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8.105783668122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D1-4117-BCC4-00D7D0134F7A}"/>
                </c:ext>
              </c:extLst>
            </c:dLbl>
            <c:dLbl>
              <c:idx val="1"/>
              <c:layout>
                <c:manualLayout>
                  <c:x val="-5.3439590019961201E-2"/>
                  <c:y val="-6.585949230349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1-4117-BCC4-00D7D0134F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27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087E-2"/>
                  <c:y val="-7.352941176470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2.042483660130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0.10770975056689347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5.6689342403626036E-3"/>
                  <c:y val="-4.901992949410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33</c:v>
                </c:pt>
                <c:pt idx="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80984656631561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1371504815519317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5.4776948911006221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DB-4749-AE5B-65164F9365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</c:v>
                </c:pt>
                <c:pt idx="1">
                  <c:v>109</c:v>
                </c:pt>
                <c:pt idx="2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592596881272197E-2"/>
                  <c:y val="-4.577266930220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8.542548102064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50721784783E-2"/>
          <c:y val="0.2377432860240789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837967519685063E-2"/>
                  <c:y val="-6.473474534302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7494258530183821E-2"/>
                  <c:y val="-6.260236394152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4.0567585301838228E-3"/>
                  <c:y val="-4.860362484555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349038676492321E-2"/>
                  <c:y val="-8.537125233102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8426431146678328E-2"/>
                  <c:y val="-8.069059818484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1.7728611845704043E-2"/>
                  <c:y val="-7.432529313134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7-4A57-BFD8-E69FADF95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1160731774199"/>
          <c:y val="0.20212166003544202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-1.2198564282275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3329220041524751E-2"/>
                  <c:y val="-0.10789902423198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8.1560700434833711E-3"/>
                  <c:y val="-2.45660813151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779880525116"/>
          <c:y val="0.18352807309534322"/>
          <c:w val="0.86491040690101917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6890224682132241E-2"/>
                  <c:y val="-6.645816472219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0860830180425403E-2"/>
                  <c:y val="-4.766692941698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56966263980743E-2"/>
          <c:y val="2.9251081790451869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1928640308582E-2"/>
                  <c:y val="1.576576576576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F47-4167-AFBA-6B0FBF50256E}"/>
                </c:ext>
              </c:extLst>
            </c:dLbl>
            <c:dLbl>
              <c:idx val="1"/>
              <c:layout>
                <c:manualLayout>
                  <c:x val="-1.1571841851494697E-2"/>
                  <c:y val="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47-4167-AFBA-6B0FBF50256E}"/>
                </c:ext>
              </c:extLst>
            </c:dLbl>
            <c:dLbl>
              <c:idx val="2"/>
              <c:layout>
                <c:manualLayout>
                  <c:x val="1.2857602057215387E-3"/>
                  <c:y val="4.054054054054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422</c:v>
                </c:pt>
                <c:pt idx="2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C-4B44-8B16-4E4350F95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1716489874638382E-2"/>
                  <c:y val="-2.70270270270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47-4167-AFBA-6B0FBF50256E}"/>
                </c:ext>
              </c:extLst>
            </c:dLbl>
            <c:dLbl>
              <c:idx val="1"/>
              <c:layout>
                <c:manualLayout>
                  <c:x val="-3.2144005143040826E-2"/>
                  <c:y val="-4.954954954954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116</c:v>
                </c:pt>
                <c:pt idx="1">
                  <c:v>441</c:v>
                </c:pt>
                <c:pt idx="2">
                  <c:v>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C-4B44-8B16-4E4350F95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-6.756756756756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47-4167-AFBA-6B0FBF50256E}"/>
                </c:ext>
              </c:extLst>
            </c:dLbl>
            <c:dLbl>
              <c:idx val="1"/>
              <c:layout>
                <c:manualLayout>
                  <c:x val="-2.4429443908711025E-2"/>
                  <c:y val="-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47-4167-AFBA-6B0FBF50256E}"/>
                </c:ext>
              </c:extLst>
            </c:dLbl>
            <c:dLbl>
              <c:idx val="2"/>
              <c:layout>
                <c:manualLayout>
                  <c:x val="-1.2857602057216424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47-4167-AFBA-6B0FBF5025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167</c:v>
                </c:pt>
                <c:pt idx="1">
                  <c:v>863</c:v>
                </c:pt>
                <c:pt idx="2">
                  <c:v>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2C-4B44-8B16-4E4350F9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081728"/>
        <c:axId val="151083264"/>
      </c:lineChart>
      <c:catAx>
        <c:axId val="151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264"/>
        <c:crosses val="autoZero"/>
        <c:auto val="1"/>
        <c:lblAlgn val="ctr"/>
        <c:lblOffset val="100"/>
        <c:noMultiLvlLbl val="0"/>
      </c:catAx>
      <c:valAx>
        <c:axId val="1510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2876510942467"/>
          <c:y val="9.635010820570851E-2"/>
          <c:w val="0.81638285041319392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4927402983634003E-2"/>
                  <c:y val="-8.03476416807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2-494B-95E1-7F7C5AE0E33C}"/>
                </c:ext>
              </c:extLst>
            </c:dLbl>
            <c:dLbl>
              <c:idx val="1"/>
              <c:layout>
                <c:manualLayout>
                  <c:x val="-3.1165153432144321E-2"/>
                  <c:y val="7.499113223534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2-494B-95E1-7F7C5AE0E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1041</c:v>
                </c:pt>
                <c:pt idx="1">
                  <c:v>953</c:v>
                </c:pt>
                <c:pt idx="2">
                  <c:v>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329724409449"/>
          <c:y val="8.5897577458258184E-2"/>
          <c:w val="0.86340920275590549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3333333333333356E-2"/>
                  <c:y val="1.231253062676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FB-44C6-8E12-B38D07BA1A56}"/>
                </c:ext>
              </c:extLst>
            </c:dLbl>
            <c:dLbl>
              <c:idx val="1"/>
              <c:layout>
                <c:manualLayout>
                  <c:x val="-5.9895833333333336E-2"/>
                  <c:y val="-8.59648432558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FB-44C6-8E12-B38D07BA1A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9981277108018"/>
          <c:y val="9.1126640104800746E-2"/>
          <c:w val="0.82008430911847319"/>
          <c:h val="0.71685923221634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5805362874252457E-2"/>
                  <c:y val="-7.599172188864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D-46C1-9A78-D497752726FD}"/>
                </c:ext>
              </c:extLst>
            </c:dLbl>
            <c:dLbl>
              <c:idx val="1"/>
              <c:layout>
                <c:manualLayout>
                  <c:x val="-4.8350105256155462E-2"/>
                  <c:y val="8.105783668122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D-46C1-9A78-D497752726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1255</c:v>
                </c:pt>
                <c:pt idx="1">
                  <c:v>1139</c:v>
                </c:pt>
                <c:pt idx="2">
                  <c:v>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6403003470095E-2"/>
          <c:y val="0.10706312709647241"/>
          <c:w val="0.86378005908700417"/>
          <c:h val="0.700629326593972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9344826267561891E-2"/>
                  <c:y val="6.9634622789965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D-4345-AC42-E12BE0996CA1}"/>
                </c:ext>
              </c:extLst>
            </c:dLbl>
            <c:dLbl>
              <c:idx val="1"/>
              <c:layout>
                <c:manualLayout>
                  <c:x val="-3.6359345670835042E-2"/>
                  <c:y val="-8.57041511261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D-4345-AC42-E12BE0996C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795439632546"/>
          <c:y val="5.9033563940794252E-2"/>
          <c:w val="0.81588295603674543"/>
          <c:h val="0.6997187105104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03125E-2"/>
                  <c:y val="8.59648432558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0-4BB0-803E-00B4BC218FCE}"/>
                </c:ext>
              </c:extLst>
            </c:dLbl>
            <c:dLbl>
              <c:idx val="1"/>
              <c:layout>
                <c:manualLayout>
                  <c:x val="-8.0729166666666671E-2"/>
                  <c:y val="9.671044866287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0-4BB0-803E-00B4BC218FCE}"/>
                </c:ext>
              </c:extLst>
            </c:dLbl>
            <c:dLbl>
              <c:idx val="2"/>
              <c:layout>
                <c:manualLayout>
                  <c:x val="-5.2083333333333336E-2"/>
                  <c:y val="0.1182016594768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8-41DE-8837-BEFA908C00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1197</c:v>
                </c:pt>
                <c:pt idx="1">
                  <c:v>989</c:v>
                </c:pt>
                <c:pt idx="2">
                  <c:v>1117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288331726133082E-2"/>
                  <c:y val="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8-468F-81A9-614EB597C984}"/>
                </c:ext>
              </c:extLst>
            </c:dLbl>
            <c:dLbl>
              <c:idx val="1"/>
              <c:layout>
                <c:manualLayout>
                  <c:x val="-2.3143683702989394E-2"/>
                  <c:y val="4.72972972972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4971</c:v>
                </c:pt>
                <c:pt idx="1">
                  <c:v>2745</c:v>
                </c:pt>
                <c:pt idx="2">
                  <c:v>3220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E-48E9-A80F-503EC6FCA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6432066049603027E-2"/>
                  <c:y val="4.50450450450446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807186589622288E-2"/>
                      <c:h val="4.9493331914591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58-468F-81A9-614EB597C984}"/>
                </c:ext>
              </c:extLst>
            </c:dLbl>
            <c:dLbl>
              <c:idx val="1"/>
              <c:layout>
                <c:manualLayout>
                  <c:x val="-3.0858244937319191E-2"/>
                  <c:y val="-4.95495495495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8917</c:v>
                </c:pt>
                <c:pt idx="1">
                  <c:v>11602</c:v>
                </c:pt>
                <c:pt idx="2">
                  <c:v>12531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8E-48E9-A80F-503EC6FCA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573770491803282E-2"/>
                  <c:y val="2.25225225225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8-468F-81A9-614EB597C984}"/>
                </c:ext>
              </c:extLst>
            </c:dLbl>
            <c:dLbl>
              <c:idx val="1"/>
              <c:layout>
                <c:manualLayout>
                  <c:x val="-1.285760205721633E-2"/>
                  <c:y val="-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8-468F-81A9-614EB597C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>
                  <c:v>13888</c:v>
                </c:pt>
                <c:pt idx="1">
                  <c:v>14347</c:v>
                </c:pt>
                <c:pt idx="2">
                  <c:v>15751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8E-48E9-A80F-503EC6FC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658240"/>
        <c:axId val="103659776"/>
      </c:lineChart>
      <c:catAx>
        <c:axId val="103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59776"/>
        <c:crosses val="autoZero"/>
        <c:auto val="1"/>
        <c:lblAlgn val="ctr"/>
        <c:lblOffset val="100"/>
        <c:noMultiLvlLbl val="0"/>
      </c:catAx>
      <c:valAx>
        <c:axId val="103659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36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77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Deat</a:t>
            </a:r>
            <a:r>
              <a:rPr lang="en-US" baseline="0" dirty="0"/>
              <a:t>h of Infant</a:t>
            </a:r>
            <a:endParaRPr lang="en-US" dirty="0"/>
          </a:p>
        </c:rich>
      </c:tx>
      <c:layout>
        <c:manualLayout>
          <c:xMode val="edge"/>
          <c:yMode val="edge"/>
          <c:x val="0.33990031394970355"/>
          <c:y val="6.32587746384643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1787256699381"/>
          <c:y val="0.21385833204672941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2985662720890521E-2"/>
                  <c:y val="-4.08496732026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2.2544479674382473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811661374276E-3"/>
                  <c:y val="-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9841269841269944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70</c:v>
                </c:pt>
                <c:pt idx="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267618333422608E-2"/>
                  <c:y val="-2.450980392156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102040816326530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121</c:v>
                </c:pt>
                <c:pt idx="1">
                  <c:v>108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1754315895213"/>
          <c:y val="5.0867964421114027E-2"/>
          <c:w val="0.85126592871543227"/>
          <c:h val="0.773661417322834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5.4110352261069528E-2"/>
                  <c:y val="3.703703703703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</c:v>
                </c:pt>
                <c:pt idx="1">
                  <c:v>207</c:v>
                </c:pt>
                <c:pt idx="2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7126060125651"/>
          <c:y val="8.1312478824979592E-2"/>
          <c:w val="0.8665260579616173"/>
          <c:h val="0.715747327041632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610725748504943E-2"/>
                  <c:y val="-1.5258028886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3-4DEC-B611-AF58605B6AEF}"/>
                </c:ext>
              </c:extLst>
            </c:dLbl>
            <c:dLbl>
              <c:idx val="1"/>
              <c:layout>
                <c:manualLayout>
                  <c:x val="-4.8350105256155372E-2"/>
                  <c:y val="-9.154817332159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3-4DEC-B611-AF58605B6A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19</c:v>
                </c:pt>
                <c:pt idx="1">
                  <c:v>20</c:v>
                </c:pt>
                <c:pt idx="2" formatCode="General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33-4DEC-B611-AF58605B6A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673796372468377E-2"/>
          <c:y val="0.16121576876722465"/>
          <c:w val="0.86952520860265603"/>
          <c:h val="0.660651519286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34050221334273E-2"/>
                  <c:y val="-8.4798468942560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1397148117679229E-2"/>
                  <c:y val="-1.121237214346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21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4000714034967555E-2"/>
                  <c:y val="-4.414586039407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4269688357142898E-2"/>
                  <c:y val="-5.8823081581046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61099173114439E-2"/>
          <c:y val="3.8260090799460876E-2"/>
          <c:w val="0.59434103523944748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60360360360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2E-4AA2-98AC-C367811B8216}"/>
                </c:ext>
              </c:extLst>
            </c:dLbl>
            <c:dLbl>
              <c:idx val="1"/>
              <c:layout>
                <c:manualLayout>
                  <c:x val="-1.0286081645773062E-2"/>
                  <c:y val="3.828828828828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389</c:v>
                </c:pt>
                <c:pt idx="1">
                  <c:v>165</c:v>
                </c:pt>
                <c:pt idx="2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8-4136-8D9F-887AA99E8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71584699453554E-2"/>
                  <c:y val="-2.252252252252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2E-4AA2-98AC-C367811B8216}"/>
                </c:ext>
              </c:extLst>
            </c:dLbl>
            <c:dLbl>
              <c:idx val="1"/>
              <c:layout>
                <c:manualLayout>
                  <c:x val="-2.571520411443266E-2"/>
                  <c:y val="-5.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2E-4AA2-98AC-C367811B8216}"/>
                </c:ext>
              </c:extLst>
            </c:dLbl>
            <c:dLbl>
              <c:idx val="2"/>
              <c:layout>
                <c:manualLayout>
                  <c:x val="-9.4287992529984126E-17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657</c:v>
                </c:pt>
                <c:pt idx="1">
                  <c:v>791</c:v>
                </c:pt>
                <c:pt idx="2">
                  <c:v>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8-4136-8D9F-887AA99E8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285760205721633E-2"/>
                  <c:y val="-3.3783783783783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2E-4AA2-98AC-C367811B8216}"/>
                </c:ext>
              </c:extLst>
            </c:dLbl>
            <c:dLbl>
              <c:idx val="1"/>
              <c:layout>
                <c:manualLayout>
                  <c:x val="-3.3429765348762457E-2"/>
                  <c:y val="-5.405405405405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2E-4AA2-98AC-C367811B82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1037</c:v>
                </c:pt>
                <c:pt idx="1">
                  <c:v>956</c:v>
                </c:pt>
                <c:pt idx="2" formatCode="General">
                  <c:v>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8-4136-8D9F-887AA99E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3680"/>
        <c:axId val="33473664"/>
      </c:lineChart>
      <c:catAx>
        <c:axId val="33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3664"/>
        <c:crosses val="autoZero"/>
        <c:auto val="1"/>
        <c:lblAlgn val="ctr"/>
        <c:lblOffset val="100"/>
        <c:noMultiLvlLbl val="0"/>
      </c:catAx>
      <c:valAx>
        <c:axId val="334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097733647264680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192966950559775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6848072562358274E-2"/>
                  <c:y val="-6.12748314548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2.83446712018141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2.5510204081632654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B-49FB-A368-42D9065607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4183390939399"/>
          <c:y val="9.2534631087780705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547617513212997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5.6547605795930399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-8.333333333333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541062801932368E-2"/>
                  <c:y val="-9.259259259259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5.5555555555555552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1759</c:v>
                </c:pt>
                <c:pt idx="1">
                  <c:v>2734</c:v>
                </c:pt>
                <c:pt idx="2">
                  <c:v>3123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1893485281251608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5351920295677327E-2"/>
                  <c:y val="-5.310457516339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29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78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089140909625112E-2"/>
                  <c:y val="-5.583698079970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0341482650872548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85767292588898E-2"/>
          <c:y val="4.7269099808469897E-2"/>
          <c:w val="0.60607364773713801"/>
          <c:h val="0.8741235723912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7287045965927357E-2"/>
                  <c:y val="2.027027027027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F-428A-BB46-F370CD946354}"/>
                </c:ext>
              </c:extLst>
            </c:dLbl>
            <c:dLbl>
              <c:idx val="1"/>
              <c:layout>
                <c:manualLayout>
                  <c:x val="-3.2144005143040867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C6F-428A-BB46-F370CD946354}"/>
                </c:ext>
              </c:extLst>
            </c:dLbl>
            <c:dLbl>
              <c:idx val="2"/>
              <c:layout>
                <c:manualLayout>
                  <c:x val="-1.2857602057216328E-3"/>
                  <c:y val="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9F-4BA4-9C5A-D369DE7936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129</c:v>
                </c:pt>
                <c:pt idx="1">
                  <c:v>49</c:v>
                </c:pt>
                <c:pt idx="2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7-4BDA-B9B7-C7A13ACB5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8572806171648988E-2"/>
                  <c:y val="-4.504504504504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F-428A-BB46-F370CD946354}"/>
                </c:ext>
              </c:extLst>
            </c:dLbl>
            <c:dLbl>
              <c:idx val="1"/>
              <c:layout>
                <c:manualLayout>
                  <c:x val="-3.2144005143040826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7-4BDA-B9B7-C7A13ACB5CD8}"/>
                </c:ext>
              </c:extLst>
            </c:dLbl>
            <c:dLbl>
              <c:idx val="2"/>
              <c:layout>
                <c:manualLayout>
                  <c:x val="-2.5715204114432656E-3"/>
                  <c:y val="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7-4BDA-B9B7-C7A13ACB5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128</c:v>
                </c:pt>
                <c:pt idx="1">
                  <c:v>148</c:v>
                </c:pt>
                <c:pt idx="2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07-4BDA-B9B7-C7A13ACB5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8858887817422071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6F-428A-BB46-F370CD946354}"/>
                </c:ext>
              </c:extLst>
            </c:dLbl>
            <c:dLbl>
              <c:idx val="1"/>
              <c:layout>
                <c:manualLayout>
                  <c:x val="-2.7000964320154291E-2"/>
                  <c:y val="-3.3783783783783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F-428A-BB46-F370CD9463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257</c:v>
                </c:pt>
                <c:pt idx="1">
                  <c:v>197</c:v>
                </c:pt>
                <c:pt idx="2">
                  <c:v>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07-4BDA-B9B7-C7A13ACB5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72416"/>
        <c:axId val="35386496"/>
      </c:lineChart>
      <c:catAx>
        <c:axId val="35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496"/>
        <c:crosses val="autoZero"/>
        <c:auto val="1"/>
        <c:lblAlgn val="ctr"/>
        <c:lblOffset val="100"/>
        <c:noMultiLvlLbl val="0"/>
      </c:catAx>
      <c:valAx>
        <c:axId val="3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966539896798618"/>
          <c:y val="7.14287092789872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7868480725623616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-2.5510204081632654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-2.8344671201815099E-3"/>
                  <c:y val="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42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1603728105415394"/>
          <c:y val="7.55136765992486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60960237113215E-2"/>
          <c:y val="0.18934852812516081"/>
          <c:w val="0.87719436856107269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4013605442176978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8.5038477333190497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3.6848072562358274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dLbl>
              <c:idx val="2"/>
              <c:layout>
                <c:manualLayout>
                  <c:x val="-1.4172335600907134E-2"/>
                  <c:y val="-6.481481481481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4-42E3-8411-7F18202D59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738093424706267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4.7619036459730861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251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89</c:v>
                </c:pt>
                <c:pt idx="2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3.684851893513310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1.225490196078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337868480725623E-2"/>
                  <c:y val="5.718954248366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3.1179138321995464E-2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177</c:v>
                </c:pt>
                <c:pt idx="1">
                  <c:v>105</c:v>
                </c:pt>
                <c:pt idx="2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809924418695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206</c:v>
                </c:pt>
                <c:pt idx="1">
                  <c:v>268</c:v>
                </c:pt>
                <c:pt idx="2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3.1303948611142204E-2"/>
                  <c:y val="-7.84217492099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4879227053140138E-2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1D-4B44-9A1B-CE1858324AB8}"/>
                </c:ext>
              </c:extLst>
            </c:dLbl>
            <c:dLbl>
              <c:idx val="1"/>
              <c:layout>
                <c:manualLayout>
                  <c:x val="-4.1062801932367152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1D-4B44-9A1B-CE1858324A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654</c:v>
                </c:pt>
                <c:pt idx="1">
                  <c:v>947</c:v>
                </c:pt>
                <c:pt idx="2">
                  <c:v>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0817134186351728E-2"/>
                  <c:y val="-6.044158684603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32759186351706E-2"/>
                  <c:y val="-6.689552243851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1515748031496063E-3"/>
                  <c:y val="-5.672039875667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1039978698313"/>
          <c:y val="7.4016112569262174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1936897708302731E-2"/>
                  <c:y val="2.0807737856614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3361113476477087E-2"/>
                  <c:y val="-7.0072699166076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7.5979765053017321E-3"/>
                  <c:y val="7.963424264073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5-4A0A-8EE8-367435BA7F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27</c:v>
                </c:pt>
                <c:pt idx="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1803188780506917E-2"/>
                  <c:y val="6.395022657822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6.0742155364907742E-2"/>
                  <c:y val="8.919299733306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6.7693030908449877E-3"/>
                  <c:y val="-1.712864653913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79</c:v>
                </c:pt>
                <c:pt idx="2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669245976461481E-2"/>
                  <c:y val="-7.38955994982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1899525239531111E-2"/>
                  <c:y val="-6.626051635708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1899525239531111E-2"/>
                  <c:y val="-6.462720883028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C-46A8-9C83-30D1276941CD}"/>
                </c:ext>
              </c:extLst>
            </c:dLbl>
            <c:dLbl>
              <c:idx val="1"/>
              <c:layout>
                <c:manualLayout>
                  <c:x val="-2.571520411443266E-2"/>
                  <c:y val="4.05405405405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2196245478956E-2"/>
                      <c:h val="5.6250088671348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533</c:v>
                </c:pt>
                <c:pt idx="1">
                  <c:v>202</c:v>
                </c:pt>
                <c:pt idx="2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71-41C0-B336-6DBA5E805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6001285760205719E-2"/>
                  <c:y val="-2.4774774774774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C-46A8-9C83-30D1276941CD}"/>
                </c:ext>
              </c:extLst>
            </c:dLbl>
            <c:dLbl>
              <c:idx val="1"/>
              <c:layout>
                <c:manualLayout>
                  <c:x val="-3.3429765348762457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1116</c:v>
                </c:pt>
                <c:pt idx="1">
                  <c:v>1306</c:v>
                </c:pt>
                <c:pt idx="2" formatCode="#,##0">
                  <c:v>1617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71-41C0-B336-6DBA5E805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8286724525875946E-2"/>
                  <c:y val="-2.252252252252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C-46A8-9C83-30D1276941CD}"/>
                </c:ext>
              </c:extLst>
            </c:dLbl>
            <c:dLbl>
              <c:idx val="1"/>
              <c:layout>
                <c:manualLayout>
                  <c:x val="-4.1144326583092299E-2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C-46A8-9C83-30D1276941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#,##0</c:formatCode>
                <c:ptCount val="3"/>
                <c:pt idx="0" formatCode="General">
                  <c:v>1649</c:v>
                </c:pt>
                <c:pt idx="1">
                  <c:v>1508</c:v>
                </c:pt>
                <c:pt idx="2">
                  <c:v>1913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71-41C0-B336-6DBA5E80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50368"/>
        <c:axId val="41851904"/>
      </c:lineChart>
      <c:catAx>
        <c:axId val="418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1904"/>
        <c:crosses val="autoZero"/>
        <c:auto val="1"/>
        <c:lblAlgn val="ctr"/>
        <c:lblOffset val="100"/>
        <c:noMultiLvlLbl val="0"/>
      </c:catAx>
      <c:valAx>
        <c:axId val="418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1020408163265411E-2"/>
                  <c:y val="-4.084967320261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3.6848072562358274E-2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5.3854875283446818E-2"/>
                  <c:y val="-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15-4FFE-8207-A31EFD1CA1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2738087566064972E-2"/>
                  <c:y val="-7.352941176470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2-4C15-9393-F1F162074C58}"/>
                </c:ext>
              </c:extLst>
            </c:dLbl>
            <c:dLbl>
              <c:idx val="1"/>
              <c:layout>
                <c:manualLayout>
                  <c:x val="-3.2738087566064972E-2"/>
                  <c:y val="-0.10593677628531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2-4C15-9393-F1F162074C58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62-4C15-9393-F1F162074C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62-4C15-9393-F1F162074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5238072919461722E-2"/>
                  <c:y val="-3.240740740740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2.6785708008598721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2.083332845113236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Assault</a:t>
            </a:r>
            <a:r>
              <a:rPr lang="en-US" baseline="0" dirty="0"/>
              <a:t> on police officer</a:t>
            </a:r>
            <a:endParaRPr lang="en-US" dirty="0"/>
          </a:p>
        </c:rich>
      </c:tx>
      <c:layout>
        <c:manualLayout>
          <c:xMode val="edge"/>
          <c:yMode val="edge"/>
          <c:x val="0.22896245112218119"/>
          <c:y val="6.325877463846431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204081632653061"/>
                  <c:y val="-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7-466A-9418-6D27588EAECC}"/>
                </c:ext>
              </c:extLst>
            </c:dLbl>
            <c:dLbl>
              <c:idx val="1"/>
              <c:layout>
                <c:manualLayout>
                  <c:x val="-5.9523809523809521E-2"/>
                  <c:y val="7.352941176470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97-466A-9418-6D27588EAECC}"/>
                </c:ext>
              </c:extLst>
            </c:dLbl>
            <c:dLbl>
              <c:idx val="2"/>
              <c:layout>
                <c:manualLayout>
                  <c:x val="5.6689342403627076E-3"/>
                  <c:y val="8.1699346405228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7-466A-9418-6D27588EAE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237</c:v>
                </c:pt>
                <c:pt idx="1">
                  <c:v>279</c:v>
                </c:pt>
                <c:pt idx="2">
                  <c:v>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7-466A-9418-6D27588EA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42816"/>
        <c:axId val="89844352"/>
      </c:line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4.251700680272119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4.251745317549592E-2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49111718178085"/>
          <c:y val="0.18934852812516081"/>
          <c:w val="0.85132974449622367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145124716533E-2"/>
                  <c:y val="4.9019607843137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5.3854875283446818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35827664399091E-2"/>
                      <c:h val="0.10202221964901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2.2675736961451247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381642512077294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4.5893719806763288E-2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63</c:v>
                </c:pt>
                <c:pt idx="2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4.1666571285073908E-2"/>
                  <c:y val="-9.0476007474868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Other</a:t>
            </a:r>
            <a:r>
              <a:rPr lang="en-US" baseline="0" dirty="0"/>
              <a:t> Sexual Crimes</a:t>
            </a:r>
            <a:endParaRPr lang="en-US" dirty="0"/>
          </a:p>
        </c:rich>
      </c:tx>
      <c:layout>
        <c:manualLayout>
          <c:xMode val="edge"/>
          <c:yMode val="edge"/>
          <c:x val="0.28893658453983573"/>
          <c:y val="7.57917760279965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97383794767594E-2"/>
          <c:y val="0.23774314668999708"/>
          <c:w val="0.84884243636212142"/>
          <c:h val="0.55629040707722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1754634186351707E-2"/>
                  <c:y val="-6.90279038400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2.489009186351706E-2"/>
                  <c:y val="-7.1188680935502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9.2650918635171567E-3"/>
                  <c:y val="-6.577625883351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4517308130652"/>
          <c:y val="7.4015952766234419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8.446955654340331E-2"/>
                  <c:y val="1.892452387710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3.8295795806275928E-2"/>
                  <c:y val="7.326893758723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dLbl>
              <c:idx val="2"/>
              <c:layout>
                <c:manualLayout>
                  <c:x val="-2.5326588351005774E-3"/>
                  <c:y val="2.123579803752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1-49D0-ABB0-B86CE57A36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Impaired Driving</a:t>
            </a:r>
          </a:p>
        </c:rich>
      </c:tx>
      <c:layout>
        <c:manualLayout>
          <c:xMode val="edge"/>
          <c:yMode val="edge"/>
          <c:x val="0.29132072776617207"/>
          <c:y val="6.32587746384642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4290750969561646E-2"/>
                  <c:y val="6.3950226578229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1.3884710306734046E-2"/>
                  <c:y val="-1.864980691950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5.6684878675878764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Fatal</a:t>
            </a:r>
            <a:r>
              <a:rPr lang="en-US" baseline="0" dirty="0"/>
              <a:t> Accidents</a:t>
            </a:r>
            <a:endParaRPr lang="en-US" dirty="0"/>
          </a:p>
        </c:rich>
      </c:tx>
      <c:layout>
        <c:manualLayout>
          <c:xMode val="edge"/>
          <c:yMode val="edge"/>
          <c:x val="0.357110048743907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1337868480725675E-2"/>
                  <c:y val="-7.76143790849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1.6639851474754684E-2"/>
                  <c:y val="-7.369795113312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6926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51-4EAA-8A42-EC85DE3B46E4}"/>
                </c:ext>
              </c:extLst>
            </c:dLbl>
            <c:dLbl>
              <c:idx val="1"/>
              <c:layout>
                <c:manualLayout>
                  <c:x val="-1.9286403085824542E-2"/>
                  <c:y val="-2.9279279279279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225</c:v>
                </c:pt>
                <c:pt idx="1">
                  <c:v>122</c:v>
                </c:pt>
                <c:pt idx="2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3-4927-A0D4-7BF2C8D39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7000964320154315E-2"/>
                  <c:y val="4.279279279279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1-4EAA-8A42-EC85DE3B46E4}"/>
                </c:ext>
              </c:extLst>
            </c:dLbl>
            <c:dLbl>
              <c:idx val="1"/>
              <c:layout>
                <c:manualLayout>
                  <c:x val="-2.7000964320154291E-2"/>
                  <c:y val="3.828828828828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135</c:v>
                </c:pt>
                <c:pt idx="1">
                  <c:v>264</c:v>
                </c:pt>
                <c:pt idx="2">
                  <c:v>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3-4927-A0D4-7BF2C8D39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6573449051751871E-2"/>
                  <c:y val="9.0090090090089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1-4EAA-8A42-EC85DE3B46E4}"/>
                </c:ext>
              </c:extLst>
            </c:dLbl>
            <c:dLbl>
              <c:idx val="1"/>
              <c:layout>
                <c:manualLayout>
                  <c:x val="-4.2430086788813937E-2"/>
                  <c:y val="-5.6306306306306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51-4EAA-8A42-EC85DE3B46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360</c:v>
                </c:pt>
                <c:pt idx="1">
                  <c:v>286</c:v>
                </c:pt>
                <c:pt idx="2">
                  <c:v>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3-4927-A0D4-7BF2C8D3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11136"/>
        <c:axId val="42412672"/>
      </c:lineChart>
      <c:catAx>
        <c:axId val="4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12672"/>
        <c:crosses val="autoZero"/>
        <c:auto val="1"/>
        <c:lblAlgn val="ctr"/>
        <c:lblOffset val="100"/>
        <c:noMultiLvlLbl val="0"/>
      </c:catAx>
      <c:valAx>
        <c:axId val="42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30703994209017027"/>
          <c:h val="0.334529687167482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9.3820042781635596E-2"/>
                  <c:y val="-3.568104992240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4-4D95-883A-C86A6362C921}"/>
                </c:ext>
              </c:extLst>
            </c:dLbl>
            <c:dLbl>
              <c:idx val="1"/>
              <c:layout>
                <c:manualLayout>
                  <c:x val="-4.3596097668965356E-2"/>
                  <c:y val="-6.60578168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4-4D95-883A-C86A6362C921}"/>
                </c:ext>
              </c:extLst>
            </c:dLbl>
            <c:dLbl>
              <c:idx val="2"/>
              <c:layout>
                <c:manualLayout>
                  <c:x val="-4.6394566794385672E-3"/>
                  <c:y val="4.742635471328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A4-4EBF-A3C2-2C25965CED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242</c:v>
                </c:pt>
                <c:pt idx="1">
                  <c:v>322</c:v>
                </c:pt>
                <c:pt idx="2">
                  <c:v>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7786240"/>
        <c:axId val="88090112"/>
      </c:line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1159495416317"/>
          <c:y val="7.4016112569262174E-2"/>
          <c:w val="0.87663435586933913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357141601719722E-2"/>
                  <c:y val="-7.352941176470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2-46D5-B97A-2E83891BE0FF}"/>
                </c:ext>
              </c:extLst>
            </c:dLbl>
            <c:dLbl>
              <c:idx val="1"/>
              <c:layout>
                <c:manualLayout>
                  <c:x val="-2.6785708008598721E-2"/>
                  <c:y val="-8.632893314806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715E-2"/>
                  <c:y val="-8.360583603520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Suicide</a:t>
            </a:r>
          </a:p>
        </c:rich>
      </c:tx>
      <c:layout>
        <c:manualLayout>
          <c:xMode val="edge"/>
          <c:yMode val="edge"/>
          <c:x val="0.47556109057796347"/>
          <c:y val="7.1428709278987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20834895638045"/>
          <c:y val="0.21385833204672941"/>
          <c:w val="0.838446979841805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9365302551466801E-2"/>
                  <c:y val="-5.31045751633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5.3854875283446818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1.4172781973681757E-2"/>
                  <c:y val="-6.1274509803921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dirty="0" err="1"/>
              <a:t>Death</a:t>
            </a:r>
            <a:r>
              <a:rPr lang="fr-CA" baseline="0" dirty="0"/>
              <a:t> of Infant	</a:t>
            </a:r>
            <a:endParaRPr lang="fr-CA" dirty="0"/>
          </a:p>
        </c:rich>
      </c:tx>
      <c:layout>
        <c:manualLayout>
          <c:xMode val="edge"/>
          <c:yMode val="edge"/>
          <c:x val="0.32876537754209301"/>
          <c:y val="7.57919046883845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2.5510204081632654E-2"/>
                  <c:y val="-5.71895424836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4.8185941043084005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03E-2"/>
                  <c:y val="-5.718986413463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0154623529201"/>
          <c:y val="8.7905001458151055E-2"/>
          <c:w val="0.8384469798418055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1.984126984126989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5-4FFE-8207-A31EFD1CA115}"/>
                </c:ext>
              </c:extLst>
            </c:dLbl>
            <c:dLbl>
              <c:idx val="1"/>
              <c:layout>
                <c:manualLayout>
                  <c:x val="-1.4172335600907134E-2"/>
                  <c:y val="-4.166666666666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88-4348-8D11-58CE5D186735}"/>
                </c:ext>
              </c:extLst>
            </c:dLbl>
            <c:dLbl>
              <c:idx val="2"/>
              <c:layout>
                <c:manualLayout>
                  <c:x val="-1.1337868480725623E-2"/>
                  <c:y val="-3.703703703703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88-4348-8D11-58CE5D1867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88501572811"/>
          <c:y val="9.7164260717410342E-2"/>
          <c:w val="0.84389626830327424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249998535339678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4-42EC-8DFF-889B7D1F5914}"/>
                </c:ext>
              </c:extLst>
            </c:dLbl>
            <c:dLbl>
              <c:idx val="1"/>
              <c:layout>
                <c:manualLayout>
                  <c:x val="-6.8452364910863123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1.190475911493282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55</c:v>
                </c:pt>
                <c:pt idx="2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</a:t>
            </a:r>
            <a:r>
              <a:rPr lang="en-US" baseline="0" dirty="0"/>
              <a:t> Assault</a:t>
            </a:r>
            <a:endParaRPr lang="en-US" dirty="0"/>
          </a:p>
        </c:rich>
      </c:tx>
      <c:layout>
        <c:manualLayout>
          <c:xMode val="edge"/>
          <c:yMode val="edge"/>
          <c:x val="0.31116199760744195"/>
          <c:y val="5.100387267767999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7.3696368311104002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2675736961451247E-2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9.7789227239452214E-2"/>
                  <c:y val="-6.8598824044053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2948024354098"/>
                      <c:h val="0.12005397303278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Conjugal</a:t>
            </a:r>
            <a:r>
              <a:rPr lang="en-US" baseline="0" dirty="0"/>
              <a:t> Violence</a:t>
            </a:r>
            <a:endParaRPr lang="en-US" dirty="0"/>
          </a:p>
        </c:rich>
      </c:tx>
      <c:layout>
        <c:manualLayout>
          <c:xMode val="edge"/>
          <c:yMode val="edge"/>
          <c:x val="0.28662131519274381"/>
          <c:y val="7.9876872008645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85914260717406"/>
          <c:y val="0.19751846276568369"/>
          <c:w val="0.82546512043137465"/>
          <c:h val="0.62722968452472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1054421768707483"/>
                  <c:y val="-4.084967320261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-6.8027210884353748E-2"/>
                  <c:y val="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-1.4172335600907134E-2"/>
                  <c:y val="3.267941691112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94</c:v>
                </c:pt>
                <c:pt idx="1">
                  <c:v>79</c:v>
                </c:pt>
                <c:pt idx="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7744"/>
        <c:axId val="32849280"/>
      </c:line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131766137928"/>
          <c:y val="6.9386482939632552E-2"/>
          <c:w val="0.85126592871543227"/>
          <c:h val="0.741254009915427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0.10776523634851685"/>
                  <c:y val="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D-43E4-B19A-D5748D275F35}"/>
                </c:ext>
              </c:extLst>
            </c:dLbl>
            <c:dLbl>
              <c:idx val="1"/>
              <c:layout>
                <c:manualLayout>
                  <c:x val="-6.2326894597720561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D-43E4-B19A-D5748D275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</c:v>
                </c:pt>
                <c:pt idx="1">
                  <c:v>130</c:v>
                </c:pt>
                <c:pt idx="2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007104"/>
        <c:axId val="33020160"/>
      </c:line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9902710775389"/>
          <c:y val="0.13678341449784021"/>
          <c:w val="0.8023201992117055"/>
          <c:h val="0.676649799246694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3.4886771366659561E-2"/>
                  <c:y val="-9.122701411468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6DB-A554-25B2A4574621}"/>
                </c:ext>
              </c:extLst>
            </c:dLbl>
            <c:dLbl>
              <c:idx val="1"/>
              <c:layout>
                <c:manualLayout>
                  <c:x val="-2.6960784313725492E-2"/>
                  <c:y val="-6.522346885251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3.7931809639096002E-2"/>
                  <c:y val="-9.115877343483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09888"/>
        <c:axId val="33111424"/>
      </c:line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Aggravated Sexual Assault</a:t>
            </a:r>
          </a:p>
        </c:rich>
      </c:tx>
      <c:layout>
        <c:manualLayout>
          <c:xMode val="edge"/>
          <c:yMode val="edge"/>
          <c:x val="0.21696184130829801"/>
          <c:y val="7.1442886804684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4.3467797294568948E-2"/>
                  <c:y val="-6.8589247483873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1.8759741570765192E-2"/>
                  <c:y val="-6.516936786836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7664849586109524E-2"/>
                  <c:y val="-6.944456521928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0384"/>
        <c:axId val="31761920"/>
      </c:line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49">
          <cx:pt idx="0">2013</cx:pt>
          <cx:pt idx="1">2014</cx:pt>
          <cx:pt idx="2">2015</cx:pt>
          <cx:pt idx="3">2016</cx:pt>
          <cx:pt idx="4">2017</cx:pt>
          <cx:pt idx="5">2018</cx:pt>
          <cx:pt idx="6">2019</cx:pt>
          <cx:pt idx="7">2020</cx:pt>
          <cx:pt idx="8">2021</cx:pt>
          <cx:pt idx="9">2022</cx:pt>
          <cx:pt idx="10">2023</cx:pt>
          <cx:pt idx="11">2024</cx:pt>
          <cx:pt idx="12">2025</cx:pt>
        </cx:lvl>
      </cx:strDim>
      <cx:numDim type="val">
        <cx:f>Sheet1!$B$2:$B$51</cx:f>
        <cx:lvl ptCount="49" formatCode="General">
          <cx:pt idx="0">12742</cx:pt>
          <cx:pt idx="1">13702</cx:pt>
          <cx:pt idx="2">11793</cx:pt>
          <cx:pt idx="3">12558</cx:pt>
          <cx:pt idx="4">11083</cx:pt>
          <cx:pt idx="5">11542</cx:pt>
          <cx:pt idx="6">11771</cx:pt>
          <cx:pt idx="7">11928</cx:pt>
          <cx:pt idx="8">11059</cx:pt>
          <cx:pt idx="9">12398</cx:pt>
          <cx:pt idx="10">13888</cx:pt>
          <cx:pt idx="11">11602</cx:pt>
          <cx:pt idx="12">12531</cx:pt>
        </cx:lvl>
      </cx:numDim>
    </cx:data>
  </cx:chartData>
  <cx:chart>
    <cx:plotArea>
      <cx:plotAreaRegion>
        <cx:series layoutId="clusteredColumn" uniqueId="{3F09C4E2-2164-407F-B402-12160E16648A}" formatIdx="0">
          <cx:tx>
            <cx:txData>
              <cx:f>Sheet1!$B$1</cx:f>
              <cx:v>Incidents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/>
            </a:pPr>
            <a:endParaRPr lang="fr-FR" sz="1200" b="1"/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6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r">
              <a:defRPr sz="1200"/>
            </a:lvl1pPr>
          </a:lstStyle>
          <a:p>
            <a:fld id="{EC2AB472-DE1D-4ED8-916B-16AAA7F2EC84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3" rIns="89865" bIns="44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343884"/>
            <a:ext cx="5485778" cy="4114559"/>
          </a:xfrm>
          <a:prstGeom prst="rect">
            <a:avLst/>
          </a:prstGeom>
        </p:spPr>
        <p:txBody>
          <a:bodyPr vert="horz" lIns="89865" tIns="44933" rIns="89865" bIns="44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6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r">
              <a:defRPr sz="1200"/>
            </a:lvl1pPr>
          </a:lstStyle>
          <a:p>
            <a:fld id="{CB167927-B197-41AD-8F76-3F8A3711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3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FBC-0E6E-4667-A621-3F406037A263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22AF-0811-44C7-B5FE-9259434CFE86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52637"/>
            <a:ext cx="403161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B2F-48C8-49C9-87C4-4DB2982F4D91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B9D-13AB-407D-BA8B-1DDFE3887C58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6A1E-960B-427F-A266-F7556E8155A3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3006-DFC0-4EEF-BBF9-BE750ED971DD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00EE-6E1B-48CF-B328-1E5CF8AE4B17}" type="datetime1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BDD2-49F3-4E6E-ADBE-F356F6235881}" type="datetime1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8DD-38D5-4933-84B1-2E51492A32DD}" type="datetime1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2C09-9E52-47A7-A0AE-B0E8D06868BA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6B97-5D3B-4F7C-8FC1-B0DF2F246EF7}" type="datetime1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5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04ED-580C-4BB1-B968-338ADFBCFAEF}" type="datetime1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8.xml"/><Relationship Id="rId5" Type="http://schemas.openxmlformats.org/officeDocument/2006/relationships/image" Target="../media/image1.png"/><Relationship Id="rId4" Type="http://schemas.openxmlformats.org/officeDocument/2006/relationships/chart" Target="../charts/char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08.xml"/><Relationship Id="rId4" Type="http://schemas.openxmlformats.org/officeDocument/2006/relationships/chart" Target="../charts/chart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3.xml"/><Relationship Id="rId4" Type="http://schemas.openxmlformats.org/officeDocument/2006/relationships/chart" Target="../charts/chart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27.xml"/><Relationship Id="rId4" Type="http://schemas.openxmlformats.org/officeDocument/2006/relationships/chart" Target="../charts/chart1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1.xml"/><Relationship Id="rId4" Type="http://schemas.openxmlformats.org/officeDocument/2006/relationships/chart" Target="../charts/chart1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2.xml"/><Relationship Id="rId4" Type="http://schemas.openxmlformats.org/officeDocument/2006/relationships/chart" Target="../charts/chart1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4.xml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6.xml"/><Relationship Id="rId4" Type="http://schemas.openxmlformats.org/officeDocument/2006/relationships/chart" Target="../charts/char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57.xml"/><Relationship Id="rId4" Type="http://schemas.openxmlformats.org/officeDocument/2006/relationships/chart" Target="../charts/chart1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1.xml"/><Relationship Id="rId4" Type="http://schemas.openxmlformats.org/officeDocument/2006/relationships/chart" Target="../charts/chart1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6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68.xml"/><Relationship Id="rId4" Type="http://schemas.openxmlformats.org/officeDocument/2006/relationships/chart" Target="../charts/chart1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2.xml"/><Relationship Id="rId4" Type="http://schemas.openxmlformats.org/officeDocument/2006/relationships/chart" Target="../charts/chart17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76.xml"/><Relationship Id="rId4" Type="http://schemas.openxmlformats.org/officeDocument/2006/relationships/chart" Target="../charts/chart1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3.xml"/><Relationship Id="rId4" Type="http://schemas.openxmlformats.org/officeDocument/2006/relationships/chart" Target="../charts/chart18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5.xml"/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87.xml"/><Relationship Id="rId4" Type="http://schemas.openxmlformats.org/officeDocument/2006/relationships/chart" Target="../charts/chart18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9.xml"/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1.xml"/><Relationship Id="rId4" Type="http://schemas.openxmlformats.org/officeDocument/2006/relationships/chart" Target="../charts/chart19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8.xml"/><Relationship Id="rId4" Type="http://schemas.openxmlformats.org/officeDocument/2006/relationships/chart" Target="../charts/chart19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0.xml"/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2.xml"/><Relationship Id="rId4" Type="http://schemas.openxmlformats.org/officeDocument/2006/relationships/chart" Target="../charts/chart2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06.xml"/><Relationship Id="rId4" Type="http://schemas.openxmlformats.org/officeDocument/2006/relationships/chart" Target="../charts/chart2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3.xml"/><Relationship Id="rId4" Type="http://schemas.openxmlformats.org/officeDocument/2006/relationships/chart" Target="../charts/chart2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5.xml"/><Relationship Id="rId2" Type="http://schemas.openxmlformats.org/officeDocument/2006/relationships/chart" Target="../charts/chart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17.xml"/><Relationship Id="rId4" Type="http://schemas.openxmlformats.org/officeDocument/2006/relationships/chart" Target="../charts/chart2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9.xml"/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1.xml"/><Relationship Id="rId4" Type="http://schemas.openxmlformats.org/officeDocument/2006/relationships/chart" Target="../charts/chart2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28.xml"/><Relationship Id="rId4" Type="http://schemas.openxmlformats.org/officeDocument/2006/relationships/chart" Target="../charts/chart2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0.xml"/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2.xml"/><Relationship Id="rId4" Type="http://schemas.openxmlformats.org/officeDocument/2006/relationships/chart" Target="../charts/chart23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8.xml"/><Relationship Id="rId2" Type="http://schemas.openxmlformats.org/officeDocument/2006/relationships/chart" Target="../charts/chart2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11560" y="188640"/>
            <a:ext cx="11656640" cy="7278960"/>
          </a:xfrm>
          <a:prstGeom prst="rect">
            <a:avLst/>
          </a:prstGeom>
          <a:ln w="889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17552" tIns="58776" rIns="117552" bIns="58776" rtlCol="0" anchor="t">
            <a:normAutofit/>
          </a:bodyPr>
          <a:lstStyle>
            <a:lvl1pPr algn="ctr" defTabSz="1175513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000" b="1" dirty="0">
                <a:latin typeface="Arial Black" panose="020B0A04020102020204" pitchFamily="34" charset="0"/>
              </a:rPr>
              <a:t>Nunavik Police Service</a:t>
            </a:r>
          </a:p>
          <a:p>
            <a:r>
              <a:rPr lang="fr-CA" sz="4000" b="1" dirty="0" err="1">
                <a:latin typeface="Arial Black" panose="020B0A04020102020204" pitchFamily="34" charset="0"/>
              </a:rPr>
              <a:t>Criminal</a:t>
            </a:r>
            <a:r>
              <a:rPr lang="fr-CA" sz="4000" b="1" dirty="0">
                <a:latin typeface="Arial Black" panose="020B0A04020102020204" pitchFamily="34" charset="0"/>
              </a:rPr>
              <a:t> </a:t>
            </a:r>
            <a:r>
              <a:rPr lang="fr-CA" sz="4000" b="1" dirty="0" err="1">
                <a:latin typeface="Arial Black" panose="020B0A04020102020204" pitchFamily="34" charset="0"/>
              </a:rPr>
              <a:t>Stastictics</a:t>
            </a:r>
            <a:endParaRPr lang="fr-CA" sz="4000" b="1" dirty="0"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fr-CA" sz="1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fr-CA" sz="2000" b="1" dirty="0" err="1">
                <a:latin typeface="Arial Black" panose="020B0A04020102020204" pitchFamily="34" charset="0"/>
              </a:rPr>
              <a:t>January</a:t>
            </a:r>
            <a:r>
              <a:rPr lang="fr-CA" sz="2000" b="1" dirty="0">
                <a:latin typeface="Arial Black" panose="020B0A04020102020204" pitchFamily="34" charset="0"/>
              </a:rPr>
              <a:t> to </a:t>
            </a:r>
            <a:r>
              <a:rPr lang="fr-CA" sz="2000" b="1" dirty="0" err="1">
                <a:latin typeface="Arial Black" panose="020B0A04020102020204" pitchFamily="34" charset="0"/>
              </a:rPr>
              <a:t>December</a:t>
            </a:r>
            <a:r>
              <a:rPr lang="fr-CA" sz="2000" b="1" dirty="0">
                <a:latin typeface="Arial Black" panose="020B0A04020102020204" pitchFamily="34" charset="0"/>
              </a:rPr>
              <a:t> 2025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5" y="2049314"/>
            <a:ext cx="3306382" cy="38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Assistance files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79739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270138"/>
              </p:ext>
            </p:extLst>
          </p:nvPr>
        </p:nvGraphicFramePr>
        <p:xfrm>
          <a:off x="3711957" y="4642523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95728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499850"/>
              </p:ext>
            </p:extLst>
          </p:nvPr>
        </p:nvGraphicFramePr>
        <p:xfrm>
          <a:off x="886682" y="1875972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04698" y="1455394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Search and Rescue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1238699" y="1512480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Person in Distress 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4255988" y="4397927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By-Law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53621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056166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98819408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7583159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97342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0302452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131477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44833000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9837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6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9788078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1874996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27159632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07605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807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07922091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30800346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11277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Akulivik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96550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" y="7290629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9349827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10035193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48801138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160353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4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534499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8576665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6620717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25842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8549372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69232232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82250913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49203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dirty="0"/>
              <a:t>Total </a:t>
            </a:r>
            <a:r>
              <a:rPr lang="fr-CA" sz="4400" dirty="0" err="1"/>
              <a:t>Criminal</a:t>
            </a:r>
            <a:r>
              <a:rPr lang="fr-CA" sz="4400" dirty="0"/>
              <a:t> Incidents </a:t>
            </a:r>
            <a:r>
              <a:rPr lang="fr-CA" sz="4400" dirty="0" err="1"/>
              <a:t>Evolution</a:t>
            </a:r>
            <a:endParaRPr lang="fr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3658794487"/>
                  </p:ext>
                </p:extLst>
              </p:nvPr>
            </p:nvGraphicFramePr>
            <p:xfrm>
              <a:off x="2362200" y="14611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200" y="1461174"/>
                <a:ext cx="8534400" cy="56896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023760" cy="1178924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882584216"/>
                  </p:ext>
                </p:extLst>
              </p:nvPr>
            </p:nvGraphicFramePr>
            <p:xfrm>
              <a:off x="2514600" y="16135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4600" y="1613574"/>
                <a:ext cx="8534400" cy="56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3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Aupaluk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8542508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27046395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Aupaluk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469510"/>
              </p:ext>
            </p:extLst>
          </p:nvPr>
        </p:nvGraphicFramePr>
        <p:xfrm>
          <a:off x="2284095" y="1627257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4864" y="138286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62773475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0336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31520245"/>
              </p:ext>
            </p:extLst>
          </p:nvPr>
        </p:nvGraphicFramePr>
        <p:xfrm>
          <a:off x="1572488" y="4151658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7949969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338662"/>
              </p:ext>
            </p:extLst>
          </p:nvPr>
        </p:nvGraphicFramePr>
        <p:xfrm>
          <a:off x="1464740" y="1654632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56771986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84652851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70679452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430529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799" y="7263729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31799548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38701220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69553352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75481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59785805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25888840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Inukjuak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72186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47994685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8609200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182701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75593836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03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52670212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9771753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41076930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273002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9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8332451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15784913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17833231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118883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1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2631" y="144988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971444"/>
              </p:ext>
            </p:extLst>
          </p:nvPr>
        </p:nvGraphicFramePr>
        <p:xfrm>
          <a:off x="1437501" y="1654475"/>
          <a:ext cx="47121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6799" y="19812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71929" y="1443830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Attempter Murder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289567"/>
              </p:ext>
            </p:extLst>
          </p:nvPr>
        </p:nvGraphicFramePr>
        <p:xfrm>
          <a:off x="6781799" y="1654475"/>
          <a:ext cx="4793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751344549"/>
              </p:ext>
            </p:extLst>
          </p:nvPr>
        </p:nvGraphicFramePr>
        <p:xfrm>
          <a:off x="6850504" y="4231560"/>
          <a:ext cx="4808095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endParaRPr lang="en-US" sz="2700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082474"/>
              </p:ext>
            </p:extLst>
          </p:nvPr>
        </p:nvGraphicFramePr>
        <p:xfrm>
          <a:off x="1600200" y="4754162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80494" y="447387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Suicide</a:t>
            </a:r>
          </a:p>
        </p:txBody>
      </p:sp>
    </p:spTree>
    <p:extLst>
      <p:ext uri="{BB962C8B-B14F-4D97-AF65-F5344CB8AC3E}">
        <p14:creationId xmlns:p14="http://schemas.microsoft.com/office/powerpoint/2010/main" val="202314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18809967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4585690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8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Ivujivik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608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5222668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64812418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38756616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823090"/>
              </p:ext>
            </p:extLst>
          </p:nvPr>
        </p:nvGraphicFramePr>
        <p:xfrm>
          <a:off x="1589314" y="1592036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7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7809060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80300655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76674411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945908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2114562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9405329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06981036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66446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</a:t>
            </a:r>
            <a:r>
              <a:rPr lang="en-US" dirty="0">
                <a:solidFill>
                  <a:prstClr val="black"/>
                </a:solidFill>
              </a:rPr>
              <a:t>December</a:t>
            </a:r>
            <a:r>
              <a:rPr lang="en-US" dirty="0"/>
              <a:t>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Kangiqsualujjuaq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97246326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6351203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6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Kangiqsualujjuaq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093823"/>
              </p:ext>
            </p:extLst>
          </p:nvPr>
        </p:nvGraphicFramePr>
        <p:xfrm>
          <a:off x="2092371" y="158931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5168611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16822189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35187761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5770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1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8339306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41494489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9949969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681885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75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82628036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91039482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6593528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38896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383098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85170"/>
              </p:ext>
            </p:extLst>
          </p:nvPr>
        </p:nvGraphicFramePr>
        <p:xfrm>
          <a:off x="925740" y="1739012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73005347"/>
              </p:ext>
            </p:extLst>
          </p:nvPr>
        </p:nvGraphicFramePr>
        <p:xfrm>
          <a:off x="1121430" y="4184050"/>
          <a:ext cx="506211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30413" y="1415449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159969"/>
              </p:ext>
            </p:extLst>
          </p:nvPr>
        </p:nvGraphicFramePr>
        <p:xfrm>
          <a:off x="6360348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612688022"/>
              </p:ext>
            </p:extLst>
          </p:nvPr>
        </p:nvGraphicFramePr>
        <p:xfrm>
          <a:off x="6477000" y="4231560"/>
          <a:ext cx="50292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Crime against the person</a:t>
            </a:r>
          </a:p>
        </p:txBody>
      </p:sp>
    </p:spTree>
    <p:extLst>
      <p:ext uri="{BB962C8B-B14F-4D97-AF65-F5344CB8AC3E}">
        <p14:creationId xmlns:p14="http://schemas.microsoft.com/office/powerpoint/2010/main" val="535807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Kangiqsujuaq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81912562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7384312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8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Kangiqsujuaq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01761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56356393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07969418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17635421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574361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82114" y="1869594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8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0659465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32272467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25933602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52616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38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22554210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77824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90095599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626291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Kangirsuk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9305373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7156062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35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Kangirsuk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52703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29462798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28643651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12244308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75346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24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337576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6640927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3773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2467561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84240026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663959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191015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0231701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2298346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39376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3657" y="1431624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767741"/>
              </p:ext>
            </p:extLst>
          </p:nvPr>
        </p:nvGraphicFramePr>
        <p:xfrm>
          <a:off x="1177797" y="1733729"/>
          <a:ext cx="5474779" cy="267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38559851"/>
              </p:ext>
            </p:extLst>
          </p:nvPr>
        </p:nvGraphicFramePr>
        <p:xfrm>
          <a:off x="1158748" y="4229146"/>
          <a:ext cx="5318251" cy="303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77800" y="1423810"/>
            <a:ext cx="3847187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97764"/>
              </p:ext>
            </p:extLst>
          </p:nvPr>
        </p:nvGraphicFramePr>
        <p:xfrm>
          <a:off x="6734053" y="1654475"/>
          <a:ext cx="5305547" cy="257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31553744"/>
              </p:ext>
            </p:extLst>
          </p:nvPr>
        </p:nvGraphicFramePr>
        <p:xfrm>
          <a:off x="6829110" y="4094903"/>
          <a:ext cx="5311016" cy="317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9841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Crime against the person</a:t>
            </a:r>
          </a:p>
        </p:txBody>
      </p:sp>
    </p:spTree>
    <p:extLst>
      <p:ext uri="{BB962C8B-B14F-4D97-AF65-F5344CB8AC3E}">
        <p14:creationId xmlns:p14="http://schemas.microsoft.com/office/powerpoint/2010/main" val="1683807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9760538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9392037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09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Kuujjuaq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268659"/>
              </p:ext>
            </p:extLst>
          </p:nvPr>
        </p:nvGraphicFramePr>
        <p:xfrm>
          <a:off x="2133600" y="1498264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799" y="7263729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33291556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2802289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55043407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278845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15271516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393335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5850568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27262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70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56083294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7713192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67351235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892851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Kuujjuaraapik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61149680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96061997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34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Kuujjuaraapik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35071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769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4504960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4196496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44164717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441714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7696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60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2191541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4142314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4625061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64821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2078" y="7263729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50680" y="182912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20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87714876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26032188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11782182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663537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8803" y="1435696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Fatal Accidents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097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Declared Motor Vehicle Accidents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322422"/>
              </p:ext>
            </p:extLst>
          </p:nvPr>
        </p:nvGraphicFramePr>
        <p:xfrm>
          <a:off x="1480991" y="1689559"/>
          <a:ext cx="4777711" cy="25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15582795"/>
              </p:ext>
            </p:extLst>
          </p:nvPr>
        </p:nvGraphicFramePr>
        <p:xfrm>
          <a:off x="6665758" y="1293863"/>
          <a:ext cx="5297642" cy="28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415227933"/>
              </p:ext>
            </p:extLst>
          </p:nvPr>
        </p:nvGraphicFramePr>
        <p:xfrm>
          <a:off x="4114800" y="4111846"/>
          <a:ext cx="5378797" cy="315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8009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Puvirnituq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0542017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2931054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8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Puvirnituq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016522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8869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29839911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8386388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83114295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952714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24970360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7968175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55854805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724330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22399058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74664616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2061507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953426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9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Quaqtaq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21194902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59667394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0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Quaqtaq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6329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22902774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99951927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0107250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746561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39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68395053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19578233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80309868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278808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2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13666799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89438519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7740718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473434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07565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Careless use of firearm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Crimes involving weapons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30501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85203613"/>
              </p:ext>
            </p:extLst>
          </p:nvPr>
        </p:nvGraphicFramePr>
        <p:xfrm>
          <a:off x="1676400" y="4157097"/>
          <a:ext cx="4800600" cy="30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1415449"/>
            <a:ext cx="4495799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Pointing a firearm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781720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942810331"/>
              </p:ext>
            </p:extLst>
          </p:nvPr>
        </p:nvGraphicFramePr>
        <p:xfrm>
          <a:off x="6695301" y="4153819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1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Salluit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42400479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5697620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200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Salluit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81328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2869024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80378114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23983302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862125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00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063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99764818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5267608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57077710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156907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8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15190767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47057637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69555267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89617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588" y="7263729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9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Tasiujaq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62118568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56753041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Tasiujaq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016277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322" y="1328365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Murder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71000429"/>
              </p:ext>
            </p:extLst>
          </p:nvPr>
        </p:nvGraphicFramePr>
        <p:xfrm>
          <a:off x="6821532" y="1676400"/>
          <a:ext cx="426720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2702" y="1301149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Attempted Murder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86072940"/>
              </p:ext>
            </p:extLst>
          </p:nvPr>
        </p:nvGraphicFramePr>
        <p:xfrm>
          <a:off x="1600200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56777865"/>
              </p:ext>
            </p:extLst>
          </p:nvPr>
        </p:nvGraphicFramePr>
        <p:xfrm>
          <a:off x="6823669" y="415437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26947"/>
              </p:ext>
            </p:extLst>
          </p:nvPr>
        </p:nvGraphicFramePr>
        <p:xfrm>
          <a:off x="1483681" y="16764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05740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4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6628" y="1401463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27813675"/>
              </p:ext>
            </p:extLst>
          </p:nvPr>
        </p:nvGraphicFramePr>
        <p:xfrm>
          <a:off x="7010400" y="1632097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26680" y="1430706"/>
            <a:ext cx="28956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4264043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11792926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200984"/>
              </p:ext>
            </p:extLst>
          </p:nvPr>
        </p:nvGraphicFramePr>
        <p:xfrm>
          <a:off x="1360715" y="1648427"/>
          <a:ext cx="46369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162431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14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7688" y="1434697"/>
            <a:ext cx="3048000" cy="44570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3171493"/>
              </p:ext>
            </p:extLst>
          </p:nvPr>
        </p:nvGraphicFramePr>
        <p:xfrm>
          <a:off x="6781800" y="1600199"/>
          <a:ext cx="51816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3657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Sexual Assault with a weapon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24822858"/>
              </p:ext>
            </p:extLst>
          </p:nvPr>
        </p:nvGraphicFramePr>
        <p:xfrm>
          <a:off x="1414890" y="4038600"/>
          <a:ext cx="5062109" cy="287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31779324"/>
              </p:ext>
            </p:extLst>
          </p:nvPr>
        </p:nvGraphicFramePr>
        <p:xfrm>
          <a:off x="7010400" y="4052205"/>
          <a:ext cx="4876800" cy="29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840091"/>
              </p:ext>
            </p:extLst>
          </p:nvPr>
        </p:nvGraphicFramePr>
        <p:xfrm>
          <a:off x="1310107" y="1722613"/>
          <a:ext cx="5014493" cy="23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65944678"/>
              </p:ext>
            </p:extLst>
          </p:nvPr>
        </p:nvGraphicFramePr>
        <p:xfrm>
          <a:off x="1101376" y="1962330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919" y="2097538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06041774"/>
              </p:ext>
            </p:extLst>
          </p:nvPr>
        </p:nvGraphicFramePr>
        <p:xfrm>
          <a:off x="6361753" y="1973397"/>
          <a:ext cx="4842223" cy="382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Number of detentions </a:t>
            </a:r>
          </a:p>
        </p:txBody>
      </p:sp>
    </p:spTree>
    <p:extLst>
      <p:ext uri="{BB962C8B-B14F-4D97-AF65-F5344CB8AC3E}">
        <p14:creationId xmlns:p14="http://schemas.microsoft.com/office/powerpoint/2010/main" val="1546714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669"/>
            <a:ext cx="12202364" cy="12954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Umiujaq</a:t>
            </a:r>
            <a:br>
              <a:rPr lang="en-US" dirty="0"/>
            </a:br>
            <a:r>
              <a:rPr lang="en-US" sz="2700" dirty="0"/>
              <a:t>Specific Crime Trends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38093008"/>
              </p:ext>
            </p:extLst>
          </p:nvPr>
        </p:nvGraphicFramePr>
        <p:xfrm>
          <a:off x="1066800" y="2044998"/>
          <a:ext cx="5105400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38988009"/>
              </p:ext>
            </p:extLst>
          </p:nvPr>
        </p:nvGraphicFramePr>
        <p:xfrm>
          <a:off x="6452718" y="2044999"/>
          <a:ext cx="5358281" cy="341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19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Umiujaq</a:t>
            </a:r>
            <a:br>
              <a:rPr lang="en-US" dirty="0"/>
            </a:br>
            <a:r>
              <a:rPr lang="en-US" sz="2700" dirty="0"/>
              <a:t>Summary – All Police Interventions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773697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672" y="1324212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Adults detained criminally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Nunavik</a:t>
            </a:r>
            <a:br>
              <a:rPr lang="en-US" dirty="0"/>
            </a:br>
            <a:r>
              <a:rPr lang="en-US" sz="2700" dirty="0"/>
              <a:t>Number of detentions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911205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December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949184"/>
              </p:ext>
            </p:extLst>
          </p:nvPr>
        </p:nvGraphicFramePr>
        <p:xfrm>
          <a:off x="1437501" y="4503549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472985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760050"/>
              </p:ext>
            </p:extLst>
          </p:nvPr>
        </p:nvGraphicFramePr>
        <p:xfrm>
          <a:off x="6934200" y="4675190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9443" y="1363671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200" b="1" dirty="0"/>
              <a:t>Adults detained non-criminally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2034859" y="4255776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Youths detained criminally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7162800" y="4214849"/>
            <a:ext cx="4419600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/>
              <a:t>Youths detained non-criminally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1" y="421276"/>
            <a:ext cx="1023760" cy="11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9425</TotalTime>
  <Words>1741</Words>
  <Application>Microsoft Office PowerPoint</Application>
  <PresentationFormat>Custom</PresentationFormat>
  <Paragraphs>530</Paragraphs>
  <Slides>81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Arial Black</vt:lpstr>
      <vt:lpstr>Calibri</vt:lpstr>
      <vt:lpstr>Office Theme</vt:lpstr>
      <vt:lpstr>PowerPoint Presentation</vt:lpstr>
      <vt:lpstr>Total Criminal Incidents Evolution</vt:lpstr>
      <vt:lpstr>Nunavik </vt:lpstr>
      <vt:lpstr>Nunavik Crime against the person</vt:lpstr>
      <vt:lpstr>Nunavik Crime against the person</vt:lpstr>
      <vt:lpstr>Nunavik Declared Motor Vehicle Accidents</vt:lpstr>
      <vt:lpstr>Nunavik Crimes involving weapons </vt:lpstr>
      <vt:lpstr>Nunavik Number of detentions </vt:lpstr>
      <vt:lpstr>Nunavik Number of detentions </vt:lpstr>
      <vt:lpstr>Nunavik Assistance files </vt:lpstr>
      <vt:lpstr>Nunavik Summary – All Police Interventions</vt:lpstr>
      <vt:lpstr>Akulivik Specific Crime Trends</vt:lpstr>
      <vt:lpstr>Akulivik Specific Crime Trends</vt:lpstr>
      <vt:lpstr>Akulivik Specific Crime Trends</vt:lpstr>
      <vt:lpstr>Akulivik Specific Crime Trends</vt:lpstr>
      <vt:lpstr>Akulivik Summary – All Police Interventions</vt:lpstr>
      <vt:lpstr>Aupaluk Specific Crime Trends</vt:lpstr>
      <vt:lpstr>Aupaluk Specific Crime Trends</vt:lpstr>
      <vt:lpstr>Aupaluk Specific Crime Trends</vt:lpstr>
      <vt:lpstr>Aupaluk Specific Crime Trends</vt:lpstr>
      <vt:lpstr>Aupaluk Summary – All Police Interventions</vt:lpstr>
      <vt:lpstr>Inukjuak Specific Crime Trends</vt:lpstr>
      <vt:lpstr>Inukjuak Specific Crime Trends</vt:lpstr>
      <vt:lpstr>Inukjuak Specific Crime Trends</vt:lpstr>
      <vt:lpstr>Inukjuak Specific Crime Trends</vt:lpstr>
      <vt:lpstr>Inukjuak Summary – All Police Interventions</vt:lpstr>
      <vt:lpstr>Ivujivik Specific Crime Trends</vt:lpstr>
      <vt:lpstr>Ivujivik Specific Crime Trends</vt:lpstr>
      <vt:lpstr>Ivujivik Specific Crime Trends</vt:lpstr>
      <vt:lpstr>Ivujivik Specific Crime Trends</vt:lpstr>
      <vt:lpstr>Ivujivik Summary – All Police Interventions</vt:lpstr>
      <vt:lpstr>Kangiqsualujjuaq Specific Crime Trends</vt:lpstr>
      <vt:lpstr>Kangiqsualujjuaq Specific Crime Trends</vt:lpstr>
      <vt:lpstr>Kangiqsualujjuaq Specific Crime Trends</vt:lpstr>
      <vt:lpstr>Kangiqsualujjuaq Specific Crime Trends</vt:lpstr>
      <vt:lpstr>Kangiqsualujjuaq Summary – All Police Interventions</vt:lpstr>
      <vt:lpstr>Kangiqsujuaq Specific Crime Trends</vt:lpstr>
      <vt:lpstr>Kangiqsujuaq Specific Crime Trends</vt:lpstr>
      <vt:lpstr>Kangiqsujuaq Specific Crime Trends</vt:lpstr>
      <vt:lpstr>Kangiqsujuaq Specific Crime Trends</vt:lpstr>
      <vt:lpstr>Kangiqsujuaq Summary – All Police Interventions</vt:lpstr>
      <vt:lpstr>Kangirsuk Specific Crime Trends</vt:lpstr>
      <vt:lpstr>Kangirsuk Specific Crime Trends</vt:lpstr>
      <vt:lpstr>Kangirsuk Specific Crime Trends</vt:lpstr>
      <vt:lpstr>Kangirsuk Specific Crime Trends</vt:lpstr>
      <vt:lpstr>Kangirsuk Summary – All Police Interventions</vt:lpstr>
      <vt:lpstr>Kuujjuaq Specific Crime Trends</vt:lpstr>
      <vt:lpstr>Kuujjuaq Specific Crime Trends</vt:lpstr>
      <vt:lpstr>Kuujjuaq Specific Crime Trends</vt:lpstr>
      <vt:lpstr>Kuujjuaq Specific Crime Trends</vt:lpstr>
      <vt:lpstr>Kuujjuaq Summary – All Police Interventions</vt:lpstr>
      <vt:lpstr>Kuujjuaraapik Specific Crime Trends</vt:lpstr>
      <vt:lpstr>Kuujjuaraapik Specific Crime Trends</vt:lpstr>
      <vt:lpstr>Kuujjuaraapik Specific Crime Trends</vt:lpstr>
      <vt:lpstr>Kuujjuaraapik Specific Crime Trends</vt:lpstr>
      <vt:lpstr>Kuujjuaraapik Summary – All Police Interventions</vt:lpstr>
      <vt:lpstr>Puvirnituq Specific Crime Trends</vt:lpstr>
      <vt:lpstr>Puvirnituq Specific Crime Trends</vt:lpstr>
      <vt:lpstr>Puvirnituq Specific Crime Trends</vt:lpstr>
      <vt:lpstr>Puvirnituq Specific Crime Trends</vt:lpstr>
      <vt:lpstr>Puvirnituq Summary – All Police Interventions</vt:lpstr>
      <vt:lpstr>Quaqtaq Specific Crime Trends</vt:lpstr>
      <vt:lpstr>Quaqtaq Specific Crime Trends</vt:lpstr>
      <vt:lpstr>Quaqtaq Specific Crime Trends</vt:lpstr>
      <vt:lpstr>Quaqtaq Specific Crime Trends</vt:lpstr>
      <vt:lpstr>Quaqtaq Summary – All Police Interventions</vt:lpstr>
      <vt:lpstr>Salluit Specific Crime Trends</vt:lpstr>
      <vt:lpstr>Salluit Specific Crime Trends</vt:lpstr>
      <vt:lpstr>Salluit Specific Crime Trends</vt:lpstr>
      <vt:lpstr>Salluit Specific Crime Trends</vt:lpstr>
      <vt:lpstr>Salluit Summary – All Police Interventions</vt:lpstr>
      <vt:lpstr>Tasiujaq Specific Crime Trends</vt:lpstr>
      <vt:lpstr>Tasiujaq Specific Crime Trends</vt:lpstr>
      <vt:lpstr>Tasiujaq Specific Crime Trends</vt:lpstr>
      <vt:lpstr>Tasiujaq Specific Crime Trends</vt:lpstr>
      <vt:lpstr>Tasiujaq Summary – All Police Interventions</vt:lpstr>
      <vt:lpstr>Umiujaq Specific Crime Trends</vt:lpstr>
      <vt:lpstr>Umiujaq Specific Crime Trends</vt:lpstr>
      <vt:lpstr>Umiujaq Specific Crime Trends</vt:lpstr>
      <vt:lpstr>Umiujaq Specific Crime Trends</vt:lpstr>
      <vt:lpstr>Umiujaq Summary – All Police Interventions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Kativik Regional Police Force</dc:title>
  <dc:creator>tgreene</dc:creator>
  <cp:lastModifiedBy>Bruno Hamel</cp:lastModifiedBy>
  <cp:revision>1128</cp:revision>
  <cp:lastPrinted>2020-05-07T19:40:10Z</cp:lastPrinted>
  <dcterms:created xsi:type="dcterms:W3CDTF">2009-08-21T18:48:51Z</dcterms:created>
  <dcterms:modified xsi:type="dcterms:W3CDTF">2026-01-30T15:05:35Z</dcterms:modified>
</cp:coreProperties>
</file>