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28"/>
  </p:notesMasterIdLst>
  <p:sldIdLst>
    <p:sldId id="256" r:id="rId6"/>
    <p:sldId id="294" r:id="rId7"/>
    <p:sldId id="257" r:id="rId8"/>
    <p:sldId id="260" r:id="rId9"/>
    <p:sldId id="259" r:id="rId10"/>
    <p:sldId id="258" r:id="rId11"/>
    <p:sldId id="261" r:id="rId12"/>
    <p:sldId id="295" r:id="rId13"/>
    <p:sldId id="278" r:id="rId14"/>
    <p:sldId id="296" r:id="rId15"/>
    <p:sldId id="297" r:id="rId16"/>
    <p:sldId id="298" r:id="rId17"/>
    <p:sldId id="299" r:id="rId18"/>
    <p:sldId id="300" r:id="rId19"/>
    <p:sldId id="301" r:id="rId20"/>
    <p:sldId id="286" r:id="rId21"/>
    <p:sldId id="302" r:id="rId22"/>
    <p:sldId id="303" r:id="rId23"/>
    <p:sldId id="304" r:id="rId24"/>
    <p:sldId id="305" r:id="rId25"/>
    <p:sldId id="306" r:id="rId26"/>
    <p:sldId id="262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35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107" y="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slide" Target="slides/slide2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EB3-4531-9C74-E035FC9DFEA1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EB3-4531-9C74-E035FC9DFEA1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EB3-4531-9C74-E035FC9DFEA1}"/>
              </c:ext>
            </c:extLst>
          </c:dPt>
          <c:dLbls>
            <c:dLbl>
              <c:idx val="0"/>
              <c:layout>
                <c:manualLayout>
                  <c:x val="9.9831674887276792E-3"/>
                  <c:y val="-6.49022122966695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EB3-4531-9C74-E035FC9DFEA1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EB3-4531-9C74-E035FC9DFEA1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EB3-4531-9C74-E035FC9DFE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617560</c:v>
                </c:pt>
                <c:pt idx="1">
                  <c:v>243500</c:v>
                </c:pt>
                <c:pt idx="2">
                  <c:v>242280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EB3-4531-9C74-E035FC9DFEA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Kangirsuk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246681403773E-3"/>
                  <c:y val="-6.36889111086423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8650</c:v>
                </c:pt>
                <c:pt idx="2">
                  <c:v>0</c:v>
                </c:pt>
                <c:pt idx="3">
                  <c:v>8650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3200"/>
            </a:pPr>
            <a:r>
              <a:rPr lang="en-US" dirty="0"/>
              <a:t>Kuujjuaq</a:t>
            </a:r>
          </a:p>
        </c:rich>
      </c:tx>
      <c:overlay val="0"/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5320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3.70370370370377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5760</c:v>
                </c:pt>
                <c:pt idx="1">
                  <c:v>0</c:v>
                </c:pt>
                <c:pt idx="2">
                  <c:v>0</c:v>
                </c:pt>
                <c:pt idx="3">
                  <c:v>5760</c:v>
                </c:pt>
                <c:pt idx="4">
                  <c:v>40000</c:v>
                </c:pt>
                <c:pt idx="5">
                  <c:v>40000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Kuujjuarapik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167E-3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3.7500000000000103E-2"/>
                  <c:y val="-1.85185185185186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6720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6720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Puvirnituq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2.10963837853601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8870</c:v>
                </c:pt>
                <c:pt idx="1">
                  <c:v>0</c:v>
                </c:pt>
                <c:pt idx="2">
                  <c:v>0</c:v>
                </c:pt>
                <c:pt idx="3">
                  <c:v>8870</c:v>
                </c:pt>
                <c:pt idx="4">
                  <c:v>179640</c:v>
                </c:pt>
                <c:pt idx="5">
                  <c:v>175520</c:v>
                </c:pt>
                <c:pt idx="6">
                  <c:v>1800</c:v>
                </c:pt>
                <c:pt idx="7">
                  <c:v>2320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Quaqtaq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6.2132545931758024E-3"/>
                  <c:y val="-4.429717118693496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5277777777777677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450</c:v>
                </c:pt>
                <c:pt idx="1">
                  <c:v>0</c:v>
                </c:pt>
                <c:pt idx="2">
                  <c:v>0</c:v>
                </c:pt>
                <c:pt idx="3">
                  <c:v>450</c:v>
                </c:pt>
                <c:pt idx="4">
                  <c:v>8100</c:v>
                </c:pt>
                <c:pt idx="6">
                  <c:v>8100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Salluit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4.8243657042869132E-3"/>
                  <c:y val="-1.1837124526100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-1.3888888888888889E-3"/>
                  <c:y val="-1.85185185185198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1.1111111111111112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2500</c:v>
                </c:pt>
                <c:pt idx="2">
                  <c:v>0</c:v>
                </c:pt>
                <c:pt idx="3">
                  <c:v>0</c:v>
                </c:pt>
                <c:pt idx="4">
                  <c:v>2500</c:v>
                </c:pt>
                <c:pt idx="5">
                  <c:v>19300</c:v>
                </c:pt>
                <c:pt idx="6">
                  <c:v>5800</c:v>
                </c:pt>
                <c:pt idx="7">
                  <c:v>13500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Tasiujaq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55408282298046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4.1666666666666664E-2"/>
                  <c:y val="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1">
                  <c:v>0</c:v>
                </c:pt>
                <c:pt idx="2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Umiujaq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6E-3"/>
                  <c:y val="-9.346602508019830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9.98527267424905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12310</c:v>
                </c:pt>
                <c:pt idx="1">
                  <c:v>0</c:v>
                </c:pt>
                <c:pt idx="2">
                  <c:v>0</c:v>
                </c:pt>
                <c:pt idx="3">
                  <c:v>12310</c:v>
                </c:pt>
                <c:pt idx="4">
                  <c:v>55840</c:v>
                </c:pt>
                <c:pt idx="5">
                  <c:v>28320</c:v>
                </c:pt>
                <c:pt idx="6">
                  <c:v>15600</c:v>
                </c:pt>
                <c:pt idx="7">
                  <c:v>11920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scene3d>
          <a:camera prst="orthographicFront"/>
          <a:lightRig rig="threePt" dir="t"/>
        </a:scene3d>
        <a:sp3d>
          <a:bevelT/>
        </a:sp3d>
      </c:spPr>
      <c:txPr>
        <a:bodyPr/>
        <a:lstStyle/>
        <a:p>
          <a:pPr>
            <a:defRPr sz="32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defRPr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0E3-4ACF-883C-B6E4B352E5E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0E3-4ACF-883C-B6E4B352E5E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0E3-4ACF-883C-B6E4B352E5E3}"/>
              </c:ext>
            </c:extLst>
          </c:dPt>
          <c:dLbls>
            <c:dLbl>
              <c:idx val="0"/>
              <c:layout>
                <c:manualLayout>
                  <c:x val="1.9105755490769226E-2"/>
                  <c:y val="-6.7351698576701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E3-4ACF-883C-B6E4B352E5E3}"/>
                </c:ext>
              </c:extLst>
            </c:dLbl>
            <c:dLbl>
              <c:idx val="1"/>
              <c:layout>
                <c:manualLayout>
                  <c:x val="1.9765524137164835E-2"/>
                  <c:y val="-4.16427495710353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0E3-4ACF-883C-B6E4B352E5E3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spPr/>
              <c:txPr>
                <a:bodyPr/>
                <a:lstStyle/>
                <a:p>
                  <a:pPr marL="0" indent="0">
                    <a:buFont typeface="Arial" charset="0"/>
                    <a:buNone/>
                    <a:defRPr b="0"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0E3-4ACF-883C-B6E4B352E5E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_ * #,##0_)\ "$"_ ;_ * \(#,##0\)\ "$"_ ;_ * "-"??_)\ "$"_ ;_ @_ </c:formatCode>
                <c:ptCount val="3"/>
                <c:pt idx="0">
                  <c:v>1841940</c:v>
                </c:pt>
                <c:pt idx="1">
                  <c:v>3573500</c:v>
                </c:pt>
                <c:pt idx="2">
                  <c:v>2957660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E3-4ACF-883C-B6E4B352E5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556160"/>
        <c:axId val="142566144"/>
        <c:axId val="0"/>
      </c:bar3DChart>
      <c:catAx>
        <c:axId val="1425561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566144"/>
        <c:crosses val="autoZero"/>
        <c:auto val="1"/>
        <c:lblAlgn val="ctr"/>
        <c:lblOffset val="100"/>
        <c:noMultiLvlLbl val="0"/>
      </c:catAx>
      <c:valAx>
        <c:axId val="142566144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17000"/>
              </a:prstClr>
            </a:outerShdw>
          </a:effectLst>
        </c:spPr>
        <c:crossAx val="142556160"/>
        <c:crosses val="autoZero"/>
        <c:crossBetween val="between"/>
      </c:valAx>
      <c:spPr>
        <a:noFill/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Nunavik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6">
                  <a:lumMod val="75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46E6-452B-A941-B650D2113F36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46E6-452B-A941-B650D2113F36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6">
                    <a:lumMod val="75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46E6-452B-A941-B650D2113F36}"/>
              </c:ext>
            </c:extLst>
          </c:dPt>
          <c:dLbls>
            <c:dLbl>
              <c:idx val="0"/>
              <c:layout>
                <c:manualLayout>
                  <c:x val="1.1503630822628902E-2"/>
                  <c:y val="-3.3057669518201681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6E6-452B-A941-B650D2113F36}"/>
                </c:ext>
              </c:extLst>
            </c:dLbl>
            <c:dLbl>
              <c:idx val="1"/>
              <c:layout>
                <c:manualLayout>
                  <c:x val="9.1224298832696844E-3"/>
                  <c:y val="-4.654189657939236E-2"/>
                </c:manualLayout>
              </c:layout>
              <c:spPr/>
              <c:txPr>
                <a:bodyPr/>
                <a:lstStyle/>
                <a:p>
                  <a:pPr>
                    <a:defRPr sz="1800" b="0">
                      <a:effectLst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6E6-452B-A941-B650D2113F36}"/>
                </c:ext>
              </c:extLst>
            </c:dLbl>
            <c:dLbl>
              <c:idx val="2"/>
              <c:layout>
                <c:manualLayout>
                  <c:x val="2.329405747369789E-2"/>
                  <c:y val="-4.3268141531113025E-2"/>
                </c:manualLayout>
              </c:layout>
              <c:tx>
                <c:rich>
                  <a:bodyPr/>
                  <a:lstStyle/>
                  <a:p>
                    <a:pPr>
                      <a:defRPr sz="1800" b="0">
                        <a:effectLst/>
                      </a:defRPr>
                    </a:pPr>
                    <a:r>
                      <a:rPr lang="en-US" sz="1800" dirty="0"/>
                      <a:t>56,876</a:t>
                    </a:r>
                  </a:p>
                </c:rich>
              </c:tx>
              <c:spPr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46E6-452B-A941-B650D2113F3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0">
                    <a:effectLst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Sheet1!$A$2:$A$4</c:f>
              <c:numCache>
                <c:formatCode>General</c:formatCode>
                <c:ptCount val="3"/>
                <c:pt idx="0">
                  <c:v>2023</c:v>
                </c:pt>
                <c:pt idx="1">
                  <c:v>2024</c:v>
                </c:pt>
                <c:pt idx="2">
                  <c:v>2025</c:v>
                </c:pt>
              </c:numCache>
            </c:numRef>
          </c:cat>
          <c:val>
            <c:numRef>
              <c:f>Sheet1!$B$2:$B$4</c:f>
              <c:numCache>
                <c:formatCode>#,##0_);\(#,##0\)</c:formatCode>
                <c:ptCount val="3"/>
                <c:pt idx="0">
                  <c:v>37964</c:v>
                </c:pt>
                <c:pt idx="1">
                  <c:v>66300</c:v>
                </c:pt>
                <c:pt idx="2">
                  <c:v>56876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6E6-452B-A941-B650D2113F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4037760"/>
        <c:axId val="164039296"/>
        <c:axId val="0"/>
      </c:bar3DChart>
      <c:catAx>
        <c:axId val="164037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9296"/>
        <c:crosses val="autoZero"/>
        <c:auto val="1"/>
        <c:lblAlgn val="ctr"/>
        <c:lblOffset val="100"/>
        <c:noMultiLvlLbl val="0"/>
      </c:catAx>
      <c:valAx>
        <c:axId val="164039296"/>
        <c:scaling>
          <c:orientation val="minMax"/>
        </c:scaling>
        <c:delete val="0"/>
        <c:axPos val="l"/>
        <c:majorGridlines/>
        <c:numFmt formatCode="#,##0_);\(#,##0\)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txPr>
          <a:bodyPr/>
          <a:lstStyle/>
          <a:p>
            <a:pPr>
              <a:defRPr sz="1800" b="0">
                <a:effectLst/>
              </a:defRPr>
            </a:pPr>
            <a:endParaRPr lang="en-US"/>
          </a:p>
        </c:txPr>
        <c:crossAx val="164037760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legend>
      <c:legendPos val="r"/>
      <c:overlay val="0"/>
      <c:txPr>
        <a:bodyPr/>
        <a:lstStyle/>
        <a:p>
          <a:pPr>
            <a:defRPr sz="1800" b="0">
              <a:effectLst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 algn="ctr" rtl="0">
        <a:defRPr lang="fr-CA" sz="3200" b="1" i="0" u="none" strike="noStrike" kern="1200" baseline="0" dirty="0" err="1">
          <a:solidFill>
            <a:prstClr val="black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n-lt"/>
          <a:ea typeface="+mn-ea"/>
          <a:cs typeface="+mn-cs"/>
        </a:defRPr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Akulivik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9.9831583552055739E-3"/>
                  <c:y val="-2.786512102653835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183712452610090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6-71F4-4470-8B5A-76299C1DB1BB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5.5555555555554534E-3"/>
                  <c:y val="-7.407407407407441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8"/>
              <c:layout>
                <c:manualLayout>
                  <c:x val="5.5555555555554534E-3"/>
                  <c:y val="-2.22222222222221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005D-4EA0-96FD-06DD69C6B32A}"/>
                </c:ext>
              </c:extLst>
            </c:dLbl>
            <c:dLbl>
              <c:idx val="11"/>
              <c:spPr>
                <a:noFill/>
                <a:ln>
                  <a:noFill/>
                </a:ln>
                <a:effectLst/>
              </c:spPr>
              <c:txPr>
                <a:bodyPr rot="0" vert="horz" anchor="ctr" anchorCtr="0"/>
                <a:lstStyle/>
                <a:p>
                  <a:pPr>
                    <a:defRPr b="1">
                      <a:ln>
                        <a:noFill/>
                      </a:ln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11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540000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24100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24100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ln>
            <a:solidFill>
              <a:schemeClr val="tx1">
                <a:lumMod val="50000"/>
                <a:lumOff val="5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spPr>
    <a:effectLst/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2089227909011379"/>
          <c:y val="1.6666666666666666E-2"/>
        </c:manualLayout>
      </c:layout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Aupaluk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5538713910761129E-2"/>
                  <c:y val="-4.6383639545056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4.70223097112860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1.0718503937007873E-3"/>
                  <c:y val="-4.6971857684456247E-2"/>
                </c:manualLayout>
              </c:layout>
              <c:tx>
                <c:rich>
                  <a:bodyPr/>
                  <a:lstStyle/>
                  <a:p>
                    <a:fld id="{0F259952-27FC-44CD-A90E-808E2E082018}" type="VALUE">
                      <a:rPr lang="en-US" b="0"/>
                      <a:pPr/>
                      <a:t>[VALUE]</a:t>
                    </a:fld>
                    <a:endParaRPr lang="en-C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3"/>
              <c:layout>
                <c:manualLayout>
                  <c:x val="1.2500000000000001E-2"/>
                  <c:y val="-1.85185185185185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2F8D-44A0-A3F1-E7B115DB4222}"/>
                </c:ext>
              </c:extLst>
            </c:dLbl>
            <c:dLbl>
              <c:idx val="4"/>
              <c:layout>
                <c:manualLayout>
                  <c:x val="2.7777777777777779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28AF-4BA6-AB38-BABFDF41C49E}"/>
                </c:ext>
              </c:extLst>
            </c:dLbl>
            <c:dLbl>
              <c:idx val="5"/>
              <c:layout>
                <c:manualLayout>
                  <c:x val="6.9444444444444441E-3"/>
                  <c:y val="-4.62962962962964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-1.3888888888889906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dLbl>
              <c:idx val="7"/>
              <c:layout>
                <c:manualLayout>
                  <c:x val="1.388888888888787E-3"/>
                  <c:y val="-4.44444444444444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5100</c:v>
                </c:pt>
                <c:pt idx="5">
                  <c:v>0</c:v>
                </c:pt>
                <c:pt idx="6">
                  <c:v>5100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Inukjuak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6927602799650044E-2"/>
                  <c:y val="-2.4161417322834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3157699037620298E-2"/>
                  <c:y val="-2.8503791192767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1.9444444444444445E-2"/>
                  <c:y val="-7.407407407407407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36480</c:v>
                </c:pt>
                <c:pt idx="1">
                  <c:v>480</c:v>
                </c:pt>
                <c:pt idx="2">
                  <c:v>0</c:v>
                </c:pt>
                <c:pt idx="3">
                  <c:v>36000</c:v>
                </c:pt>
                <c:pt idx="4">
                  <c:v>6400</c:v>
                </c:pt>
                <c:pt idx="5">
                  <c:v>6400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Ivujivik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2760936132983352E-2"/>
                  <c:y val="-1.4902158063575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7.6021434820647419E-3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8.3333333333332309E-3"/>
                  <c:y val="-2.03703703703703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2.0833333333333332E-2"/>
                  <c:y val="-1.11111111111111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Sheet1!$A$2:$A$10</c:f>
              <c:strCache>
                <c:ptCount val="9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94%</c:v>
                </c:pt>
                <c:pt idx="4">
                  <c:v>Hard Liquor</c:v>
                </c:pt>
                <c:pt idx="5">
                  <c:v>Drug Total</c:v>
                </c:pt>
                <c:pt idx="6">
                  <c:v>Cannabis</c:v>
                </c:pt>
                <c:pt idx="7">
                  <c:v>Cocaine</c:v>
                </c:pt>
                <c:pt idx="8">
                  <c:v>Pills</c:v>
                </c:pt>
              </c:strCache>
            </c:strRef>
          </c:cat>
          <c:val>
            <c:numRef>
              <c:f>Sheet1!$B$2:$B$10</c:f>
              <c:numCache>
                <c:formatCode>_ * #,##0_)\ "$"_ ;_ * \(#,##0\)\ "$"_ ;_ * "-"??_)\ "$"_ ;_ @_ </c:formatCode>
                <c:ptCount val="9"/>
                <c:pt idx="0">
                  <c:v>5300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5300</c:v>
                </c:pt>
                <c:pt idx="5">
                  <c:v>3720</c:v>
                </c:pt>
                <c:pt idx="6">
                  <c:v>3720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Kangiqsualujjuaq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1.8316491688538907E-2"/>
                  <c:y val="-2.2309565470982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0379921259842519E-2"/>
                  <c:y val="-9.98527267424918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1.176290463692038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5"/>
              <c:layout>
                <c:manualLayout>
                  <c:x val="9.7222222222222224E-3"/>
                  <c:y val="-1.48148148148148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14040</c:v>
                </c:pt>
                <c:pt idx="5">
                  <c:v>0</c:v>
                </c:pt>
                <c:pt idx="6">
                  <c:v>0</c:v>
                </c:pt>
                <c:pt idx="7">
                  <c:v>14040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txPr>
        <a:bodyPr/>
        <a:lstStyle/>
        <a:p>
          <a:pPr>
            <a:defRPr sz="3200"/>
          </a:pPr>
          <a:endParaRPr lang="en-US"/>
        </a:p>
      </c:txPr>
    </c:title>
    <c:autoTitleDeleted val="0"/>
    <c:view3D>
      <c:rotX val="15"/>
      <c:rotY val="20"/>
      <c:rAngAx val="1"/>
    </c:view3D>
    <c:floor>
      <c:thickness val="0"/>
      <c:spPr>
        <a:gradFill>
          <a:gsLst>
            <a:gs pos="0">
              <a:srgbClr val="4F81BD">
                <a:tint val="66000"/>
                <a:satMod val="160000"/>
              </a:srgb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</a:gradFill>
      </c:spPr>
    </c:floor>
    <c:side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sideWall>
    <c:backWall>
      <c:thickness val="0"/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Kangiqsujuaq</c:v>
                </c:pt>
              </c:strCache>
            </c:strRef>
          </c:tx>
          <c:spPr>
            <a:effectLst>
              <a:outerShdw blurRad="50800" dist="50800" dir="5400000" algn="ctr" rotWithShape="0">
                <a:schemeClr val="accent2">
                  <a:lumMod val="60000"/>
                  <a:lumOff val="40000"/>
                </a:scheme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bg2">
                  <a:lumMod val="5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2F8D-44A0-A3F1-E7B115DB422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2F8D-44A0-A3F1-E7B115DB422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2F8D-44A0-A3F1-E7B115DB4222}"/>
              </c:ext>
            </c:extLst>
          </c:dPt>
          <c:dPt>
            <c:idx val="3"/>
            <c:invertIfNegative val="0"/>
            <c:bubble3D val="0"/>
            <c:spPr>
              <a:solidFill>
                <a:schemeClr val="tx1">
                  <a:lumMod val="65000"/>
                  <a:lumOff val="3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2-2F8D-44A0-A3F1-E7B115DB4222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2F8D-44A0-A3F1-E7B115DB4222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4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2F8D-44A0-A3F1-E7B115DB4222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6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5-2F8D-44A0-A3F1-E7B115DB4222}"/>
              </c:ext>
            </c:extLst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2F8D-44A0-A3F1-E7B115DB4222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7-2F8D-44A0-A3F1-E7B115DB4222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2F8D-44A0-A3F1-E7B115DB4222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1">
                  <a:lumMod val="75000"/>
                </a:schemeClr>
              </a:solidFill>
              <a:effectLst>
                <a:outerShdw blurRad="50800" dist="50800" dir="5400000" algn="ctr" rotWithShape="0">
                  <a:schemeClr val="accent2">
                    <a:lumMod val="60000"/>
                    <a:lumOff val="40000"/>
                  </a:scheme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2F8D-44A0-A3F1-E7B115DB4222}"/>
              </c:ext>
            </c:extLst>
          </c:dPt>
          <c:dLbls>
            <c:dLbl>
              <c:idx val="0"/>
              <c:layout>
                <c:manualLayout>
                  <c:x val="2.5260936132983376E-2"/>
                  <c:y val="-2.23095654709828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8D-44A0-A3F1-E7B115DB4222}"/>
                </c:ext>
              </c:extLst>
            </c:dLbl>
            <c:dLbl>
              <c:idx val="1"/>
              <c:layout>
                <c:manualLayout>
                  <c:x val="1.1768810148731408E-2"/>
                  <c:y val="-1.36889763779528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F8D-44A0-A3F1-E7B115DB4222}"/>
                </c:ext>
              </c:extLst>
            </c:dLbl>
            <c:dLbl>
              <c:idx val="2"/>
              <c:layout>
                <c:manualLayout>
                  <c:x val="-3.1703849518810147E-4"/>
                  <c:y val="-1.5490376202974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F8D-44A0-A3F1-E7B115DB4222}"/>
                </c:ext>
              </c:extLst>
            </c:dLbl>
            <c:dLbl>
              <c:idx val="4"/>
              <c:layout>
                <c:manualLayout>
                  <c:x val="5.5555555555554534E-3"/>
                  <c:y val="-2.22222222222222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22E-401D-89FD-F9A3E57AE239}"/>
                </c:ext>
              </c:extLst>
            </c:dLbl>
            <c:dLbl>
              <c:idx val="5"/>
              <c:layout>
                <c:manualLayout>
                  <c:x val="1.8055555555555554E-2"/>
                  <c:y val="-1.29629629629629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2F8D-44A0-A3F1-E7B115DB4222}"/>
                </c:ext>
              </c:extLst>
            </c:dLbl>
            <c:dLbl>
              <c:idx val="6"/>
              <c:layout>
                <c:manualLayout>
                  <c:x val="4.1666666666666666E-3"/>
                  <c:y val="-2.40740740740742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2F8D-44A0-A3F1-E7B115DB42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 anchor="ctr" anchorCtr="0"/>
              <a:lstStyle/>
              <a:p>
                <a:pPr>
                  <a:defRPr b="1">
                    <a:ln>
                      <a:noFill/>
                    </a:ln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Sheet1!$A$2:$A$9</c:f>
              <c:strCache>
                <c:ptCount val="8"/>
                <c:pt idx="0">
                  <c:v>Alcohol total</c:v>
                </c:pt>
                <c:pt idx="1">
                  <c:v>Beer </c:v>
                </c:pt>
                <c:pt idx="2">
                  <c:v>Wine</c:v>
                </c:pt>
                <c:pt idx="3">
                  <c:v>Hard Liquor</c:v>
                </c:pt>
                <c:pt idx="4">
                  <c:v>Drug Total</c:v>
                </c:pt>
                <c:pt idx="5">
                  <c:v>Cannabis</c:v>
                </c:pt>
                <c:pt idx="6">
                  <c:v>Cocaine</c:v>
                </c:pt>
                <c:pt idx="7">
                  <c:v>Pills</c:v>
                </c:pt>
              </c:strCache>
            </c:strRef>
          </c:cat>
          <c:val>
            <c:numRef>
              <c:f>Sheet1!$B$2:$B$9</c:f>
              <c:numCache>
                <c:formatCode>_ * #,##0_)\ "$"_ ;_ * \(#,##0\)\ "$"_ ;_ * "-"??_)\ "$"_ ;_ @_ </c:formatCode>
                <c:ptCount val="8"/>
                <c:pt idx="0">
                  <c:v>24450</c:v>
                </c:pt>
                <c:pt idx="1">
                  <c:v>0</c:v>
                </c:pt>
                <c:pt idx="2">
                  <c:v>0</c:v>
                </c:pt>
                <c:pt idx="3">
                  <c:v>24450</c:v>
                </c:pt>
                <c:pt idx="4">
                  <c:v>19160</c:v>
                </c:pt>
                <c:pt idx="5">
                  <c:v>2640</c:v>
                </c:pt>
                <c:pt idx="6">
                  <c:v>7200</c:v>
                </c:pt>
                <c:pt idx="7">
                  <c:v>9320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F8D-44A0-A3F1-E7B115DB42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2287616"/>
        <c:axId val="142289152"/>
        <c:axId val="0"/>
      </c:bar3DChart>
      <c:catAx>
        <c:axId val="14228761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2289152"/>
        <c:crosses val="autoZero"/>
        <c:auto val="1"/>
        <c:lblAlgn val="ctr"/>
        <c:lblOffset val="100"/>
        <c:noMultiLvlLbl val="0"/>
      </c:catAx>
      <c:valAx>
        <c:axId val="142289152"/>
        <c:scaling>
          <c:orientation val="minMax"/>
        </c:scaling>
        <c:delete val="0"/>
        <c:axPos val="l"/>
        <c:majorGridlines/>
        <c:numFmt formatCode="_ * #,##0_)\ &quot;$&quot;_ ;_ * \(#,##0\)\ &quot;$&quot;_ ;_ * &quot;-&quot;??_)\ &quot;$&quot;_ ;_ @_ " sourceLinked="1"/>
        <c:majorTickMark val="out"/>
        <c:minorTickMark val="none"/>
        <c:tickLblPos val="nextTo"/>
        <c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c:spPr>
        <c:crossAx val="142287616"/>
        <c:crosses val="autoZero"/>
        <c:crossBetween val="between"/>
      </c:valAx>
      <c:spPr>
        <a:effectLst>
          <a:outerShdw blurRad="50800" dist="38100" dir="5400000" algn="t" rotWithShape="0">
            <a:prstClr val="black">
              <a:alpha val="40000"/>
            </a:prstClr>
          </a:outerShdw>
        </a:effectLst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EC21FD-1C55-4B9F-B2C9-45E4C48E618B}" type="datetimeFigureOut">
              <a:rPr lang="fr-CA" smtClean="0"/>
              <a:t>2026-01-30</a:t>
            </a:fld>
            <a:endParaRPr lang="fr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34E66A-12AC-445E-90B2-1DD1F88F64D9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03002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934E66A-12AC-445E-90B2-1DD1F88F64D9}" type="slidenum">
              <a:rPr lang="fr-CA" smtClean="0"/>
              <a:t>4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124094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1E5DA3-6EFE-4618-91F4-10BC01A84A5F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11023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7BEFD-B149-4BE9-9035-BCF1323585C3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384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5CF23-8EAC-43D8-9FC3-36716974FD4A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27349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1C38C-0EA7-4CF6-A139-728667AF9A1E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5385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CAB372-7528-463D-A120-4088BEBBB2FC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63361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55D320-A88F-4A4A-9E5A-535B64283D82}" type="datetime1">
              <a:rPr lang="en-CA" smtClean="0"/>
              <a:t>30/01/2026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75492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21775-61EB-4C60-9F29-91068AFE224D}" type="datetime1">
              <a:rPr lang="en-CA" smtClean="0"/>
              <a:t>30/01/2026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8282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94E55-34BA-404B-962E-B4BA4C6E9365}" type="datetime1">
              <a:rPr lang="en-CA" smtClean="0"/>
              <a:t>30/01/2026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09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255955-2154-47AE-BCCD-4B916860C126}" type="datetime1">
              <a:rPr lang="en-CA" smtClean="0"/>
              <a:t>30/01/2026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1698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B63386-B902-45FA-B435-C8BF75A13760}" type="datetime1">
              <a:rPr lang="en-CA" smtClean="0"/>
              <a:t>30/01/2026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02500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457838-4C00-41F4-B796-2DA8E398AC1C}" type="datetime1">
              <a:rPr lang="en-CA" smtClean="0"/>
              <a:t>30/01/2026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6790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60000"/>
                <a:lumOff val="40000"/>
              </a:schemeClr>
            </a:gs>
            <a:gs pos="50000">
              <a:srgbClr val="4F81BD">
                <a:tint val="44500"/>
                <a:satMod val="160000"/>
              </a:srgbClr>
            </a:gs>
            <a:gs pos="100000">
              <a:srgbClr val="4F81BD">
                <a:tint val="23500"/>
                <a:satMod val="160000"/>
              </a:srgb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D6D85-BB57-4190-8A95-58F4ECB36A81}" type="datetime1">
              <a:rPr lang="en-CA" smtClean="0"/>
              <a:t>30/01/2026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B69F4-A346-4818-BBCB-A8B84F92CC64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65642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188640"/>
            <a:ext cx="7772400" cy="6552728"/>
          </a:xfrm>
          <a:ln w="889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r>
              <a:rPr lang="fr-CA" sz="5400" b="1" dirty="0">
                <a:solidFill>
                  <a:srgbClr val="C00000"/>
                </a:solidFill>
                <a:latin typeface="Arial Black" panose="020B0A04020102020204" pitchFamily="34" charset="0"/>
              </a:rPr>
              <a:t>NPS SEIZURES</a:t>
            </a:r>
            <a:endParaRPr lang="en-CA" sz="5400" b="1" dirty="0">
              <a:solidFill>
                <a:srgbClr val="C00000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5949280"/>
            <a:ext cx="6400800" cy="62292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CA" dirty="0">
                <a:solidFill>
                  <a:srgbClr val="FF0000"/>
                </a:solidFill>
              </a:rPr>
              <a:t>January 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to December 31</a:t>
            </a:r>
            <a:r>
              <a:rPr lang="en-CA" baseline="30000" dirty="0">
                <a:solidFill>
                  <a:srgbClr val="FF0000"/>
                </a:solidFill>
              </a:rPr>
              <a:t>st</a:t>
            </a:r>
            <a:r>
              <a:rPr lang="en-CA" dirty="0">
                <a:solidFill>
                  <a:srgbClr val="FF0000"/>
                </a:solidFill>
              </a:rPr>
              <a:t> 2025</a:t>
            </a:r>
            <a:endParaRPr lang="fr-C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800" y="1340767"/>
            <a:ext cx="3528392" cy="4063165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72775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21664654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261383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69891908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364600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27500515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23369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00590960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9350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9263445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646828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042732584"/>
              </p:ext>
            </p:extLst>
          </p:nvPr>
        </p:nvGraphicFramePr>
        <p:xfrm>
          <a:off x="0" y="44624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340694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95978563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346731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56341145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835689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35789481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679336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9146395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19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834727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</a:t>
            </a:fld>
            <a:endParaRPr lang="en-CA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453115"/>
            <a:ext cx="1023760" cy="1178924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907704" y="642467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/>
              <a:t>Canada Post Operation Seizures</a:t>
            </a:r>
            <a:endParaRPr lang="fr-CA" sz="2800" b="1" dirty="0"/>
          </a:p>
          <a:p>
            <a:pPr algn="ctr"/>
            <a:r>
              <a:rPr lang="en-CA" b="1" dirty="0">
                <a:solidFill>
                  <a:srgbClr val="C00000"/>
                </a:solidFill>
              </a:rPr>
              <a:t>January - December 2025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1196252"/>
              </p:ext>
            </p:extLst>
          </p:nvPr>
        </p:nvGraphicFramePr>
        <p:xfrm>
          <a:off x="1949880" y="1632039"/>
          <a:ext cx="6552728" cy="5036119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6934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alcohol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hard </a:t>
                      </a:r>
                      <a:r>
                        <a:rPr lang="fr-CA" sz="1800" b="1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</a:t>
                      </a:r>
                      <a:r>
                        <a:rPr lang="fr-CA" sz="1800" b="1" i="0" u="none" strike="noStrike" baseline="0" dirty="0" err="1">
                          <a:solidFill>
                            <a:srgbClr val="000000"/>
                          </a:solidFill>
                          <a:latin typeface="Calibri"/>
                        </a:rPr>
                        <a:t>bottles</a:t>
                      </a:r>
                      <a:r>
                        <a:rPr lang="fr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1,390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(grams) 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43,300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Hashisch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Budder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870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Methamphetamines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(unit)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5378182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Cocaine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29152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Psilocybin</a:t>
                      </a:r>
                      <a:r>
                        <a:rPr lang="en-CA" sz="1800" b="1" i="0" u="none" strike="noStrike" baseline="0" dirty="0">
                          <a:solidFill>
                            <a:srgbClr val="000000"/>
                          </a:solidFill>
                          <a:latin typeface="Calibri"/>
                        </a:rPr>
                        <a:t> - 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Mushrooms (grams)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0992863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oil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00031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Cannabis joints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31364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LSD (doses)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516014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Vape (unit)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512015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Contraband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 Cigarettes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733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596272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308976069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29037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9988153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301546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954107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Price Comparison:</a:t>
            </a:r>
          </a:p>
          <a:p>
            <a:pPr algn="ctr"/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Montreal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vs</a:t>
            </a:r>
            <a:r>
              <a:rPr lang="en-US" sz="2800" b="1" dirty="0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2800" b="1" dirty="0" err="1">
                <a:ln w="1905"/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Nunavik</a:t>
            </a:r>
            <a:endParaRPr lang="en-US" sz="2800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1680" y="133147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, 2025	 </a:t>
            </a:r>
          </a:p>
        </p:txBody>
      </p:sp>
      <p:graphicFrame>
        <p:nvGraphicFramePr>
          <p:cNvPr id="6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56860393"/>
              </p:ext>
            </p:extLst>
          </p:nvPr>
        </p:nvGraphicFramePr>
        <p:xfrm>
          <a:off x="467544" y="1844824"/>
          <a:ext cx="8352927" cy="45834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65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7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92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20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93846"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CONTRABAND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MONTREAL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NUNAVIK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tx1"/>
                          </a:solidFill>
                        </a:rPr>
                        <a:t>DIFFERENCE</a:t>
                      </a:r>
                      <a:r>
                        <a:rPr lang="en-US" baseline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baseline="0" dirty="0">
                          <a:solidFill>
                            <a:schemeClr val="tx1"/>
                          </a:solidFill>
                        </a:rPr>
                        <a:t>($)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6119">
                <a:tc>
                  <a:txBody>
                    <a:bodyPr/>
                    <a:lstStyle/>
                    <a:p>
                      <a:r>
                        <a:rPr lang="en-US" dirty="0"/>
                        <a:t>MARIJUANA (PER GRAM)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9290">
                <a:tc>
                  <a:txBody>
                    <a:bodyPr/>
                    <a:lstStyle/>
                    <a:p>
                      <a:r>
                        <a:rPr lang="en-US" dirty="0"/>
                        <a:t>HASHISH</a:t>
                      </a:r>
                      <a:r>
                        <a:rPr lang="en-US" baseline="0" dirty="0"/>
                        <a:t>  (PER GRAM)</a:t>
                      </a:r>
                    </a:p>
                    <a:p>
                      <a:r>
                        <a:rPr lang="en-US" baseline="0" dirty="0"/>
                        <a:t>                  (PER VILE)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$15.00</a:t>
                      </a:r>
                    </a:p>
                    <a:p>
                      <a:r>
                        <a:rPr lang="en-US" dirty="0"/>
                        <a:t>$25.00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+$25.00</a:t>
                      </a:r>
                    </a:p>
                    <a:p>
                      <a:r>
                        <a:rPr lang="en-US" b="1" dirty="0"/>
                        <a:t>+$15.00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3327">
                <a:tc>
                  <a:txBody>
                    <a:bodyPr/>
                    <a:lstStyle/>
                    <a:p>
                      <a:r>
                        <a:rPr lang="en-US" baseline="0" dirty="0"/>
                        <a:t>COCAINE (PER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$300.00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+$250.00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1023">
                <a:tc>
                  <a:txBody>
                    <a:bodyPr/>
                    <a:lstStyle/>
                    <a:p>
                      <a:r>
                        <a:rPr lang="en-US" dirty="0"/>
                        <a:t>PILLS (UNIT)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$2.00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$40.00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+$38.00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1023">
                <a:tc>
                  <a:txBody>
                    <a:bodyPr/>
                    <a:lstStyle/>
                    <a:p>
                      <a:r>
                        <a:rPr lang="en-US" dirty="0"/>
                        <a:t>EDIBLES (PER</a:t>
                      </a:r>
                      <a:r>
                        <a:rPr lang="en-US" baseline="0" dirty="0"/>
                        <a:t> GRAM)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$50.00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063429"/>
                  </a:ext>
                </a:extLst>
              </a:tr>
              <a:tr h="371023">
                <a:tc>
                  <a:txBody>
                    <a:bodyPr/>
                    <a:lstStyle/>
                    <a:p>
                      <a:r>
                        <a:rPr lang="en-US" dirty="0"/>
                        <a:t>SHATTER (PER GRAM)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$80.00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9720190"/>
                  </a:ext>
                </a:extLst>
              </a:tr>
              <a:tr h="1685876">
                <a:tc>
                  <a:txBody>
                    <a:bodyPr/>
                    <a:lstStyle/>
                    <a:p>
                      <a:r>
                        <a:rPr lang="en-US" dirty="0"/>
                        <a:t>SMIRNOFF VODKA </a:t>
                      </a:r>
                      <a:r>
                        <a:rPr lang="en-US" baseline="0" dirty="0"/>
                        <a:t> 375ML</a:t>
                      </a:r>
                    </a:p>
                    <a:p>
                      <a:r>
                        <a:rPr lang="en-US" baseline="0" dirty="0"/>
                        <a:t>SMIRNOFF VODKA  750ML</a:t>
                      </a:r>
                    </a:p>
                    <a:p>
                      <a:r>
                        <a:rPr lang="en-US" baseline="0" dirty="0"/>
                        <a:t>SMIRNOFF VODKA  1.14L</a:t>
                      </a:r>
                    </a:p>
                    <a:p>
                      <a:r>
                        <a:rPr lang="en-US" baseline="0" dirty="0"/>
                        <a:t>SMIRNOFF VODKA  1.75L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$17.20</a:t>
                      </a:r>
                    </a:p>
                    <a:p>
                      <a:r>
                        <a:rPr lang="en-US" dirty="0"/>
                        <a:t>$28.45</a:t>
                      </a:r>
                    </a:p>
                    <a:p>
                      <a:r>
                        <a:rPr lang="en-US" dirty="0"/>
                        <a:t>$41.50</a:t>
                      </a:r>
                    </a:p>
                    <a:p>
                      <a:r>
                        <a:rPr lang="en-US" dirty="0"/>
                        <a:t>$61.75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$120.00</a:t>
                      </a:r>
                    </a:p>
                    <a:p>
                      <a:r>
                        <a:rPr lang="en-US" dirty="0"/>
                        <a:t>$240.00</a:t>
                      </a:r>
                    </a:p>
                    <a:p>
                      <a:r>
                        <a:rPr lang="en-US" dirty="0"/>
                        <a:t>$400.00</a:t>
                      </a:r>
                    </a:p>
                    <a:p>
                      <a:r>
                        <a:rPr lang="en-US" dirty="0"/>
                        <a:t>$600.00</a:t>
                      </a:r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+$102.80</a:t>
                      </a:r>
                    </a:p>
                    <a:p>
                      <a:r>
                        <a:rPr lang="en-US" b="1" dirty="0"/>
                        <a:t>+$211.55</a:t>
                      </a:r>
                    </a:p>
                    <a:p>
                      <a:r>
                        <a:rPr lang="en-US" b="1" dirty="0"/>
                        <a:t>+$358.50</a:t>
                      </a:r>
                    </a:p>
                    <a:p>
                      <a:r>
                        <a:rPr lang="en-US" b="1" dirty="0"/>
                        <a:t>+$538.25</a:t>
                      </a:r>
                    </a:p>
                    <a:p>
                      <a:endParaRPr lang="en-US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24458FF-2D0F-44B2-A29B-AED8F82B280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22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789297711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851866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901B4FB-082A-4447-A57E-AD9EADA99B6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04834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 err="1"/>
              <a:t>Alcohol</a:t>
            </a:r>
            <a:r>
              <a:rPr lang="fr-CA" sz="2800" b="1" dirty="0"/>
              <a:t> </a:t>
            </a:r>
            <a:r>
              <a:rPr lang="fr-CA" sz="2800" b="1" dirty="0" err="1"/>
              <a:t>seized</a:t>
            </a:r>
            <a:endParaRPr lang="fr-CA" sz="28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691680" y="899428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</p:txBody>
      </p:sp>
      <p:graphicFrame>
        <p:nvGraphicFramePr>
          <p:cNvPr id="6" name="Tableau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035454"/>
              </p:ext>
            </p:extLst>
          </p:nvPr>
        </p:nvGraphicFramePr>
        <p:xfrm>
          <a:off x="1691680" y="1466046"/>
          <a:ext cx="6552728" cy="4481126"/>
        </p:xfrm>
        <a:graphic>
          <a:graphicData uri="http://schemas.openxmlformats.org/drawingml/2006/table">
            <a:tbl>
              <a:tblPr/>
              <a:tblGrid>
                <a:gridCol w="441756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35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beer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375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1,491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80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1140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9586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1750 ml 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+mn-lt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)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(hard 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liquor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90887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0040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4000 ml (</a:t>
                      </a:r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wine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9151287"/>
                  </a:ext>
                </a:extLst>
              </a:tr>
              <a:tr h="481162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TOTAL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1,688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1188900A-BF10-4177-84F5-03ED9067E3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1880978236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Drug </a:t>
            </a:r>
            <a:r>
              <a:rPr lang="fr-CA" sz="2800" b="1" dirty="0" err="1"/>
              <a:t>seized</a:t>
            </a:r>
            <a:r>
              <a:rPr lang="fr-CA" sz="2800" b="1" dirty="0"/>
              <a:t> (value $)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704931" y="817999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 prst="relaxedInset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F41A394-DFBF-4ABE-91F9-EA0A665FD3F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50861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4047518848"/>
              </p:ext>
            </p:extLst>
          </p:nvPr>
        </p:nvGraphicFramePr>
        <p:xfrm>
          <a:off x="539552" y="1412776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691680" y="332656"/>
            <a:ext cx="6624736" cy="523220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Marijuana/ Hash (grams)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691680" y="836712"/>
            <a:ext cx="6624736" cy="369332"/>
          </a:xfrm>
          <a:prstGeom prst="rect">
            <a:avLst/>
          </a:prstGeom>
          <a:noFill/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rtlCol="0">
            <a:spAutoFit/>
          </a:bodyPr>
          <a:lstStyle/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B515611-0237-44B0-BBA9-89F77295F7E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91680" y="332656"/>
            <a:ext cx="6624736" cy="800219"/>
          </a:xfrm>
          <a:prstGeom prst="rect">
            <a:avLst/>
          </a:prstGeom>
          <a:noFill/>
          <a:ln w="63500"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fr-CA" sz="2800" b="1" dirty="0"/>
              <a:t>Comparaison YTD</a:t>
            </a:r>
          </a:p>
          <a:p>
            <a:pPr algn="ctr"/>
            <a:r>
              <a:rPr lang="fr-CA" b="1" dirty="0" err="1">
                <a:solidFill>
                  <a:srgbClr val="C00000"/>
                </a:solidFill>
              </a:rPr>
              <a:t>January</a:t>
            </a:r>
            <a:r>
              <a:rPr lang="fr-CA" b="1" dirty="0">
                <a:solidFill>
                  <a:srgbClr val="C00000"/>
                </a:solidFill>
              </a:rPr>
              <a:t> – </a:t>
            </a:r>
            <a:r>
              <a:rPr lang="fr-CA" b="1" dirty="0" err="1">
                <a:solidFill>
                  <a:srgbClr val="C00000"/>
                </a:solidFill>
              </a:rPr>
              <a:t>December</a:t>
            </a:r>
            <a:r>
              <a:rPr lang="fr-CA" b="1" dirty="0">
                <a:solidFill>
                  <a:srgbClr val="C00000"/>
                </a:solidFill>
              </a:rPr>
              <a:t> 2025</a:t>
            </a:r>
            <a:endParaRPr lang="en-US" b="1" dirty="0">
              <a:ln w="1905"/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331640" y="6433591"/>
            <a:ext cx="69127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CA" sz="1400" i="1" dirty="0"/>
          </a:p>
        </p:txBody>
      </p:sp>
      <p:graphicFrame>
        <p:nvGraphicFramePr>
          <p:cNvPr id="6" name="Tableau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42942"/>
              </p:ext>
            </p:extLst>
          </p:nvPr>
        </p:nvGraphicFramePr>
        <p:xfrm>
          <a:off x="806856" y="2060848"/>
          <a:ext cx="7416822" cy="3866960"/>
        </p:xfrm>
        <a:graphic>
          <a:graphicData uri="http://schemas.openxmlformats.org/drawingml/2006/table">
            <a:tbl>
              <a:tblPr/>
              <a:tblGrid>
                <a:gridCol w="22422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19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2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15047">
                <a:tc>
                  <a:txBody>
                    <a:bodyPr/>
                    <a:lstStyle/>
                    <a:p>
                      <a:pPr algn="l" fontAlgn="b"/>
                      <a:endParaRPr lang="fr-CA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2024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2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847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Marijuana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5,639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57,900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49,860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683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Hash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2,325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+mn-lt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7,016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7607">
                <a:tc>
                  <a:txBody>
                    <a:bodyPr/>
                    <a:lstStyle/>
                    <a:p>
                      <a:pPr algn="l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Psilocybin (grams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991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3975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Cocaine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588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419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Pills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(unit)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590</a:t>
                      </a:r>
                      <a:endParaRPr lang="fr-CA" sz="18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915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Edibles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2,250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13,800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8,400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3456325"/>
                  </a:ext>
                </a:extLst>
              </a:tr>
              <a:tr h="421312">
                <a:tc>
                  <a:txBody>
                    <a:bodyPr/>
                    <a:lstStyle/>
                    <a:p>
                      <a:pPr algn="l" fontAlgn="b"/>
                      <a:r>
                        <a:rPr lang="fr-CA" sz="1800" b="1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Shatter</a:t>
                      </a:r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(grams)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136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892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CA" sz="1800" b="1" i="0" u="none" strike="noStrike" dirty="0">
                          <a:solidFill>
                            <a:schemeClr val="tx1"/>
                          </a:solidFill>
                          <a:latin typeface="Calibri"/>
                        </a:rPr>
                        <a:t>263</a:t>
                      </a:r>
                    </a:p>
                  </a:txBody>
                  <a:tcPr marL="8709" marR="8709" marT="870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6290866"/>
                  </a:ext>
                </a:extLst>
              </a:tr>
            </a:tbl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AB44E64C-A287-42A3-8530-7095BC02DD2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60648"/>
            <a:ext cx="786094" cy="960550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800424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944738047"/>
              </p:ext>
            </p:extLst>
          </p:nvPr>
        </p:nvGraphicFramePr>
        <p:xfrm>
          <a:off x="179512" y="116632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52944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3119524891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B69F4-A346-4818-BBCB-A8B84F92CC64}" type="slidenum">
              <a:rPr lang="en-CA" smtClean="0"/>
              <a:pPr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86036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22EA1B9958FE04EB8D2C86D2303693C" ma:contentTypeVersion="7" ma:contentTypeDescription="Create a new document." ma:contentTypeScope="" ma:versionID="5880fa899ae7b5e1ded23edfa5b2ae8a">
  <xsd:schema xmlns:xsd="http://www.w3.org/2001/XMLSchema" xmlns:xs="http://www.w3.org/2001/XMLSchema" xmlns:p="http://schemas.microsoft.com/office/2006/metadata/properties" xmlns:ns2="35b3c3aa-5378-4a85-880c-36c0ae92e27c" targetNamespace="http://schemas.microsoft.com/office/2006/metadata/properties" ma:root="true" ma:fieldsID="a0f2de980d1ac1fda74912225acdeb29" ns2:_="">
    <xsd:import namespace="35b3c3aa-5378-4a85-880c-36c0ae92e27c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3c3aa-5378-4a85-880c-36c0ae92e27c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/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6D2360E-89FE-4D39-963C-9CD64FEAD2B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b3c3aa-5378-4a85-880c-36c0ae92e27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FBEA987-D984-4A33-B410-746B458BB38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7685F0F-0B68-4D0E-88E7-DC7C45E6C045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A201AF83-0E25-4E34-889C-86524FF5CA17}">
  <ds:schemaRefs>
    <ds:schemaRef ds:uri="http://purl.org/dc/dcmitype/"/>
    <ds:schemaRef ds:uri="http://schemas.microsoft.com/office/2006/metadata/properties"/>
    <ds:schemaRef ds:uri="http://purl.org/dc/elements/1.1/"/>
    <ds:schemaRef ds:uri="http://www.w3.org/XML/1998/namespac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35b3c3aa-5378-4a85-880c-36c0ae92e27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5262</TotalTime>
  <Words>500</Words>
  <Application>Microsoft Office PowerPoint</Application>
  <PresentationFormat>On-screen Show (4:3)</PresentationFormat>
  <Paragraphs>262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Arial Black</vt:lpstr>
      <vt:lpstr>Calibri</vt:lpstr>
      <vt:lpstr>Office Theme</vt:lpstr>
      <vt:lpstr>NPS SEIZURES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KRPF SEIZURES</dc:title>
  <dc:creator>Pierre Bettez</dc:creator>
  <cp:lastModifiedBy>Bruno Hamel</cp:lastModifiedBy>
  <cp:revision>280</cp:revision>
  <cp:lastPrinted>2020-02-14T14:05:24Z</cp:lastPrinted>
  <dcterms:created xsi:type="dcterms:W3CDTF">2015-04-30T20:18:02Z</dcterms:created>
  <dcterms:modified xsi:type="dcterms:W3CDTF">2026-01-30T16:35:52Z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0x010100422EA1B9958FE04EB8D2C86D2303693C</vt:lpwstr>
  </property>
</Properties>
</file>