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7" r:id="rId1"/>
  </p:sldMasterIdLst>
  <p:sldIdLst>
    <p:sldId id="273" r:id="rId2"/>
    <p:sldId id="272" r:id="rId3"/>
    <p:sldId id="258" r:id="rId4"/>
    <p:sldId id="274" r:id="rId5"/>
    <p:sldId id="260" r:id="rId6"/>
    <p:sldId id="262" r:id="rId7"/>
    <p:sldId id="263" r:id="rId8"/>
    <p:sldId id="264" r:id="rId9"/>
    <p:sldId id="266" r:id="rId10"/>
    <p:sldId id="265" r:id="rId11"/>
    <p:sldId id="275" r:id="rId12"/>
    <p:sldId id="267" r:id="rId13"/>
    <p:sldId id="268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Édith Sénéchal" initials="ÉS" lastIdx="9" clrIdx="0">
    <p:extLst>
      <p:ext uri="{19B8F6BF-5375-455C-9EA6-DF929625EA0E}">
        <p15:presenceInfo xmlns:p15="http://schemas.microsoft.com/office/powerpoint/2012/main" userId="S::esenechal@krg.ca::abab9646-9c9b-44c0-bd31-85620274dda1" providerId="AD"/>
      </p:ext>
    </p:extLst>
  </p:cmAuthor>
  <p:cmAuthor id="2" name="Rebecca Yao" initials="RY" lastIdx="4" clrIdx="1">
    <p:extLst>
      <p:ext uri="{19B8F6BF-5375-455C-9EA6-DF929625EA0E}">
        <p15:presenceInfo xmlns:p15="http://schemas.microsoft.com/office/powerpoint/2012/main" userId="S-1-5-21-2059435250-1227451955-1555438652-150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582C"/>
    <a:srgbClr val="894F0B"/>
    <a:srgbClr val="94A088"/>
    <a:srgbClr val="E48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8" autoAdjust="0"/>
    <p:restoredTop sz="95465" autoAdjust="0"/>
  </p:normalViewPr>
  <p:slideViewPr>
    <p:cSldViewPr snapToGrid="0">
      <p:cViewPr varScale="1">
        <p:scale>
          <a:sx n="103" d="100"/>
          <a:sy n="103" d="100"/>
        </p:scale>
        <p:origin x="12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enechal\Desktop\2020%20wildlife%20overvie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462594235210023"/>
          <c:y val="6.2904552341100928E-2"/>
          <c:w val="0.49615825344396058"/>
          <c:h val="0.692765518876189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41-4AA6-A711-0E1A7F0000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41-4AA6-A711-0E1A7F0000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41-4AA6-A711-0E1A7F0000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41-4AA6-A711-0E1A7F00009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441-4AA6-A711-0E1A7F00009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441-4AA6-A711-0E1A7F00009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441-4AA6-A711-0E1A7F00009E}"/>
              </c:ext>
            </c:extLst>
          </c:dPt>
          <c:dLbls>
            <c:dLbl>
              <c:idx val="0"/>
              <c:layout>
                <c:manualLayout>
                  <c:x val="-0.14074850217628262"/>
                  <c:y val="0.149191945790959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Kuujjuarapik</a:t>
                    </a:r>
                    <a:r>
                      <a:rPr lang="en-US" baseline="0" dirty="0"/>
                      <a:t>
</a:t>
                    </a:r>
                    <a:fld id="{CFD87D80-BBE9-4EF5-8838-ACC179CD65EC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441-4AA6-A711-0E1A7F00009E}"/>
                </c:ext>
              </c:extLst>
            </c:dLbl>
            <c:dLbl>
              <c:idx val="1"/>
              <c:layout>
                <c:manualLayout>
                  <c:x val="-0.13496477972742463"/>
                  <c:y val="-0.161752831654326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Puvirnituq</a:t>
                    </a:r>
                    <a:r>
                      <a:rPr lang="en-US" baseline="0" dirty="0"/>
                      <a:t>
</a:t>
                    </a:r>
                    <a:fld id="{F982BCBB-321F-4BAB-8B7C-690EC8BAB2DA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441-4AA6-A711-0E1A7F00009E}"/>
                </c:ext>
              </c:extLst>
            </c:dLbl>
            <c:dLbl>
              <c:idx val="2"/>
              <c:layout>
                <c:manualLayout>
                  <c:x val="4.9407036440215747E-2"/>
                  <c:y val="-0.103813736570304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Kangiqsujuaq</a:t>
                    </a:r>
                    <a:r>
                      <a:rPr lang="en-US" baseline="0" dirty="0"/>
                      <a:t>
</a:t>
                    </a:r>
                    <a:fld id="{A1BAC259-5635-4E1C-BF1D-6AC8BA6400E2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441-4AA6-A711-0E1A7F00009E}"/>
                </c:ext>
              </c:extLst>
            </c:dLbl>
            <c:dLbl>
              <c:idx val="3"/>
              <c:layout>
                <c:manualLayout>
                  <c:x val="8.4632109334717154E-2"/>
                  <c:y val="-0.118288398620633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Quaqtaq</a:t>
                    </a:r>
                    <a:r>
                      <a:rPr lang="en-US" baseline="0" dirty="0"/>
                      <a:t>
</a:t>
                    </a:r>
                    <a:fld id="{A044B68A-1853-4F7A-B56E-FED9EFAA189E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441-4AA6-A711-0E1A7F00009E}"/>
                </c:ext>
              </c:extLst>
            </c:dLbl>
            <c:dLbl>
              <c:idx val="4"/>
              <c:layout>
                <c:manualLayout>
                  <c:x val="9.2387273195266226E-2"/>
                  <c:y val="-7.01659748475737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Kangirsuk</a:t>
                    </a:r>
                    <a:r>
                      <a:rPr lang="en-US" baseline="0" dirty="0"/>
                      <a:t>
</a:t>
                    </a:r>
                    <a:fld id="{9846FD41-3272-455A-8FAD-D4C1F77BFD4A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441-4AA6-A711-0E1A7F00009E}"/>
                </c:ext>
              </c:extLst>
            </c:dLbl>
            <c:dLbl>
              <c:idx val="5"/>
              <c:layout>
                <c:manualLayout>
                  <c:x val="0.15795830840064118"/>
                  <c:y val="2.05046536267335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Aupaluk</a:t>
                    </a:r>
                    <a:r>
                      <a:rPr lang="en-US" baseline="0" dirty="0"/>
                      <a:t>
</a:t>
                    </a:r>
                    <a:fld id="{7C371743-9CDC-4095-BA66-A1EB9030A570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441-4AA6-A711-0E1A7F00009E}"/>
                </c:ext>
              </c:extLst>
            </c:dLbl>
            <c:dLbl>
              <c:idx val="6"/>
              <c:layout>
                <c:manualLayout>
                  <c:x val="0.11406303150085281"/>
                  <c:y val="0.150771715878105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Kangiqsualujjuaq</a:t>
                    </a:r>
                    <a:r>
                      <a:rPr lang="en-US" baseline="0" dirty="0"/>
                      <a:t>
</a:t>
                    </a:r>
                    <a:fld id="{DD89D7C2-D77F-41BA-AE44-C0D18A65FB40}" type="PERCENTAGE">
                      <a:rPr lang="en-US" baseline="0"/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441-4AA6-A711-0E1A7F0000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Sheet3!$B$43:$B$55</c:f>
              <c:strCache>
                <c:ptCount val="7"/>
                <c:pt idx="0">
                  <c:v>YGW</c:v>
                </c:pt>
                <c:pt idx="1">
                  <c:v>YPX</c:v>
                </c:pt>
                <c:pt idx="2">
                  <c:v>YKG</c:v>
                </c:pt>
                <c:pt idx="3">
                  <c:v>YHA</c:v>
                </c:pt>
                <c:pt idx="4">
                  <c:v>YAS</c:v>
                </c:pt>
                <c:pt idx="5">
                  <c:v>YLA</c:v>
                </c:pt>
                <c:pt idx="6">
                  <c:v>YLU</c:v>
                </c:pt>
              </c:strCache>
            </c:strRef>
          </c:cat>
          <c:val>
            <c:numRef>
              <c:f>Sheet3!$J$43:$J$55</c:f>
              <c:numCache>
                <c:formatCode>0.00%</c:formatCode>
                <c:ptCount val="7"/>
                <c:pt idx="0">
                  <c:v>0.24545454545454545</c:v>
                </c:pt>
                <c:pt idx="1">
                  <c:v>0.22727272727272727</c:v>
                </c:pt>
                <c:pt idx="2">
                  <c:v>7.2727272727272724E-2</c:v>
                </c:pt>
                <c:pt idx="3">
                  <c:v>6.363636363636363E-2</c:v>
                </c:pt>
                <c:pt idx="4">
                  <c:v>6.363636363636363E-2</c:v>
                </c:pt>
                <c:pt idx="5">
                  <c:v>0.17272727272727273</c:v>
                </c:pt>
                <c:pt idx="6">
                  <c:v>0.13636363636363635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441-4AA6-A711-0E1A7F00009E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4CF06-59DE-4AF9-ACE7-CECABDFC438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0767835-3C5B-467E-B2F2-BC756A595EC3}">
      <dgm:prSet custT="1"/>
      <dgm:spPr/>
      <dgm:t>
        <a:bodyPr/>
        <a:lstStyle/>
        <a:p>
          <a:r>
            <a:rPr lang="en-CA" sz="2400" dirty="0"/>
            <a:t>The Canadian Aviation Regulations (CARs) require Wildlife Management Plans. </a:t>
          </a:r>
          <a:endParaRPr lang="en-US" sz="2400" dirty="0"/>
        </a:p>
      </dgm:t>
    </dgm:pt>
    <dgm:pt modelId="{33159064-C578-40B2-A8A3-5EDAC1921A4A}" type="parTrans" cxnId="{456A2A90-7F38-4297-A90D-D48F85D9DE16}">
      <dgm:prSet/>
      <dgm:spPr/>
      <dgm:t>
        <a:bodyPr/>
        <a:lstStyle/>
        <a:p>
          <a:endParaRPr lang="en-US"/>
        </a:p>
      </dgm:t>
    </dgm:pt>
    <dgm:pt modelId="{10C8B5BE-564C-483A-BADD-026CDC2752A1}" type="sibTrans" cxnId="{456A2A90-7F38-4297-A90D-D48F85D9DE16}">
      <dgm:prSet/>
      <dgm:spPr/>
      <dgm:t>
        <a:bodyPr/>
        <a:lstStyle/>
        <a:p>
          <a:endParaRPr lang="en-US"/>
        </a:p>
      </dgm:t>
    </dgm:pt>
    <dgm:pt modelId="{60B7F26A-B8C3-4842-BE1A-72C4DE57AE01}">
      <dgm:prSet custT="1"/>
      <dgm:spPr/>
      <dgm:t>
        <a:bodyPr/>
        <a:lstStyle/>
        <a:p>
          <a:r>
            <a:rPr lang="en-CA" sz="2400" dirty="0"/>
            <a:t>Successful plans reduce hazards by making airports less attractive to animals by:</a:t>
          </a:r>
          <a:endParaRPr lang="en-US" sz="2400" dirty="0"/>
        </a:p>
      </dgm:t>
    </dgm:pt>
    <dgm:pt modelId="{B07BB9C9-D34D-4A51-93AB-39EF1460E85B}" type="parTrans" cxnId="{C2E3271A-00DC-4D6F-9DB8-6CA3CFA36097}">
      <dgm:prSet/>
      <dgm:spPr/>
      <dgm:t>
        <a:bodyPr/>
        <a:lstStyle/>
        <a:p>
          <a:endParaRPr lang="en-US"/>
        </a:p>
      </dgm:t>
    </dgm:pt>
    <dgm:pt modelId="{19E3B489-F24D-43A2-BA52-66205CDA5D97}" type="sibTrans" cxnId="{C2E3271A-00DC-4D6F-9DB8-6CA3CFA36097}">
      <dgm:prSet/>
      <dgm:spPr/>
      <dgm:t>
        <a:bodyPr/>
        <a:lstStyle/>
        <a:p>
          <a:endParaRPr lang="en-US"/>
        </a:p>
      </dgm:t>
    </dgm:pt>
    <dgm:pt modelId="{885A2DE1-F32E-48BF-A4C9-E670B26559B9}">
      <dgm:prSet custT="1"/>
      <dgm:spPr/>
      <dgm:t>
        <a:bodyPr/>
        <a:lstStyle/>
        <a:p>
          <a:r>
            <a:rPr lang="en-CA" sz="2000" dirty="0"/>
            <a:t>Managing habitats</a:t>
          </a:r>
          <a:endParaRPr lang="en-US" sz="2000" dirty="0"/>
        </a:p>
      </dgm:t>
    </dgm:pt>
    <dgm:pt modelId="{841D556A-A4EF-42E4-90BB-95DAD16CC0BD}" type="parTrans" cxnId="{55E94485-E5B5-4BD4-BA84-FBB29486D370}">
      <dgm:prSet/>
      <dgm:spPr/>
      <dgm:t>
        <a:bodyPr/>
        <a:lstStyle/>
        <a:p>
          <a:endParaRPr lang="en-US"/>
        </a:p>
      </dgm:t>
    </dgm:pt>
    <dgm:pt modelId="{AE2DED36-D18F-4E5B-85C2-E45FE2AD50B9}" type="sibTrans" cxnId="{55E94485-E5B5-4BD4-BA84-FBB29486D370}">
      <dgm:prSet/>
      <dgm:spPr/>
      <dgm:t>
        <a:bodyPr/>
        <a:lstStyle/>
        <a:p>
          <a:endParaRPr lang="en-US"/>
        </a:p>
      </dgm:t>
    </dgm:pt>
    <dgm:pt modelId="{9947BB3A-EEA3-46BB-AD3C-1A9C3728485F}">
      <dgm:prSet custT="1"/>
      <dgm:spPr/>
      <dgm:t>
        <a:bodyPr/>
        <a:lstStyle/>
        <a:p>
          <a:r>
            <a:rPr lang="en-CA" sz="2000" dirty="0"/>
            <a:t>Excluding mammals through the use of fencing</a:t>
          </a:r>
          <a:endParaRPr lang="en-US" sz="2000" dirty="0"/>
        </a:p>
      </dgm:t>
    </dgm:pt>
    <dgm:pt modelId="{8319A23F-6DDE-481C-BEBB-6FE135617AFF}" type="parTrans" cxnId="{BBF675A8-9586-47C5-8648-2A4614185A5B}">
      <dgm:prSet/>
      <dgm:spPr/>
      <dgm:t>
        <a:bodyPr/>
        <a:lstStyle/>
        <a:p>
          <a:endParaRPr lang="en-US"/>
        </a:p>
      </dgm:t>
    </dgm:pt>
    <dgm:pt modelId="{8E63C63D-B158-40C6-AEC1-F2DD87E8BABC}" type="sibTrans" cxnId="{BBF675A8-9586-47C5-8648-2A4614185A5B}">
      <dgm:prSet/>
      <dgm:spPr/>
      <dgm:t>
        <a:bodyPr/>
        <a:lstStyle/>
        <a:p>
          <a:endParaRPr lang="en-US"/>
        </a:p>
      </dgm:t>
    </dgm:pt>
    <dgm:pt modelId="{C337FCF9-4F21-40EF-930C-2F6B5DD6FB1C}">
      <dgm:prSet custT="1"/>
      <dgm:spPr/>
      <dgm:t>
        <a:bodyPr/>
        <a:lstStyle/>
        <a:p>
          <a:r>
            <a:rPr lang="en-CA" sz="2000" dirty="0"/>
            <a:t>Dispersing </a:t>
          </a:r>
          <a:endParaRPr lang="en-US" sz="2000" dirty="0"/>
        </a:p>
      </dgm:t>
    </dgm:pt>
    <dgm:pt modelId="{947BE307-9745-4A9D-8694-6F36DD9F7A83}" type="parTrans" cxnId="{ADAC0202-3372-4408-8059-CF94C9B7E198}">
      <dgm:prSet/>
      <dgm:spPr/>
      <dgm:t>
        <a:bodyPr/>
        <a:lstStyle/>
        <a:p>
          <a:endParaRPr lang="en-US"/>
        </a:p>
      </dgm:t>
    </dgm:pt>
    <dgm:pt modelId="{E9D1A493-A1B5-43B8-AC9E-3427213DE0C8}" type="sibTrans" cxnId="{ADAC0202-3372-4408-8059-CF94C9B7E198}">
      <dgm:prSet/>
      <dgm:spPr/>
      <dgm:t>
        <a:bodyPr/>
        <a:lstStyle/>
        <a:p>
          <a:endParaRPr lang="en-US"/>
        </a:p>
      </dgm:t>
    </dgm:pt>
    <dgm:pt modelId="{6C6B5EF7-006C-47A9-9A71-775581C7322C}">
      <dgm:prSet custT="1"/>
      <dgm:spPr/>
      <dgm:t>
        <a:bodyPr/>
        <a:lstStyle/>
        <a:p>
          <a:r>
            <a:rPr lang="en-CA" sz="2000" dirty="0"/>
            <a:t>Removing </a:t>
          </a:r>
          <a:endParaRPr lang="en-US" sz="2000" dirty="0"/>
        </a:p>
      </dgm:t>
    </dgm:pt>
    <dgm:pt modelId="{99CEF4CA-8BF0-42CC-80B9-E1780E3F8664}" type="parTrans" cxnId="{80AAD0D5-A039-4E9F-AF9C-1084D57CF362}">
      <dgm:prSet/>
      <dgm:spPr/>
      <dgm:t>
        <a:bodyPr/>
        <a:lstStyle/>
        <a:p>
          <a:endParaRPr lang="en-US"/>
        </a:p>
      </dgm:t>
    </dgm:pt>
    <dgm:pt modelId="{F6DFE075-380E-4554-BD68-CE8E9066EC62}" type="sibTrans" cxnId="{80AAD0D5-A039-4E9F-AF9C-1084D57CF362}">
      <dgm:prSet/>
      <dgm:spPr/>
      <dgm:t>
        <a:bodyPr/>
        <a:lstStyle/>
        <a:p>
          <a:endParaRPr lang="en-US"/>
        </a:p>
      </dgm:t>
    </dgm:pt>
    <dgm:pt modelId="{75ACAEF9-5CA5-4325-8BE1-8D6ABC27BB71}">
      <dgm:prSet/>
      <dgm:spPr/>
      <dgm:t>
        <a:bodyPr/>
        <a:lstStyle/>
        <a:p>
          <a:r>
            <a:rPr lang="en-CA" dirty="0"/>
            <a:t>Despite the corrective action, the safety reporting system has identified a trend in </a:t>
          </a:r>
          <a:r>
            <a:rPr lang="en-CA" b="1" u="sng" dirty="0"/>
            <a:t>dog incursions on airside</a:t>
          </a:r>
          <a:r>
            <a:rPr lang="en-CA" dirty="0"/>
            <a:t>.</a:t>
          </a:r>
        </a:p>
      </dgm:t>
    </dgm:pt>
    <dgm:pt modelId="{B22C0AFC-668E-41C8-83AF-4D2396F06770}" type="parTrans" cxnId="{448E3EA5-9172-4A07-B8F2-F87E711FF369}">
      <dgm:prSet/>
      <dgm:spPr/>
      <dgm:t>
        <a:bodyPr/>
        <a:lstStyle/>
        <a:p>
          <a:endParaRPr lang="en-US"/>
        </a:p>
      </dgm:t>
    </dgm:pt>
    <dgm:pt modelId="{A5F36837-D15F-47ED-AA3D-CE17F899AC8B}" type="sibTrans" cxnId="{448E3EA5-9172-4A07-B8F2-F87E711FF369}">
      <dgm:prSet/>
      <dgm:spPr/>
      <dgm:t>
        <a:bodyPr/>
        <a:lstStyle/>
        <a:p>
          <a:endParaRPr lang="en-US"/>
        </a:p>
      </dgm:t>
    </dgm:pt>
    <dgm:pt modelId="{FEF52988-5582-4192-A4C1-820781E3EF0E}" type="pres">
      <dgm:prSet presAssocID="{3DA4CF06-59DE-4AF9-ACE7-CECABDFC438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DFA4FA-63CC-4E48-9887-1C3143A5D03D}" type="pres">
      <dgm:prSet presAssocID="{40767835-3C5B-467E-B2F2-BC756A595EC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121AD0-E488-490A-BFE4-443D838F1FF5}" type="pres">
      <dgm:prSet presAssocID="{10C8B5BE-564C-483A-BADD-026CDC2752A1}" presName="spacer" presStyleCnt="0"/>
      <dgm:spPr/>
    </dgm:pt>
    <dgm:pt modelId="{A00C68E0-31F1-46BC-9D26-24B38E03BDDB}" type="pres">
      <dgm:prSet presAssocID="{60B7F26A-B8C3-4842-BE1A-72C4DE57AE0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769C50-3C1C-4219-832B-E2BDA0CC1FC9}" type="pres">
      <dgm:prSet presAssocID="{60B7F26A-B8C3-4842-BE1A-72C4DE57AE0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5B08E0-2F24-4B63-A586-C272C64EF367}" type="pres">
      <dgm:prSet presAssocID="{75ACAEF9-5CA5-4325-8BE1-8D6ABC27BB7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A527B8-FC80-4B1F-AEF8-394DEA5602BE}" type="presOf" srcId="{60B7F26A-B8C3-4842-BE1A-72C4DE57AE01}" destId="{A00C68E0-31F1-46BC-9D26-24B38E03BDDB}" srcOrd="0" destOrd="0" presId="urn:microsoft.com/office/officeart/2005/8/layout/vList2"/>
    <dgm:cxn modelId="{473C6E7C-4F21-4456-AF6B-31241BB45302}" type="presOf" srcId="{40767835-3C5B-467E-B2F2-BC756A595EC3}" destId="{F3DFA4FA-63CC-4E48-9887-1C3143A5D03D}" srcOrd="0" destOrd="0" presId="urn:microsoft.com/office/officeart/2005/8/layout/vList2"/>
    <dgm:cxn modelId="{40A62AF4-303A-4039-9979-0F173D602CCD}" type="presOf" srcId="{6C6B5EF7-006C-47A9-9A71-775581C7322C}" destId="{98769C50-3C1C-4219-832B-E2BDA0CC1FC9}" srcOrd="0" destOrd="3" presId="urn:microsoft.com/office/officeart/2005/8/layout/vList2"/>
    <dgm:cxn modelId="{80AAD0D5-A039-4E9F-AF9C-1084D57CF362}" srcId="{60B7F26A-B8C3-4842-BE1A-72C4DE57AE01}" destId="{6C6B5EF7-006C-47A9-9A71-775581C7322C}" srcOrd="3" destOrd="0" parTransId="{99CEF4CA-8BF0-42CC-80B9-E1780E3F8664}" sibTransId="{F6DFE075-380E-4554-BD68-CE8E9066EC62}"/>
    <dgm:cxn modelId="{456A2A90-7F38-4297-A90D-D48F85D9DE16}" srcId="{3DA4CF06-59DE-4AF9-ACE7-CECABDFC438C}" destId="{40767835-3C5B-467E-B2F2-BC756A595EC3}" srcOrd="0" destOrd="0" parTransId="{33159064-C578-40B2-A8A3-5EDAC1921A4A}" sibTransId="{10C8B5BE-564C-483A-BADD-026CDC2752A1}"/>
    <dgm:cxn modelId="{DD6128E9-081E-4FC3-B0B9-BE00C2BBF90D}" type="presOf" srcId="{3DA4CF06-59DE-4AF9-ACE7-CECABDFC438C}" destId="{FEF52988-5582-4192-A4C1-820781E3EF0E}" srcOrd="0" destOrd="0" presId="urn:microsoft.com/office/officeart/2005/8/layout/vList2"/>
    <dgm:cxn modelId="{448E3EA5-9172-4A07-B8F2-F87E711FF369}" srcId="{3DA4CF06-59DE-4AF9-ACE7-CECABDFC438C}" destId="{75ACAEF9-5CA5-4325-8BE1-8D6ABC27BB71}" srcOrd="2" destOrd="0" parTransId="{B22C0AFC-668E-41C8-83AF-4D2396F06770}" sibTransId="{A5F36837-D15F-47ED-AA3D-CE17F899AC8B}"/>
    <dgm:cxn modelId="{24F38F8E-1ACB-4634-9781-E3F1A4F2923E}" type="presOf" srcId="{885A2DE1-F32E-48BF-A4C9-E670B26559B9}" destId="{98769C50-3C1C-4219-832B-E2BDA0CC1FC9}" srcOrd="0" destOrd="0" presId="urn:microsoft.com/office/officeart/2005/8/layout/vList2"/>
    <dgm:cxn modelId="{BBF675A8-9586-47C5-8648-2A4614185A5B}" srcId="{60B7F26A-B8C3-4842-BE1A-72C4DE57AE01}" destId="{9947BB3A-EEA3-46BB-AD3C-1A9C3728485F}" srcOrd="1" destOrd="0" parTransId="{8319A23F-6DDE-481C-BEBB-6FE135617AFF}" sibTransId="{8E63C63D-B158-40C6-AEC1-F2DD87E8BABC}"/>
    <dgm:cxn modelId="{C38D4A8A-C1CD-420A-B0B4-0C1E82B297EA}" type="presOf" srcId="{9947BB3A-EEA3-46BB-AD3C-1A9C3728485F}" destId="{98769C50-3C1C-4219-832B-E2BDA0CC1FC9}" srcOrd="0" destOrd="1" presId="urn:microsoft.com/office/officeart/2005/8/layout/vList2"/>
    <dgm:cxn modelId="{95B3E692-6548-4FC3-B2F4-204EA30A9613}" type="presOf" srcId="{C337FCF9-4F21-40EF-930C-2F6B5DD6FB1C}" destId="{98769C50-3C1C-4219-832B-E2BDA0CC1FC9}" srcOrd="0" destOrd="2" presId="urn:microsoft.com/office/officeart/2005/8/layout/vList2"/>
    <dgm:cxn modelId="{0975B7AB-7E3E-413A-A6B0-FE2D53082E0C}" type="presOf" srcId="{75ACAEF9-5CA5-4325-8BE1-8D6ABC27BB71}" destId="{965B08E0-2F24-4B63-A586-C272C64EF367}" srcOrd="0" destOrd="0" presId="urn:microsoft.com/office/officeart/2005/8/layout/vList2"/>
    <dgm:cxn modelId="{ADAC0202-3372-4408-8059-CF94C9B7E198}" srcId="{60B7F26A-B8C3-4842-BE1A-72C4DE57AE01}" destId="{C337FCF9-4F21-40EF-930C-2F6B5DD6FB1C}" srcOrd="2" destOrd="0" parTransId="{947BE307-9745-4A9D-8694-6F36DD9F7A83}" sibTransId="{E9D1A493-A1B5-43B8-AC9E-3427213DE0C8}"/>
    <dgm:cxn modelId="{55E94485-E5B5-4BD4-BA84-FBB29486D370}" srcId="{60B7F26A-B8C3-4842-BE1A-72C4DE57AE01}" destId="{885A2DE1-F32E-48BF-A4C9-E670B26559B9}" srcOrd="0" destOrd="0" parTransId="{841D556A-A4EF-42E4-90BB-95DAD16CC0BD}" sibTransId="{AE2DED36-D18F-4E5B-85C2-E45FE2AD50B9}"/>
    <dgm:cxn modelId="{C2E3271A-00DC-4D6F-9DB8-6CA3CFA36097}" srcId="{3DA4CF06-59DE-4AF9-ACE7-CECABDFC438C}" destId="{60B7F26A-B8C3-4842-BE1A-72C4DE57AE01}" srcOrd="1" destOrd="0" parTransId="{B07BB9C9-D34D-4A51-93AB-39EF1460E85B}" sibTransId="{19E3B489-F24D-43A2-BA52-66205CDA5D97}"/>
    <dgm:cxn modelId="{032A28D1-4CDB-4AD1-B73C-2895D4E59FB8}" type="presParOf" srcId="{FEF52988-5582-4192-A4C1-820781E3EF0E}" destId="{F3DFA4FA-63CC-4E48-9887-1C3143A5D03D}" srcOrd="0" destOrd="0" presId="urn:microsoft.com/office/officeart/2005/8/layout/vList2"/>
    <dgm:cxn modelId="{E936AD4C-8AF8-4B5C-AC68-DFF255B0C0F2}" type="presParOf" srcId="{FEF52988-5582-4192-A4C1-820781E3EF0E}" destId="{FA121AD0-E488-490A-BFE4-443D838F1FF5}" srcOrd="1" destOrd="0" presId="urn:microsoft.com/office/officeart/2005/8/layout/vList2"/>
    <dgm:cxn modelId="{07509751-2B38-4E46-B917-D12AE32516C8}" type="presParOf" srcId="{FEF52988-5582-4192-A4C1-820781E3EF0E}" destId="{A00C68E0-31F1-46BC-9D26-24B38E03BDDB}" srcOrd="2" destOrd="0" presId="urn:microsoft.com/office/officeart/2005/8/layout/vList2"/>
    <dgm:cxn modelId="{5F1F63B5-2354-4E18-89FE-E51253FD2106}" type="presParOf" srcId="{FEF52988-5582-4192-A4C1-820781E3EF0E}" destId="{98769C50-3C1C-4219-832B-E2BDA0CC1FC9}" srcOrd="3" destOrd="0" presId="urn:microsoft.com/office/officeart/2005/8/layout/vList2"/>
    <dgm:cxn modelId="{8D813135-98C6-4FBF-9137-552D611A2918}" type="presParOf" srcId="{FEF52988-5582-4192-A4C1-820781E3EF0E}" destId="{965B08E0-2F24-4B63-A586-C272C64EF367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8836E7-CA3E-49D7-8095-6AA7CA44D740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03D645-BD93-426A-95FB-F4B9FACDA2EA}">
      <dgm:prSet/>
      <dgm:spPr/>
      <dgm:t>
        <a:bodyPr/>
        <a:lstStyle/>
        <a:p>
          <a:r>
            <a:rPr lang="en-US" b="1" dirty="0"/>
            <a:t>Ensure</a:t>
          </a:r>
        </a:p>
      </dgm:t>
    </dgm:pt>
    <dgm:pt modelId="{8FBB4AB5-3DFB-4ABA-8DB2-83BE079F694F}" type="parTrans" cxnId="{C3E9C7F0-0A54-4686-9521-B69BD3D97D4E}">
      <dgm:prSet/>
      <dgm:spPr/>
      <dgm:t>
        <a:bodyPr/>
        <a:lstStyle/>
        <a:p>
          <a:endParaRPr lang="en-US"/>
        </a:p>
      </dgm:t>
    </dgm:pt>
    <dgm:pt modelId="{F676B55F-65AC-40AB-81BC-BFE98FE82753}" type="sibTrans" cxnId="{C3E9C7F0-0A54-4686-9521-B69BD3D97D4E}">
      <dgm:prSet/>
      <dgm:spPr/>
      <dgm:t>
        <a:bodyPr/>
        <a:lstStyle/>
        <a:p>
          <a:endParaRPr lang="en-US"/>
        </a:p>
      </dgm:t>
    </dgm:pt>
    <dgm:pt modelId="{B6DDC2D9-E4AE-4924-B664-C49A9EBA1259}">
      <dgm:prSet/>
      <dgm:spPr/>
      <dgm:t>
        <a:bodyPr/>
        <a:lstStyle/>
        <a:p>
          <a:r>
            <a:rPr lang="en-US" dirty="0"/>
            <a:t>your community has an active dog catcher program</a:t>
          </a:r>
        </a:p>
      </dgm:t>
    </dgm:pt>
    <dgm:pt modelId="{FE547352-1EEE-473A-B37A-483F7802A5E8}" type="parTrans" cxnId="{725D339E-BC64-4575-ABED-36DA82CF62B4}">
      <dgm:prSet/>
      <dgm:spPr/>
      <dgm:t>
        <a:bodyPr/>
        <a:lstStyle/>
        <a:p>
          <a:endParaRPr lang="en-US"/>
        </a:p>
      </dgm:t>
    </dgm:pt>
    <dgm:pt modelId="{AB9D27E4-5028-4EB1-9DA9-DA731F3194A3}" type="sibTrans" cxnId="{725D339E-BC64-4575-ABED-36DA82CF62B4}">
      <dgm:prSet/>
      <dgm:spPr/>
      <dgm:t>
        <a:bodyPr/>
        <a:lstStyle/>
        <a:p>
          <a:endParaRPr lang="en-US"/>
        </a:p>
      </dgm:t>
    </dgm:pt>
    <dgm:pt modelId="{8A547A1E-7DBA-473E-82F3-730DE50AAF40}">
      <dgm:prSet/>
      <dgm:spPr/>
      <dgm:t>
        <a:bodyPr/>
        <a:lstStyle/>
        <a:p>
          <a:r>
            <a:rPr lang="en-US" b="1" dirty="0"/>
            <a:t>Meet</a:t>
          </a:r>
        </a:p>
      </dgm:t>
    </dgm:pt>
    <dgm:pt modelId="{501A6D0B-A603-4F1B-A8F0-B1E5E6BCF23E}" type="parTrans" cxnId="{A550959D-B6C3-43E0-842F-7E75E3E85B26}">
      <dgm:prSet/>
      <dgm:spPr/>
      <dgm:t>
        <a:bodyPr/>
        <a:lstStyle/>
        <a:p>
          <a:endParaRPr lang="en-US"/>
        </a:p>
      </dgm:t>
    </dgm:pt>
    <dgm:pt modelId="{343702B8-6083-4DBA-A1A6-59B485227BBA}" type="sibTrans" cxnId="{A550959D-B6C3-43E0-842F-7E75E3E85B26}">
      <dgm:prSet/>
      <dgm:spPr/>
      <dgm:t>
        <a:bodyPr/>
        <a:lstStyle/>
        <a:p>
          <a:endParaRPr lang="en-US"/>
        </a:p>
      </dgm:t>
    </dgm:pt>
    <dgm:pt modelId="{D44CEA87-AF8E-4782-B0CB-B9C3E7E0349E}">
      <dgm:prSet/>
      <dgm:spPr/>
      <dgm:t>
        <a:bodyPr/>
        <a:lstStyle/>
        <a:p>
          <a:r>
            <a:rPr lang="en-US" dirty="0"/>
            <a:t>with Mayors and advocate for bylaws</a:t>
          </a:r>
        </a:p>
      </dgm:t>
    </dgm:pt>
    <dgm:pt modelId="{5EB9F9CA-F877-4601-AFB7-68DA490BAC95}" type="parTrans" cxnId="{7912EC48-39A7-4912-A02E-2B7B999B4319}">
      <dgm:prSet/>
      <dgm:spPr/>
      <dgm:t>
        <a:bodyPr/>
        <a:lstStyle/>
        <a:p>
          <a:endParaRPr lang="en-US"/>
        </a:p>
      </dgm:t>
    </dgm:pt>
    <dgm:pt modelId="{19EB6AA7-B5EF-4B79-9C4D-F572AFFDE248}" type="sibTrans" cxnId="{7912EC48-39A7-4912-A02E-2B7B999B4319}">
      <dgm:prSet/>
      <dgm:spPr/>
      <dgm:t>
        <a:bodyPr/>
        <a:lstStyle/>
        <a:p>
          <a:endParaRPr lang="en-US"/>
        </a:p>
      </dgm:t>
    </dgm:pt>
    <dgm:pt modelId="{029CB8D7-CFB5-4AD7-BEF0-B38CCD00EF2F}">
      <dgm:prSet/>
      <dgm:spPr/>
      <dgm:t>
        <a:bodyPr/>
        <a:lstStyle/>
        <a:p>
          <a:r>
            <a:rPr lang="en-US" b="1" dirty="0"/>
            <a:t>Enforce</a:t>
          </a:r>
        </a:p>
      </dgm:t>
    </dgm:pt>
    <dgm:pt modelId="{F57CD1C6-8089-4DC7-A033-DB1A70D11C4B}" type="parTrans" cxnId="{7BC9663B-3345-4DA8-989C-E90ACE62494B}">
      <dgm:prSet/>
      <dgm:spPr/>
      <dgm:t>
        <a:bodyPr/>
        <a:lstStyle/>
        <a:p>
          <a:endParaRPr lang="en-US"/>
        </a:p>
      </dgm:t>
    </dgm:pt>
    <dgm:pt modelId="{B84366FF-9AE0-4C45-B3EE-B49DD83EE653}" type="sibTrans" cxnId="{7BC9663B-3345-4DA8-989C-E90ACE62494B}">
      <dgm:prSet/>
      <dgm:spPr/>
      <dgm:t>
        <a:bodyPr/>
        <a:lstStyle/>
        <a:p>
          <a:endParaRPr lang="en-US"/>
        </a:p>
      </dgm:t>
    </dgm:pt>
    <dgm:pt modelId="{D09561B0-FD38-4640-B8EE-3E80F8317FB1}">
      <dgm:prSet/>
      <dgm:spPr/>
      <dgm:t>
        <a:bodyPr/>
        <a:lstStyle/>
        <a:p>
          <a:r>
            <a:rPr lang="en-US" dirty="0"/>
            <a:t>bylaws (fees and the justification for the termination of dogs)</a:t>
          </a:r>
        </a:p>
      </dgm:t>
    </dgm:pt>
    <dgm:pt modelId="{65969EA0-11B4-4AD8-86AF-C37F9FB6312F}" type="parTrans" cxnId="{9B39C9F9-448B-4E35-82D2-C9EC7946C66E}">
      <dgm:prSet/>
      <dgm:spPr/>
      <dgm:t>
        <a:bodyPr/>
        <a:lstStyle/>
        <a:p>
          <a:endParaRPr lang="en-US"/>
        </a:p>
      </dgm:t>
    </dgm:pt>
    <dgm:pt modelId="{B5127386-FDC3-42B6-9D1D-CCE966D7DAC0}" type="sibTrans" cxnId="{9B39C9F9-448B-4E35-82D2-C9EC7946C66E}">
      <dgm:prSet/>
      <dgm:spPr/>
      <dgm:t>
        <a:bodyPr/>
        <a:lstStyle/>
        <a:p>
          <a:endParaRPr lang="en-US"/>
        </a:p>
      </dgm:t>
    </dgm:pt>
    <dgm:pt modelId="{DC6CCF10-98B5-4CD5-8E59-6A59CA229085}">
      <dgm:prSet/>
      <dgm:spPr/>
      <dgm:t>
        <a:bodyPr/>
        <a:lstStyle/>
        <a:p>
          <a:r>
            <a:rPr lang="en-US" b="1" dirty="0"/>
            <a:t>Monitor</a:t>
          </a:r>
        </a:p>
      </dgm:t>
    </dgm:pt>
    <dgm:pt modelId="{705F7C94-575A-4FA9-80FD-6A806176F563}" type="parTrans" cxnId="{374A109A-7B60-4829-A0E7-559628317B3E}">
      <dgm:prSet/>
      <dgm:spPr/>
      <dgm:t>
        <a:bodyPr/>
        <a:lstStyle/>
        <a:p>
          <a:endParaRPr lang="en-US"/>
        </a:p>
      </dgm:t>
    </dgm:pt>
    <dgm:pt modelId="{8A4AB929-DA1C-44EA-AF7A-BD28B8633D4F}" type="sibTrans" cxnId="{374A109A-7B60-4829-A0E7-559628317B3E}">
      <dgm:prSet/>
      <dgm:spPr/>
      <dgm:t>
        <a:bodyPr/>
        <a:lstStyle/>
        <a:p>
          <a:endParaRPr lang="en-US"/>
        </a:p>
      </dgm:t>
    </dgm:pt>
    <dgm:pt modelId="{67BF030A-16C4-45C3-A3FD-E6A37BDF8452}">
      <dgm:prSet/>
      <dgm:spPr/>
      <dgm:t>
        <a:bodyPr/>
        <a:lstStyle/>
        <a:p>
          <a:r>
            <a:rPr lang="en-US" dirty="0"/>
            <a:t>landfill projects that attract wildlife</a:t>
          </a:r>
        </a:p>
      </dgm:t>
    </dgm:pt>
    <dgm:pt modelId="{038DB453-E02A-47D9-B92A-2A11CA1847C3}" type="parTrans" cxnId="{6945CA92-E060-4773-9FFF-BC4413A3805F}">
      <dgm:prSet/>
      <dgm:spPr/>
      <dgm:t>
        <a:bodyPr/>
        <a:lstStyle/>
        <a:p>
          <a:endParaRPr lang="en-US"/>
        </a:p>
      </dgm:t>
    </dgm:pt>
    <dgm:pt modelId="{F30D4B3C-CF00-4F51-9957-6C77C6A0D396}" type="sibTrans" cxnId="{6945CA92-E060-4773-9FFF-BC4413A3805F}">
      <dgm:prSet/>
      <dgm:spPr/>
      <dgm:t>
        <a:bodyPr/>
        <a:lstStyle/>
        <a:p>
          <a:endParaRPr lang="en-US"/>
        </a:p>
      </dgm:t>
    </dgm:pt>
    <dgm:pt modelId="{C190BCBE-28EA-4D5A-AD1C-D6D920B7D384}">
      <dgm:prSet/>
      <dgm:spPr/>
      <dgm:t>
        <a:bodyPr/>
        <a:lstStyle/>
        <a:p>
          <a:r>
            <a:rPr lang="en-US" b="1" dirty="0"/>
            <a:t>Conduct</a:t>
          </a:r>
        </a:p>
      </dgm:t>
    </dgm:pt>
    <dgm:pt modelId="{A5C2C0FC-9BCF-43E6-B8B8-180F3C0E6E48}" type="parTrans" cxnId="{DF07886C-AD59-4E10-90FF-3838B937C2DC}">
      <dgm:prSet/>
      <dgm:spPr/>
      <dgm:t>
        <a:bodyPr/>
        <a:lstStyle/>
        <a:p>
          <a:endParaRPr lang="en-US"/>
        </a:p>
      </dgm:t>
    </dgm:pt>
    <dgm:pt modelId="{111A808D-508C-4C97-8570-11C492CDB430}" type="sibTrans" cxnId="{DF07886C-AD59-4E10-90FF-3838B937C2DC}">
      <dgm:prSet/>
      <dgm:spPr/>
      <dgm:t>
        <a:bodyPr/>
        <a:lstStyle/>
        <a:p>
          <a:endParaRPr lang="en-US"/>
        </a:p>
      </dgm:t>
    </dgm:pt>
    <dgm:pt modelId="{488AFFD7-DECE-449D-A0BF-F1A4F1EA8248}">
      <dgm:prSet/>
      <dgm:spPr/>
      <dgm:t>
        <a:bodyPr/>
        <a:lstStyle/>
        <a:p>
          <a:r>
            <a:rPr lang="en-US" dirty="0"/>
            <a:t>public awareness to your village that there is a problem with dogs at the airport</a:t>
          </a:r>
        </a:p>
      </dgm:t>
    </dgm:pt>
    <dgm:pt modelId="{2B5DEC2F-CB0E-4329-AB08-0C37FF4EDC22}" type="parTrans" cxnId="{FAD16494-A779-46DB-B245-535530EC934F}">
      <dgm:prSet/>
      <dgm:spPr/>
      <dgm:t>
        <a:bodyPr/>
        <a:lstStyle/>
        <a:p>
          <a:endParaRPr lang="en-US"/>
        </a:p>
      </dgm:t>
    </dgm:pt>
    <dgm:pt modelId="{5DB97FA3-5739-48E2-8768-D7E0740FC1F5}" type="sibTrans" cxnId="{FAD16494-A779-46DB-B245-535530EC934F}">
      <dgm:prSet/>
      <dgm:spPr/>
      <dgm:t>
        <a:bodyPr/>
        <a:lstStyle/>
        <a:p>
          <a:endParaRPr lang="en-US"/>
        </a:p>
      </dgm:t>
    </dgm:pt>
    <dgm:pt modelId="{0612D64A-92B0-4455-8DD9-99C8C88F9EBE}" type="pres">
      <dgm:prSet presAssocID="{BB8836E7-CA3E-49D7-8095-6AA7CA44D7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EBA752-EB03-4EEB-B756-49CADE423169}" type="pres">
      <dgm:prSet presAssocID="{3E03D645-BD93-426A-95FB-F4B9FACDA2EA}" presName="linNode" presStyleCnt="0"/>
      <dgm:spPr/>
    </dgm:pt>
    <dgm:pt modelId="{BCBF5592-8921-459D-AC3C-C88C311D33AD}" type="pres">
      <dgm:prSet presAssocID="{3E03D645-BD93-426A-95FB-F4B9FACDA2EA}" presName="parentText" presStyleLbl="alignNode1" presStyleIdx="0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C20174FD-18E3-429B-AE57-7B3941A2E993}" type="pres">
      <dgm:prSet presAssocID="{3E03D645-BD93-426A-95FB-F4B9FACDA2EA}" presName="descendantText" presStyleLbl="alignAccFollowNode1" presStyleIdx="0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054631C7-7D20-4323-A4D0-F8DB4B461BD1}" type="pres">
      <dgm:prSet presAssocID="{F676B55F-65AC-40AB-81BC-BFE98FE82753}" presName="sp" presStyleCnt="0"/>
      <dgm:spPr/>
    </dgm:pt>
    <dgm:pt modelId="{6BADE95C-8B64-409F-8B86-A7D7BBB48538}" type="pres">
      <dgm:prSet presAssocID="{8A547A1E-7DBA-473E-82F3-730DE50AAF40}" presName="linNode" presStyleCnt="0"/>
      <dgm:spPr/>
    </dgm:pt>
    <dgm:pt modelId="{3E64413B-38BA-4CBF-8E6E-0161784A56B2}" type="pres">
      <dgm:prSet presAssocID="{8A547A1E-7DBA-473E-82F3-730DE50AAF40}" presName="parentText" presStyleLbl="alignNode1" presStyleIdx="1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D05D3B9E-E943-45ED-BD8B-DDB6CE382854}" type="pres">
      <dgm:prSet presAssocID="{8A547A1E-7DBA-473E-82F3-730DE50AAF40}" presName="descendantText" presStyleLbl="alignAccFollowNode1" presStyleIdx="1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CC0B39A5-4E44-4EC0-A09D-1C5BD0240E9B}" type="pres">
      <dgm:prSet presAssocID="{343702B8-6083-4DBA-A1A6-59B485227BBA}" presName="sp" presStyleCnt="0"/>
      <dgm:spPr/>
    </dgm:pt>
    <dgm:pt modelId="{F1DFDC17-A9B9-490B-8A74-0B4F4B9BBCB7}" type="pres">
      <dgm:prSet presAssocID="{029CB8D7-CFB5-4AD7-BEF0-B38CCD00EF2F}" presName="linNode" presStyleCnt="0"/>
      <dgm:spPr/>
    </dgm:pt>
    <dgm:pt modelId="{D3032097-1997-4E6C-B8D6-008E72B2084C}" type="pres">
      <dgm:prSet presAssocID="{029CB8D7-CFB5-4AD7-BEF0-B38CCD00EF2F}" presName="parentText" presStyleLbl="alignNode1" presStyleIdx="2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ECF65F50-9A98-444B-AEFB-BD647ACB064F}" type="pres">
      <dgm:prSet presAssocID="{029CB8D7-CFB5-4AD7-BEF0-B38CCD00EF2F}" presName="descendantText" presStyleLbl="alignAccFollowNode1" presStyleIdx="2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6C5991FE-D582-451A-BABE-E64C24C3B4D7}" type="pres">
      <dgm:prSet presAssocID="{B84366FF-9AE0-4C45-B3EE-B49DD83EE653}" presName="sp" presStyleCnt="0"/>
      <dgm:spPr/>
    </dgm:pt>
    <dgm:pt modelId="{570DCEA4-3402-4253-9FF8-D31C20E15DB2}" type="pres">
      <dgm:prSet presAssocID="{DC6CCF10-98B5-4CD5-8E59-6A59CA229085}" presName="linNode" presStyleCnt="0"/>
      <dgm:spPr/>
    </dgm:pt>
    <dgm:pt modelId="{616B2828-938B-418C-9CE4-9CEC1CE2649F}" type="pres">
      <dgm:prSet presAssocID="{DC6CCF10-98B5-4CD5-8E59-6A59CA229085}" presName="parentText" presStyleLbl="alignNode1" presStyleIdx="3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A0DDAF5B-33A3-4DF4-8987-CDB5922F38DF}" type="pres">
      <dgm:prSet presAssocID="{DC6CCF10-98B5-4CD5-8E59-6A59CA229085}" presName="descendantText" presStyleLbl="alignAccFollowNode1" presStyleIdx="3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A8566653-560F-4FFF-B780-672AD5D97B5C}" type="pres">
      <dgm:prSet presAssocID="{8A4AB929-DA1C-44EA-AF7A-BD28B8633D4F}" presName="sp" presStyleCnt="0"/>
      <dgm:spPr/>
    </dgm:pt>
    <dgm:pt modelId="{1F4CCE65-11B0-4C2C-A789-5A6DE7996489}" type="pres">
      <dgm:prSet presAssocID="{C190BCBE-28EA-4D5A-AD1C-D6D920B7D384}" presName="linNode" presStyleCnt="0"/>
      <dgm:spPr/>
    </dgm:pt>
    <dgm:pt modelId="{B7DA34B8-10A2-40D1-85E1-F53E4640F5BB}" type="pres">
      <dgm:prSet presAssocID="{C190BCBE-28EA-4D5A-AD1C-D6D920B7D384}" presName="parentText" presStyleLbl="alignNode1" presStyleIdx="4" presStyleCnt="5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BA33B9DF-4E77-400D-8C14-7A9F98D19551}" type="pres">
      <dgm:prSet presAssocID="{C190BCBE-28EA-4D5A-AD1C-D6D920B7D384}" presName="descendantText" presStyleLbl="alignAccFollowNode1" presStyleIdx="4" presStyleCnt="5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59940E94-CAAF-4543-8A0D-F2735D419776}" type="presOf" srcId="{67BF030A-16C4-45C3-A3FD-E6A37BDF8452}" destId="{A0DDAF5B-33A3-4DF4-8987-CDB5922F38DF}" srcOrd="0" destOrd="0" presId="urn:microsoft.com/office/officeart/2016/7/layout/VerticalSolidActionList"/>
    <dgm:cxn modelId="{16CFAC4F-CD69-4C10-BE71-137EFABC3287}" type="presOf" srcId="{B6DDC2D9-E4AE-4924-B664-C49A9EBA1259}" destId="{C20174FD-18E3-429B-AE57-7B3941A2E993}" srcOrd="0" destOrd="0" presId="urn:microsoft.com/office/officeart/2016/7/layout/VerticalSolidActionList"/>
    <dgm:cxn modelId="{26E12885-6AE4-4260-BBCE-9EFB8B7E67CE}" type="presOf" srcId="{BB8836E7-CA3E-49D7-8095-6AA7CA44D740}" destId="{0612D64A-92B0-4455-8DD9-99C8C88F9EBE}" srcOrd="0" destOrd="0" presId="urn:microsoft.com/office/officeart/2016/7/layout/VerticalSolidActionList"/>
    <dgm:cxn modelId="{8D88B231-33CD-4000-A38C-44405A53ADC6}" type="presOf" srcId="{DC6CCF10-98B5-4CD5-8E59-6A59CA229085}" destId="{616B2828-938B-418C-9CE4-9CEC1CE2649F}" srcOrd="0" destOrd="0" presId="urn:microsoft.com/office/officeart/2016/7/layout/VerticalSolidActionList"/>
    <dgm:cxn modelId="{DF07886C-AD59-4E10-90FF-3838B937C2DC}" srcId="{BB8836E7-CA3E-49D7-8095-6AA7CA44D740}" destId="{C190BCBE-28EA-4D5A-AD1C-D6D920B7D384}" srcOrd="4" destOrd="0" parTransId="{A5C2C0FC-9BCF-43E6-B8B8-180F3C0E6E48}" sibTransId="{111A808D-508C-4C97-8570-11C492CDB430}"/>
    <dgm:cxn modelId="{7BC9663B-3345-4DA8-989C-E90ACE62494B}" srcId="{BB8836E7-CA3E-49D7-8095-6AA7CA44D740}" destId="{029CB8D7-CFB5-4AD7-BEF0-B38CCD00EF2F}" srcOrd="2" destOrd="0" parTransId="{F57CD1C6-8089-4DC7-A033-DB1A70D11C4B}" sibTransId="{B84366FF-9AE0-4C45-B3EE-B49DD83EE653}"/>
    <dgm:cxn modelId="{A093F5A9-721E-4529-BBD6-B78E5A918115}" type="presOf" srcId="{C190BCBE-28EA-4D5A-AD1C-D6D920B7D384}" destId="{B7DA34B8-10A2-40D1-85E1-F53E4640F5BB}" srcOrd="0" destOrd="0" presId="urn:microsoft.com/office/officeart/2016/7/layout/VerticalSolidActionList"/>
    <dgm:cxn modelId="{A550959D-B6C3-43E0-842F-7E75E3E85B26}" srcId="{BB8836E7-CA3E-49D7-8095-6AA7CA44D740}" destId="{8A547A1E-7DBA-473E-82F3-730DE50AAF40}" srcOrd="1" destOrd="0" parTransId="{501A6D0B-A603-4F1B-A8F0-B1E5E6BCF23E}" sibTransId="{343702B8-6083-4DBA-A1A6-59B485227BBA}"/>
    <dgm:cxn modelId="{B1A491FD-81AF-49FE-AA1F-C48D0332F7AC}" type="presOf" srcId="{D09561B0-FD38-4640-B8EE-3E80F8317FB1}" destId="{ECF65F50-9A98-444B-AEFB-BD647ACB064F}" srcOrd="0" destOrd="0" presId="urn:microsoft.com/office/officeart/2016/7/layout/VerticalSolidActionList"/>
    <dgm:cxn modelId="{374A109A-7B60-4829-A0E7-559628317B3E}" srcId="{BB8836E7-CA3E-49D7-8095-6AA7CA44D740}" destId="{DC6CCF10-98B5-4CD5-8E59-6A59CA229085}" srcOrd="3" destOrd="0" parTransId="{705F7C94-575A-4FA9-80FD-6A806176F563}" sibTransId="{8A4AB929-DA1C-44EA-AF7A-BD28B8633D4F}"/>
    <dgm:cxn modelId="{A9190220-3DBE-4723-89DC-CB71F7A9AAD4}" type="presOf" srcId="{D44CEA87-AF8E-4782-B0CB-B9C3E7E0349E}" destId="{D05D3B9E-E943-45ED-BD8B-DDB6CE382854}" srcOrd="0" destOrd="0" presId="urn:microsoft.com/office/officeart/2016/7/layout/VerticalSolidActionList"/>
    <dgm:cxn modelId="{D6927E73-E9F6-44C5-A83C-13267103CC46}" type="presOf" srcId="{029CB8D7-CFB5-4AD7-BEF0-B38CCD00EF2F}" destId="{D3032097-1997-4E6C-B8D6-008E72B2084C}" srcOrd="0" destOrd="0" presId="urn:microsoft.com/office/officeart/2016/7/layout/VerticalSolidActionList"/>
    <dgm:cxn modelId="{D1067F52-27B7-4DA2-80FC-EE8BCED257EB}" type="presOf" srcId="{488AFFD7-DECE-449D-A0BF-F1A4F1EA8248}" destId="{BA33B9DF-4E77-400D-8C14-7A9F98D19551}" srcOrd="0" destOrd="0" presId="urn:microsoft.com/office/officeart/2016/7/layout/VerticalSolidActionList"/>
    <dgm:cxn modelId="{FAD16494-A779-46DB-B245-535530EC934F}" srcId="{C190BCBE-28EA-4D5A-AD1C-D6D920B7D384}" destId="{488AFFD7-DECE-449D-A0BF-F1A4F1EA8248}" srcOrd="0" destOrd="0" parTransId="{2B5DEC2F-CB0E-4329-AB08-0C37FF4EDC22}" sibTransId="{5DB97FA3-5739-48E2-8768-D7E0740FC1F5}"/>
    <dgm:cxn modelId="{C3E9C7F0-0A54-4686-9521-B69BD3D97D4E}" srcId="{BB8836E7-CA3E-49D7-8095-6AA7CA44D740}" destId="{3E03D645-BD93-426A-95FB-F4B9FACDA2EA}" srcOrd="0" destOrd="0" parTransId="{8FBB4AB5-3DFB-4ABA-8DB2-83BE079F694F}" sibTransId="{F676B55F-65AC-40AB-81BC-BFE98FE82753}"/>
    <dgm:cxn modelId="{725D339E-BC64-4575-ABED-36DA82CF62B4}" srcId="{3E03D645-BD93-426A-95FB-F4B9FACDA2EA}" destId="{B6DDC2D9-E4AE-4924-B664-C49A9EBA1259}" srcOrd="0" destOrd="0" parTransId="{FE547352-1EEE-473A-B37A-483F7802A5E8}" sibTransId="{AB9D27E4-5028-4EB1-9DA9-DA731F3194A3}"/>
    <dgm:cxn modelId="{DA380C1F-A8B0-453C-B125-B934FB57416B}" type="presOf" srcId="{8A547A1E-7DBA-473E-82F3-730DE50AAF40}" destId="{3E64413B-38BA-4CBF-8E6E-0161784A56B2}" srcOrd="0" destOrd="0" presId="urn:microsoft.com/office/officeart/2016/7/layout/VerticalSolidActionList"/>
    <dgm:cxn modelId="{7912EC48-39A7-4912-A02E-2B7B999B4319}" srcId="{8A547A1E-7DBA-473E-82F3-730DE50AAF40}" destId="{D44CEA87-AF8E-4782-B0CB-B9C3E7E0349E}" srcOrd="0" destOrd="0" parTransId="{5EB9F9CA-F877-4601-AFB7-68DA490BAC95}" sibTransId="{19EB6AA7-B5EF-4B79-9C4D-F572AFFDE248}"/>
    <dgm:cxn modelId="{6945CA92-E060-4773-9FFF-BC4413A3805F}" srcId="{DC6CCF10-98B5-4CD5-8E59-6A59CA229085}" destId="{67BF030A-16C4-45C3-A3FD-E6A37BDF8452}" srcOrd="0" destOrd="0" parTransId="{038DB453-E02A-47D9-B92A-2A11CA1847C3}" sibTransId="{F30D4B3C-CF00-4F51-9957-6C77C6A0D396}"/>
    <dgm:cxn modelId="{9B39C9F9-448B-4E35-82D2-C9EC7946C66E}" srcId="{029CB8D7-CFB5-4AD7-BEF0-B38CCD00EF2F}" destId="{D09561B0-FD38-4640-B8EE-3E80F8317FB1}" srcOrd="0" destOrd="0" parTransId="{65969EA0-11B4-4AD8-86AF-C37F9FB6312F}" sibTransId="{B5127386-FDC3-42B6-9D1D-CCE966D7DAC0}"/>
    <dgm:cxn modelId="{2AD218BA-A9FD-4F79-9B58-C4D33E9021C7}" type="presOf" srcId="{3E03D645-BD93-426A-95FB-F4B9FACDA2EA}" destId="{BCBF5592-8921-459D-AC3C-C88C311D33AD}" srcOrd="0" destOrd="0" presId="urn:microsoft.com/office/officeart/2016/7/layout/VerticalSolidActionList"/>
    <dgm:cxn modelId="{E6903407-6228-4D7F-BE41-D287D0BDDA08}" type="presParOf" srcId="{0612D64A-92B0-4455-8DD9-99C8C88F9EBE}" destId="{B4EBA752-EB03-4EEB-B756-49CADE423169}" srcOrd="0" destOrd="0" presId="urn:microsoft.com/office/officeart/2016/7/layout/VerticalSolidActionList"/>
    <dgm:cxn modelId="{C5129A2E-D147-4108-8014-7ED9505025F9}" type="presParOf" srcId="{B4EBA752-EB03-4EEB-B756-49CADE423169}" destId="{BCBF5592-8921-459D-AC3C-C88C311D33AD}" srcOrd="0" destOrd="0" presId="urn:microsoft.com/office/officeart/2016/7/layout/VerticalSolidActionList"/>
    <dgm:cxn modelId="{3455FE0C-9215-4F45-80F4-1BEEA1223C7C}" type="presParOf" srcId="{B4EBA752-EB03-4EEB-B756-49CADE423169}" destId="{C20174FD-18E3-429B-AE57-7B3941A2E993}" srcOrd="1" destOrd="0" presId="urn:microsoft.com/office/officeart/2016/7/layout/VerticalSolidActionList"/>
    <dgm:cxn modelId="{B4296404-1640-44A1-B79C-1411380D9BD8}" type="presParOf" srcId="{0612D64A-92B0-4455-8DD9-99C8C88F9EBE}" destId="{054631C7-7D20-4323-A4D0-F8DB4B461BD1}" srcOrd="1" destOrd="0" presId="urn:microsoft.com/office/officeart/2016/7/layout/VerticalSolidActionList"/>
    <dgm:cxn modelId="{AA4671DA-9140-48C6-B49C-1D8FA2822B6E}" type="presParOf" srcId="{0612D64A-92B0-4455-8DD9-99C8C88F9EBE}" destId="{6BADE95C-8B64-409F-8B86-A7D7BBB48538}" srcOrd="2" destOrd="0" presId="urn:microsoft.com/office/officeart/2016/7/layout/VerticalSolidActionList"/>
    <dgm:cxn modelId="{10E45256-147D-4B5C-B7BF-663F40D094BC}" type="presParOf" srcId="{6BADE95C-8B64-409F-8B86-A7D7BBB48538}" destId="{3E64413B-38BA-4CBF-8E6E-0161784A56B2}" srcOrd="0" destOrd="0" presId="urn:microsoft.com/office/officeart/2016/7/layout/VerticalSolidActionList"/>
    <dgm:cxn modelId="{B935902D-86C2-4409-A17B-D6BDBCAD7E6F}" type="presParOf" srcId="{6BADE95C-8B64-409F-8B86-A7D7BBB48538}" destId="{D05D3B9E-E943-45ED-BD8B-DDB6CE382854}" srcOrd="1" destOrd="0" presId="urn:microsoft.com/office/officeart/2016/7/layout/VerticalSolidActionList"/>
    <dgm:cxn modelId="{F409E7A6-3071-4615-A48C-CEAB3E77F0B8}" type="presParOf" srcId="{0612D64A-92B0-4455-8DD9-99C8C88F9EBE}" destId="{CC0B39A5-4E44-4EC0-A09D-1C5BD0240E9B}" srcOrd="3" destOrd="0" presId="urn:microsoft.com/office/officeart/2016/7/layout/VerticalSolidActionList"/>
    <dgm:cxn modelId="{449BEC34-4AB0-49C9-8DA0-9BFD75B51307}" type="presParOf" srcId="{0612D64A-92B0-4455-8DD9-99C8C88F9EBE}" destId="{F1DFDC17-A9B9-490B-8A74-0B4F4B9BBCB7}" srcOrd="4" destOrd="0" presId="urn:microsoft.com/office/officeart/2016/7/layout/VerticalSolidActionList"/>
    <dgm:cxn modelId="{F42FCC71-07DC-490D-9E12-CF122F1F8AE2}" type="presParOf" srcId="{F1DFDC17-A9B9-490B-8A74-0B4F4B9BBCB7}" destId="{D3032097-1997-4E6C-B8D6-008E72B2084C}" srcOrd="0" destOrd="0" presId="urn:microsoft.com/office/officeart/2016/7/layout/VerticalSolidActionList"/>
    <dgm:cxn modelId="{55EBA09C-2328-4D44-99ED-5B28E9BDC45D}" type="presParOf" srcId="{F1DFDC17-A9B9-490B-8A74-0B4F4B9BBCB7}" destId="{ECF65F50-9A98-444B-AEFB-BD647ACB064F}" srcOrd="1" destOrd="0" presId="urn:microsoft.com/office/officeart/2016/7/layout/VerticalSolidActionList"/>
    <dgm:cxn modelId="{E7FF86B2-BA62-4D68-AB9F-CF75E87603EB}" type="presParOf" srcId="{0612D64A-92B0-4455-8DD9-99C8C88F9EBE}" destId="{6C5991FE-D582-451A-BABE-E64C24C3B4D7}" srcOrd="5" destOrd="0" presId="urn:microsoft.com/office/officeart/2016/7/layout/VerticalSolidActionList"/>
    <dgm:cxn modelId="{C405F22D-8195-4283-AB7C-77A8D946E400}" type="presParOf" srcId="{0612D64A-92B0-4455-8DD9-99C8C88F9EBE}" destId="{570DCEA4-3402-4253-9FF8-D31C20E15DB2}" srcOrd="6" destOrd="0" presId="urn:microsoft.com/office/officeart/2016/7/layout/VerticalSolidActionList"/>
    <dgm:cxn modelId="{38FC55B3-25E2-472A-A3EC-613947AA8A89}" type="presParOf" srcId="{570DCEA4-3402-4253-9FF8-D31C20E15DB2}" destId="{616B2828-938B-418C-9CE4-9CEC1CE2649F}" srcOrd="0" destOrd="0" presId="urn:microsoft.com/office/officeart/2016/7/layout/VerticalSolidActionList"/>
    <dgm:cxn modelId="{99BFA90A-DF97-4EBC-B44F-DA1C01C8845B}" type="presParOf" srcId="{570DCEA4-3402-4253-9FF8-D31C20E15DB2}" destId="{A0DDAF5B-33A3-4DF4-8987-CDB5922F38DF}" srcOrd="1" destOrd="0" presId="urn:microsoft.com/office/officeart/2016/7/layout/VerticalSolidActionList"/>
    <dgm:cxn modelId="{022DDCFE-D920-4944-9B93-25A91B311F3B}" type="presParOf" srcId="{0612D64A-92B0-4455-8DD9-99C8C88F9EBE}" destId="{A8566653-560F-4FFF-B780-672AD5D97B5C}" srcOrd="7" destOrd="0" presId="urn:microsoft.com/office/officeart/2016/7/layout/VerticalSolidActionList"/>
    <dgm:cxn modelId="{1A93A32B-1B54-4CF6-AEA0-F646A8BD106F}" type="presParOf" srcId="{0612D64A-92B0-4455-8DD9-99C8C88F9EBE}" destId="{1F4CCE65-11B0-4C2C-A789-5A6DE7996489}" srcOrd="8" destOrd="0" presId="urn:microsoft.com/office/officeart/2016/7/layout/VerticalSolidActionList"/>
    <dgm:cxn modelId="{6107BAC7-C86A-4618-BA53-D56C3B7BD6B4}" type="presParOf" srcId="{1F4CCE65-11B0-4C2C-A789-5A6DE7996489}" destId="{B7DA34B8-10A2-40D1-85E1-F53E4640F5BB}" srcOrd="0" destOrd="0" presId="urn:microsoft.com/office/officeart/2016/7/layout/VerticalSolidActionList"/>
    <dgm:cxn modelId="{A3F1C5F8-2303-435D-8028-AD412B2CDBE0}" type="presParOf" srcId="{1F4CCE65-11B0-4C2C-A789-5A6DE7996489}" destId="{BA33B9DF-4E77-400D-8C14-7A9F98D19551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DFA4FA-63CC-4E48-9887-1C3143A5D03D}">
      <dsp:nvSpPr>
        <dsp:cNvPr id="0" name=""/>
        <dsp:cNvSpPr/>
      </dsp:nvSpPr>
      <dsp:spPr>
        <a:xfrm>
          <a:off x="0" y="21948"/>
          <a:ext cx="6797675" cy="138754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/>
            <a:t>The Canadian Aviation Regulations (CARs) require Wildlife Management Plans. </a:t>
          </a:r>
          <a:endParaRPr lang="en-US" sz="2400" kern="1200" dirty="0"/>
        </a:p>
      </dsp:txBody>
      <dsp:txXfrm>
        <a:off x="67734" y="89682"/>
        <a:ext cx="6662207" cy="1252078"/>
      </dsp:txXfrm>
    </dsp:sp>
    <dsp:sp modelId="{A00C68E0-31F1-46BC-9D26-24B38E03BDDB}">
      <dsp:nvSpPr>
        <dsp:cNvPr id="0" name=""/>
        <dsp:cNvSpPr/>
      </dsp:nvSpPr>
      <dsp:spPr>
        <a:xfrm>
          <a:off x="0" y="1481495"/>
          <a:ext cx="6797675" cy="1387546"/>
        </a:xfrm>
        <a:prstGeom prst="roundRect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400" kern="1200" dirty="0"/>
            <a:t>Successful plans reduce hazards by making airports less attractive to animals by:</a:t>
          </a:r>
          <a:endParaRPr lang="en-US" sz="2400" kern="1200" dirty="0"/>
        </a:p>
      </dsp:txBody>
      <dsp:txXfrm>
        <a:off x="67734" y="1549229"/>
        <a:ext cx="6662207" cy="1252078"/>
      </dsp:txXfrm>
    </dsp:sp>
    <dsp:sp modelId="{98769C50-3C1C-4219-832B-E2BDA0CC1FC9}">
      <dsp:nvSpPr>
        <dsp:cNvPr id="0" name=""/>
        <dsp:cNvSpPr/>
      </dsp:nvSpPr>
      <dsp:spPr>
        <a:xfrm>
          <a:off x="0" y="2869041"/>
          <a:ext cx="6797675" cy="1371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82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CA" sz="2000" kern="1200" dirty="0"/>
            <a:t>Managing habitats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CA" sz="2000" kern="1200" dirty="0"/>
            <a:t>Excluding mammals through the use of fencing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CA" sz="2000" kern="1200" dirty="0"/>
            <a:t>Dispersing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CA" sz="2000" kern="1200" dirty="0"/>
            <a:t>Removing </a:t>
          </a:r>
          <a:endParaRPr lang="en-US" sz="2000" kern="1200" dirty="0"/>
        </a:p>
      </dsp:txBody>
      <dsp:txXfrm>
        <a:off x="0" y="2869041"/>
        <a:ext cx="6797675" cy="1371375"/>
      </dsp:txXfrm>
    </dsp:sp>
    <dsp:sp modelId="{965B08E0-2F24-4B63-A586-C272C64EF367}">
      <dsp:nvSpPr>
        <dsp:cNvPr id="0" name=""/>
        <dsp:cNvSpPr/>
      </dsp:nvSpPr>
      <dsp:spPr>
        <a:xfrm>
          <a:off x="0" y="4240416"/>
          <a:ext cx="6797675" cy="1387546"/>
        </a:xfrm>
        <a:prstGeom prst="round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500" kern="1200" dirty="0"/>
            <a:t>Despite the corrective action, the safety reporting system has identified a trend in </a:t>
          </a:r>
          <a:r>
            <a:rPr lang="en-CA" sz="2500" b="1" u="sng" kern="1200" dirty="0"/>
            <a:t>dog incursions on airside</a:t>
          </a:r>
          <a:r>
            <a:rPr lang="en-CA" sz="2500" kern="1200" dirty="0"/>
            <a:t>.</a:t>
          </a:r>
        </a:p>
      </dsp:txBody>
      <dsp:txXfrm>
        <a:off x="67734" y="4308150"/>
        <a:ext cx="6662207" cy="1252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174FD-18E3-429B-AE57-7B3941A2E993}">
      <dsp:nvSpPr>
        <dsp:cNvPr id="0" name=""/>
        <dsp:cNvSpPr/>
      </dsp:nvSpPr>
      <dsp:spPr>
        <a:xfrm>
          <a:off x="1359535" y="2455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your community has an active dog catcher program</a:t>
          </a:r>
        </a:p>
      </dsp:txBody>
      <dsp:txXfrm>
        <a:off x="1359535" y="2455"/>
        <a:ext cx="5438140" cy="1077290"/>
      </dsp:txXfrm>
    </dsp:sp>
    <dsp:sp modelId="{BCBF5592-8921-459D-AC3C-C88C311D33AD}">
      <dsp:nvSpPr>
        <dsp:cNvPr id="0" name=""/>
        <dsp:cNvSpPr/>
      </dsp:nvSpPr>
      <dsp:spPr>
        <a:xfrm>
          <a:off x="0" y="2455"/>
          <a:ext cx="1359535" cy="10772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Ensure</a:t>
          </a:r>
        </a:p>
      </dsp:txBody>
      <dsp:txXfrm>
        <a:off x="0" y="2455"/>
        <a:ext cx="1359535" cy="1077290"/>
      </dsp:txXfrm>
    </dsp:sp>
    <dsp:sp modelId="{D05D3B9E-E943-45ED-BD8B-DDB6CE382854}">
      <dsp:nvSpPr>
        <dsp:cNvPr id="0" name=""/>
        <dsp:cNvSpPr/>
      </dsp:nvSpPr>
      <dsp:spPr>
        <a:xfrm>
          <a:off x="1359535" y="1144383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61800"/>
            <a:satOff val="-5954"/>
            <a:lumOff val="-62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61800"/>
              <a:satOff val="-5954"/>
              <a:lumOff val="-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with Mayors and advocate for bylaws</a:t>
          </a:r>
        </a:p>
      </dsp:txBody>
      <dsp:txXfrm>
        <a:off x="1359535" y="1144383"/>
        <a:ext cx="5438140" cy="1077290"/>
      </dsp:txXfrm>
    </dsp:sp>
    <dsp:sp modelId="{3E64413B-38BA-4CBF-8E6E-0161784A56B2}">
      <dsp:nvSpPr>
        <dsp:cNvPr id="0" name=""/>
        <dsp:cNvSpPr/>
      </dsp:nvSpPr>
      <dsp:spPr>
        <a:xfrm>
          <a:off x="0" y="1144383"/>
          <a:ext cx="1359535" cy="1077290"/>
        </a:xfrm>
        <a:prstGeom prst="rect">
          <a:avLst/>
        </a:prstGeom>
        <a:solidFill>
          <a:schemeClr val="accent2">
            <a:hueOff val="9759"/>
            <a:satOff val="-6719"/>
            <a:lumOff val="-1716"/>
            <a:alphaOff val="0"/>
          </a:schemeClr>
        </a:solidFill>
        <a:ln w="15875" cap="flat" cmpd="sng" algn="ctr">
          <a:solidFill>
            <a:schemeClr val="accent2">
              <a:hueOff val="9759"/>
              <a:satOff val="-6719"/>
              <a:lumOff val="-17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Meet</a:t>
          </a:r>
        </a:p>
      </dsp:txBody>
      <dsp:txXfrm>
        <a:off x="0" y="1144383"/>
        <a:ext cx="1359535" cy="1077290"/>
      </dsp:txXfrm>
    </dsp:sp>
    <dsp:sp modelId="{ECF65F50-9A98-444B-AEFB-BD647ACB064F}">
      <dsp:nvSpPr>
        <dsp:cNvPr id="0" name=""/>
        <dsp:cNvSpPr/>
      </dsp:nvSpPr>
      <dsp:spPr>
        <a:xfrm>
          <a:off x="1359535" y="2286310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123599"/>
            <a:satOff val="-11908"/>
            <a:lumOff val="-12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23599"/>
              <a:satOff val="-11908"/>
              <a:lumOff val="-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bylaws (fees and the justification for the termination of dogs)</a:t>
          </a:r>
        </a:p>
      </dsp:txBody>
      <dsp:txXfrm>
        <a:off x="1359535" y="2286310"/>
        <a:ext cx="5438140" cy="1077290"/>
      </dsp:txXfrm>
    </dsp:sp>
    <dsp:sp modelId="{D3032097-1997-4E6C-B8D6-008E72B2084C}">
      <dsp:nvSpPr>
        <dsp:cNvPr id="0" name=""/>
        <dsp:cNvSpPr/>
      </dsp:nvSpPr>
      <dsp:spPr>
        <a:xfrm>
          <a:off x="0" y="2286310"/>
          <a:ext cx="1359535" cy="1077290"/>
        </a:xfrm>
        <a:prstGeom prst="rect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accent2">
              <a:hueOff val="19519"/>
              <a:satOff val="-13438"/>
              <a:lumOff val="-3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Enforce</a:t>
          </a:r>
        </a:p>
      </dsp:txBody>
      <dsp:txXfrm>
        <a:off x="0" y="2286310"/>
        <a:ext cx="1359535" cy="1077290"/>
      </dsp:txXfrm>
    </dsp:sp>
    <dsp:sp modelId="{A0DDAF5B-33A3-4DF4-8987-CDB5922F38DF}">
      <dsp:nvSpPr>
        <dsp:cNvPr id="0" name=""/>
        <dsp:cNvSpPr/>
      </dsp:nvSpPr>
      <dsp:spPr>
        <a:xfrm>
          <a:off x="1359535" y="3428238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185399"/>
            <a:satOff val="-17862"/>
            <a:lumOff val="-18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85399"/>
              <a:satOff val="-17862"/>
              <a:lumOff val="-1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landfill projects that attract wildlife</a:t>
          </a:r>
        </a:p>
      </dsp:txBody>
      <dsp:txXfrm>
        <a:off x="1359535" y="3428238"/>
        <a:ext cx="5438140" cy="1077290"/>
      </dsp:txXfrm>
    </dsp:sp>
    <dsp:sp modelId="{616B2828-938B-418C-9CE4-9CEC1CE2649F}">
      <dsp:nvSpPr>
        <dsp:cNvPr id="0" name=""/>
        <dsp:cNvSpPr/>
      </dsp:nvSpPr>
      <dsp:spPr>
        <a:xfrm>
          <a:off x="0" y="3428238"/>
          <a:ext cx="1359535" cy="1077290"/>
        </a:xfrm>
        <a:prstGeom prst="rect">
          <a:avLst/>
        </a:prstGeom>
        <a:solidFill>
          <a:schemeClr val="accent2">
            <a:hueOff val="29278"/>
            <a:satOff val="-20157"/>
            <a:lumOff val="-5147"/>
            <a:alphaOff val="0"/>
          </a:schemeClr>
        </a:solidFill>
        <a:ln w="15875" cap="flat" cmpd="sng" algn="ctr">
          <a:solidFill>
            <a:schemeClr val="accent2">
              <a:hueOff val="29278"/>
              <a:satOff val="-20157"/>
              <a:lumOff val="-5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Monitor</a:t>
          </a:r>
        </a:p>
      </dsp:txBody>
      <dsp:txXfrm>
        <a:off x="0" y="3428238"/>
        <a:ext cx="1359535" cy="1077290"/>
      </dsp:txXfrm>
    </dsp:sp>
    <dsp:sp modelId="{BA33B9DF-4E77-400D-8C14-7A9F98D19551}">
      <dsp:nvSpPr>
        <dsp:cNvPr id="0" name=""/>
        <dsp:cNvSpPr/>
      </dsp:nvSpPr>
      <dsp:spPr>
        <a:xfrm>
          <a:off x="1359535" y="4570166"/>
          <a:ext cx="5438140" cy="1077290"/>
        </a:xfrm>
        <a:prstGeom prst="rect">
          <a:avLst/>
        </a:prstGeom>
        <a:solidFill>
          <a:schemeClr val="accent2">
            <a:tint val="40000"/>
            <a:alpha val="90000"/>
            <a:hueOff val="247198"/>
            <a:satOff val="-23816"/>
            <a:lumOff val="-251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47198"/>
              <a:satOff val="-23816"/>
              <a:lumOff val="-2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273632" rIns="105515" bIns="273632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public awareness to your village that there is a problem with dogs at the airport</a:t>
          </a:r>
        </a:p>
      </dsp:txBody>
      <dsp:txXfrm>
        <a:off x="1359535" y="4570166"/>
        <a:ext cx="5438140" cy="1077290"/>
      </dsp:txXfrm>
    </dsp:sp>
    <dsp:sp modelId="{B7DA34B8-10A2-40D1-85E1-F53E4640F5BB}">
      <dsp:nvSpPr>
        <dsp:cNvPr id="0" name=""/>
        <dsp:cNvSpPr/>
      </dsp:nvSpPr>
      <dsp:spPr>
        <a:xfrm>
          <a:off x="0" y="4570166"/>
          <a:ext cx="1359535" cy="1077290"/>
        </a:xfrm>
        <a:prstGeom prst="rect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942" tIns="106412" rIns="71942" bIns="10641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Conduct</a:t>
          </a:r>
        </a:p>
      </dsp:txBody>
      <dsp:txXfrm>
        <a:off x="0" y="4570166"/>
        <a:ext cx="1359535" cy="1077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55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9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15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5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7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02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73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1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81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0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0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72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465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417104-D4C1-4710-9982-2154A7F484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999" y="4550229"/>
            <a:ext cx="10909073" cy="1057655"/>
          </a:xfrm>
        </p:spPr>
        <p:txBody>
          <a:bodyPr>
            <a:normAutofit/>
          </a:bodyPr>
          <a:lstStyle/>
          <a:p>
            <a:pPr algn="ctr"/>
            <a:r>
              <a:rPr lang="en-CA" sz="7200" dirty="0"/>
              <a:t>Dog incursions on airside</a:t>
            </a:r>
          </a:p>
        </p:txBody>
      </p:sp>
      <p:pic>
        <p:nvPicPr>
          <p:cNvPr id="4" name="Picture 3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A1A22495-C432-4711-B4F4-F5F6BD82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7" y="1325313"/>
            <a:ext cx="5131653" cy="22322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6F1402-2DEC-4071-84AF-350C7BF00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dog wearing sunglasses and sitting on a runway with an airplan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3ED7593-5B1E-40A3-8DA1-9E3EC541F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91" y="1001959"/>
            <a:ext cx="5118182" cy="287897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733B62-1719-4677-A612-CA0AC0AD7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A52A394-10F4-4AA5-90E4-634D1E919D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BDDC51-8BB2-42BE-8EA8-39B3E9AC1E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173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249577"/>
            <a:ext cx="9905998" cy="1478570"/>
          </a:xfrm>
        </p:spPr>
        <p:txBody>
          <a:bodyPr/>
          <a:lstStyle/>
          <a:p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What’s happening at </a:t>
            </a:r>
            <a:b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en-CA" dirty="0">
                <a:solidFill>
                  <a:srgbClr val="BD582C"/>
                </a:solidFill>
              </a:rPr>
              <a:t>other airports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1" y="1933278"/>
            <a:ext cx="6141451" cy="1988273"/>
          </a:xfrm>
        </p:spPr>
        <p:txBody>
          <a:bodyPr>
            <a:norm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CA" dirty="0"/>
              <a:t>The fence is deteriorating from permafrost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CA" dirty="0"/>
              <a:t>Vandalism of airport fencing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CA" dirty="0"/>
              <a:t>Inaccessibility of perimeter fencing to conduct maintenance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CF3B5E-C66A-4924-A31B-AEDDB053FEE1}"/>
              </a:ext>
            </a:extLst>
          </p:cNvPr>
          <p:cNvGrpSpPr/>
          <p:nvPr/>
        </p:nvGrpSpPr>
        <p:grpSpPr>
          <a:xfrm>
            <a:off x="3166538" y="3453137"/>
            <a:ext cx="4360420" cy="2674609"/>
            <a:chOff x="2373598" y="3245424"/>
            <a:chExt cx="4360420" cy="26746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B72B2B-8AF8-4E0F-8D25-8B85F95E9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199" b="30843"/>
            <a:stretch/>
          </p:blipFill>
          <p:spPr>
            <a:xfrm>
              <a:off x="2373598" y="3245424"/>
              <a:ext cx="4360420" cy="2674609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AA571D-D3DB-4D88-84A8-D8F65C047195}"/>
                </a:ext>
              </a:extLst>
            </p:cNvPr>
            <p:cNvSpPr/>
            <p:nvPr/>
          </p:nvSpPr>
          <p:spPr>
            <a:xfrm>
              <a:off x="2384981" y="4082031"/>
              <a:ext cx="4308050" cy="970960"/>
            </a:xfrm>
            <a:custGeom>
              <a:avLst/>
              <a:gdLst>
                <a:gd name="connsiteX0" fmla="*/ 0 w 4308050"/>
                <a:gd name="connsiteY0" fmla="*/ 311084 h 970960"/>
                <a:gd name="connsiteX1" fmla="*/ 56561 w 4308050"/>
                <a:gd name="connsiteY1" fmla="*/ 301657 h 970960"/>
                <a:gd name="connsiteX2" fmla="*/ 113122 w 4308050"/>
                <a:gd name="connsiteY2" fmla="*/ 282804 h 970960"/>
                <a:gd name="connsiteX3" fmla="*/ 197963 w 4308050"/>
                <a:gd name="connsiteY3" fmla="*/ 254523 h 970960"/>
                <a:gd name="connsiteX4" fmla="*/ 226243 w 4308050"/>
                <a:gd name="connsiteY4" fmla="*/ 245096 h 970960"/>
                <a:gd name="connsiteX5" fmla="*/ 320512 w 4308050"/>
                <a:gd name="connsiteY5" fmla="*/ 226243 h 970960"/>
                <a:gd name="connsiteX6" fmla="*/ 405353 w 4308050"/>
                <a:gd name="connsiteY6" fmla="*/ 207389 h 970960"/>
                <a:gd name="connsiteX7" fmla="*/ 490194 w 4308050"/>
                <a:gd name="connsiteY7" fmla="*/ 179109 h 970960"/>
                <a:gd name="connsiteX8" fmla="*/ 518474 w 4308050"/>
                <a:gd name="connsiteY8" fmla="*/ 169682 h 970960"/>
                <a:gd name="connsiteX9" fmla="*/ 659876 w 4308050"/>
                <a:gd name="connsiteY9" fmla="*/ 150828 h 970960"/>
                <a:gd name="connsiteX10" fmla="*/ 716437 w 4308050"/>
                <a:gd name="connsiteY10" fmla="*/ 131975 h 970960"/>
                <a:gd name="connsiteX11" fmla="*/ 895547 w 4308050"/>
                <a:gd name="connsiteY11" fmla="*/ 122548 h 970960"/>
                <a:gd name="connsiteX12" fmla="*/ 952107 w 4308050"/>
                <a:gd name="connsiteY12" fmla="*/ 103694 h 970960"/>
                <a:gd name="connsiteX13" fmla="*/ 1018095 w 4308050"/>
                <a:gd name="connsiteY13" fmla="*/ 84841 h 970960"/>
                <a:gd name="connsiteX14" fmla="*/ 1055802 w 4308050"/>
                <a:gd name="connsiteY14" fmla="*/ 65987 h 970960"/>
                <a:gd name="connsiteX15" fmla="*/ 1234912 w 4308050"/>
                <a:gd name="connsiteY15" fmla="*/ 56560 h 970960"/>
                <a:gd name="connsiteX16" fmla="*/ 1319753 w 4308050"/>
                <a:gd name="connsiteY16" fmla="*/ 28280 h 970960"/>
                <a:gd name="connsiteX17" fmla="*/ 1348033 w 4308050"/>
                <a:gd name="connsiteY17" fmla="*/ 18853 h 970960"/>
                <a:gd name="connsiteX18" fmla="*/ 1593130 w 4308050"/>
                <a:gd name="connsiteY18" fmla="*/ 0 h 970960"/>
                <a:gd name="connsiteX19" fmla="*/ 1734532 w 4308050"/>
                <a:gd name="connsiteY19" fmla="*/ 9426 h 970960"/>
                <a:gd name="connsiteX20" fmla="*/ 1800520 w 4308050"/>
                <a:gd name="connsiteY20" fmla="*/ 56560 h 970960"/>
                <a:gd name="connsiteX21" fmla="*/ 1913641 w 4308050"/>
                <a:gd name="connsiteY21" fmla="*/ 113121 h 970960"/>
                <a:gd name="connsiteX22" fmla="*/ 1960775 w 4308050"/>
                <a:gd name="connsiteY22" fmla="*/ 141402 h 970960"/>
                <a:gd name="connsiteX23" fmla="*/ 2026763 w 4308050"/>
                <a:gd name="connsiteY23" fmla="*/ 160255 h 970960"/>
                <a:gd name="connsiteX24" fmla="*/ 2055043 w 4308050"/>
                <a:gd name="connsiteY24" fmla="*/ 179109 h 970960"/>
                <a:gd name="connsiteX25" fmla="*/ 2083324 w 4308050"/>
                <a:gd name="connsiteY25" fmla="*/ 188536 h 970960"/>
                <a:gd name="connsiteX26" fmla="*/ 2121031 w 4308050"/>
                <a:gd name="connsiteY26" fmla="*/ 207389 h 970960"/>
                <a:gd name="connsiteX27" fmla="*/ 2149312 w 4308050"/>
                <a:gd name="connsiteY27" fmla="*/ 216816 h 970960"/>
                <a:gd name="connsiteX28" fmla="*/ 2196446 w 4308050"/>
                <a:gd name="connsiteY28" fmla="*/ 245096 h 970960"/>
                <a:gd name="connsiteX29" fmla="*/ 2224726 w 4308050"/>
                <a:gd name="connsiteY29" fmla="*/ 254523 h 970960"/>
                <a:gd name="connsiteX30" fmla="*/ 2262433 w 4308050"/>
                <a:gd name="connsiteY30" fmla="*/ 273377 h 970960"/>
                <a:gd name="connsiteX31" fmla="*/ 2328421 w 4308050"/>
                <a:gd name="connsiteY31" fmla="*/ 292230 h 970960"/>
                <a:gd name="connsiteX32" fmla="*/ 2413262 w 4308050"/>
                <a:gd name="connsiteY32" fmla="*/ 329938 h 970960"/>
                <a:gd name="connsiteX33" fmla="*/ 2450969 w 4308050"/>
                <a:gd name="connsiteY33" fmla="*/ 348791 h 970960"/>
                <a:gd name="connsiteX34" fmla="*/ 2507530 w 4308050"/>
                <a:gd name="connsiteY34" fmla="*/ 367645 h 970960"/>
                <a:gd name="connsiteX35" fmla="*/ 2545237 w 4308050"/>
                <a:gd name="connsiteY35" fmla="*/ 386498 h 970960"/>
                <a:gd name="connsiteX36" fmla="*/ 2573518 w 4308050"/>
                <a:gd name="connsiteY36" fmla="*/ 405352 h 970960"/>
                <a:gd name="connsiteX37" fmla="*/ 2630079 w 4308050"/>
                <a:gd name="connsiteY37" fmla="*/ 424206 h 970960"/>
                <a:gd name="connsiteX38" fmla="*/ 2686639 w 4308050"/>
                <a:gd name="connsiteY38" fmla="*/ 443059 h 970960"/>
                <a:gd name="connsiteX39" fmla="*/ 2762054 w 4308050"/>
                <a:gd name="connsiteY39" fmla="*/ 461913 h 970960"/>
                <a:gd name="connsiteX40" fmla="*/ 2950590 w 4308050"/>
                <a:gd name="connsiteY40" fmla="*/ 499620 h 970960"/>
                <a:gd name="connsiteX41" fmla="*/ 3016578 w 4308050"/>
                <a:gd name="connsiteY41" fmla="*/ 518474 h 970960"/>
                <a:gd name="connsiteX42" fmla="*/ 3110846 w 4308050"/>
                <a:gd name="connsiteY42" fmla="*/ 537327 h 970960"/>
                <a:gd name="connsiteX43" fmla="*/ 3205114 w 4308050"/>
                <a:gd name="connsiteY43" fmla="*/ 565608 h 970960"/>
                <a:gd name="connsiteX44" fmla="*/ 3233394 w 4308050"/>
                <a:gd name="connsiteY44" fmla="*/ 575035 h 970960"/>
                <a:gd name="connsiteX45" fmla="*/ 3299382 w 4308050"/>
                <a:gd name="connsiteY45" fmla="*/ 593888 h 970960"/>
                <a:gd name="connsiteX46" fmla="*/ 3327662 w 4308050"/>
                <a:gd name="connsiteY46" fmla="*/ 603315 h 970960"/>
                <a:gd name="connsiteX47" fmla="*/ 3365369 w 4308050"/>
                <a:gd name="connsiteY47" fmla="*/ 622169 h 970960"/>
                <a:gd name="connsiteX48" fmla="*/ 3421930 w 4308050"/>
                <a:gd name="connsiteY48" fmla="*/ 669303 h 970960"/>
                <a:gd name="connsiteX49" fmla="*/ 3516198 w 4308050"/>
                <a:gd name="connsiteY49" fmla="*/ 697583 h 970960"/>
                <a:gd name="connsiteX50" fmla="*/ 3572759 w 4308050"/>
                <a:gd name="connsiteY50" fmla="*/ 725863 h 970960"/>
                <a:gd name="connsiteX51" fmla="*/ 3638747 w 4308050"/>
                <a:gd name="connsiteY51" fmla="*/ 754144 h 970960"/>
                <a:gd name="connsiteX52" fmla="*/ 3714161 w 4308050"/>
                <a:gd name="connsiteY52" fmla="*/ 763571 h 970960"/>
                <a:gd name="connsiteX53" fmla="*/ 3742441 w 4308050"/>
                <a:gd name="connsiteY53" fmla="*/ 772997 h 970960"/>
                <a:gd name="connsiteX54" fmla="*/ 3817856 w 4308050"/>
                <a:gd name="connsiteY54" fmla="*/ 810705 h 970960"/>
                <a:gd name="connsiteX55" fmla="*/ 3912124 w 4308050"/>
                <a:gd name="connsiteY55" fmla="*/ 829558 h 970960"/>
                <a:gd name="connsiteX56" fmla="*/ 3949831 w 4308050"/>
                <a:gd name="connsiteY56" fmla="*/ 848412 h 970960"/>
                <a:gd name="connsiteX57" fmla="*/ 4025246 w 4308050"/>
                <a:gd name="connsiteY57" fmla="*/ 867265 h 970960"/>
                <a:gd name="connsiteX58" fmla="*/ 4119514 w 4308050"/>
                <a:gd name="connsiteY58" fmla="*/ 895546 h 970960"/>
                <a:gd name="connsiteX59" fmla="*/ 4147794 w 4308050"/>
                <a:gd name="connsiteY59" fmla="*/ 914400 h 970960"/>
                <a:gd name="connsiteX60" fmla="*/ 4213782 w 4308050"/>
                <a:gd name="connsiteY60" fmla="*/ 933253 h 970960"/>
                <a:gd name="connsiteX61" fmla="*/ 4270342 w 4308050"/>
                <a:gd name="connsiteY61" fmla="*/ 952107 h 970960"/>
                <a:gd name="connsiteX62" fmla="*/ 4308050 w 4308050"/>
                <a:gd name="connsiteY62" fmla="*/ 970960 h 97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308050" h="970960">
                  <a:moveTo>
                    <a:pt x="0" y="311084"/>
                  </a:moveTo>
                  <a:cubicBezTo>
                    <a:pt x="18854" y="307942"/>
                    <a:pt x="38018" y="306293"/>
                    <a:pt x="56561" y="301657"/>
                  </a:cubicBezTo>
                  <a:cubicBezTo>
                    <a:pt x="75841" y="296837"/>
                    <a:pt x="94268" y="289088"/>
                    <a:pt x="113122" y="282804"/>
                  </a:cubicBezTo>
                  <a:lnTo>
                    <a:pt x="197963" y="254523"/>
                  </a:lnTo>
                  <a:cubicBezTo>
                    <a:pt x="207390" y="251381"/>
                    <a:pt x="216603" y="247506"/>
                    <a:pt x="226243" y="245096"/>
                  </a:cubicBezTo>
                  <a:cubicBezTo>
                    <a:pt x="282494" y="231035"/>
                    <a:pt x="251171" y="237800"/>
                    <a:pt x="320512" y="226243"/>
                  </a:cubicBezTo>
                  <a:cubicBezTo>
                    <a:pt x="401415" y="199274"/>
                    <a:pt x="272647" y="240565"/>
                    <a:pt x="405353" y="207389"/>
                  </a:cubicBezTo>
                  <a:cubicBezTo>
                    <a:pt x="405372" y="207384"/>
                    <a:pt x="476045" y="183826"/>
                    <a:pt x="490194" y="179109"/>
                  </a:cubicBezTo>
                  <a:cubicBezTo>
                    <a:pt x="499621" y="175967"/>
                    <a:pt x="508598" y="170779"/>
                    <a:pt x="518474" y="169682"/>
                  </a:cubicBezTo>
                  <a:cubicBezTo>
                    <a:pt x="546725" y="166543"/>
                    <a:pt x="626021" y="159292"/>
                    <a:pt x="659876" y="150828"/>
                  </a:cubicBezTo>
                  <a:cubicBezTo>
                    <a:pt x="679156" y="146008"/>
                    <a:pt x="696591" y="133020"/>
                    <a:pt x="716437" y="131975"/>
                  </a:cubicBezTo>
                  <a:lnTo>
                    <a:pt x="895547" y="122548"/>
                  </a:lnTo>
                  <a:cubicBezTo>
                    <a:pt x="914400" y="116263"/>
                    <a:pt x="932827" y="108513"/>
                    <a:pt x="952107" y="103694"/>
                  </a:cubicBezTo>
                  <a:cubicBezTo>
                    <a:pt x="971248" y="98909"/>
                    <a:pt x="999157" y="92957"/>
                    <a:pt x="1018095" y="84841"/>
                  </a:cubicBezTo>
                  <a:cubicBezTo>
                    <a:pt x="1031011" y="79305"/>
                    <a:pt x="1041867" y="67805"/>
                    <a:pt x="1055802" y="65987"/>
                  </a:cubicBezTo>
                  <a:cubicBezTo>
                    <a:pt x="1115086" y="58254"/>
                    <a:pt x="1175209" y="59702"/>
                    <a:pt x="1234912" y="56560"/>
                  </a:cubicBezTo>
                  <a:lnTo>
                    <a:pt x="1319753" y="28280"/>
                  </a:lnTo>
                  <a:cubicBezTo>
                    <a:pt x="1329180" y="25138"/>
                    <a:pt x="1338116" y="19473"/>
                    <a:pt x="1348033" y="18853"/>
                  </a:cubicBezTo>
                  <a:cubicBezTo>
                    <a:pt x="1530380" y="7456"/>
                    <a:pt x="1448738" y="14438"/>
                    <a:pt x="1593130" y="0"/>
                  </a:cubicBezTo>
                  <a:cubicBezTo>
                    <a:pt x="1640264" y="3142"/>
                    <a:pt x="1687871" y="2059"/>
                    <a:pt x="1734532" y="9426"/>
                  </a:cubicBezTo>
                  <a:cubicBezTo>
                    <a:pt x="1779289" y="16493"/>
                    <a:pt x="1766926" y="35182"/>
                    <a:pt x="1800520" y="56560"/>
                  </a:cubicBezTo>
                  <a:cubicBezTo>
                    <a:pt x="1904340" y="122627"/>
                    <a:pt x="1842877" y="70662"/>
                    <a:pt x="1913641" y="113121"/>
                  </a:cubicBezTo>
                  <a:cubicBezTo>
                    <a:pt x="1929352" y="122548"/>
                    <a:pt x="1944032" y="133961"/>
                    <a:pt x="1960775" y="141402"/>
                  </a:cubicBezTo>
                  <a:cubicBezTo>
                    <a:pt x="2015150" y="165568"/>
                    <a:pt x="1980802" y="137274"/>
                    <a:pt x="2026763" y="160255"/>
                  </a:cubicBezTo>
                  <a:cubicBezTo>
                    <a:pt x="2036896" y="165322"/>
                    <a:pt x="2044910" y="174042"/>
                    <a:pt x="2055043" y="179109"/>
                  </a:cubicBezTo>
                  <a:cubicBezTo>
                    <a:pt x="2063931" y="183553"/>
                    <a:pt x="2074190" y="184622"/>
                    <a:pt x="2083324" y="188536"/>
                  </a:cubicBezTo>
                  <a:cubicBezTo>
                    <a:pt x="2096240" y="194071"/>
                    <a:pt x="2108115" y="201854"/>
                    <a:pt x="2121031" y="207389"/>
                  </a:cubicBezTo>
                  <a:cubicBezTo>
                    <a:pt x="2130165" y="211303"/>
                    <a:pt x="2140424" y="212372"/>
                    <a:pt x="2149312" y="216816"/>
                  </a:cubicBezTo>
                  <a:cubicBezTo>
                    <a:pt x="2165700" y="225010"/>
                    <a:pt x="2180058" y="236902"/>
                    <a:pt x="2196446" y="245096"/>
                  </a:cubicBezTo>
                  <a:cubicBezTo>
                    <a:pt x="2205334" y="249540"/>
                    <a:pt x="2215593" y="250609"/>
                    <a:pt x="2224726" y="254523"/>
                  </a:cubicBezTo>
                  <a:cubicBezTo>
                    <a:pt x="2237642" y="260059"/>
                    <a:pt x="2249517" y="267841"/>
                    <a:pt x="2262433" y="273377"/>
                  </a:cubicBezTo>
                  <a:cubicBezTo>
                    <a:pt x="2281368" y="281492"/>
                    <a:pt x="2309284" y="287446"/>
                    <a:pt x="2328421" y="292230"/>
                  </a:cubicBezTo>
                  <a:cubicBezTo>
                    <a:pt x="2411596" y="347682"/>
                    <a:pt x="2278666" y="262642"/>
                    <a:pt x="2413262" y="329938"/>
                  </a:cubicBezTo>
                  <a:cubicBezTo>
                    <a:pt x="2425831" y="336222"/>
                    <a:pt x="2437922" y="343572"/>
                    <a:pt x="2450969" y="348791"/>
                  </a:cubicBezTo>
                  <a:cubicBezTo>
                    <a:pt x="2469421" y="356172"/>
                    <a:pt x="2489754" y="358757"/>
                    <a:pt x="2507530" y="367645"/>
                  </a:cubicBezTo>
                  <a:cubicBezTo>
                    <a:pt x="2520099" y="373929"/>
                    <a:pt x="2533036" y="379526"/>
                    <a:pt x="2545237" y="386498"/>
                  </a:cubicBezTo>
                  <a:cubicBezTo>
                    <a:pt x="2555074" y="392119"/>
                    <a:pt x="2563165" y="400750"/>
                    <a:pt x="2573518" y="405352"/>
                  </a:cubicBezTo>
                  <a:cubicBezTo>
                    <a:pt x="2591679" y="413423"/>
                    <a:pt x="2611225" y="417921"/>
                    <a:pt x="2630079" y="424206"/>
                  </a:cubicBezTo>
                  <a:lnTo>
                    <a:pt x="2686639" y="443059"/>
                  </a:lnTo>
                  <a:cubicBezTo>
                    <a:pt x="2711777" y="449344"/>
                    <a:pt x="2737472" y="453719"/>
                    <a:pt x="2762054" y="461913"/>
                  </a:cubicBezTo>
                  <a:cubicBezTo>
                    <a:pt x="2879822" y="501168"/>
                    <a:pt x="2817207" y="487494"/>
                    <a:pt x="2950590" y="499620"/>
                  </a:cubicBezTo>
                  <a:cubicBezTo>
                    <a:pt x="2980267" y="509513"/>
                    <a:pt x="2983434" y="511372"/>
                    <a:pt x="3016578" y="518474"/>
                  </a:cubicBezTo>
                  <a:cubicBezTo>
                    <a:pt x="3047912" y="525188"/>
                    <a:pt x="3080446" y="527193"/>
                    <a:pt x="3110846" y="537327"/>
                  </a:cubicBezTo>
                  <a:cubicBezTo>
                    <a:pt x="3245254" y="582131"/>
                    <a:pt x="3105387" y="537114"/>
                    <a:pt x="3205114" y="565608"/>
                  </a:cubicBezTo>
                  <a:cubicBezTo>
                    <a:pt x="3214668" y="568338"/>
                    <a:pt x="3223876" y="572180"/>
                    <a:pt x="3233394" y="575035"/>
                  </a:cubicBezTo>
                  <a:cubicBezTo>
                    <a:pt x="3255305" y="581608"/>
                    <a:pt x="3277471" y="587315"/>
                    <a:pt x="3299382" y="593888"/>
                  </a:cubicBezTo>
                  <a:cubicBezTo>
                    <a:pt x="3308900" y="596743"/>
                    <a:pt x="3318529" y="599401"/>
                    <a:pt x="3327662" y="603315"/>
                  </a:cubicBezTo>
                  <a:cubicBezTo>
                    <a:pt x="3340578" y="608851"/>
                    <a:pt x="3353934" y="614001"/>
                    <a:pt x="3365369" y="622169"/>
                  </a:cubicBezTo>
                  <a:cubicBezTo>
                    <a:pt x="3401926" y="648281"/>
                    <a:pt x="3382332" y="651704"/>
                    <a:pt x="3421930" y="669303"/>
                  </a:cubicBezTo>
                  <a:cubicBezTo>
                    <a:pt x="3451433" y="682415"/>
                    <a:pt x="3484863" y="689749"/>
                    <a:pt x="3516198" y="697583"/>
                  </a:cubicBezTo>
                  <a:cubicBezTo>
                    <a:pt x="3570551" y="733818"/>
                    <a:pt x="3518116" y="702445"/>
                    <a:pt x="3572759" y="725863"/>
                  </a:cubicBezTo>
                  <a:cubicBezTo>
                    <a:pt x="3596710" y="736128"/>
                    <a:pt x="3613146" y="749489"/>
                    <a:pt x="3638747" y="754144"/>
                  </a:cubicBezTo>
                  <a:cubicBezTo>
                    <a:pt x="3663672" y="758676"/>
                    <a:pt x="3689023" y="760429"/>
                    <a:pt x="3714161" y="763571"/>
                  </a:cubicBezTo>
                  <a:cubicBezTo>
                    <a:pt x="3723588" y="766713"/>
                    <a:pt x="3733553" y="768553"/>
                    <a:pt x="3742441" y="772997"/>
                  </a:cubicBezTo>
                  <a:cubicBezTo>
                    <a:pt x="3794249" y="798900"/>
                    <a:pt x="3746093" y="791133"/>
                    <a:pt x="3817856" y="810705"/>
                  </a:cubicBezTo>
                  <a:cubicBezTo>
                    <a:pt x="3857687" y="821568"/>
                    <a:pt x="3875876" y="815965"/>
                    <a:pt x="3912124" y="829558"/>
                  </a:cubicBezTo>
                  <a:cubicBezTo>
                    <a:pt x="3925282" y="834492"/>
                    <a:pt x="3936499" y="843968"/>
                    <a:pt x="3949831" y="848412"/>
                  </a:cubicBezTo>
                  <a:cubicBezTo>
                    <a:pt x="3974413" y="856606"/>
                    <a:pt x="4000480" y="859645"/>
                    <a:pt x="4025246" y="867265"/>
                  </a:cubicBezTo>
                  <a:cubicBezTo>
                    <a:pt x="4140419" y="902702"/>
                    <a:pt x="4005450" y="872733"/>
                    <a:pt x="4119514" y="895546"/>
                  </a:cubicBezTo>
                  <a:cubicBezTo>
                    <a:pt x="4128941" y="901831"/>
                    <a:pt x="4137661" y="909333"/>
                    <a:pt x="4147794" y="914400"/>
                  </a:cubicBezTo>
                  <a:cubicBezTo>
                    <a:pt x="4163630" y="922318"/>
                    <a:pt x="4198687" y="928724"/>
                    <a:pt x="4213782" y="933253"/>
                  </a:cubicBezTo>
                  <a:cubicBezTo>
                    <a:pt x="4232817" y="938964"/>
                    <a:pt x="4251489" y="945822"/>
                    <a:pt x="4270342" y="952107"/>
                  </a:cubicBezTo>
                  <a:cubicBezTo>
                    <a:pt x="4302839" y="962940"/>
                    <a:pt x="4291596" y="954508"/>
                    <a:pt x="4308050" y="970960"/>
                  </a:cubicBezTo>
                </a:path>
              </a:pathLst>
            </a:cu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0F72F1-EBA1-473F-9630-71E8891E3190}"/>
                </a:ext>
              </a:extLst>
            </p:cNvPr>
            <p:cNvSpPr txBox="1"/>
            <p:nvPr/>
          </p:nvSpPr>
          <p:spPr>
            <a:xfrm>
              <a:off x="3506772" y="4461864"/>
              <a:ext cx="5501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CA" b="1" dirty="0">
                  <a:solidFill>
                    <a:schemeClr val="accent1"/>
                  </a:solidFill>
                </a:rPr>
                <a:t>1 m</a:t>
              </a:r>
              <a:endParaRPr lang="en-CA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ED39DC-62DB-43C3-8F18-FC028E80E8C7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3781847" y="4185725"/>
              <a:ext cx="1" cy="276139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10EC209-9AD6-4FCF-9187-8F42873D22EE}"/>
                </a:ext>
              </a:extLst>
            </p:cNvPr>
            <p:cNvCxnSpPr>
              <a:stCxn id="12" idx="2"/>
            </p:cNvCxnSpPr>
            <p:nvPr/>
          </p:nvCxnSpPr>
          <p:spPr>
            <a:xfrm flipH="1">
              <a:off x="3781847" y="4831196"/>
              <a:ext cx="1" cy="347954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06B3BCF-791B-4C20-B6F9-8A450FF50F84}"/>
              </a:ext>
            </a:extLst>
          </p:cNvPr>
          <p:cNvGrpSpPr>
            <a:grpSpLocks noChangeAspect="1"/>
          </p:cNvGrpSpPr>
          <p:nvPr/>
        </p:nvGrpSpPr>
        <p:grpSpPr>
          <a:xfrm>
            <a:off x="7802560" y="1118351"/>
            <a:ext cx="3787533" cy="5009395"/>
            <a:chOff x="8075116" y="0"/>
            <a:chExt cx="4116884" cy="54449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719674-A949-4500-B417-3E90D7EEC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5116" y="0"/>
              <a:ext cx="4116884" cy="5444994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064A5D9-D296-4ACA-B742-3239A1FC0468}"/>
                </a:ext>
              </a:extLst>
            </p:cNvPr>
            <p:cNvSpPr/>
            <p:nvPr/>
          </p:nvSpPr>
          <p:spPr>
            <a:xfrm>
              <a:off x="8887377" y="1036948"/>
              <a:ext cx="1712460" cy="2838987"/>
            </a:xfrm>
            <a:custGeom>
              <a:avLst/>
              <a:gdLst>
                <a:gd name="connsiteX0" fmla="*/ 1649987 w 1654096"/>
                <a:gd name="connsiteY0" fmla="*/ 2592372 h 2838987"/>
                <a:gd name="connsiteX1" fmla="*/ 1508585 w 1654096"/>
                <a:gd name="connsiteY1" fmla="*/ 2611225 h 2838987"/>
                <a:gd name="connsiteX2" fmla="*/ 1433170 w 1654096"/>
                <a:gd name="connsiteY2" fmla="*/ 2620652 h 2838987"/>
                <a:gd name="connsiteX3" fmla="*/ 1386036 w 1654096"/>
                <a:gd name="connsiteY3" fmla="*/ 2630079 h 2838987"/>
                <a:gd name="connsiteX4" fmla="*/ 1320049 w 1654096"/>
                <a:gd name="connsiteY4" fmla="*/ 2639506 h 2838987"/>
                <a:gd name="connsiteX5" fmla="*/ 1263488 w 1654096"/>
                <a:gd name="connsiteY5" fmla="*/ 2648932 h 2838987"/>
                <a:gd name="connsiteX6" fmla="*/ 613038 w 1654096"/>
                <a:gd name="connsiteY6" fmla="*/ 2667786 h 2838987"/>
                <a:gd name="connsiteX7" fmla="*/ 518770 w 1654096"/>
                <a:gd name="connsiteY7" fmla="*/ 2686640 h 2838987"/>
                <a:gd name="connsiteX8" fmla="*/ 452783 w 1654096"/>
                <a:gd name="connsiteY8" fmla="*/ 2705493 h 2838987"/>
                <a:gd name="connsiteX9" fmla="*/ 396222 w 1654096"/>
                <a:gd name="connsiteY9" fmla="*/ 2724347 h 2838987"/>
                <a:gd name="connsiteX10" fmla="*/ 358515 w 1654096"/>
                <a:gd name="connsiteY10" fmla="*/ 2733774 h 2838987"/>
                <a:gd name="connsiteX11" fmla="*/ 330234 w 1654096"/>
                <a:gd name="connsiteY11" fmla="*/ 2743200 h 2838987"/>
                <a:gd name="connsiteX12" fmla="*/ 292527 w 1654096"/>
                <a:gd name="connsiteY12" fmla="*/ 2762054 h 2838987"/>
                <a:gd name="connsiteX13" fmla="*/ 169979 w 1654096"/>
                <a:gd name="connsiteY13" fmla="*/ 2771481 h 2838987"/>
                <a:gd name="connsiteX14" fmla="*/ 75711 w 1654096"/>
                <a:gd name="connsiteY14" fmla="*/ 2799761 h 2838987"/>
                <a:gd name="connsiteX15" fmla="*/ 19150 w 1654096"/>
                <a:gd name="connsiteY15" fmla="*/ 2837468 h 2838987"/>
                <a:gd name="connsiteX16" fmla="*/ 296 w 1654096"/>
                <a:gd name="connsiteY16" fmla="*/ 2799761 h 2838987"/>
                <a:gd name="connsiteX17" fmla="*/ 9723 w 1654096"/>
                <a:gd name="connsiteY17" fmla="*/ 2554664 h 2838987"/>
                <a:gd name="connsiteX18" fmla="*/ 19150 w 1654096"/>
                <a:gd name="connsiteY18" fmla="*/ 2479250 h 2838987"/>
                <a:gd name="connsiteX19" fmla="*/ 38003 w 1654096"/>
                <a:gd name="connsiteY19" fmla="*/ 2318994 h 2838987"/>
                <a:gd name="connsiteX20" fmla="*/ 56857 w 1654096"/>
                <a:gd name="connsiteY20" fmla="*/ 2224726 h 2838987"/>
                <a:gd name="connsiteX21" fmla="*/ 47430 w 1654096"/>
                <a:gd name="connsiteY21" fmla="*/ 1357460 h 2838987"/>
                <a:gd name="connsiteX22" fmla="*/ 38003 w 1654096"/>
                <a:gd name="connsiteY22" fmla="*/ 1291473 h 2838987"/>
                <a:gd name="connsiteX23" fmla="*/ 19150 w 1654096"/>
                <a:gd name="connsiteY23" fmla="*/ 1197205 h 2838987"/>
                <a:gd name="connsiteX24" fmla="*/ 9723 w 1654096"/>
                <a:gd name="connsiteY24" fmla="*/ 1074656 h 2838987"/>
                <a:gd name="connsiteX25" fmla="*/ 296 w 1654096"/>
                <a:gd name="connsiteY25" fmla="*/ 1027522 h 2838987"/>
                <a:gd name="connsiteX26" fmla="*/ 9723 w 1654096"/>
                <a:gd name="connsiteY26" fmla="*/ 47134 h 2838987"/>
                <a:gd name="connsiteX27" fmla="*/ 38003 w 1654096"/>
                <a:gd name="connsiteY27" fmla="*/ 28281 h 2838987"/>
                <a:gd name="connsiteX28" fmla="*/ 132271 w 1654096"/>
                <a:gd name="connsiteY28" fmla="*/ 0 h 2838987"/>
                <a:gd name="connsiteX29" fmla="*/ 650746 w 1654096"/>
                <a:gd name="connsiteY29" fmla="*/ 9427 h 2838987"/>
                <a:gd name="connsiteX30" fmla="*/ 707306 w 1654096"/>
                <a:gd name="connsiteY30" fmla="*/ 18854 h 2838987"/>
                <a:gd name="connsiteX31" fmla="*/ 905269 w 1654096"/>
                <a:gd name="connsiteY31" fmla="*/ 28281 h 2838987"/>
                <a:gd name="connsiteX32" fmla="*/ 990111 w 1654096"/>
                <a:gd name="connsiteY32" fmla="*/ 47134 h 2838987"/>
                <a:gd name="connsiteX33" fmla="*/ 1056098 w 1654096"/>
                <a:gd name="connsiteY33" fmla="*/ 56561 h 2838987"/>
                <a:gd name="connsiteX34" fmla="*/ 1084379 w 1654096"/>
                <a:gd name="connsiteY34" fmla="*/ 65988 h 2838987"/>
                <a:gd name="connsiteX35" fmla="*/ 1159793 w 1654096"/>
                <a:gd name="connsiteY35" fmla="*/ 84842 h 2838987"/>
                <a:gd name="connsiteX36" fmla="*/ 1197500 w 1654096"/>
                <a:gd name="connsiteY36" fmla="*/ 94268 h 2838987"/>
                <a:gd name="connsiteX37" fmla="*/ 1225781 w 1654096"/>
                <a:gd name="connsiteY37" fmla="*/ 122549 h 2838987"/>
                <a:gd name="connsiteX38" fmla="*/ 1235207 w 1654096"/>
                <a:gd name="connsiteY38" fmla="*/ 179110 h 2838987"/>
                <a:gd name="connsiteX39" fmla="*/ 1244634 w 1654096"/>
                <a:gd name="connsiteY39" fmla="*/ 207390 h 2838987"/>
                <a:gd name="connsiteX40" fmla="*/ 1263488 w 1654096"/>
                <a:gd name="connsiteY40" fmla="*/ 273378 h 2838987"/>
                <a:gd name="connsiteX41" fmla="*/ 1272915 w 1654096"/>
                <a:gd name="connsiteY41" fmla="*/ 301658 h 2838987"/>
                <a:gd name="connsiteX42" fmla="*/ 1282341 w 1654096"/>
                <a:gd name="connsiteY42" fmla="*/ 348792 h 2838987"/>
                <a:gd name="connsiteX43" fmla="*/ 1301195 w 1654096"/>
                <a:gd name="connsiteY43" fmla="*/ 405353 h 2838987"/>
                <a:gd name="connsiteX44" fmla="*/ 1329475 w 1654096"/>
                <a:gd name="connsiteY44" fmla="*/ 490194 h 2838987"/>
                <a:gd name="connsiteX45" fmla="*/ 1338902 w 1654096"/>
                <a:gd name="connsiteY45" fmla="*/ 527901 h 2838987"/>
                <a:gd name="connsiteX46" fmla="*/ 1348329 w 1654096"/>
                <a:gd name="connsiteY46" fmla="*/ 631596 h 2838987"/>
                <a:gd name="connsiteX47" fmla="*/ 1367183 w 1654096"/>
                <a:gd name="connsiteY47" fmla="*/ 697584 h 2838987"/>
                <a:gd name="connsiteX48" fmla="*/ 1386036 w 1654096"/>
                <a:gd name="connsiteY48" fmla="*/ 791852 h 2838987"/>
                <a:gd name="connsiteX49" fmla="*/ 1395463 w 1654096"/>
                <a:gd name="connsiteY49" fmla="*/ 820132 h 2838987"/>
                <a:gd name="connsiteX50" fmla="*/ 1433170 w 1654096"/>
                <a:gd name="connsiteY50" fmla="*/ 1036949 h 2838987"/>
                <a:gd name="connsiteX51" fmla="*/ 1442597 w 1654096"/>
                <a:gd name="connsiteY51" fmla="*/ 1140644 h 2838987"/>
                <a:gd name="connsiteX52" fmla="*/ 1461451 w 1654096"/>
                <a:gd name="connsiteY52" fmla="*/ 1197205 h 2838987"/>
                <a:gd name="connsiteX53" fmla="*/ 1470878 w 1654096"/>
                <a:gd name="connsiteY53" fmla="*/ 1300899 h 2838987"/>
                <a:gd name="connsiteX54" fmla="*/ 1489731 w 1654096"/>
                <a:gd name="connsiteY54" fmla="*/ 1376314 h 2838987"/>
                <a:gd name="connsiteX55" fmla="*/ 1508585 w 1654096"/>
                <a:gd name="connsiteY55" fmla="*/ 1470582 h 2838987"/>
                <a:gd name="connsiteX56" fmla="*/ 1527438 w 1654096"/>
                <a:gd name="connsiteY56" fmla="*/ 1583704 h 2838987"/>
                <a:gd name="connsiteX57" fmla="*/ 1536865 w 1654096"/>
                <a:gd name="connsiteY57" fmla="*/ 1677972 h 2838987"/>
                <a:gd name="connsiteX58" fmla="*/ 1565146 w 1654096"/>
                <a:gd name="connsiteY58" fmla="*/ 1857081 h 2838987"/>
                <a:gd name="connsiteX59" fmla="*/ 1574572 w 1654096"/>
                <a:gd name="connsiteY59" fmla="*/ 1970203 h 2838987"/>
                <a:gd name="connsiteX60" fmla="*/ 1593426 w 1654096"/>
                <a:gd name="connsiteY60" fmla="*/ 2055044 h 2838987"/>
                <a:gd name="connsiteX61" fmla="*/ 1612280 w 1654096"/>
                <a:gd name="connsiteY61" fmla="*/ 2422689 h 2838987"/>
                <a:gd name="connsiteX62" fmla="*/ 1649987 w 1654096"/>
                <a:gd name="connsiteY62" fmla="*/ 2592372 h 283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654096" h="2838987">
                  <a:moveTo>
                    <a:pt x="1649987" y="2592372"/>
                  </a:moveTo>
                  <a:cubicBezTo>
                    <a:pt x="1632704" y="2623795"/>
                    <a:pt x="1653617" y="2588912"/>
                    <a:pt x="1508585" y="2611225"/>
                  </a:cubicBezTo>
                  <a:cubicBezTo>
                    <a:pt x="1483546" y="2615077"/>
                    <a:pt x="1458209" y="2616800"/>
                    <a:pt x="1433170" y="2620652"/>
                  </a:cubicBezTo>
                  <a:cubicBezTo>
                    <a:pt x="1417334" y="2623088"/>
                    <a:pt x="1401840" y="2627445"/>
                    <a:pt x="1386036" y="2630079"/>
                  </a:cubicBezTo>
                  <a:cubicBezTo>
                    <a:pt x="1364119" y="2633732"/>
                    <a:pt x="1342010" y="2636128"/>
                    <a:pt x="1320049" y="2639506"/>
                  </a:cubicBezTo>
                  <a:cubicBezTo>
                    <a:pt x="1301158" y="2642412"/>
                    <a:pt x="1282586" y="2648168"/>
                    <a:pt x="1263488" y="2648932"/>
                  </a:cubicBezTo>
                  <a:cubicBezTo>
                    <a:pt x="1046754" y="2657601"/>
                    <a:pt x="829855" y="2661501"/>
                    <a:pt x="613038" y="2667786"/>
                  </a:cubicBezTo>
                  <a:cubicBezTo>
                    <a:pt x="581615" y="2674071"/>
                    <a:pt x="549171" y="2676507"/>
                    <a:pt x="518770" y="2686640"/>
                  </a:cubicBezTo>
                  <a:cubicBezTo>
                    <a:pt x="423681" y="2718334"/>
                    <a:pt x="571214" y="2669963"/>
                    <a:pt x="452783" y="2705493"/>
                  </a:cubicBezTo>
                  <a:cubicBezTo>
                    <a:pt x="433748" y="2711204"/>
                    <a:pt x="415502" y="2719527"/>
                    <a:pt x="396222" y="2724347"/>
                  </a:cubicBezTo>
                  <a:cubicBezTo>
                    <a:pt x="383653" y="2727489"/>
                    <a:pt x="370972" y="2730215"/>
                    <a:pt x="358515" y="2733774"/>
                  </a:cubicBezTo>
                  <a:cubicBezTo>
                    <a:pt x="348960" y="2736504"/>
                    <a:pt x="339367" y="2739286"/>
                    <a:pt x="330234" y="2743200"/>
                  </a:cubicBezTo>
                  <a:cubicBezTo>
                    <a:pt x="317318" y="2748736"/>
                    <a:pt x="306366" y="2759612"/>
                    <a:pt x="292527" y="2762054"/>
                  </a:cubicBezTo>
                  <a:cubicBezTo>
                    <a:pt x="252180" y="2769174"/>
                    <a:pt x="210828" y="2768339"/>
                    <a:pt x="169979" y="2771481"/>
                  </a:cubicBezTo>
                  <a:cubicBezTo>
                    <a:pt x="101127" y="2794431"/>
                    <a:pt x="132698" y="2785514"/>
                    <a:pt x="75711" y="2799761"/>
                  </a:cubicBezTo>
                  <a:cubicBezTo>
                    <a:pt x="72436" y="2803036"/>
                    <a:pt x="36204" y="2847700"/>
                    <a:pt x="19150" y="2837468"/>
                  </a:cubicBezTo>
                  <a:cubicBezTo>
                    <a:pt x="7100" y="2830238"/>
                    <a:pt x="6581" y="2812330"/>
                    <a:pt x="296" y="2799761"/>
                  </a:cubicBezTo>
                  <a:cubicBezTo>
                    <a:pt x="3438" y="2718062"/>
                    <a:pt x="4922" y="2636282"/>
                    <a:pt x="9723" y="2554664"/>
                  </a:cubicBezTo>
                  <a:cubicBezTo>
                    <a:pt x="11211" y="2529374"/>
                    <a:pt x="16190" y="2504410"/>
                    <a:pt x="19150" y="2479250"/>
                  </a:cubicBezTo>
                  <a:cubicBezTo>
                    <a:pt x="22174" y="2453545"/>
                    <a:pt x="33240" y="2347575"/>
                    <a:pt x="38003" y="2318994"/>
                  </a:cubicBezTo>
                  <a:cubicBezTo>
                    <a:pt x="43271" y="2287385"/>
                    <a:pt x="50572" y="2256149"/>
                    <a:pt x="56857" y="2224726"/>
                  </a:cubicBezTo>
                  <a:cubicBezTo>
                    <a:pt x="53715" y="1935637"/>
                    <a:pt x="53269" y="1646507"/>
                    <a:pt x="47430" y="1357460"/>
                  </a:cubicBezTo>
                  <a:cubicBezTo>
                    <a:pt x="46981" y="1335246"/>
                    <a:pt x="41864" y="1313354"/>
                    <a:pt x="38003" y="1291473"/>
                  </a:cubicBezTo>
                  <a:cubicBezTo>
                    <a:pt x="32434" y="1259916"/>
                    <a:pt x="19150" y="1197205"/>
                    <a:pt x="19150" y="1197205"/>
                  </a:cubicBezTo>
                  <a:cubicBezTo>
                    <a:pt x="16008" y="1156355"/>
                    <a:pt x="14247" y="1115376"/>
                    <a:pt x="9723" y="1074656"/>
                  </a:cubicBezTo>
                  <a:cubicBezTo>
                    <a:pt x="7954" y="1058732"/>
                    <a:pt x="296" y="1043544"/>
                    <a:pt x="296" y="1027522"/>
                  </a:cubicBezTo>
                  <a:cubicBezTo>
                    <a:pt x="296" y="700711"/>
                    <a:pt x="-2601" y="373713"/>
                    <a:pt x="9723" y="47134"/>
                  </a:cubicBezTo>
                  <a:cubicBezTo>
                    <a:pt x="10150" y="35813"/>
                    <a:pt x="27650" y="32882"/>
                    <a:pt x="38003" y="28281"/>
                  </a:cubicBezTo>
                  <a:cubicBezTo>
                    <a:pt x="67512" y="15166"/>
                    <a:pt x="100932" y="7835"/>
                    <a:pt x="132271" y="0"/>
                  </a:cubicBezTo>
                  <a:lnTo>
                    <a:pt x="650746" y="9427"/>
                  </a:lnTo>
                  <a:cubicBezTo>
                    <a:pt x="669849" y="10053"/>
                    <a:pt x="688245" y="17442"/>
                    <a:pt x="707306" y="18854"/>
                  </a:cubicBezTo>
                  <a:cubicBezTo>
                    <a:pt x="773188" y="23734"/>
                    <a:pt x="839281" y="25139"/>
                    <a:pt x="905269" y="28281"/>
                  </a:cubicBezTo>
                  <a:cubicBezTo>
                    <a:pt x="933550" y="34565"/>
                    <a:pt x="961637" y="41795"/>
                    <a:pt x="990111" y="47134"/>
                  </a:cubicBezTo>
                  <a:cubicBezTo>
                    <a:pt x="1011949" y="51229"/>
                    <a:pt x="1034311" y="52203"/>
                    <a:pt x="1056098" y="56561"/>
                  </a:cubicBezTo>
                  <a:cubicBezTo>
                    <a:pt x="1065842" y="58510"/>
                    <a:pt x="1074792" y="63373"/>
                    <a:pt x="1084379" y="65988"/>
                  </a:cubicBezTo>
                  <a:cubicBezTo>
                    <a:pt x="1109378" y="72806"/>
                    <a:pt x="1134655" y="78558"/>
                    <a:pt x="1159793" y="84842"/>
                  </a:cubicBezTo>
                  <a:lnTo>
                    <a:pt x="1197500" y="94268"/>
                  </a:lnTo>
                  <a:cubicBezTo>
                    <a:pt x="1206927" y="103695"/>
                    <a:pt x="1220367" y="110366"/>
                    <a:pt x="1225781" y="122549"/>
                  </a:cubicBezTo>
                  <a:cubicBezTo>
                    <a:pt x="1233544" y="140015"/>
                    <a:pt x="1231061" y="160451"/>
                    <a:pt x="1235207" y="179110"/>
                  </a:cubicBezTo>
                  <a:cubicBezTo>
                    <a:pt x="1237362" y="188810"/>
                    <a:pt x="1241779" y="197872"/>
                    <a:pt x="1244634" y="207390"/>
                  </a:cubicBezTo>
                  <a:cubicBezTo>
                    <a:pt x="1251208" y="229301"/>
                    <a:pt x="1256914" y="251467"/>
                    <a:pt x="1263488" y="273378"/>
                  </a:cubicBezTo>
                  <a:cubicBezTo>
                    <a:pt x="1266343" y="282896"/>
                    <a:pt x="1270505" y="292018"/>
                    <a:pt x="1272915" y="301658"/>
                  </a:cubicBezTo>
                  <a:cubicBezTo>
                    <a:pt x="1276801" y="317202"/>
                    <a:pt x="1278125" y="333334"/>
                    <a:pt x="1282341" y="348792"/>
                  </a:cubicBezTo>
                  <a:cubicBezTo>
                    <a:pt x="1287570" y="367965"/>
                    <a:pt x="1294910" y="386499"/>
                    <a:pt x="1301195" y="405353"/>
                  </a:cubicBezTo>
                  <a:lnTo>
                    <a:pt x="1329475" y="490194"/>
                  </a:lnTo>
                  <a:lnTo>
                    <a:pt x="1338902" y="527901"/>
                  </a:lnTo>
                  <a:cubicBezTo>
                    <a:pt x="1342044" y="562466"/>
                    <a:pt x="1343742" y="597193"/>
                    <a:pt x="1348329" y="631596"/>
                  </a:cubicBezTo>
                  <a:cubicBezTo>
                    <a:pt x="1350960" y="651326"/>
                    <a:pt x="1360719" y="678194"/>
                    <a:pt x="1367183" y="697584"/>
                  </a:cubicBezTo>
                  <a:cubicBezTo>
                    <a:pt x="1374589" y="742017"/>
                    <a:pt x="1374788" y="752485"/>
                    <a:pt x="1386036" y="791852"/>
                  </a:cubicBezTo>
                  <a:cubicBezTo>
                    <a:pt x="1388766" y="801406"/>
                    <a:pt x="1393229" y="810450"/>
                    <a:pt x="1395463" y="820132"/>
                  </a:cubicBezTo>
                  <a:cubicBezTo>
                    <a:pt x="1409997" y="883111"/>
                    <a:pt x="1425471" y="975354"/>
                    <a:pt x="1433170" y="1036949"/>
                  </a:cubicBezTo>
                  <a:cubicBezTo>
                    <a:pt x="1437475" y="1071389"/>
                    <a:pt x="1436565" y="1106465"/>
                    <a:pt x="1442597" y="1140644"/>
                  </a:cubicBezTo>
                  <a:cubicBezTo>
                    <a:pt x="1446051" y="1160215"/>
                    <a:pt x="1461451" y="1197205"/>
                    <a:pt x="1461451" y="1197205"/>
                  </a:cubicBezTo>
                  <a:cubicBezTo>
                    <a:pt x="1464593" y="1231770"/>
                    <a:pt x="1465465" y="1266616"/>
                    <a:pt x="1470878" y="1300899"/>
                  </a:cubicBezTo>
                  <a:cubicBezTo>
                    <a:pt x="1474919" y="1326494"/>
                    <a:pt x="1484649" y="1350905"/>
                    <a:pt x="1489731" y="1376314"/>
                  </a:cubicBezTo>
                  <a:cubicBezTo>
                    <a:pt x="1496016" y="1407737"/>
                    <a:pt x="1503317" y="1438973"/>
                    <a:pt x="1508585" y="1470582"/>
                  </a:cubicBezTo>
                  <a:cubicBezTo>
                    <a:pt x="1514869" y="1508289"/>
                    <a:pt x="1522273" y="1545827"/>
                    <a:pt x="1527438" y="1583704"/>
                  </a:cubicBezTo>
                  <a:cubicBezTo>
                    <a:pt x="1531705" y="1614994"/>
                    <a:pt x="1532550" y="1646689"/>
                    <a:pt x="1536865" y="1677972"/>
                  </a:cubicBezTo>
                  <a:cubicBezTo>
                    <a:pt x="1545124" y="1737848"/>
                    <a:pt x="1565146" y="1857081"/>
                    <a:pt x="1565146" y="1857081"/>
                  </a:cubicBezTo>
                  <a:cubicBezTo>
                    <a:pt x="1568288" y="1894788"/>
                    <a:pt x="1570151" y="1932624"/>
                    <a:pt x="1574572" y="1970203"/>
                  </a:cubicBezTo>
                  <a:cubicBezTo>
                    <a:pt x="1577231" y="1992808"/>
                    <a:pt x="1587640" y="2031900"/>
                    <a:pt x="1593426" y="2055044"/>
                  </a:cubicBezTo>
                  <a:cubicBezTo>
                    <a:pt x="1617615" y="2321113"/>
                    <a:pt x="1584389" y="1934578"/>
                    <a:pt x="1612280" y="2422689"/>
                  </a:cubicBezTo>
                  <a:cubicBezTo>
                    <a:pt x="1625261" y="2649859"/>
                    <a:pt x="1667270" y="2560949"/>
                    <a:pt x="1649987" y="2592372"/>
                  </a:cubicBezTo>
                  <a:close/>
                </a:path>
              </a:pathLst>
            </a:custGeom>
            <a:no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5" name="Picture 14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D1A0A289-0592-4502-836D-87B318133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9668153" y="1844286"/>
            <a:ext cx="683327" cy="294107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10351480" y="1844286"/>
            <a:ext cx="796705" cy="2445458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4" idx="0"/>
          </p:cNvCxnSpPr>
          <p:nvPr/>
        </p:nvCxnSpPr>
        <p:spPr>
          <a:xfrm flipH="1">
            <a:off x="10121389" y="4289744"/>
            <a:ext cx="1026796" cy="167581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273214" y="3516865"/>
            <a:ext cx="90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chemeClr val="accent1"/>
                </a:solidFill>
              </a:rPr>
              <a:t>Akulivik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634787" y="5687191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chemeClr val="accent1"/>
                </a:solidFill>
              </a:rPr>
              <a:t>Ivujivik</a:t>
            </a:r>
          </a:p>
        </p:txBody>
      </p:sp>
    </p:spTree>
    <p:extLst>
      <p:ext uri="{BB962C8B-B14F-4D97-AF65-F5344CB8AC3E}">
        <p14:creationId xmlns:p14="http://schemas.microsoft.com/office/powerpoint/2010/main" val="368590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CCC48F5-70E8-4EC0-868E-89B40855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What actions have we taken to mitigate dogs from coming onto airside?</a:t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7AF763-8674-40DA-8F6A-949F4CFEF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1747" y="2290080"/>
            <a:ext cx="2180253" cy="2180253"/>
          </a:xfrm>
          <a:prstGeom prst="rect">
            <a:avLst/>
          </a:prstGeom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C16AEBA-FB64-4792-89EF-184841150BA1}"/>
              </a:ext>
            </a:extLst>
          </p:cNvPr>
          <p:cNvGrpSpPr/>
          <p:nvPr/>
        </p:nvGrpSpPr>
        <p:grpSpPr>
          <a:xfrm>
            <a:off x="4944342" y="4989318"/>
            <a:ext cx="5707593" cy="1724025"/>
            <a:chOff x="5753902" y="4641235"/>
            <a:chExt cx="5707593" cy="172402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C69D8B7-A9F7-46EB-80E9-A30D64EF4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902" y="4641235"/>
              <a:ext cx="1724025" cy="1724025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1B461F-AFB9-4B6F-8778-20421EBA858D}"/>
                </a:ext>
              </a:extLst>
            </p:cNvPr>
            <p:cNvSpPr/>
            <p:nvPr/>
          </p:nvSpPr>
          <p:spPr>
            <a:xfrm>
              <a:off x="7475649" y="4641235"/>
              <a:ext cx="3985846" cy="1724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A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Despite</a:t>
              </a:r>
              <a:r>
                <a:rPr lang="fr-CA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fr-CA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efforts, dog </a:t>
              </a:r>
              <a:r>
                <a:rPr lang="fr-CA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presence</a:t>
              </a:r>
              <a:r>
                <a:rPr lang="fr-CA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lowers</a:t>
              </a:r>
              <a:r>
                <a:rPr lang="fr-CA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</a:t>
              </a:r>
              <a:r>
                <a:rPr lang="fr-CA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</a:t>
              </a:r>
              <a:r>
                <a:rPr lang="fr-CA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</a:t>
              </a:r>
              <a:r>
                <a:rPr lang="fr-CA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CA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our</a:t>
              </a:r>
              <a:r>
                <a:rPr lang="fr-CA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CA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airports</a:t>
              </a:r>
              <a:endParaRPr lang="en-CA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3FE0D1E4-91F4-4514-A64D-801F1BD80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1144" y="1133622"/>
            <a:ext cx="6413663" cy="3650306"/>
          </a:xfrm>
        </p:spPr>
        <p:txBody>
          <a:bodyPr vert="horz" lIns="0" tIns="45720" rIns="0" bIns="45720" rtlCol="0" anchor="ctr"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Fixed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holes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in the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fences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Backfilled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holes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under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fences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Installed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fencing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material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under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buildings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Chased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dogs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out of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airport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grounds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Used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pyro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and paintball guns</a:t>
            </a:r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Increased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the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frequency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of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our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runway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checks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Reported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major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fencing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issues to MTQ,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including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the permafrost issues and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fences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bentover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on a long distance due to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extreme</a:t>
            </a:r>
            <a:r>
              <a:rPr lang="fr-CA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weather</a:t>
            </a:r>
            <a:endParaRPr lang="fr-CA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55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46829" y="721107"/>
            <a:ext cx="6413663" cy="5646208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want to work with your communities, dog catchers and dog management policies.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Dogs and aircrafts can’t be together.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need to ensure aviation safety, your safety, our communities’ safety. </a:t>
            </a:r>
          </a:p>
        </p:txBody>
      </p:sp>
      <p:pic>
        <p:nvPicPr>
          <p:cNvPr id="10" name="Picture 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E9577E1-ECE0-4288-ACD3-D978DBC3D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92370" y="516835"/>
            <a:ext cx="3084844" cy="5772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mtClean="0"/>
              <a:t>We need your help!</a:t>
            </a:r>
            <a:br>
              <a:rPr lang="en-US" sz="4400" smtClean="0"/>
            </a:br>
            <a:r>
              <a:rPr lang="en-US" sz="4400" smtClean="0"/>
              <a:t/>
            </a:r>
            <a:br>
              <a:rPr lang="en-US" sz="4400" smtClean="0"/>
            </a:br>
            <a:r>
              <a:rPr lang="en-US" sz="4400" smtClean="0"/>
              <a:t/>
            </a:r>
            <a:br>
              <a:rPr lang="en-US" sz="4400" smtClean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96838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6D16D1E-4205-49F5-BD2A-DA769947C1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2FD100-C039-4E03-B5E4-2EDFA7290A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4193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18FCD2-8448-4A81-8EB4-72250F7827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We need your help!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/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/>
            </a:r>
            <a:br>
              <a:rPr lang="en-US" sz="4400" dirty="0">
                <a:solidFill>
                  <a:srgbClr val="FFFFFF"/>
                </a:solidFill>
              </a:rPr>
            </a:b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0" name="Text Placeholder 2">
            <a:extLst>
              <a:ext uri="{FF2B5EF4-FFF2-40B4-BE49-F238E27FC236}">
                <a16:creationId xmlns:a16="http://schemas.microsoft.com/office/drawing/2014/main" id="{B53155FB-7FA1-4187-AF5A-42FF2AD29D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6953076"/>
              </p:ext>
            </p:extLst>
          </p:nvPr>
        </p:nvGraphicFramePr>
        <p:xfrm>
          <a:off x="4741863" y="893261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E9577E1-ECE0-4288-ACD3-D978DBC3D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2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19C38-D9DF-40C9-908B-DA9DEAC179BA}"/>
              </a:ext>
            </a:extLst>
          </p:cNvPr>
          <p:cNvSpPr txBox="1"/>
          <p:nvPr/>
        </p:nvSpPr>
        <p:spPr>
          <a:xfrm>
            <a:off x="4073237" y="951346"/>
            <a:ext cx="5615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Nakurmiik</a:t>
            </a:r>
            <a:r>
              <a:rPr lang="fr-CA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!</a:t>
            </a:r>
            <a:endParaRPr lang="en-CA" sz="5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992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F87243A-F810-42AD-AA74-3FA38B1D8A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710C0A-057C-4274-BA2D-001F1025E8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FAE2A0-B30D-40C7-BB2F-AE3D6D5D0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01AB748-B9E7-4AEC-AAB9-0EABDE63F8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B66B1A-92F4-4D1C-BF86-E47856EA4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58" y="956818"/>
            <a:ext cx="3312784" cy="296925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0954B38-9C23-4C8B-AC5D-0E80CEA3BD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BB306-009E-44E2-A771-8A95B90BF0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2872" y="956811"/>
            <a:ext cx="3312785" cy="29692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91376A8-6B7C-49D5-B3B0-B1D81BC15C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og, outdoor, person, white&#10;&#10;Description automatically generated">
            <a:extLst>
              <a:ext uri="{FF2B5EF4-FFF2-40B4-BE49-F238E27FC236}">
                <a16:creationId xmlns:a16="http://schemas.microsoft.com/office/drawing/2014/main" id="{B77A14DD-9F6D-4E12-9657-A6CB3DC820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230289" y="952536"/>
            <a:ext cx="3312784" cy="297782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A16B78-E8EF-4C99-BDA5-80142980AE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3B0D8F16-5F3B-465F-9D06-983E2E8267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ED356E-7923-4393-BAEA-0116D9D763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7" name="Picture 76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8218E88A-EFEB-4982-9D2C-CE5AC8762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BB2DF7F-20CE-4124-A28D-88A062F84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Acknowledgment of the history and importance of dogs in Nunavik</a:t>
            </a:r>
          </a:p>
        </p:txBody>
      </p:sp>
    </p:spTree>
    <p:extLst>
      <p:ext uri="{BB962C8B-B14F-4D97-AF65-F5344CB8AC3E}">
        <p14:creationId xmlns:p14="http://schemas.microsoft.com/office/powerpoint/2010/main" val="18815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CA" sz="3600" dirty="0">
                <a:solidFill>
                  <a:srgbClr val="FFFFFF"/>
                </a:solidFill>
              </a:rPr>
              <a:t>We must comply with the CARs to hold the airport operating </a:t>
            </a:r>
            <a:r>
              <a:rPr lang="en-CA" sz="3600" dirty="0" smtClean="0">
                <a:solidFill>
                  <a:srgbClr val="FFFFFF"/>
                </a:solidFill>
              </a:rPr>
              <a:t>certificate.</a:t>
            </a:r>
            <a:endParaRPr lang="en-CA" sz="3600" dirty="0">
              <a:solidFill>
                <a:srgbClr val="FFFFFF"/>
              </a:solidFill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1B9600FB-D402-40DB-8934-35BCAD435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02449"/>
              </p:ext>
            </p:extLst>
          </p:nvPr>
        </p:nvGraphicFramePr>
        <p:xfrm>
          <a:off x="4741863" y="924435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19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40EBAA19-0FE9-435B-B534-C16903FCB0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389" y="0"/>
            <a:ext cx="2050542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39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802D78-08AE-4322-A011-F916F2D42C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586E0-9C37-4E8D-8B36-4EB26619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CA" dirty="0"/>
              <a:t>Our preventive measures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44962E-F7D5-4FF2-84A1-E3F637A9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00" y="581098"/>
            <a:ext cx="1929714" cy="2476136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339CE0C-01AC-4AAD-B74A-811C5130B2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4581" y="581099"/>
            <a:ext cx="1929714" cy="247613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FA3E87-F218-4BA5-921F-838DB6FC6F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37530A9-9DC3-4A99-8E68-9E6AD48E5F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9" r="3" b="3"/>
          <a:stretch/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2B9AC-F874-4D9C-8750-B3ED588A1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/>
              <a:t>Wildlife management training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/>
              <a:t>Airside safety directives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/>
              <a:t>Wildlife control equipment (pyro and paintball guns)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/>
              <a:t>Monitor fences and gates</a:t>
            </a:r>
          </a:p>
          <a:p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598703-F094-4F74-93F0-945A832FFA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AC4F6F-0DD7-4E3F-ADF7-26B8E87976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5DC9B7FA-090E-46F5-A710-4F8B02199E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8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94" y="140618"/>
            <a:ext cx="3008190" cy="1482909"/>
          </a:xfrm>
          <a:prstGeom prst="rect">
            <a:avLst/>
          </a:prstGeom>
        </p:spPr>
      </p:pic>
      <p:pic>
        <p:nvPicPr>
          <p:cNvPr id="8" name="Picture 7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59F749B4-05F2-413C-BF27-1B9154F58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78294" y="1845734"/>
            <a:ext cx="9877386" cy="402336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Transport Canada collects and monitors aviation occurrence information through an online reporting portal.</a:t>
            </a:r>
          </a:p>
          <a:p>
            <a:pPr marL="0" indent="0">
              <a:buNone/>
            </a:pPr>
            <a:r>
              <a:rPr lang="en-CA" b="1" dirty="0"/>
              <a:t>What is reportable? </a:t>
            </a:r>
            <a:r>
              <a:rPr lang="en-CA" dirty="0">
                <a:solidFill>
                  <a:schemeClr val="accent2"/>
                </a:solidFill>
              </a:rPr>
              <a:t>Unauthorized incursion or operating irregularity involving animals, vehicles, pedestrians, or aircrafts.</a:t>
            </a:r>
          </a:p>
          <a:p>
            <a:pPr marL="0" indent="0">
              <a:buNone/>
            </a:pPr>
            <a:r>
              <a:rPr lang="en-CA" b="1" dirty="0"/>
              <a:t>Who can report on us?</a:t>
            </a:r>
            <a:r>
              <a:rPr lang="en-CA" dirty="0">
                <a:solidFill>
                  <a:schemeClr val="accent2"/>
                </a:solidFill>
              </a:rPr>
              <a:t> Air crew, ourselves, and other staff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170" y="3927033"/>
            <a:ext cx="6004896" cy="1091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170" y="5018620"/>
            <a:ext cx="6000880" cy="12503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79414" y="4354603"/>
            <a:ext cx="62869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 1: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Ex2: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877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116395" cy="1450757"/>
          </a:xfrm>
        </p:spPr>
        <p:txBody>
          <a:bodyPr>
            <a:normAutofit/>
          </a:bodyPr>
          <a:lstStyle/>
          <a:p>
            <a:r>
              <a:rPr lang="en-CA" sz="4400" dirty="0"/>
              <a:t>We are still seeing dog incursions despite the measures we are taking </a:t>
            </a:r>
            <a:endParaRPr lang="en-CA" sz="24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5E1D1B-9865-4165-B895-E4CEA8ED28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984112"/>
              </p:ext>
            </p:extLst>
          </p:nvPr>
        </p:nvGraphicFramePr>
        <p:xfrm>
          <a:off x="5576684" y="1737360"/>
          <a:ext cx="6041265" cy="4697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8DD1441-E0F3-4A3C-B924-8789FD8C2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649" y="2169584"/>
            <a:ext cx="6348618" cy="4023360"/>
          </a:xfrm>
        </p:spPr>
        <p:txBody>
          <a:bodyPr>
            <a:normAutofit/>
          </a:bodyPr>
          <a:lstStyle/>
          <a:p>
            <a:r>
              <a:rPr lang="en-CA" dirty="0">
                <a:cs typeface="Arial" panose="020B0604020202020204" pitchFamily="34" charset="0"/>
              </a:rPr>
              <a:t>In 2020, there were 110 dog reports from the 14 airports. Of these, 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>
                <a:cs typeface="Arial" panose="020B0604020202020204" pitchFamily="34" charset="0"/>
              </a:rPr>
              <a:t>9 reports of dogs on runway while an aircraft was moving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>
                <a:cs typeface="Arial" panose="020B0604020202020204" pitchFamily="34" charset="0"/>
              </a:rPr>
              <a:t>1 aircraft overshot in Ivujivik due to dog on runway 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>
                <a:cs typeface="Arial" panose="020B0604020202020204" pitchFamily="34" charset="0"/>
              </a:rPr>
              <a:t>1 strike reported with no remain found, no damage and no impact on operations in Kuujjuaraapik</a:t>
            </a:r>
          </a:p>
          <a:p>
            <a:pPr marL="288925" indent="-176213">
              <a:buFont typeface="Arial" panose="020B0604020202020204" pitchFamily="34" charset="0"/>
              <a:buChar char="•"/>
            </a:pPr>
            <a:r>
              <a:rPr lang="en-CA" dirty="0">
                <a:cs typeface="Arial" panose="020B0604020202020204" pitchFamily="34" charset="0"/>
              </a:rPr>
              <a:t>80% of the reports came from 4 airports: </a:t>
            </a:r>
            <a:r>
              <a:rPr lang="en-CA" dirty="0">
                <a:solidFill>
                  <a:srgbClr val="E48312"/>
                </a:solidFill>
                <a:cs typeface="Arial" panose="020B0604020202020204" pitchFamily="34" charset="0"/>
              </a:rPr>
              <a:t>Kuujjuaraapik (25%)</a:t>
            </a:r>
            <a:r>
              <a:rPr lang="en-CA" dirty="0">
                <a:cs typeface="Arial" panose="020B0604020202020204" pitchFamily="34" charset="0"/>
              </a:rPr>
              <a:t>, </a:t>
            </a:r>
            <a:r>
              <a:rPr lang="en-CA" dirty="0">
                <a:solidFill>
                  <a:srgbClr val="BD582C"/>
                </a:solidFill>
                <a:cs typeface="Arial" panose="020B0604020202020204" pitchFamily="34" charset="0"/>
              </a:rPr>
              <a:t>Puvirnituq (23%)</a:t>
            </a:r>
            <a:r>
              <a:rPr lang="en-CA" dirty="0">
                <a:cs typeface="Arial" panose="020B0604020202020204" pitchFamily="34" charset="0"/>
              </a:rPr>
              <a:t>, </a:t>
            </a:r>
            <a:r>
              <a:rPr lang="en-CA" dirty="0">
                <a:solidFill>
                  <a:srgbClr val="94A088"/>
                </a:solidFill>
                <a:cs typeface="Arial" panose="020B0604020202020204" pitchFamily="34" charset="0"/>
              </a:rPr>
              <a:t>Aupaluk (18%)</a:t>
            </a:r>
            <a:r>
              <a:rPr lang="en-CA" dirty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  <a:r>
              <a:rPr lang="en-CA" dirty="0">
                <a:solidFill>
                  <a:srgbClr val="94A088"/>
                </a:solidFill>
                <a:cs typeface="Arial" panose="020B0604020202020204" pitchFamily="34" charset="0"/>
              </a:rPr>
              <a:t> </a:t>
            </a:r>
            <a:r>
              <a:rPr lang="en-CA" dirty="0">
                <a:cs typeface="Arial" panose="020B0604020202020204" pitchFamily="34" charset="0"/>
              </a:rPr>
              <a:t>and </a:t>
            </a:r>
            <a:r>
              <a:rPr lang="en-CA" dirty="0">
                <a:solidFill>
                  <a:srgbClr val="894F0B"/>
                </a:solidFill>
                <a:cs typeface="Arial" panose="020B0604020202020204" pitchFamily="34" charset="0"/>
              </a:rPr>
              <a:t>Kangiqsualujjuaq (14%)</a:t>
            </a:r>
          </a:p>
        </p:txBody>
      </p:sp>
    </p:spTree>
    <p:extLst>
      <p:ext uri="{BB962C8B-B14F-4D97-AF65-F5344CB8AC3E}">
        <p14:creationId xmlns:p14="http://schemas.microsoft.com/office/powerpoint/2010/main" val="339959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What’s happening and what we are doing in </a:t>
            </a:r>
            <a:r>
              <a:rPr lang="en-CA" dirty="0" smtClean="0">
                <a:solidFill>
                  <a:srgbClr val="BD582C"/>
                </a:solidFill>
              </a:rPr>
              <a:t>Kuujjuaraapik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0868D6-9517-4084-BBA9-412852ACD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1039" y="4344676"/>
            <a:ext cx="2819836" cy="1862486"/>
          </a:xfrm>
        </p:spPr>
        <p:txBody>
          <a:bodyPr>
            <a:normAutofit/>
          </a:bodyPr>
          <a:lstStyle/>
          <a:p>
            <a:pPr marL="112712" indent="0" algn="ctr">
              <a:lnSpc>
                <a:spcPct val="130000"/>
              </a:lnSpc>
              <a:buNone/>
            </a:pP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The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sandy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terrain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makes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it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easy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for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dogs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to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dig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holes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into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airside</a:t>
            </a:r>
            <a:r>
              <a:rPr lang="fr-CA" sz="1800" dirty="0">
                <a:cs typeface="Arial" panose="020B0604020202020204" pitchFamily="34" charset="0"/>
              </a:rPr>
              <a:t>.</a:t>
            </a:r>
            <a:endParaRPr lang="en-CA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BFFEC-B824-4E21-B8B5-6AFF87B5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272" y="2154807"/>
            <a:ext cx="2712720" cy="20345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D671A4-07B5-421D-A75B-899943C48C85}"/>
              </a:ext>
            </a:extLst>
          </p:cNvPr>
          <p:cNvGrpSpPr/>
          <p:nvPr/>
        </p:nvGrpSpPr>
        <p:grpSpPr>
          <a:xfrm>
            <a:off x="1161341" y="2158653"/>
            <a:ext cx="2419821" cy="2030694"/>
            <a:chOff x="7931311" y="350709"/>
            <a:chExt cx="3495813" cy="27090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685344-2C7C-46E9-847E-A1CB7CB9E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897" b="7353"/>
            <a:stretch/>
          </p:blipFill>
          <p:spPr>
            <a:xfrm>
              <a:off x="7931311" y="350709"/>
              <a:ext cx="3495813" cy="270902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1B2556A-7988-4DB1-A580-7ED0C668D083}"/>
                </a:ext>
              </a:extLst>
            </p:cNvPr>
            <p:cNvSpPr/>
            <p:nvPr/>
          </p:nvSpPr>
          <p:spPr>
            <a:xfrm>
              <a:off x="10176432" y="464236"/>
              <a:ext cx="849738" cy="622029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2C1B0AA-BF49-4470-B328-841C03678A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6390" y="2154807"/>
            <a:ext cx="2050543" cy="2034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27F3F7B-FC15-44DD-BCBA-0F4DF977073C}"/>
              </a:ext>
            </a:extLst>
          </p:cNvPr>
          <p:cNvGrpSpPr/>
          <p:nvPr/>
        </p:nvGrpSpPr>
        <p:grpSpPr>
          <a:xfrm>
            <a:off x="3708154" y="2154807"/>
            <a:ext cx="2712720" cy="2034540"/>
            <a:chOff x="169544" y="4155887"/>
            <a:chExt cx="2712720" cy="20345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7E9499-AB96-493A-9741-DAF9627C7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544" y="4155887"/>
              <a:ext cx="2712720" cy="203454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D61FE91-D1BA-4E46-AB94-3D0F205EAB44}"/>
                </a:ext>
              </a:extLst>
            </p:cNvPr>
            <p:cNvCxnSpPr/>
            <p:nvPr/>
          </p:nvCxnSpPr>
          <p:spPr>
            <a:xfrm flipH="1" flipV="1">
              <a:off x="1676400" y="5665509"/>
              <a:ext cx="444631" cy="41478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35C7D019-C5A1-4D3E-9DDC-351B31CBCB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788559" y="3319752"/>
            <a:ext cx="2479249" cy="14709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7596583">
            <a:off x="4657690" y="2736175"/>
            <a:ext cx="914400" cy="914400"/>
          </a:xfrm>
          <a:prstGeom prst="arc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6673670" y="2941202"/>
            <a:ext cx="2479249" cy="14709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89813" y="4350633"/>
            <a:ext cx="261122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2" algn="ctr">
              <a:lnSpc>
                <a:spcPct val="130000"/>
              </a:lnSpc>
            </a:pPr>
            <a:r>
              <a:rPr lang="en-CA" dirty="0">
                <a:cs typeface="Arial" panose="020B0604020202020204" pitchFamily="34" charset="0"/>
              </a:rPr>
              <a:t>Airport proximity to residential area and local landfill site created a habitual path for dogs.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1B2556A-7988-4DB1-A580-7ED0C668D083}"/>
              </a:ext>
            </a:extLst>
          </p:cNvPr>
          <p:cNvSpPr/>
          <p:nvPr/>
        </p:nvSpPr>
        <p:spPr>
          <a:xfrm rot="731539">
            <a:off x="2120097" y="3157980"/>
            <a:ext cx="588193" cy="1022788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9259992" y="4344676"/>
            <a:ext cx="202088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2" algn="ctr">
              <a:lnSpc>
                <a:spcPct val="130000"/>
              </a:lnSpc>
            </a:pPr>
            <a:r>
              <a:rPr lang="fr-CA" dirty="0">
                <a:cs typeface="Arial" panose="020B0604020202020204" pitchFamily="34" charset="0"/>
              </a:rPr>
              <a:t>The </a:t>
            </a:r>
            <a:r>
              <a:rPr lang="fr-CA" dirty="0" err="1">
                <a:cs typeface="Arial" panose="020B0604020202020204" pitchFamily="34" charset="0"/>
              </a:rPr>
              <a:t>snow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covers</a:t>
            </a:r>
            <a:r>
              <a:rPr lang="fr-CA" dirty="0">
                <a:cs typeface="Arial" panose="020B0604020202020204" pitchFamily="34" charset="0"/>
              </a:rPr>
              <a:t> the </a:t>
            </a:r>
            <a:r>
              <a:rPr lang="fr-CA" dirty="0" err="1">
                <a:cs typeface="Arial" panose="020B0604020202020204" pitchFamily="34" charset="0"/>
              </a:rPr>
              <a:t>fence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during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winter</a:t>
            </a:r>
            <a:r>
              <a:rPr lang="fr-CA" dirty="0">
                <a:cs typeface="Arial" panose="020B0604020202020204" pitchFamily="34" charset="0"/>
              </a:rPr>
              <a:t> time </a:t>
            </a:r>
            <a:r>
              <a:rPr lang="fr-CA" dirty="0" err="1">
                <a:cs typeface="Arial" panose="020B0604020202020204" pitchFamily="34" charset="0"/>
              </a:rPr>
              <a:t>so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mammals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can</a:t>
            </a:r>
            <a:r>
              <a:rPr lang="fr-CA" dirty="0">
                <a:cs typeface="Arial" panose="020B0604020202020204" pitchFamily="34" charset="0"/>
              </a:rPr>
              <a:t> </a:t>
            </a:r>
            <a:r>
              <a:rPr lang="fr-CA" dirty="0" err="1">
                <a:cs typeface="Arial" panose="020B0604020202020204" pitchFamily="34" charset="0"/>
              </a:rPr>
              <a:t>walk</a:t>
            </a:r>
            <a:r>
              <a:rPr lang="fr-CA" dirty="0">
                <a:cs typeface="Arial" panose="020B0604020202020204" pitchFamily="34" charset="0"/>
              </a:rPr>
              <a:t> onto </a:t>
            </a:r>
            <a:r>
              <a:rPr lang="fr-CA" dirty="0" err="1">
                <a:cs typeface="Arial" panose="020B0604020202020204" pitchFamily="34" charset="0"/>
              </a:rPr>
              <a:t>airside</a:t>
            </a:r>
            <a:r>
              <a:rPr lang="fr-CA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10868D6-9517-4084-BBA9-412852ACD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7271" y="4375016"/>
            <a:ext cx="2643127" cy="1862486"/>
          </a:xfrm>
        </p:spPr>
        <p:txBody>
          <a:bodyPr>
            <a:normAutofit/>
          </a:bodyPr>
          <a:lstStyle/>
          <a:p>
            <a:pPr marL="112712" indent="0" algn="ctr">
              <a:lnSpc>
                <a:spcPct val="130000"/>
              </a:lnSpc>
              <a:buNone/>
            </a:pP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Adding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gravel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to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holes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digged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 by </a:t>
            </a:r>
            <a:r>
              <a:rPr lang="fr-CA" sz="1800" dirty="0" err="1">
                <a:solidFill>
                  <a:schemeClr val="tx1"/>
                </a:solidFill>
                <a:cs typeface="Arial" panose="020B0604020202020204" pitchFamily="34" charset="0"/>
              </a:rPr>
              <a:t>dogs</a:t>
            </a:r>
            <a:r>
              <a:rPr lang="fr-CA" sz="18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en-CA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30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286603"/>
            <a:ext cx="9399270" cy="1450757"/>
          </a:xfrm>
        </p:spPr>
        <p:txBody>
          <a:bodyPr/>
          <a:lstStyle/>
          <a:p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What’s happening and what we are doing in </a:t>
            </a:r>
            <a:r>
              <a:rPr lang="en-CA" dirty="0">
                <a:solidFill>
                  <a:srgbClr val="BD582C"/>
                </a:solidFill>
              </a:rPr>
              <a:t>Puvirnituq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45067" y="2009869"/>
            <a:ext cx="4414973" cy="415131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200" dirty="0"/>
              <a:t>The fence is deteriorating from permafrost and weather (wind and snow)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200" dirty="0"/>
              <a:t>We’ve established a partnership with the NV for removing dogs from airside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200" dirty="0"/>
              <a:t>Airport and airline are aware and alert: they monitor dog activities on airside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2200" dirty="0"/>
              <a:t>Some dogs are marked with paintball to identify repeat offenders </a:t>
            </a:r>
          </a:p>
          <a:p>
            <a:pPr marL="225425" indent="-225425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BD5A1-1EAB-44B1-81EB-0A2F9A0A6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960" y="2852526"/>
            <a:ext cx="3288001" cy="246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1714CB-4F0C-488C-A45E-760BB4A95B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324" y="2852526"/>
            <a:ext cx="3316379" cy="2464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954935" y="3807619"/>
            <a:ext cx="3155156" cy="398656"/>
          </a:xfrm>
          <a:custGeom>
            <a:avLst/>
            <a:gdLst>
              <a:gd name="connsiteX0" fmla="*/ 0 w 3155156"/>
              <a:gd name="connsiteY0" fmla="*/ 309562 h 398656"/>
              <a:gd name="connsiteX1" fmla="*/ 600075 w 3155156"/>
              <a:gd name="connsiteY1" fmla="*/ 290512 h 398656"/>
              <a:gd name="connsiteX2" fmla="*/ 1166813 w 3155156"/>
              <a:gd name="connsiteY2" fmla="*/ 371475 h 398656"/>
              <a:gd name="connsiteX3" fmla="*/ 1638300 w 3155156"/>
              <a:gd name="connsiteY3" fmla="*/ 392906 h 398656"/>
              <a:gd name="connsiteX4" fmla="*/ 2143125 w 3155156"/>
              <a:gd name="connsiteY4" fmla="*/ 276225 h 398656"/>
              <a:gd name="connsiteX5" fmla="*/ 2416969 w 3155156"/>
              <a:gd name="connsiteY5" fmla="*/ 57150 h 398656"/>
              <a:gd name="connsiteX6" fmla="*/ 2586038 w 3155156"/>
              <a:gd name="connsiteY6" fmla="*/ 38100 h 398656"/>
              <a:gd name="connsiteX7" fmla="*/ 3143250 w 3155156"/>
              <a:gd name="connsiteY7" fmla="*/ 4762 h 398656"/>
              <a:gd name="connsiteX8" fmla="*/ 3143250 w 3155156"/>
              <a:gd name="connsiteY8" fmla="*/ 4762 h 398656"/>
              <a:gd name="connsiteX9" fmla="*/ 3155156 w 3155156"/>
              <a:gd name="connsiteY9" fmla="*/ 0 h 39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55156" h="398656">
                <a:moveTo>
                  <a:pt x="0" y="309562"/>
                </a:moveTo>
                <a:cubicBezTo>
                  <a:pt x="202803" y="294877"/>
                  <a:pt x="405606" y="280193"/>
                  <a:pt x="600075" y="290512"/>
                </a:cubicBezTo>
                <a:cubicBezTo>
                  <a:pt x="794544" y="300831"/>
                  <a:pt x="993776" y="354409"/>
                  <a:pt x="1166813" y="371475"/>
                </a:cubicBezTo>
                <a:cubicBezTo>
                  <a:pt x="1339850" y="388541"/>
                  <a:pt x="1475581" y="408781"/>
                  <a:pt x="1638300" y="392906"/>
                </a:cubicBezTo>
                <a:cubicBezTo>
                  <a:pt x="1801019" y="377031"/>
                  <a:pt x="2013347" y="332184"/>
                  <a:pt x="2143125" y="276225"/>
                </a:cubicBezTo>
                <a:cubicBezTo>
                  <a:pt x="2272903" y="220266"/>
                  <a:pt x="2343150" y="96837"/>
                  <a:pt x="2416969" y="57150"/>
                </a:cubicBezTo>
                <a:cubicBezTo>
                  <a:pt x="2490788" y="17463"/>
                  <a:pt x="2464991" y="46831"/>
                  <a:pt x="2586038" y="38100"/>
                </a:cubicBezTo>
                <a:cubicBezTo>
                  <a:pt x="2707085" y="29369"/>
                  <a:pt x="3143250" y="4762"/>
                  <a:pt x="3143250" y="4762"/>
                </a:cubicBezTo>
                <a:lnTo>
                  <a:pt x="3143250" y="4762"/>
                </a:lnTo>
                <a:lnTo>
                  <a:pt x="3155156" y="0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1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927BBFA-E366-4EF6-B67A-3BDA90362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89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30591"/>
            <a:ext cx="9905998" cy="147857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What’s happening in </a:t>
            </a:r>
            <a:r>
              <a:rPr lang="en-CA" dirty="0">
                <a:solidFill>
                  <a:srgbClr val="BD582C"/>
                </a:solidFill>
              </a:rPr>
              <a:t>Kangiqsualujjuaq</a:t>
            </a:r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2751" y="1950865"/>
            <a:ext cx="4878389" cy="3541714"/>
          </a:xfrm>
        </p:spPr>
        <p:txBody>
          <a:bodyPr>
            <a:normAutofit/>
          </a:bodyPr>
          <a:lstStyle/>
          <a:p>
            <a:pPr marL="288925" indent="-174625">
              <a:buFont typeface="Arial" panose="020B0604020202020204" pitchFamily="34" charset="0"/>
              <a:buChar char="•"/>
            </a:pPr>
            <a:r>
              <a:rPr lang="fr-CA" sz="2200" dirty="0" err="1"/>
              <a:t>Dogs</a:t>
            </a:r>
            <a:r>
              <a:rPr lang="fr-CA" sz="2200" dirty="0"/>
              <a:t> </a:t>
            </a:r>
            <a:r>
              <a:rPr lang="fr-CA" sz="2200" dirty="0" err="1"/>
              <a:t>get</a:t>
            </a:r>
            <a:r>
              <a:rPr lang="fr-CA" sz="2200" dirty="0"/>
              <a:t> </a:t>
            </a:r>
            <a:r>
              <a:rPr lang="fr-CA" sz="2200" dirty="0" err="1"/>
              <a:t>into</a:t>
            </a:r>
            <a:r>
              <a:rPr lang="fr-CA" sz="2200" dirty="0"/>
              <a:t> </a:t>
            </a:r>
            <a:r>
              <a:rPr lang="fr-CA" sz="2200" dirty="0" err="1"/>
              <a:t>airside</a:t>
            </a:r>
            <a:r>
              <a:rPr lang="fr-CA" sz="2200" dirty="0"/>
              <a:t> via the </a:t>
            </a:r>
            <a:r>
              <a:rPr lang="fr-CA" sz="2200" dirty="0" err="1"/>
              <a:t>openings</a:t>
            </a:r>
            <a:r>
              <a:rPr lang="fr-CA" sz="2200" dirty="0"/>
              <a:t> </a:t>
            </a:r>
            <a:r>
              <a:rPr lang="fr-CA" sz="2200" dirty="0" err="1"/>
              <a:t>underneath</a:t>
            </a:r>
            <a:r>
              <a:rPr lang="fr-CA" sz="2200" dirty="0"/>
              <a:t> the terminal and garage</a:t>
            </a:r>
          </a:p>
          <a:p>
            <a:pPr marL="288925" indent="-174625">
              <a:buFont typeface="Arial" panose="020B0604020202020204" pitchFamily="34" charset="0"/>
              <a:buChar char="•"/>
            </a:pPr>
            <a:r>
              <a:rPr lang="fr-CA" sz="2200" dirty="0"/>
              <a:t>Dog packs </a:t>
            </a:r>
            <a:r>
              <a:rPr lang="fr-CA" sz="2200" dirty="0" err="1"/>
              <a:t>were</a:t>
            </a:r>
            <a:r>
              <a:rPr lang="fr-CA" sz="2200" dirty="0"/>
              <a:t> </a:t>
            </a:r>
            <a:r>
              <a:rPr lang="fr-CA" sz="2200" dirty="0" err="1"/>
              <a:t>located</a:t>
            </a:r>
            <a:r>
              <a:rPr lang="fr-CA" sz="2200" dirty="0"/>
              <a:t> close to </a:t>
            </a:r>
            <a:r>
              <a:rPr lang="fr-CA" sz="2200" dirty="0" err="1"/>
              <a:t>airport</a:t>
            </a:r>
            <a:r>
              <a:rPr lang="fr-CA" sz="2200" dirty="0"/>
              <a:t> </a:t>
            </a:r>
            <a:r>
              <a:rPr lang="fr-CA" sz="2200" dirty="0" err="1"/>
              <a:t>property</a:t>
            </a:r>
            <a:r>
              <a:rPr lang="fr-CA" sz="2200" dirty="0"/>
              <a:t> </a:t>
            </a:r>
            <a:endParaRPr lang="en-CA" sz="22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DC365D5-E9A9-4B3F-AFFA-006C67233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1" y="1939752"/>
            <a:ext cx="5551200" cy="4165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6332B-F51B-4F4C-9170-85EECA342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526" y="3721722"/>
            <a:ext cx="3563151" cy="2383421"/>
          </a:xfrm>
          <a:prstGeom prst="rect">
            <a:avLst/>
          </a:prstGeom>
        </p:spPr>
      </p:pic>
      <p:pic>
        <p:nvPicPr>
          <p:cNvPr id="7" name="Picture 6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0927BBFA-E366-4EF6-B67A-3BDA90362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458" y="0"/>
            <a:ext cx="2050542" cy="8915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1B2556A-7988-4DB1-A580-7ED0C668D083}"/>
              </a:ext>
            </a:extLst>
          </p:cNvPr>
          <p:cNvSpPr/>
          <p:nvPr/>
        </p:nvSpPr>
        <p:spPr>
          <a:xfrm rot="20180729">
            <a:off x="3652255" y="3781583"/>
            <a:ext cx="1404825" cy="590816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28301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1297</TotalTime>
  <Words>634</Words>
  <Application>Microsoft Office PowerPoint</Application>
  <PresentationFormat>Widescreen</PresentationFormat>
  <Paragraphs>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Retrospect</vt:lpstr>
      <vt:lpstr>Dog incursions on airside</vt:lpstr>
      <vt:lpstr>Acknowledgment of the history and importance of dogs in Nunavik</vt:lpstr>
      <vt:lpstr>We must comply with the CARs to hold the airport operating certificate.</vt:lpstr>
      <vt:lpstr>Our preventive measures</vt:lpstr>
      <vt:lpstr>PowerPoint Presentation</vt:lpstr>
      <vt:lpstr>We are still seeing dog incursions despite the measures we are taking </vt:lpstr>
      <vt:lpstr>What’s happening and what we are doing in Kuujjuaraapik?</vt:lpstr>
      <vt:lpstr>What’s happening and what we are doing in Puvirnituq?</vt:lpstr>
      <vt:lpstr>What’s happening in Kangiqsualujjuaq?</vt:lpstr>
      <vt:lpstr>What’s happening at  the other airports?</vt:lpstr>
      <vt:lpstr>What actions have we taken to mitigate dogs from coming onto airside?  </vt:lpstr>
      <vt:lpstr>PowerPoint Presentation</vt:lpstr>
      <vt:lpstr>We need your help!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RUNWAY INCURSIONS</dc:title>
  <dc:creator>Audrey Wilson</dc:creator>
  <cp:lastModifiedBy>Rebecca Yao</cp:lastModifiedBy>
  <cp:revision>105</cp:revision>
  <dcterms:created xsi:type="dcterms:W3CDTF">2021-03-03T19:03:37Z</dcterms:created>
  <dcterms:modified xsi:type="dcterms:W3CDTF">2021-05-13T15:06:24Z</dcterms:modified>
</cp:coreProperties>
</file>