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60" r:id="rId8"/>
    <p:sldId id="259" r:id="rId9"/>
    <p:sldId id="258" r:id="rId10"/>
    <p:sldId id="261" r:id="rId11"/>
    <p:sldId id="279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76" r:id="rId25"/>
    <p:sldId id="26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EB3-4531-9C74-E035FC9DFEA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EB3-4531-9C74-E035FC9DFEA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EB3-4531-9C74-E035FC9DFEA1}"/>
              </c:ext>
            </c:extLst>
          </c:dPt>
          <c:dLbls>
            <c:dLbl>
              <c:idx val="0"/>
              <c:layout>
                <c:manualLayout>
                  <c:x val="9.9831674887276792E-3"/>
                  <c:y val="-6.4902212296669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EB3-4531-9C74-E035FC9DFEA1}"/>
                </c:ext>
              </c:extLst>
            </c:dLbl>
            <c:dLbl>
              <c:idx val="1"/>
              <c:layout>
                <c:manualLayout>
                  <c:x val="7.6021246681403773E-3"/>
                  <c:y val="-6.368891110864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EB3-4531-9C74-E035FC9DFEA1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EB3-4531-9C74-E035FC9DFE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288420</c:v>
                </c:pt>
                <c:pt idx="1">
                  <c:v>117030</c:v>
                </c:pt>
                <c:pt idx="2">
                  <c:v>265000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EB3-4531-9C74-E035FC9DF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Kangirsuk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246681403773E-3"/>
                  <c:y val="-6.368891110864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3700</c:v>
                </c:pt>
                <c:pt idx="1">
                  <c:v>0</c:v>
                </c:pt>
                <c:pt idx="2">
                  <c:v>0</c:v>
                </c:pt>
                <c:pt idx="3">
                  <c:v>3700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Kuujjuaq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1.9444444444444445E-2"/>
                  <c:y val="-3.70370370370377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41930</c:v>
                </c:pt>
                <c:pt idx="5">
                  <c:v>2680</c:v>
                </c:pt>
                <c:pt idx="6">
                  <c:v>39250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Kuujjuarapik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167E-3"/>
                  <c:y val="-9.98527267424905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3.7500000000000103E-2"/>
                  <c:y val="-1.85185185185186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Puvirnituq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2.1096383785360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Quaqtaq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6.2132545931758024E-3"/>
                  <c:y val="-4.4297171186934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Salluit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4.8243657042869132E-3"/>
                  <c:y val="-1.1837124526100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1.3888888888888889E-3"/>
                  <c:y val="-1.85185185185198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5000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5000</c:v>
                </c:pt>
                <c:pt idx="5">
                  <c:v>3440</c:v>
                </c:pt>
                <c:pt idx="6">
                  <c:v>3440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Tasiujaq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554082822980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Umiujaq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3157699037620298E-2"/>
                  <c:y val="-9.98527267424905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scene3d>
          <a:camera prst="orthographicFront"/>
          <a:lightRig rig="threePt" dir="t"/>
        </a:scene3d>
        <a:sp3d>
          <a:bevelT/>
        </a:sp3d>
      </c:spPr>
      <c:txPr>
        <a:bodyPr/>
        <a:lstStyle/>
        <a:p>
          <a:pPr>
            <a:defRPr sz="3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0E3-4ACF-883C-B6E4B352E5E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0E3-4ACF-883C-B6E4B352E5E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0E3-4ACF-883C-B6E4B352E5E3}"/>
              </c:ext>
            </c:extLst>
          </c:dPt>
          <c:dLbls>
            <c:dLbl>
              <c:idx val="0"/>
              <c:layout>
                <c:manualLayout>
                  <c:x val="2.5187455225281478E-2"/>
                  <c:y val="-5.5103831055808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E3-4ACF-883C-B6E4B352E5E3}"/>
                </c:ext>
              </c:extLst>
            </c:dLbl>
            <c:dLbl>
              <c:idx val="1"/>
              <c:layout>
                <c:manualLayout>
                  <c:x val="1.9765524137164835E-2"/>
                  <c:y val="-4.1642749571035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0E3-4ACF-883C-B6E4B352E5E3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pPr/>
              <c:txPr>
                <a:bodyPr/>
                <a:lstStyle/>
                <a:p>
                  <a:pPr marL="0" indent="0">
                    <a:buFont typeface="Arial" charset="0"/>
                    <a:buNone/>
                    <a:defRPr b="0"/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0E3-4ACF-883C-B6E4B352E5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72595</c:v>
                </c:pt>
                <c:pt idx="1">
                  <c:v>522950</c:v>
                </c:pt>
                <c:pt idx="2">
                  <c:v>166840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0E3-4ACF-883C-B6E4B352E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556160"/>
        <c:axId val="142566144"/>
        <c:axId val="0"/>
      </c:bar3DChart>
      <c:catAx>
        <c:axId val="14255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566144"/>
        <c:crosses val="autoZero"/>
        <c:auto val="1"/>
        <c:lblAlgn val="ctr"/>
        <c:lblOffset val="100"/>
        <c:noMultiLvlLbl val="0"/>
      </c:catAx>
      <c:valAx>
        <c:axId val="142566144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17000"/>
              </a:prstClr>
            </a:outerShdw>
          </a:effectLst>
        </c:spPr>
        <c:crossAx val="142556160"/>
        <c:crosses val="autoZero"/>
        <c:crossBetween val="between"/>
      </c:valAx>
      <c:spPr>
        <a:noFill/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E6-452B-A941-B650D2113F3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6E6-452B-A941-B650D2113F3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6E6-452B-A941-B650D2113F36}"/>
              </c:ext>
            </c:extLst>
          </c:dPt>
          <c:dLbls>
            <c:dLbl>
              <c:idx val="0"/>
              <c:layout>
                <c:manualLayout>
                  <c:x val="1.1503630822628902E-2"/>
                  <c:y val="-3.3057669518201681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E6-452B-A941-B650D2113F36}"/>
                </c:ext>
              </c:extLst>
            </c:dLbl>
            <c:dLbl>
              <c:idx val="1"/>
              <c:layout>
                <c:manualLayout>
                  <c:x val="9.1224298832696844E-3"/>
                  <c:y val="-4.654189657939236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E6-452B-A941-B650D2113F36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tx>
                <c:rich>
                  <a:bodyPr/>
                  <a:lstStyle/>
                  <a:p>
                    <a:pPr>
                      <a:defRPr sz="1800" b="0">
                        <a:effectLst/>
                      </a:defRPr>
                    </a:pPr>
                    <a:r>
                      <a:rPr lang="en-US" sz="1800" dirty="0"/>
                      <a:t>4,171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E6-452B-A941-B650D2113F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effectLst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Sheet1!$B$2:$B$4</c:f>
              <c:numCache>
                <c:formatCode>#,##0_);\(#,##0\)</c:formatCode>
                <c:ptCount val="3"/>
                <c:pt idx="0">
                  <c:v>971</c:v>
                </c:pt>
                <c:pt idx="1">
                  <c:v>11143</c:v>
                </c:pt>
                <c:pt idx="2">
                  <c:v>4171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E6-452B-A941-B650D2113F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4037760"/>
        <c:axId val="164039296"/>
        <c:axId val="0"/>
      </c:bar3DChart>
      <c:catAx>
        <c:axId val="16403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>
                <a:effectLst/>
              </a:defRPr>
            </a:pPr>
            <a:endParaRPr lang="fr-FR"/>
          </a:p>
        </c:txPr>
        <c:crossAx val="164039296"/>
        <c:crosses val="autoZero"/>
        <c:auto val="1"/>
        <c:lblAlgn val="ctr"/>
        <c:lblOffset val="100"/>
        <c:noMultiLvlLbl val="0"/>
      </c:catAx>
      <c:valAx>
        <c:axId val="164039296"/>
        <c:scaling>
          <c:orientation val="minMax"/>
        </c:scaling>
        <c:delete val="0"/>
        <c:axPos val="l"/>
        <c:majorGridlines/>
        <c:numFmt formatCode="#,##0_);\(#,##0\)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/>
          <a:lstStyle/>
          <a:p>
            <a:pPr>
              <a:defRPr sz="1800" b="0">
                <a:effectLst/>
              </a:defRPr>
            </a:pPr>
            <a:endParaRPr lang="fr-FR"/>
          </a:p>
        </c:txPr>
        <c:crossAx val="164037760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  <c:txPr>
        <a:bodyPr/>
        <a:lstStyle/>
        <a:p>
          <a:pPr>
            <a:defRPr sz="1800" b="0">
              <a:effectLst/>
            </a:defRPr>
          </a:pPr>
          <a:endParaRPr lang="fr-FR"/>
        </a:p>
      </c:txPr>
    </c:legend>
    <c:plotVisOnly val="1"/>
    <c:dispBlanksAs val="gap"/>
    <c:showDLblsOverMax val="0"/>
  </c:chart>
  <c:txPr>
    <a:bodyPr/>
    <a:lstStyle/>
    <a:p>
      <a:pPr algn="ctr" rtl="0">
        <a:defRPr lang="fr-CA" sz="3200" b="1" i="0" u="none" strike="noStrike" kern="1200" baseline="0" dirty="0" err="1">
          <a:solidFill>
            <a:prstClr val="black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Akulivik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674887276792E-3"/>
                  <c:y val="-6.49022122966695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18371245261009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6-71F4-4470-8B5A-76299C1DB1B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3.4722222222222224E-2"/>
                  <c:y val="-1.6975112544026656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540000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1500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1500</c:v>
                </c:pt>
                <c:pt idx="5">
                  <c:v>6520</c:v>
                </c:pt>
                <c:pt idx="6">
                  <c:v>6520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2089227909011379"/>
          <c:y val="1.6666666666666666E-2"/>
        </c:manualLayout>
      </c:layout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Aupaluk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5538713910761129E-2"/>
                  <c:y val="-4.6383639545056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4.7022309711286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1.0718503937007873E-3"/>
                  <c:y val="-4.6971857684456247E-2"/>
                </c:manualLayout>
              </c:layout>
              <c:tx>
                <c:rich>
                  <a:bodyPr/>
                  <a:lstStyle/>
                  <a:p>
                    <a:fld id="{0F259952-27FC-44CD-A90E-808E2E082018}" type="VALUE">
                      <a:rPr lang="en-US" b="0"/>
                      <a:pPr/>
                      <a:t>[VALUE]</a:t>
                    </a:fld>
                    <a:endParaRPr lang="fr-C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2500000000000001E-2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layout>
                <c:manualLayout>
                  <c:x val="2.7777777777777779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8AF-4BA6-AB38-BABFDF41C49E}"/>
                </c:ext>
              </c:extLst>
            </c:dLbl>
            <c:dLbl>
              <c:idx val="5"/>
              <c:layout>
                <c:manualLayout>
                  <c:x val="6.9444444444444441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-1.3888888888889906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7"/>
              <c:layout>
                <c:manualLayout>
                  <c:x val="1.388888888888787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550</c:v>
                </c:pt>
                <c:pt idx="1">
                  <c:v>0</c:v>
                </c:pt>
                <c:pt idx="2">
                  <c:v>0</c:v>
                </c:pt>
                <c:pt idx="3">
                  <c:v>550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Inukjuak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6927602799650044E-2"/>
                  <c:y val="-2.4161417322834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3157699037620298E-2"/>
                  <c:y val="-2.850379119276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1.9444444444444445E-2"/>
                  <c:y val="-7.4074074074074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29850</c:v>
                </c:pt>
                <c:pt idx="1">
                  <c:v>0</c:v>
                </c:pt>
                <c:pt idx="2">
                  <c:v>0</c:v>
                </c:pt>
                <c:pt idx="3">
                  <c:v>29850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Ivujivik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2760936132983352E-2"/>
                  <c:y val="-1.4902158063575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419E-3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2.0833333333333232E-2"/>
                  <c:y val="-9.2592592592593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19120</c:v>
                </c:pt>
                <c:pt idx="6">
                  <c:v>6120</c:v>
                </c:pt>
                <c:pt idx="7">
                  <c:v>13000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Kangiqsualujjuaq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8316491688538907E-2"/>
                  <c:y val="-2.2309565470982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9.7222222222222224E-3"/>
                  <c:y val="-1.481481481481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2.5260936132983376E-2"/>
                  <c:y val="-2.2309565470982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3688976377952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-1.5490376202974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4"/>
              <c:layout>
                <c:manualLayout>
                  <c:x val="5.5555555555554534E-3"/>
                  <c:y val="-2.2222222222222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22E-401D-89FD-F9A3E57AE239}"/>
                </c:ext>
              </c:extLst>
            </c:dLbl>
            <c:dLbl>
              <c:idx val="5"/>
              <c:layout>
                <c:manualLayout>
                  <c:x val="1.8055555555555554E-2"/>
                  <c:y val="-1.2962962962962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4.1666666666666666E-3"/>
                  <c:y val="-2.407407407407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650</c:v>
                </c:pt>
                <c:pt idx="1">
                  <c:v>0</c:v>
                </c:pt>
                <c:pt idx="2">
                  <c:v>0</c:v>
                </c:pt>
                <c:pt idx="3">
                  <c:v>650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02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84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73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85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36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4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82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0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169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50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7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80D2F-61FF-42A5-AC98-070251150C71}" type="datetimeFigureOut">
              <a:rPr lang="en-CA" smtClean="0"/>
              <a:pPr/>
              <a:t>2021-05-16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564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6552728"/>
          </a:xfrm>
          <a:ln w="889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r>
              <a:rPr lang="fr-CA" sz="5400" b="1" dirty="0">
                <a:solidFill>
                  <a:srgbClr val="C00000"/>
                </a:solidFill>
                <a:latin typeface="Arial Black" panose="020B0A04020102020204" pitchFamily="34" charset="0"/>
              </a:rPr>
              <a:t>NPS SEIZURES</a:t>
            </a:r>
            <a:endParaRPr lang="en-CA" sz="5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949280"/>
            <a:ext cx="6400800" cy="6229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January 1</a:t>
            </a:r>
            <a:r>
              <a:rPr lang="en-CA" baseline="30000" dirty="0">
                <a:solidFill>
                  <a:srgbClr val="FF0000"/>
                </a:solidFill>
              </a:rPr>
              <a:t>st</a:t>
            </a:r>
            <a:r>
              <a:rPr lang="en-CA" dirty="0">
                <a:solidFill>
                  <a:srgbClr val="FF0000"/>
                </a:solidFill>
              </a:rPr>
              <a:t> to April 30</a:t>
            </a:r>
            <a:r>
              <a:rPr lang="en-CA" baseline="30000" dirty="0">
                <a:solidFill>
                  <a:srgbClr val="FF0000"/>
                </a:solidFill>
              </a:rPr>
              <a:t>th</a:t>
            </a:r>
            <a:r>
              <a:rPr lang="en-CA" dirty="0">
                <a:solidFill>
                  <a:srgbClr val="FF0000"/>
                </a:solidFill>
              </a:rPr>
              <a:t>  2021</a:t>
            </a:r>
            <a:endParaRPr lang="fr-C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AF2C6D-B6B3-41E6-862E-B70043A1D9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804" y="1404318"/>
            <a:ext cx="3313911" cy="40493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7277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0508713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6826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59601379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3694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01670854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3677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84762967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089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39814478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0479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53051365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4673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32538555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3380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5836106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9198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56061055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4027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07681105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075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853654522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 err="1"/>
              <a:t>Alcohol</a:t>
            </a:r>
            <a:r>
              <a:rPr lang="fr-CA" sz="2800" b="1" dirty="0"/>
              <a:t> </a:t>
            </a:r>
            <a:r>
              <a:rPr lang="fr-CA" sz="2800" b="1" dirty="0" err="1"/>
              <a:t>seized</a:t>
            </a:r>
            <a:r>
              <a:rPr lang="fr-CA" sz="2800" b="1" dirty="0"/>
              <a:t> (value $)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1680" y="851866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–April 2021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01B4FB-082A-4447-A57E-AD9EADA99B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834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9463161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7189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954107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Price Comparison:</a:t>
            </a:r>
          </a:p>
          <a:p>
            <a:pPr algn="ctr"/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Montreal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vs</a:t>
            </a: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Nunavik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1331476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1st to April 30th, 2021	 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07724"/>
              </p:ext>
            </p:extLst>
          </p:nvPr>
        </p:nvGraphicFramePr>
        <p:xfrm>
          <a:off x="467544" y="1728888"/>
          <a:ext cx="8352927" cy="4796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6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1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2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2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474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CONTRABAND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MONTREAL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NUNAVIK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DIFFERENCE</a:t>
                      </a:r>
                      <a:r>
                        <a:rPr lang="en-US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($)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585">
                <a:tc>
                  <a:txBody>
                    <a:bodyPr/>
                    <a:lstStyle/>
                    <a:p>
                      <a:r>
                        <a:rPr lang="en-US" dirty="0"/>
                        <a:t>MARIJUANA (PER GRAM)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+$30.00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3002">
                <a:tc>
                  <a:txBody>
                    <a:bodyPr/>
                    <a:lstStyle/>
                    <a:p>
                      <a:r>
                        <a:rPr lang="en-US" dirty="0"/>
                        <a:t>HASHISH</a:t>
                      </a:r>
                      <a:r>
                        <a:rPr lang="en-US" baseline="0" dirty="0"/>
                        <a:t>  (PER GRAM)</a:t>
                      </a:r>
                    </a:p>
                    <a:p>
                      <a:r>
                        <a:rPr lang="en-US" baseline="0" dirty="0"/>
                        <a:t>                  (PER VILE)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$15.00</a:t>
                      </a:r>
                    </a:p>
                    <a:p>
                      <a:r>
                        <a:rPr lang="en-US" dirty="0"/>
                        <a:t>$25.00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+$25.00</a:t>
                      </a:r>
                    </a:p>
                    <a:p>
                      <a:r>
                        <a:rPr lang="en-US" b="1" dirty="0"/>
                        <a:t>+$15.00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961">
                <a:tc>
                  <a:txBody>
                    <a:bodyPr/>
                    <a:lstStyle/>
                    <a:p>
                      <a:r>
                        <a:rPr lang="en-US" baseline="0" dirty="0"/>
                        <a:t>COCAINE (PER GRAM)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573">
                <a:tc>
                  <a:txBody>
                    <a:bodyPr/>
                    <a:lstStyle/>
                    <a:p>
                      <a:r>
                        <a:rPr lang="en-US" dirty="0"/>
                        <a:t>PILLS (UNIT)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573">
                <a:tc>
                  <a:txBody>
                    <a:bodyPr/>
                    <a:lstStyle/>
                    <a:p>
                      <a:r>
                        <a:rPr lang="en-US" dirty="0"/>
                        <a:t>Edibles (PER</a:t>
                      </a:r>
                      <a:r>
                        <a:rPr lang="en-US" baseline="0" dirty="0"/>
                        <a:t> GRAM)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063429"/>
                  </a:ext>
                </a:extLst>
              </a:tr>
              <a:tr h="384573">
                <a:tc>
                  <a:txBody>
                    <a:bodyPr/>
                    <a:lstStyle/>
                    <a:p>
                      <a:r>
                        <a:rPr lang="en-US"/>
                        <a:t>Shatter (PER GRAM)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$80.00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720190"/>
                  </a:ext>
                </a:extLst>
              </a:tr>
              <a:tr h="1747444">
                <a:tc>
                  <a:txBody>
                    <a:bodyPr/>
                    <a:lstStyle/>
                    <a:p>
                      <a:r>
                        <a:rPr lang="en-US" dirty="0"/>
                        <a:t>SMIRNOFF VODKA </a:t>
                      </a:r>
                      <a:r>
                        <a:rPr lang="en-US" baseline="0" dirty="0"/>
                        <a:t> 375ML</a:t>
                      </a:r>
                    </a:p>
                    <a:p>
                      <a:r>
                        <a:rPr lang="en-US" baseline="0" dirty="0"/>
                        <a:t>SMIRNOFF VODKA  750ML</a:t>
                      </a:r>
                    </a:p>
                    <a:p>
                      <a:r>
                        <a:rPr lang="en-US" baseline="0" dirty="0"/>
                        <a:t>SMIRNOFF VODKA  1.14L</a:t>
                      </a:r>
                    </a:p>
                    <a:p>
                      <a:r>
                        <a:rPr lang="en-US" baseline="0" dirty="0"/>
                        <a:t>SMIRNOFF VODKA  1.75L</a:t>
                      </a:r>
                    </a:p>
                    <a:p>
                      <a:r>
                        <a:rPr lang="en-US" baseline="0" dirty="0"/>
                        <a:t>ALCOHOL 94%            375ML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$12.75</a:t>
                      </a:r>
                    </a:p>
                    <a:p>
                      <a:r>
                        <a:rPr lang="en-US" dirty="0"/>
                        <a:t>$21.95</a:t>
                      </a:r>
                    </a:p>
                    <a:p>
                      <a:r>
                        <a:rPr lang="en-US" dirty="0"/>
                        <a:t>$33.75</a:t>
                      </a:r>
                    </a:p>
                    <a:p>
                      <a:r>
                        <a:rPr lang="en-US" dirty="0"/>
                        <a:t>$49.75</a:t>
                      </a:r>
                    </a:p>
                    <a:p>
                      <a:r>
                        <a:rPr lang="en-US" dirty="0"/>
                        <a:t>$23.40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$100.00</a:t>
                      </a:r>
                    </a:p>
                    <a:p>
                      <a:r>
                        <a:rPr lang="en-US" dirty="0"/>
                        <a:t>$250.00</a:t>
                      </a:r>
                    </a:p>
                    <a:p>
                      <a:r>
                        <a:rPr lang="en-US" dirty="0"/>
                        <a:t>$400.00</a:t>
                      </a:r>
                    </a:p>
                    <a:p>
                      <a:r>
                        <a:rPr lang="en-US" dirty="0"/>
                        <a:t>$600.00</a:t>
                      </a:r>
                    </a:p>
                    <a:p>
                      <a:r>
                        <a:rPr lang="en-US" dirty="0"/>
                        <a:t>$200.00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+$87.25</a:t>
                      </a:r>
                    </a:p>
                    <a:p>
                      <a:r>
                        <a:rPr lang="en-US" b="1" dirty="0"/>
                        <a:t>+$228.05</a:t>
                      </a:r>
                    </a:p>
                    <a:p>
                      <a:r>
                        <a:rPr lang="en-US" b="1" dirty="0"/>
                        <a:t>+$366.25</a:t>
                      </a:r>
                    </a:p>
                    <a:p>
                      <a:r>
                        <a:rPr lang="en-US" b="1" dirty="0"/>
                        <a:t>+$550.25</a:t>
                      </a:r>
                    </a:p>
                    <a:p>
                      <a:r>
                        <a:rPr lang="en-US" b="1" dirty="0"/>
                        <a:t>+$176.60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124458FF-2D0F-44B2-A29B-AED8F82B28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 err="1"/>
              <a:t>Alcohol</a:t>
            </a:r>
            <a:r>
              <a:rPr lang="fr-CA" sz="2800" b="1" dirty="0"/>
              <a:t> </a:t>
            </a:r>
            <a:r>
              <a:rPr lang="fr-CA" sz="2800" b="1" dirty="0" err="1"/>
              <a:t>seized</a:t>
            </a:r>
            <a:endParaRPr lang="fr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899428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 April 2021</a:t>
            </a:r>
          </a:p>
        </p:txBody>
      </p:sp>
      <p:graphicFrame>
        <p:nvGraphicFramePr>
          <p:cNvPr id="6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760247"/>
              </p:ext>
            </p:extLst>
          </p:nvPr>
        </p:nvGraphicFramePr>
        <p:xfrm>
          <a:off x="1691680" y="1304570"/>
          <a:ext cx="6552728" cy="5443450"/>
        </p:xfrm>
        <a:graphic>
          <a:graphicData uri="http://schemas.openxmlformats.org/drawingml/2006/table">
            <a:tbl>
              <a:tblPr/>
              <a:tblGrid>
                <a:gridCol w="4417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5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beer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355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beer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beer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375 ml 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437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806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774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1140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86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1750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2000 ml 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90887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151287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1,256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1188900A-BF10-4177-84F5-03ED9067E3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968017845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/>
              <a:t>Drug </a:t>
            </a:r>
            <a:r>
              <a:rPr lang="fr-CA" sz="2800" b="1" dirty="0" err="1"/>
              <a:t>seized</a:t>
            </a:r>
            <a:r>
              <a:rPr lang="fr-CA" sz="2800" b="1" dirty="0"/>
              <a:t> (value $)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04931" y="817999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1st to April 30, 2021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41A394-DFBF-4ABE-91F9-EA0A665FD3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157423041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/>
              <a:t>Marijuana/ Hash (grams)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1680" y="836712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1st to April 30, 2021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515611-0237-44B0-BBA9-89F77295F7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800219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/>
              <a:t>Comparaison YTD</a:t>
            </a:r>
          </a:p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1st to April 30, 2021</a:t>
            </a:r>
            <a:endParaRPr lang="en-US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graphicFrame>
        <p:nvGraphicFramePr>
          <p:cNvPr id="6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252762"/>
              </p:ext>
            </p:extLst>
          </p:nvPr>
        </p:nvGraphicFramePr>
        <p:xfrm>
          <a:off x="806856" y="2060848"/>
          <a:ext cx="7416822" cy="3866960"/>
        </p:xfrm>
        <a:graphic>
          <a:graphicData uri="http://schemas.openxmlformats.org/drawingml/2006/table">
            <a:tbl>
              <a:tblPr/>
              <a:tblGrid>
                <a:gridCol w="2242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1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5047"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2019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7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Marijuana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936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9,707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4,093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683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Hash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1,436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07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Hash (viles)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97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Cocaine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152.09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209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Pills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(unit)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495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Edibles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1,012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456325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Shatter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29086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AB44E64C-A287-42A3-8530-7095BC02DD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85650591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6226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25390701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6036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10019784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707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2EA1B9958FE04EB8D2C86D2303693C" ma:contentTypeVersion="7" ma:contentTypeDescription="Create a new document." ma:contentTypeScope="" ma:versionID="5880fa899ae7b5e1ded23edfa5b2ae8a">
  <xsd:schema xmlns:xsd="http://www.w3.org/2001/XMLSchema" xmlns:xs="http://www.w3.org/2001/XMLSchema" xmlns:p="http://schemas.microsoft.com/office/2006/metadata/properties" xmlns:ns2="35b3c3aa-5378-4a85-880c-36c0ae92e27c" targetNamespace="http://schemas.microsoft.com/office/2006/metadata/properties" ma:root="true" ma:fieldsID="a0f2de980d1ac1fda74912225acdeb29" ns2:_="">
    <xsd:import namespace="35b3c3aa-5378-4a85-880c-36c0ae92e27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3c3aa-5378-4a85-880c-36c0ae92e2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BEA987-D984-4A33-B410-746B458BB3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685F0F-0B68-4D0E-88E7-DC7C45E6C04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201AF83-0E25-4E34-889C-86524FF5CA17}">
  <ds:schemaRefs>
    <ds:schemaRef ds:uri="http://purl.org/dc/terms/"/>
    <ds:schemaRef ds:uri="http://purl.org/dc/dcmitype/"/>
    <ds:schemaRef ds:uri="35b3c3aa-5378-4a85-880c-36c0ae92e27c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A6D2360E-89FE-4D39-963C-9CD64FEAD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b3c3aa-5378-4a85-880c-36c0ae92e2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4496</TotalTime>
  <Words>363</Words>
  <Application>Microsoft Office PowerPoint</Application>
  <PresentationFormat>On-screen Show (4:3)</PresentationFormat>
  <Paragraphs>143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Arial Black</vt:lpstr>
      <vt:lpstr>Calibri</vt:lpstr>
      <vt:lpstr>Office Theme</vt:lpstr>
      <vt:lpstr>NPS SEIZURES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KRPF SEIZURES</dc:title>
  <dc:creator>Pierre Bettez</dc:creator>
  <cp:lastModifiedBy>Jean-Pierre Larose</cp:lastModifiedBy>
  <cp:revision>198</cp:revision>
  <cp:lastPrinted>2020-02-14T14:05:24Z</cp:lastPrinted>
  <dcterms:created xsi:type="dcterms:W3CDTF">2015-04-30T20:18:02Z</dcterms:created>
  <dcterms:modified xsi:type="dcterms:W3CDTF">2021-05-16T21:25:32Z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0x010100422EA1B9958FE04EB8D2C86D2303693C</vt:lpwstr>
  </property>
</Properties>
</file>