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  <p:sldId id="260" r:id="rId8"/>
    <p:sldId id="259" r:id="rId9"/>
    <p:sldId id="258" r:id="rId10"/>
    <p:sldId id="261" r:id="rId11"/>
    <p:sldId id="279" r:id="rId12"/>
    <p:sldId id="278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76" r:id="rId25"/>
    <p:sldId id="26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35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48" y="1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en-CA" dirty="0" err="1"/>
              <a:t>ᓄᓇᕕᒃ</a:t>
            </a:r>
            <a:endParaRPr lang="en-CA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Nunavik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EB3-4531-9C74-E035FC9DFEA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EB3-4531-9C74-E035FC9DFEA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EB3-4531-9C74-E035FC9DFEA1}"/>
              </c:ext>
            </c:extLst>
          </c:dPt>
          <c:dLbls>
            <c:dLbl>
              <c:idx val="0"/>
              <c:layout>
                <c:manualLayout>
                  <c:x val="9.9831674887276792E-3"/>
                  <c:y val="-6.4902212296669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EB3-4531-9C74-E035FC9DFEA1}"/>
                </c:ext>
              </c:extLst>
            </c:dLbl>
            <c:dLbl>
              <c:idx val="1"/>
              <c:layout>
                <c:manualLayout>
                  <c:x val="7.6021246681403773E-3"/>
                  <c:y val="-6.3688911108642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EB3-4531-9C74-E035FC9DFEA1}"/>
                </c:ext>
              </c:extLst>
            </c:dLbl>
            <c:dLbl>
              <c:idx val="2"/>
              <c:layout>
                <c:manualLayout>
                  <c:x val="2.329405747369789E-2"/>
                  <c:y val="-4.3268141531113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EB3-4531-9C74-E035FC9DFE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Sheet1!$B$2:$B$4</c:f>
              <c:numCache>
                <c:formatCode>_ * #,##0_)\ "$"_ ;_ * \(#,##0\)\ "$"_ ;_ * "-"??_)\ "$"_ ;_ @_ </c:formatCode>
                <c:ptCount val="3"/>
                <c:pt idx="0">
                  <c:v>288420</c:v>
                </c:pt>
                <c:pt idx="1">
                  <c:v>117030</c:v>
                </c:pt>
                <c:pt idx="2">
                  <c:v>265000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EB3-4531-9C74-E035FC9DFE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sz="3200" b="1" i="0" u="none" strike="noStrike" baseline="0" dirty="0">
                <a:effectLst/>
              </a:rPr>
              <a:t>ᑲᖏᕐᓱᒃ</a:t>
            </a:r>
            <a:endParaRPr lang="en-CA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Kangirsuk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7.6021246681403773E-3"/>
                  <c:y val="-6.3688911108642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3700</c:v>
                </c:pt>
                <c:pt idx="1">
                  <c:v>0</c:v>
                </c:pt>
                <c:pt idx="2">
                  <c:v>0</c:v>
                </c:pt>
                <c:pt idx="3">
                  <c:v>3700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fr-CA" sz="3200" b="1" i="0" u="none" strike="noStrike" baseline="0" dirty="0" err="1">
                <a:effectLst/>
                <a:latin typeface="+mj-lt"/>
              </a:rPr>
              <a:t>ᑰᑦᔪᐊᖅ</a:t>
            </a:r>
            <a:endParaRPr lang="en-CA" dirty="0">
              <a:latin typeface="+mj-lt"/>
            </a:endParaRP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Kuujjuaq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0379921259842519E-2"/>
                  <c:y val="-9.9852726742491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1.9444444444444445E-2"/>
                  <c:y val="-3.70370370370377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41930</c:v>
                </c:pt>
                <c:pt idx="5">
                  <c:v>2680</c:v>
                </c:pt>
                <c:pt idx="6">
                  <c:v>39250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en-CA" dirty="0" err="1"/>
              <a:t>ᑰᑦᔪᐊᕌᐱᒃ</a:t>
            </a:r>
            <a:endParaRPr lang="en-CA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Kuujjuarapik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7.6021434820647167E-3"/>
                  <c:y val="-9.98527267424905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-3.7500000000000103E-2"/>
                  <c:y val="-1.85185185185186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94%</c:v>
                </c:pt>
                <c:pt idx="4">
                  <c:v>Hard Liquor</c:v>
                </c:pt>
                <c:pt idx="5">
                  <c:v>Drug Total</c:v>
                </c:pt>
                <c:pt idx="6">
                  <c:v>Cannabis</c:v>
                </c:pt>
                <c:pt idx="7">
                  <c:v>Cocaine</c:v>
                </c:pt>
                <c:pt idx="8">
                  <c:v>Pills</c:v>
                </c:pt>
              </c:strCache>
            </c:strRef>
          </c:cat>
          <c:val>
            <c:numRef>
              <c:f>Sheet1!$B$2:$B$10</c:f>
              <c:numCache>
                <c:formatCode>_ * #,##0_)\ "$"_ ;_ * \(#,##0\)\ "$"_ ;_ * "-"??_)\ "$"_ ;_ @_ 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sz="3200" b="1" i="0" u="none" strike="noStrike" baseline="0" dirty="0">
                <a:effectLst/>
              </a:rPr>
              <a:t>ᐳᕕᕐᓂᑐᖅ</a:t>
            </a:r>
            <a:endParaRPr lang="en-CA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Puvirnituq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0379921259842519E-2"/>
                  <c:y val="-2.1096383785360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sz="3200" b="1" i="0" u="none" strike="noStrike" baseline="0" dirty="0">
                <a:effectLst/>
              </a:rPr>
              <a:t>ᖁᐊᕐᑕᖅ</a:t>
            </a:r>
            <a:endParaRPr lang="en-CA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Quaqtaq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6.2132545931758024E-3"/>
                  <c:y val="-4.42971711869349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sz="3200" b="1" i="0" u="none" strike="noStrike" baseline="0" dirty="0">
                <a:effectLst/>
              </a:rPr>
              <a:t>ᓴᓪᓗᐃᑦ</a:t>
            </a:r>
            <a:endParaRPr lang="en-CA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Salluit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4.8243657042869132E-3"/>
                  <c:y val="-1.18371245261009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-1.3888888888888889E-3"/>
                  <c:y val="-1.85185185185198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94%</c:v>
                </c:pt>
                <c:pt idx="4">
                  <c:v>Hard Liquor</c:v>
                </c:pt>
                <c:pt idx="5">
                  <c:v>Drug Total</c:v>
                </c:pt>
                <c:pt idx="6">
                  <c:v>Cannabis</c:v>
                </c:pt>
                <c:pt idx="7">
                  <c:v>Cocaine</c:v>
                </c:pt>
                <c:pt idx="8">
                  <c:v>Pills</c:v>
                </c:pt>
              </c:strCache>
            </c:strRef>
          </c:cat>
          <c:val>
            <c:numRef>
              <c:f>Sheet1!$B$2:$B$10</c:f>
              <c:numCache>
                <c:formatCode>_ * #,##0_)\ "$"_ ;_ * \(#,##0\)\ "$"_ ;_ * "-"??_)\ "$"_ ;_ @_ </c:formatCode>
                <c:ptCount val="9"/>
                <c:pt idx="0">
                  <c:v>5000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5000</c:v>
                </c:pt>
                <c:pt idx="5">
                  <c:v>3440</c:v>
                </c:pt>
                <c:pt idx="6">
                  <c:v>3440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sz="3200" b="1" i="0" u="none" strike="noStrike" baseline="0" dirty="0">
                <a:effectLst/>
              </a:rPr>
              <a:t>ᑕᓯᐅᔭᖅ</a:t>
            </a:r>
            <a:endParaRPr lang="en-CA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Tasiujaq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1768810148731408E-2"/>
                  <c:y val="-1.55408282298046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sz="3200" b="1" i="0" u="none" strike="noStrike" baseline="0" dirty="0">
                <a:effectLst/>
              </a:rPr>
              <a:t>ᐅᒥᐅᔭᖅ</a:t>
            </a:r>
            <a:endParaRPr lang="en-CA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Umiujaq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3157699037620298E-2"/>
                  <c:y val="-9.98527267424905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r>
              <a:rPr lang="iu-Cans-CA" sz="3200" b="1" i="0" u="none" strike="noStrike" baseline="0" dirty="0">
                <a:effectLst/>
              </a:rPr>
              <a:t>ᓄᓇᕕᒃ</a:t>
            </a:r>
            <a:endParaRPr lang="en-CA" dirty="0"/>
          </a:p>
        </c:rich>
      </c:tx>
      <c:overlay val="0"/>
      <c:spPr>
        <a:scene3d>
          <a:camera prst="orthographicFront"/>
          <a:lightRig rig="threePt" dir="t"/>
        </a:scene3d>
        <a:sp3d>
          <a:bevelT/>
        </a:sp3d>
      </c:sp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Nunavik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6">
                  <a:lumMod val="75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0E3-4ACF-883C-B6E4B352E5E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0E3-4ACF-883C-B6E4B352E5E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0E3-4ACF-883C-B6E4B352E5E3}"/>
              </c:ext>
            </c:extLst>
          </c:dPt>
          <c:dLbls>
            <c:dLbl>
              <c:idx val="0"/>
              <c:layout>
                <c:manualLayout>
                  <c:x val="2.5187455225281478E-2"/>
                  <c:y val="-5.51038310558087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0E3-4ACF-883C-B6E4B352E5E3}"/>
                </c:ext>
              </c:extLst>
            </c:dLbl>
            <c:dLbl>
              <c:idx val="1"/>
              <c:layout>
                <c:manualLayout>
                  <c:x val="1.9765524137164835E-2"/>
                  <c:y val="-4.16427495710353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0E3-4ACF-883C-B6E4B352E5E3}"/>
                </c:ext>
              </c:extLst>
            </c:dLbl>
            <c:dLbl>
              <c:idx val="2"/>
              <c:layout>
                <c:manualLayout>
                  <c:x val="2.329405747369789E-2"/>
                  <c:y val="-4.3268141531113025E-2"/>
                </c:manualLayout>
              </c:layout>
              <c:spPr/>
              <c:txPr>
                <a:bodyPr/>
                <a:lstStyle/>
                <a:p>
                  <a:pPr marL="0" indent="0">
                    <a:buFont typeface="Arial" charset="0"/>
                    <a:buNone/>
                    <a:defRPr b="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0E3-4ACF-883C-B6E4B352E5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Sheet1!$B$2:$B$4</c:f>
              <c:numCache>
                <c:formatCode>_ * #,##0_)\ "$"_ ;_ * \(#,##0\)\ "$"_ ;_ * "-"??_)\ "$"_ ;_ @_ </c:formatCode>
                <c:ptCount val="3"/>
                <c:pt idx="0">
                  <c:v>72595</c:v>
                </c:pt>
                <c:pt idx="1">
                  <c:v>522950</c:v>
                </c:pt>
                <c:pt idx="2">
                  <c:v>166840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0E3-4ACF-883C-B6E4B352E5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556160"/>
        <c:axId val="142566144"/>
        <c:axId val="0"/>
      </c:bar3DChart>
      <c:catAx>
        <c:axId val="14255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566144"/>
        <c:crosses val="autoZero"/>
        <c:auto val="1"/>
        <c:lblAlgn val="ctr"/>
        <c:lblOffset val="100"/>
        <c:noMultiLvlLbl val="0"/>
      </c:catAx>
      <c:valAx>
        <c:axId val="142566144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17000"/>
              </a:prstClr>
            </a:outerShdw>
          </a:effectLst>
        </c:spPr>
        <c:crossAx val="142556160"/>
        <c:crosses val="autoZero"/>
        <c:crossBetween val="between"/>
      </c:valAx>
      <c:spPr>
        <a:noFill/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sz="3200" b="1" i="0" u="none" strike="noStrike" baseline="0" dirty="0">
                <a:effectLst/>
              </a:rPr>
              <a:t>ᓄᓇᕕᒃ</a:t>
            </a:r>
            <a:endParaRPr lang="en-CA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Nunavik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6">
                  <a:lumMod val="75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6E6-452B-A941-B650D2113F3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6E6-452B-A941-B650D2113F3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6E6-452B-A941-B650D2113F36}"/>
              </c:ext>
            </c:extLst>
          </c:dPt>
          <c:dLbls>
            <c:dLbl>
              <c:idx val="0"/>
              <c:layout>
                <c:manualLayout>
                  <c:x val="1.1503630822628902E-2"/>
                  <c:y val="-3.3057669518201681E-2"/>
                </c:manualLayout>
              </c:layout>
              <c:spPr/>
              <c:txPr>
                <a:bodyPr/>
                <a:lstStyle/>
                <a:p>
                  <a:pPr>
                    <a:defRPr sz="1800" b="0">
                      <a:effectLst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6E6-452B-A941-B650D2113F36}"/>
                </c:ext>
              </c:extLst>
            </c:dLbl>
            <c:dLbl>
              <c:idx val="1"/>
              <c:layout>
                <c:manualLayout>
                  <c:x val="9.1224298832696844E-3"/>
                  <c:y val="-4.654189657939236E-2"/>
                </c:manualLayout>
              </c:layout>
              <c:spPr/>
              <c:txPr>
                <a:bodyPr/>
                <a:lstStyle/>
                <a:p>
                  <a:pPr>
                    <a:defRPr sz="1800" b="0">
                      <a:effectLst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6E6-452B-A941-B650D2113F36}"/>
                </c:ext>
              </c:extLst>
            </c:dLbl>
            <c:dLbl>
              <c:idx val="2"/>
              <c:layout>
                <c:manualLayout>
                  <c:x val="2.329405747369789E-2"/>
                  <c:y val="-4.3268141531113025E-2"/>
                </c:manualLayout>
              </c:layout>
              <c:tx>
                <c:rich>
                  <a:bodyPr/>
                  <a:lstStyle/>
                  <a:p>
                    <a:pPr>
                      <a:defRPr sz="1800" b="0">
                        <a:effectLst/>
                      </a:defRPr>
                    </a:pPr>
                    <a:r>
                      <a:rPr lang="en-US" sz="1800" dirty="0"/>
                      <a:t>4,171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46E6-452B-A941-B650D2113F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effectLst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Sheet1!$B$2:$B$4</c:f>
              <c:numCache>
                <c:formatCode>#,##0_);\(#,##0\)</c:formatCode>
                <c:ptCount val="3"/>
                <c:pt idx="0">
                  <c:v>971</c:v>
                </c:pt>
                <c:pt idx="1">
                  <c:v>11143</c:v>
                </c:pt>
                <c:pt idx="2">
                  <c:v>4171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6E6-452B-A941-B650D2113F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4037760"/>
        <c:axId val="164039296"/>
        <c:axId val="0"/>
      </c:bar3DChart>
      <c:catAx>
        <c:axId val="164037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0">
                <a:effectLst/>
              </a:defRPr>
            </a:pPr>
            <a:endParaRPr lang="en-US"/>
          </a:p>
        </c:txPr>
        <c:crossAx val="164039296"/>
        <c:crosses val="autoZero"/>
        <c:auto val="1"/>
        <c:lblAlgn val="ctr"/>
        <c:lblOffset val="100"/>
        <c:noMultiLvlLbl val="0"/>
      </c:catAx>
      <c:valAx>
        <c:axId val="164039296"/>
        <c:scaling>
          <c:orientation val="minMax"/>
        </c:scaling>
        <c:delete val="0"/>
        <c:axPos val="l"/>
        <c:majorGridlines/>
        <c:numFmt formatCode="#,##0_);\(#,##0\)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/>
          <a:lstStyle/>
          <a:p>
            <a:pPr>
              <a:defRPr sz="1800" b="0">
                <a:effectLst/>
              </a:defRPr>
            </a:pPr>
            <a:endParaRPr lang="en-US"/>
          </a:p>
        </c:txPr>
        <c:crossAx val="164037760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legend>
      <c:legendPos val="r"/>
      <c:overlay val="0"/>
      <c:txPr>
        <a:bodyPr/>
        <a:lstStyle/>
        <a:p>
          <a:pPr>
            <a:defRPr sz="1800" b="0">
              <a:effectLst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 algn="ctr" rtl="0">
        <a:defRPr lang="fr-CA" sz="3200" b="1" i="0" u="none" strike="noStrike" kern="1200" baseline="0" dirty="0" err="1">
          <a:solidFill>
            <a:prstClr val="black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sz="3200" b="1" i="0" u="none" strike="noStrike" baseline="0" dirty="0">
                <a:effectLst/>
              </a:rPr>
              <a:t>ᐊᑯᓕᕕᒃ</a:t>
            </a:r>
            <a:endParaRPr lang="en-CA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Akulivik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674887276792E-3"/>
                  <c:y val="-6.490221229666959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1768810148731408E-2"/>
                  <c:y val="-1.183712452610090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2-2F8D-44A0-A3F1-E7B115DB4222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6-71F4-4470-8B5A-76299C1DB1B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dLbl>
              <c:idx val="6"/>
              <c:layout>
                <c:manualLayout>
                  <c:x val="3.4722222222222224E-2"/>
                  <c:y val="-1.6975112544026656E-1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D-44A0-A3F1-E7B115DB4222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1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540000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94%</c:v>
                </c:pt>
                <c:pt idx="4">
                  <c:v>Hard Liquor</c:v>
                </c:pt>
                <c:pt idx="5">
                  <c:v>Drug total</c:v>
                </c:pt>
                <c:pt idx="6">
                  <c:v>Cannabis</c:v>
                </c:pt>
                <c:pt idx="7">
                  <c:v>Cocaine</c:v>
                </c:pt>
                <c:pt idx="8">
                  <c:v>Pills</c:v>
                </c:pt>
              </c:strCache>
            </c:strRef>
          </c:cat>
          <c:val>
            <c:numRef>
              <c:f>Sheet1!$B$2:$B$10</c:f>
              <c:numCache>
                <c:formatCode>_ * #,##0_)\ "$"_ ;_ * \(#,##0\)\ "$"_ ;_ * "-"??_)\ "$"_ ;_ @_ </c:formatCode>
                <c:ptCount val="9"/>
                <c:pt idx="0">
                  <c:v>1500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1500</c:v>
                </c:pt>
                <c:pt idx="5">
                  <c:v>6520</c:v>
                </c:pt>
                <c:pt idx="6">
                  <c:v>6520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spPr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sz="3200" b="1" i="0" u="none" strike="noStrike" baseline="0" dirty="0">
                <a:effectLst/>
              </a:rPr>
              <a:t>ᐊᐅᐸᓗᒃ</a:t>
            </a:r>
            <a:endParaRPr lang="en-CA" dirty="0"/>
          </a:p>
        </c:rich>
      </c:tx>
      <c:layout>
        <c:manualLayout>
          <c:xMode val="edge"/>
          <c:yMode val="edge"/>
          <c:x val="0.42089227909011379"/>
          <c:y val="1.6666666666666666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Aupaluk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1.5538713910761129E-2"/>
                  <c:y val="-4.63836395450568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1768810148731408E-2"/>
                  <c:y val="-4.70223097112860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1.0718503937007873E-3"/>
                  <c:y val="-4.6971857684456247E-2"/>
                </c:manualLayout>
              </c:layout>
              <c:tx>
                <c:rich>
                  <a:bodyPr/>
                  <a:lstStyle/>
                  <a:p>
                    <a:fld id="{0F259952-27FC-44CD-A90E-808E2E082018}" type="VALUE">
                      <a:rPr lang="en-US" b="0"/>
                      <a:pPr/>
                      <a:t>[VALUE]</a:t>
                    </a:fld>
                    <a:endParaRPr lang="en-CA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3"/>
              <c:layout>
                <c:manualLayout>
                  <c:x val="1.2500000000000001E-2"/>
                  <c:y val="-1.8518518518518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F8D-44A0-A3F1-E7B115DB4222}"/>
                </c:ext>
              </c:extLst>
            </c:dLbl>
            <c:dLbl>
              <c:idx val="4"/>
              <c:layout>
                <c:manualLayout>
                  <c:x val="2.7777777777777779E-3"/>
                  <c:y val="-4.6296296296296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28AF-4BA6-AB38-BABFDF41C49E}"/>
                </c:ext>
              </c:extLst>
            </c:dLbl>
            <c:dLbl>
              <c:idx val="5"/>
              <c:layout>
                <c:manualLayout>
                  <c:x val="6.9444444444444441E-3"/>
                  <c:y val="-4.6296296296296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dLbl>
              <c:idx val="6"/>
              <c:layout>
                <c:manualLayout>
                  <c:x val="-1.3888888888889906E-3"/>
                  <c:y val="-4.44444444444444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D-44A0-A3F1-E7B115DB4222}"/>
                </c:ext>
              </c:extLst>
            </c:dLbl>
            <c:dLbl>
              <c:idx val="7"/>
              <c:layout>
                <c:manualLayout>
                  <c:x val="1.388888888888787E-3"/>
                  <c:y val="-4.44444444444444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550</c:v>
                </c:pt>
                <c:pt idx="1">
                  <c:v>0</c:v>
                </c:pt>
                <c:pt idx="2">
                  <c:v>0</c:v>
                </c:pt>
                <c:pt idx="3">
                  <c:v>550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sz="3200" b="1" i="0" u="none" strike="noStrike" baseline="0" dirty="0">
                <a:effectLst/>
              </a:rPr>
              <a:t>ᐃᓄᑦᔪᐊᖅ</a:t>
            </a:r>
            <a:endParaRPr lang="en-CA" b="1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Inukjuak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1.6927602799650044E-2"/>
                  <c:y val="-2.4161417322834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3157699037620298E-2"/>
                  <c:y val="-2.8503791192767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1.9444444444444445E-2"/>
                  <c:y val="-7.40740740740740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29850</c:v>
                </c:pt>
                <c:pt idx="1">
                  <c:v>0</c:v>
                </c:pt>
                <c:pt idx="2">
                  <c:v>0</c:v>
                </c:pt>
                <c:pt idx="3">
                  <c:v>29850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sz="3200" b="1" i="0" u="none" strike="noStrike" baseline="0" dirty="0">
                <a:effectLst/>
              </a:rPr>
              <a:t>ᐃᕗᔨᕕᒃ</a:t>
            </a:r>
            <a:endParaRPr lang="en-CA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Ivujivik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1.2760936132983352E-2"/>
                  <c:y val="-1.4902158063575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7.6021434820647419E-3"/>
                  <c:y val="-9.9852726742491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2.0833333333333232E-2"/>
                  <c:y val="-9.25925925925939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94%</c:v>
                </c:pt>
                <c:pt idx="4">
                  <c:v>Hard Liquor</c:v>
                </c:pt>
                <c:pt idx="5">
                  <c:v>Drug Total</c:v>
                </c:pt>
                <c:pt idx="6">
                  <c:v>Cannabis</c:v>
                </c:pt>
                <c:pt idx="7">
                  <c:v>Cocaine</c:v>
                </c:pt>
                <c:pt idx="8">
                  <c:v>Pills</c:v>
                </c:pt>
              </c:strCache>
            </c:strRef>
          </c:cat>
          <c:val>
            <c:numRef>
              <c:f>Sheet1!$B$2:$B$10</c:f>
              <c:numCache>
                <c:formatCode>_ * #,##0_)\ "$"_ ;_ * \(#,##0\)\ "$"_ ;_ * "-"??_)\ "$"_ ;_ @_ 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19120</c:v>
                </c:pt>
                <c:pt idx="6">
                  <c:v>6120</c:v>
                </c:pt>
                <c:pt idx="7">
                  <c:v>13000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sz="3200" b="1" i="0" u="none" strike="noStrike" baseline="0" dirty="0">
                <a:effectLst/>
              </a:rPr>
              <a:t>ᑲᖏᕐᓱᐊᓗᑦᔪᐊᖅ</a:t>
            </a:r>
            <a:endParaRPr lang="en-CA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Kangiqsualujjuaq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1.8316491688538907E-2"/>
                  <c:y val="-2.2309565470982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0379921259842519E-2"/>
                  <c:y val="-9.9852726742491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9.7222222222222224E-3"/>
                  <c:y val="-1.4814814814814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iu-Cans-CA" sz="3200" b="1" i="0" u="none" strike="noStrike" baseline="0" dirty="0">
                <a:effectLst/>
              </a:rPr>
              <a:t>ᑲᖏᕐᓱᔪᐊᖅ</a:t>
            </a:r>
            <a:endParaRPr lang="en-CA" dirty="0"/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Kangiqsujuaq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2.5260936132983376E-2"/>
                  <c:y val="-2.2309565470982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1768810148731408E-2"/>
                  <c:y val="-1.36889763779528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-1.54903762029747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4"/>
              <c:layout>
                <c:manualLayout>
                  <c:x val="5.5555555555554534E-3"/>
                  <c:y val="-2.22222222222222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922E-401D-89FD-F9A3E57AE239}"/>
                </c:ext>
              </c:extLst>
            </c:dLbl>
            <c:dLbl>
              <c:idx val="5"/>
              <c:layout>
                <c:manualLayout>
                  <c:x val="1.8055555555555554E-2"/>
                  <c:y val="-1.29629629629629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dLbl>
              <c:idx val="6"/>
              <c:layout>
                <c:manualLayout>
                  <c:x val="4.1666666666666666E-3"/>
                  <c:y val="-2.4074074074074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650</c:v>
                </c:pt>
                <c:pt idx="1">
                  <c:v>0</c:v>
                </c:pt>
                <c:pt idx="2">
                  <c:v>0</c:v>
                </c:pt>
                <c:pt idx="3">
                  <c:v>650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1023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384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734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385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3361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549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2824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09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1698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2500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679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80D2F-61FF-42A5-AC98-070251150C71}" type="datetimeFigureOut">
              <a:rPr lang="en-CA" smtClean="0"/>
              <a:pPr/>
              <a:t>2021-05-24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564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6552728"/>
          </a:xfrm>
          <a:ln w="889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r>
              <a:rPr lang="fr-CA" sz="5400" b="1" dirty="0" err="1">
                <a:solidFill>
                  <a:srgbClr val="C00000"/>
                </a:solidFill>
                <a:latin typeface="AiPaiNutaaq" pitchFamily="34" charset="0"/>
              </a:rPr>
              <a:t>ᑲᑎᕕᐅᑉ</a:t>
            </a:r>
            <a:r>
              <a:rPr lang="fr-CA" sz="5400" b="1" dirty="0">
                <a:solidFill>
                  <a:srgbClr val="C00000"/>
                </a:solidFill>
                <a:latin typeface="AiPaiNutaaq" pitchFamily="34" charset="0"/>
              </a:rPr>
              <a:t>  </a:t>
            </a:r>
            <a:r>
              <a:rPr lang="fr-CA" sz="5400" b="1" dirty="0" err="1">
                <a:solidFill>
                  <a:srgbClr val="C00000"/>
                </a:solidFill>
                <a:latin typeface="AiPaiNutaaq" pitchFamily="34" charset="0"/>
              </a:rPr>
              <a:t>ᐳᓖᓯᖏᑦ</a:t>
            </a:r>
            <a:r>
              <a:rPr lang="fr-CA" sz="5400" b="1" dirty="0" err="1">
                <a:solidFill>
                  <a:srgbClr val="C00000"/>
                </a:solidFill>
                <a:latin typeface="AiPaiNunavik" panose="020B0600040300060004" pitchFamily="34" charset="0"/>
              </a:rPr>
              <a:t>b</a:t>
            </a:r>
            <a:r>
              <a:rPr lang="fr-CA" sz="5400" b="1" dirty="0">
                <a:solidFill>
                  <a:srgbClr val="C00000"/>
                </a:solidFill>
                <a:latin typeface="AiPaiNunavik" panose="020B0600040300060004" pitchFamily="34" charset="0"/>
              </a:rPr>
              <a:t> Wi3lymJ5 c3ysiq5 </a:t>
            </a:r>
            <a:r>
              <a:rPr lang="fr-CA" sz="5400" b="1" dirty="0">
                <a:solidFill>
                  <a:srgbClr val="C00000"/>
                </a:solidFill>
                <a:latin typeface="AiPaiNutaaq" pitchFamily="34" charset="0"/>
              </a:rPr>
              <a:t> </a:t>
            </a:r>
            <a:r>
              <a:rPr lang="fr-CA" sz="5400" b="1" dirty="0" err="1">
                <a:solidFill>
                  <a:srgbClr val="C00000"/>
                </a:solidFill>
                <a:latin typeface="AiPaiNutaaq" pitchFamily="34" charset="0"/>
              </a:rPr>
              <a:t>ᑎᒍᔨᓂᕆᕙᑦᑕᖏᑦ</a:t>
            </a:r>
            <a:endParaRPr lang="en-CA" sz="54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5949280"/>
            <a:ext cx="6400800" cy="62292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AiPaiNutaaq" pitchFamily="34" charset="0"/>
              </a:rPr>
              <a:t>ᔭᓄᐊᔨ</a:t>
            </a:r>
            <a:r>
              <a:rPr lang="en-US" dirty="0">
                <a:solidFill>
                  <a:srgbClr val="FF0000"/>
                </a:solidFill>
                <a:latin typeface="AiPaiNutaaq" pitchFamily="34" charset="0"/>
              </a:rPr>
              <a:t> 1-ᒥᑦ </a:t>
            </a:r>
            <a:r>
              <a:rPr lang="fr-CA" dirty="0" err="1">
                <a:solidFill>
                  <a:srgbClr val="FF0000"/>
                </a:solidFill>
                <a:latin typeface="AiPaiNutaaq" pitchFamily="34" charset="0"/>
              </a:rPr>
              <a:t>ᐁᕆᓕ</a:t>
            </a:r>
            <a:r>
              <a:rPr lang="iu-Cans-CA" dirty="0">
                <a:solidFill>
                  <a:srgbClr val="FF0000"/>
                </a:solidFill>
                <a:latin typeface="AiPaiNutaaq" pitchFamily="34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AiPaiNutaaq" pitchFamily="34" charset="0"/>
              </a:rPr>
              <a:t>30-ᒧᑦ </a:t>
            </a:r>
            <a:r>
              <a:rPr lang="en-CA" dirty="0">
                <a:solidFill>
                  <a:srgbClr val="FF0000"/>
                </a:solidFill>
              </a:rPr>
              <a:t>2021</a:t>
            </a:r>
            <a:endParaRPr lang="fr-C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7AF2C6D-B6B3-41E6-862E-B70043A1D9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2852936"/>
            <a:ext cx="2158779" cy="263787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72775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88576772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06826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3860273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3694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09068389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93677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92282732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2089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13721408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304796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37598582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346731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6038699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333808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72684293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91989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20113231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40270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72883357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0759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847619168"/>
              </p:ext>
            </p:extLst>
          </p:nvPr>
        </p:nvGraphicFramePr>
        <p:xfrm>
          <a:off x="539552" y="1412776"/>
          <a:ext cx="835292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CA" sz="2800" b="1" dirty="0" err="1">
                <a:latin typeface="AiPaiNutaaq" pitchFamily="34" charset="0"/>
              </a:rPr>
              <a:t>ᐃᒥᐊᓗᐃᑦ</a:t>
            </a:r>
            <a:r>
              <a:rPr lang="fr-CA" sz="2800" b="1" dirty="0">
                <a:latin typeface="AiPaiNutaaq" pitchFamily="34" charset="0"/>
              </a:rPr>
              <a:t> </a:t>
            </a:r>
            <a:r>
              <a:rPr lang="fr-CA" sz="2800" b="1" dirty="0" err="1">
                <a:latin typeface="AiPaiNutaaq" pitchFamily="34" charset="0"/>
              </a:rPr>
              <a:t>ᑎᒍᔦᑦ</a:t>
            </a:r>
            <a:r>
              <a:rPr lang="fr-CA" sz="2800" b="1" dirty="0">
                <a:latin typeface="AiPaiNutaaq" pitchFamily="34" charset="0"/>
              </a:rPr>
              <a:t> (</a:t>
            </a:r>
            <a:r>
              <a:rPr lang="fr-CA" sz="2800" b="1" dirty="0" err="1">
                <a:latin typeface="AiPaiNutaaq" pitchFamily="34" charset="0"/>
              </a:rPr>
              <a:t>ᐊᑭᖏᑦ</a:t>
            </a:r>
            <a:r>
              <a:rPr lang="fr-CA" sz="2800" b="1" dirty="0">
                <a:latin typeface="AiPaiNutaaq" pitchFamily="34" charset="0"/>
              </a:rPr>
              <a:t> $)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91680" y="949660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ᔮᓄᐊᕆᒥᑦ</a:t>
            </a:r>
            <a:r>
              <a:rPr lang="fr-CA" b="1" dirty="0">
                <a:solidFill>
                  <a:srgbClr val="C00000"/>
                </a:solidFill>
              </a:rPr>
              <a:t> - </a:t>
            </a:r>
            <a:r>
              <a:rPr lang="fr-CA" b="1" dirty="0" err="1">
                <a:solidFill>
                  <a:srgbClr val="C00000"/>
                </a:solidFill>
              </a:rPr>
              <a:t>ᐁᕆᓕᒧᑦ</a:t>
            </a:r>
            <a:r>
              <a:rPr lang="fr-CA" b="1" dirty="0">
                <a:solidFill>
                  <a:srgbClr val="C00000"/>
                </a:solidFill>
              </a:rPr>
              <a:t> 2021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901B4FB-082A-4447-A57E-AD9EADA99B6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786094" cy="96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8349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39589548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47189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954107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u-Cans-CA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iPaiNutaaq" pitchFamily="34" charset="0"/>
              </a:rPr>
              <a:t>ᐊᑭᖏᑦᑕ ᐊᑦᔨᒌᖕᖏᓂᖏᑦ:</a:t>
            </a:r>
          </a:p>
          <a:p>
            <a:pPr algn="ctr"/>
            <a:r>
              <a:rPr lang="iu-Cans-CA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iPaiNutaaq" pitchFamily="34" charset="0"/>
              </a:rPr>
              <a:t>ᒪᓐᑐᔨᐊᓚᒥ ᓄᓇᕕᒥᓪᓗ</a:t>
            </a:r>
            <a:endParaRPr 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iPaiNutaaq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1680" y="1331476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ᔮᓄᐊᕆ</a:t>
            </a:r>
            <a:r>
              <a:rPr lang="fr-CA" b="1" dirty="0">
                <a:solidFill>
                  <a:srgbClr val="C00000"/>
                </a:solidFill>
              </a:rPr>
              <a:t> 1-ᒥᑦ - </a:t>
            </a:r>
            <a:r>
              <a:rPr lang="fr-CA" b="1" dirty="0" err="1">
                <a:solidFill>
                  <a:srgbClr val="C00000"/>
                </a:solidFill>
              </a:rPr>
              <a:t>ᐁᕆᓕ</a:t>
            </a:r>
            <a:r>
              <a:rPr lang="fr-CA" b="1" dirty="0">
                <a:solidFill>
                  <a:srgbClr val="C00000"/>
                </a:solidFill>
              </a:rPr>
              <a:t> 30-ᒧᑦ 2021</a:t>
            </a:r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3602760"/>
              </p:ext>
            </p:extLst>
          </p:nvPr>
        </p:nvGraphicFramePr>
        <p:xfrm>
          <a:off x="467544" y="1728888"/>
          <a:ext cx="8145911" cy="5011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9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1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2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2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4746">
                <a:tc>
                  <a:txBody>
                    <a:bodyPr/>
                    <a:lstStyle/>
                    <a:p>
                      <a:r>
                        <a:rPr lang="iu-Cans-CA" dirty="0">
                          <a:solidFill>
                            <a:schemeClr val="tx1"/>
                          </a:solidFill>
                          <a:latin typeface="AiPaiNutaaq" pitchFamily="34" charset="0"/>
                        </a:rPr>
                        <a:t>ᐃᔨᕐᓯᒪᔪᓄᑦ ᓂᐅᕐᕈᑏᑦ</a:t>
                      </a:r>
                      <a:endParaRPr lang="en-US" dirty="0">
                        <a:solidFill>
                          <a:schemeClr val="tx1"/>
                        </a:solidFill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u-Cans-CA" dirty="0">
                          <a:solidFill>
                            <a:schemeClr val="tx1"/>
                          </a:solidFill>
                          <a:latin typeface="AiPaiNutaaq" pitchFamily="34" charset="0"/>
                        </a:rPr>
                        <a:t>ᒪᓐᑐᔨᐊᓪ</a:t>
                      </a:r>
                      <a:endParaRPr lang="en-US" dirty="0">
                        <a:solidFill>
                          <a:schemeClr val="tx1"/>
                        </a:solidFill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u-Cans-CA" dirty="0">
                          <a:solidFill>
                            <a:schemeClr val="tx1"/>
                          </a:solidFill>
                          <a:latin typeface="AiPaiNutaaq" pitchFamily="34" charset="0"/>
                        </a:rPr>
                        <a:t>ᓄᓇᕕᒃ</a:t>
                      </a:r>
                      <a:endParaRPr lang="en-US" dirty="0">
                        <a:solidFill>
                          <a:schemeClr val="tx1"/>
                        </a:solidFill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u-Cans-CA" baseline="0" dirty="0">
                          <a:solidFill>
                            <a:schemeClr val="tx1"/>
                          </a:solidFill>
                          <a:latin typeface="AiPaiNutaaq" pitchFamily="34" charset="0"/>
                        </a:rPr>
                        <a:t>ᐅᖓᑖᓅᕈᑏᑦ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  <a:latin typeface="AiPaiNutaaq" pitchFamily="34" charset="0"/>
                        </a:rPr>
                        <a:t> ($)</a:t>
                      </a:r>
                      <a:endParaRPr lang="en-US" dirty="0">
                        <a:solidFill>
                          <a:schemeClr val="tx1"/>
                        </a:solidFill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585">
                <a:tc>
                  <a:txBody>
                    <a:bodyPr/>
                    <a:lstStyle/>
                    <a:p>
                      <a:r>
                        <a:rPr lang="iu-Cans-CA" dirty="0">
                          <a:latin typeface="AiPaiNutaaq" pitchFamily="34" charset="0"/>
                        </a:rPr>
                        <a:t>ᒪᕆᔪᐊᓇ (ᑯᔮᒻ ᐊᑐᓂᑦ)</a:t>
                      </a:r>
                      <a:endParaRPr lang="en-US" dirty="0"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+$30.00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3002">
                <a:tc>
                  <a:txBody>
                    <a:bodyPr/>
                    <a:lstStyle/>
                    <a:p>
                      <a:r>
                        <a:rPr lang="iu-Cans-CA" dirty="0">
                          <a:latin typeface="AiPaiNutaaq" pitchFamily="34" charset="0"/>
                        </a:rPr>
                        <a:t>ᖄᓰᔅ (ᑯᔮᒻ ᐊᑐᓂᑦ)</a:t>
                      </a:r>
                      <a:endParaRPr lang="en-US" baseline="0" dirty="0">
                        <a:latin typeface="AiPaiNutaaq" pitchFamily="34" charset="0"/>
                      </a:endParaRPr>
                    </a:p>
                    <a:p>
                      <a:r>
                        <a:rPr lang="en-US" baseline="0" dirty="0">
                          <a:latin typeface="AiPaiNutaaq" pitchFamily="34" charset="0"/>
                        </a:rPr>
                        <a:t> </a:t>
                      </a:r>
                      <a:r>
                        <a:rPr lang="iu-Cans-CA" baseline="0" dirty="0">
                          <a:latin typeface="AiPaiNutaaq" pitchFamily="34" charset="0"/>
                        </a:rPr>
                        <a:t>(ᐳᓪᓚᐅᔮᐲᑦ ᐊᑐᓂᑦ)</a:t>
                      </a:r>
                      <a:endParaRPr lang="en-US" dirty="0"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$15.00</a:t>
                      </a:r>
                    </a:p>
                    <a:p>
                      <a:r>
                        <a:rPr lang="en-US" dirty="0"/>
                        <a:t>$25.00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$40.00</a:t>
                      </a:r>
                    </a:p>
                    <a:p>
                      <a:r>
                        <a:rPr lang="en-US" dirty="0"/>
                        <a:t>$40.00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+$25.00</a:t>
                      </a:r>
                    </a:p>
                    <a:p>
                      <a:r>
                        <a:rPr lang="en-US" b="1" dirty="0"/>
                        <a:t>+$15.00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961">
                <a:tc>
                  <a:txBody>
                    <a:bodyPr/>
                    <a:lstStyle/>
                    <a:p>
                      <a:r>
                        <a:rPr lang="iu-Cans-CA" baseline="0" dirty="0">
                          <a:latin typeface="AiPaiNutaaq" pitchFamily="34" charset="0"/>
                        </a:rPr>
                        <a:t>ᐊᐳᑎ (ᑯᔮᒻ ᐊᑐᓂᑦ</a:t>
                      </a:r>
                      <a:r>
                        <a:rPr lang="en-US" baseline="0" dirty="0">
                          <a:latin typeface="AiPaiNutaaq" pitchFamily="34" charset="0"/>
                        </a:rPr>
                        <a:t>)</a:t>
                      </a:r>
                      <a:endParaRPr lang="en-US" dirty="0"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$250.00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+$200.00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573">
                <a:tc>
                  <a:txBody>
                    <a:bodyPr/>
                    <a:lstStyle/>
                    <a:p>
                      <a:r>
                        <a:rPr lang="iu-Cans-CA" dirty="0">
                          <a:latin typeface="AiPaiNutaaq" pitchFamily="34" charset="0"/>
                        </a:rPr>
                        <a:t>ᐃᕐᖃᕋᐃᑦ</a:t>
                      </a:r>
                      <a:endParaRPr lang="en-US" dirty="0"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$25.00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+$25.00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573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iPaiNutaaq" pitchFamily="34" charset="0"/>
                        </a:rPr>
                        <a:t>ᓂᕆᔭᐅᓲᑦ</a:t>
                      </a:r>
                      <a:r>
                        <a:rPr lang="en-US" dirty="0">
                          <a:latin typeface="AiPaiNutaaq" pitchFamily="34" charset="0"/>
                        </a:rPr>
                        <a:t> </a:t>
                      </a:r>
                      <a:r>
                        <a:rPr lang="iu-Cans-CA" dirty="0">
                          <a:latin typeface="AiPaiNutaaq" pitchFamily="34" charset="0"/>
                        </a:rPr>
                        <a:t>(ᑯᔮᒻ ᐊᑐᓂᑦ)</a:t>
                      </a:r>
                      <a:endParaRPr lang="en-US" dirty="0"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9063429"/>
                  </a:ext>
                </a:extLst>
              </a:tr>
              <a:tr h="384573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AiPaiNutaaq" pitchFamily="34" charset="0"/>
                        </a:rPr>
                        <a:t>ᐅᕐᓱᐊᓘᔦᑦ</a:t>
                      </a:r>
                      <a:r>
                        <a:rPr lang="en-US" dirty="0">
                          <a:latin typeface="AiPaiNutaaq" pitchFamily="34" charset="0"/>
                        </a:rPr>
                        <a:t> </a:t>
                      </a:r>
                      <a:r>
                        <a:rPr lang="iu-Cans-CA" dirty="0">
                          <a:latin typeface="AiPaiNutaaq" pitchFamily="34" charset="0"/>
                        </a:rPr>
                        <a:t>(ᑯᔮᒻ ᐊᑐᓂᑦ)</a:t>
                      </a:r>
                      <a:endParaRPr lang="en-US" dirty="0">
                        <a:latin typeface="AiPaiNutaaq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$80.00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9720190"/>
                  </a:ext>
                </a:extLst>
              </a:tr>
              <a:tr h="1747444">
                <a:tc>
                  <a:txBody>
                    <a:bodyPr/>
                    <a:lstStyle/>
                    <a:p>
                      <a:r>
                        <a:rPr lang="en-US" dirty="0"/>
                        <a:t>SMIRNOFF </a:t>
                      </a:r>
                      <a:r>
                        <a:rPr lang="fr-CA" sz="16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16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</a:t>
                      </a:r>
                      <a:r>
                        <a:rPr lang="iu-Cans-CA" sz="1600" b="1" dirty="0">
                          <a:latin typeface="AiPaiNutaaq" pitchFamily="34" charset="0"/>
                        </a:rPr>
                        <a:t>ᖅ</a:t>
                      </a:r>
                      <a:r>
                        <a:rPr lang="en-US" sz="1600" b="1" dirty="0"/>
                        <a:t> </a:t>
                      </a:r>
                      <a:r>
                        <a:rPr lang="en-US" sz="1600" b="1" baseline="0" dirty="0"/>
                        <a:t> </a:t>
                      </a:r>
                      <a:r>
                        <a:rPr lang="en-US" baseline="0" dirty="0"/>
                        <a:t>375ML</a:t>
                      </a:r>
                    </a:p>
                    <a:p>
                      <a:r>
                        <a:rPr lang="en-US" baseline="0" dirty="0"/>
                        <a:t>SMIRNOFF</a:t>
                      </a:r>
                      <a:r>
                        <a:rPr lang="fr-CA" sz="1800" b="0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1800" b="0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</a:t>
                      </a:r>
                      <a:r>
                        <a:rPr lang="iu-Cans-CA" sz="1800" b="0" dirty="0">
                          <a:latin typeface="AiPaiNutaaq" pitchFamily="34" charset="0"/>
                        </a:rPr>
                        <a:t>ᖅ</a:t>
                      </a:r>
                      <a:r>
                        <a:rPr lang="en-US" sz="1800" b="0" dirty="0"/>
                        <a:t> </a:t>
                      </a:r>
                      <a:r>
                        <a:rPr lang="en-US" baseline="0" dirty="0"/>
                        <a:t>750ML</a:t>
                      </a:r>
                    </a:p>
                    <a:p>
                      <a:r>
                        <a:rPr lang="en-US" baseline="0" dirty="0"/>
                        <a:t>SMIRNOFF</a:t>
                      </a:r>
                      <a:r>
                        <a:rPr lang="fr-CA" sz="1800" b="0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1800" b="0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</a:t>
                      </a:r>
                      <a:r>
                        <a:rPr lang="iu-Cans-CA" sz="1800" b="0" dirty="0">
                          <a:latin typeface="AiPaiNutaaq" pitchFamily="34" charset="0"/>
                        </a:rPr>
                        <a:t>ᖅ</a:t>
                      </a:r>
                      <a:r>
                        <a:rPr lang="en-US" sz="1800" b="0" dirty="0"/>
                        <a:t> </a:t>
                      </a:r>
                      <a:r>
                        <a:rPr lang="en-US" baseline="0" dirty="0"/>
                        <a:t>1.14L</a:t>
                      </a:r>
                    </a:p>
                    <a:p>
                      <a:r>
                        <a:rPr lang="en-US" baseline="0" dirty="0"/>
                        <a:t>SMIRNOFF</a:t>
                      </a:r>
                      <a:r>
                        <a:rPr lang="en-US" b="0" baseline="0" dirty="0"/>
                        <a:t> </a:t>
                      </a:r>
                      <a:r>
                        <a:rPr lang="fr-CA" sz="1800" b="0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ᓲ</a:t>
                      </a:r>
                      <a:r>
                        <a:rPr lang="iu-Cans-CA" sz="1800" b="0" i="0" u="none" strike="noStrike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ᖑᔪᔭ</a:t>
                      </a:r>
                      <a:r>
                        <a:rPr lang="iu-Cans-CA" sz="1800" b="0">
                          <a:latin typeface="AiPaiNutaaq" pitchFamily="34" charset="0"/>
                        </a:rPr>
                        <a:t>ᖅ</a:t>
                      </a:r>
                      <a:r>
                        <a:rPr lang="en-US" sz="1800" b="0" dirty="0"/>
                        <a:t> </a:t>
                      </a:r>
                      <a:r>
                        <a:rPr lang="en-US" b="0" dirty="0"/>
                        <a:t> </a:t>
                      </a:r>
                      <a:r>
                        <a:rPr lang="en-US" b="0" baseline="0" dirty="0"/>
                        <a:t>  </a:t>
                      </a:r>
                      <a:r>
                        <a:rPr lang="en-US" baseline="0" dirty="0"/>
                        <a:t>1.75L</a:t>
                      </a:r>
                    </a:p>
                    <a:p>
                      <a:r>
                        <a:rPr lang="iu-Cans-CA" baseline="0" dirty="0">
                          <a:latin typeface="AiPaiNutaaq" pitchFamily="34" charset="0"/>
                        </a:rPr>
                        <a:t>ᓲᖑᔫᓂᕐᐹᖅ </a:t>
                      </a:r>
                      <a:r>
                        <a:rPr lang="en-US" baseline="0" dirty="0"/>
                        <a:t> 94%   </a:t>
                      </a:r>
                      <a:r>
                        <a:rPr lang="en-US" sz="1800" baseline="0" dirty="0"/>
                        <a:t> 375ML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$12.75</a:t>
                      </a:r>
                    </a:p>
                    <a:p>
                      <a:r>
                        <a:rPr lang="en-US" dirty="0"/>
                        <a:t>$21.95</a:t>
                      </a:r>
                    </a:p>
                    <a:p>
                      <a:r>
                        <a:rPr lang="en-US" dirty="0"/>
                        <a:t>$33.75</a:t>
                      </a:r>
                    </a:p>
                    <a:p>
                      <a:r>
                        <a:rPr lang="en-US" dirty="0"/>
                        <a:t>$49.75</a:t>
                      </a:r>
                    </a:p>
                    <a:p>
                      <a:r>
                        <a:rPr lang="en-US" dirty="0"/>
                        <a:t>$23.40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$100.00</a:t>
                      </a:r>
                    </a:p>
                    <a:p>
                      <a:r>
                        <a:rPr lang="en-US" dirty="0"/>
                        <a:t>$250.00</a:t>
                      </a:r>
                    </a:p>
                    <a:p>
                      <a:r>
                        <a:rPr lang="en-US" dirty="0"/>
                        <a:t>$400.00</a:t>
                      </a:r>
                    </a:p>
                    <a:p>
                      <a:r>
                        <a:rPr lang="en-US" dirty="0"/>
                        <a:t>$600.00</a:t>
                      </a:r>
                    </a:p>
                    <a:p>
                      <a:r>
                        <a:rPr lang="en-US" dirty="0"/>
                        <a:t>$200.00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+$87.25</a:t>
                      </a:r>
                    </a:p>
                    <a:p>
                      <a:r>
                        <a:rPr lang="en-US" b="1" dirty="0"/>
                        <a:t>+$228.05</a:t>
                      </a:r>
                    </a:p>
                    <a:p>
                      <a:r>
                        <a:rPr lang="en-US" b="1" dirty="0"/>
                        <a:t>+$366.25</a:t>
                      </a:r>
                    </a:p>
                    <a:p>
                      <a:r>
                        <a:rPr lang="en-US" b="1" dirty="0"/>
                        <a:t>+$550.25</a:t>
                      </a:r>
                    </a:p>
                    <a:p>
                      <a:r>
                        <a:rPr lang="en-US" b="1" dirty="0"/>
                        <a:t>+$176.60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124458FF-2D0F-44B2-A29B-AED8F82B28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786094" cy="96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042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CA" sz="2800" b="1" dirty="0" err="1">
                <a:latin typeface="AiPaiNutaaq" pitchFamily="34" charset="0"/>
              </a:rPr>
              <a:t>ᐃᒥᐊᓗᐃᑦ</a:t>
            </a:r>
            <a:r>
              <a:rPr lang="fr-CA" sz="2800" b="1" dirty="0">
                <a:latin typeface="AiPaiNutaaq" pitchFamily="34" charset="0"/>
              </a:rPr>
              <a:t> </a:t>
            </a:r>
            <a:r>
              <a:rPr lang="fr-CA" sz="2800" b="1" dirty="0" err="1">
                <a:latin typeface="AiPaiNutaaq" pitchFamily="34" charset="0"/>
              </a:rPr>
              <a:t>ᑎᒍᔦᑦ</a:t>
            </a:r>
            <a:endParaRPr lang="fr-CA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691680" y="899428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ᔮᓄᐊᕆᒥᑦ</a:t>
            </a:r>
            <a:r>
              <a:rPr lang="fr-CA" b="1" dirty="0">
                <a:solidFill>
                  <a:srgbClr val="C00000"/>
                </a:solidFill>
              </a:rPr>
              <a:t> - </a:t>
            </a:r>
            <a:r>
              <a:rPr lang="fr-CA" b="1" dirty="0" err="1">
                <a:solidFill>
                  <a:srgbClr val="C00000"/>
                </a:solidFill>
              </a:rPr>
              <a:t>ᐁᕆᓕᒧᑦ</a:t>
            </a:r>
            <a:r>
              <a:rPr lang="fr-CA" b="1" dirty="0">
                <a:solidFill>
                  <a:srgbClr val="C00000"/>
                </a:solidFill>
              </a:rPr>
              <a:t> 2021</a:t>
            </a:r>
          </a:p>
        </p:txBody>
      </p:sp>
      <p:graphicFrame>
        <p:nvGraphicFramePr>
          <p:cNvPr id="6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621647"/>
              </p:ext>
            </p:extLst>
          </p:nvPr>
        </p:nvGraphicFramePr>
        <p:xfrm>
          <a:off x="1691680" y="1304570"/>
          <a:ext cx="6552728" cy="5443450"/>
        </p:xfrm>
        <a:graphic>
          <a:graphicData uri="http://schemas.openxmlformats.org/drawingml/2006/table">
            <a:tbl>
              <a:tblPr/>
              <a:tblGrid>
                <a:gridCol w="4417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5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116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330 ml 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ᐃᒦᐊᓗᐃᑦ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16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355 ml 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ᐃᒦᐊᓗᐃᑦ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16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4000 ml 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ᐃᒦᐊᓗᐃᑦ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16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375 ml 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ᓲᖑᔫᔦᑦ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437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806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750 ml 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ᓲᖑᔫᔦᑦ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774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1140 ml 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ᓲᖑᔫᔦᑦ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86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1750 ml 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ᓲᖑᔫᔦᑦ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2000 ml 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ᓲᖑᔫᔦᑦ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4000 ml 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ᓲᖑᔫᔦᑦ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290887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750 ml 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ᕓᓃᑦ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1000 ml 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ᕓᓃᑦ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4000 ml 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ᕓᓃᑦ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9151287"/>
                  </a:ext>
                </a:extLst>
              </a:tr>
              <a:tr h="481162">
                <a:tc>
                  <a:txBody>
                    <a:bodyPr/>
                    <a:lstStyle/>
                    <a:p>
                      <a:pPr algn="l" fontAlgn="b"/>
                      <a:r>
                        <a:rPr lang="en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ᑲᑎᑦᓱᑎᒃ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1,256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1188900A-BF10-4177-84F5-03ED9067E3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786094" cy="96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861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176583176"/>
              </p:ext>
            </p:extLst>
          </p:nvPr>
        </p:nvGraphicFramePr>
        <p:xfrm>
          <a:off x="539552" y="1412776"/>
          <a:ext cx="835292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u-Cans-CA" sz="2800" b="1" dirty="0">
                <a:latin typeface="AiPaiNutaaq" pitchFamily="34" charset="0"/>
              </a:rPr>
              <a:t>ᐋᖓᔮᓐᓇᑐᐃᑦ ᑎᒍᔦᑦ (ᐊᑭᖏᑦ $)</a:t>
            </a:r>
            <a:endParaRPr lang="fr-CA" sz="2800" b="1" dirty="0">
              <a:latin typeface="AiPaiNutaaq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63688" y="893904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ᔮᓄᐊᕆ</a:t>
            </a:r>
            <a:r>
              <a:rPr lang="fr-CA" b="1" dirty="0">
                <a:solidFill>
                  <a:srgbClr val="C00000"/>
                </a:solidFill>
              </a:rPr>
              <a:t> 1-ᒥᑦ - </a:t>
            </a:r>
            <a:r>
              <a:rPr lang="fr-CA" b="1" dirty="0" err="1">
                <a:solidFill>
                  <a:srgbClr val="C00000"/>
                </a:solidFill>
              </a:rPr>
              <a:t>ᐁᕆᓕ</a:t>
            </a:r>
            <a:r>
              <a:rPr lang="fr-CA" b="1" dirty="0">
                <a:solidFill>
                  <a:srgbClr val="C00000"/>
                </a:solidFill>
              </a:rPr>
              <a:t> 30-ᒧᑦ 2021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F41A394-DFBF-4ABE-91F9-EA0A665FD3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786094" cy="96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861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421070064"/>
              </p:ext>
            </p:extLst>
          </p:nvPr>
        </p:nvGraphicFramePr>
        <p:xfrm>
          <a:off x="539552" y="1412776"/>
          <a:ext cx="835292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u-Cans-CA" sz="2800" b="1" dirty="0">
                <a:latin typeface="AiPaiNutaaq" pitchFamily="34" charset="0"/>
              </a:rPr>
              <a:t>ᒪᕆᔪᐊᓇ (ᑯᔮᒻᑎᒍᑦ)</a:t>
            </a:r>
            <a:endParaRPr lang="fr-CA" sz="2800" b="1" dirty="0">
              <a:latin typeface="AiPaiNutaaq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1680" y="836712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ᔮᓄᐊᕆ</a:t>
            </a:r>
            <a:r>
              <a:rPr lang="fr-CA" b="1" dirty="0">
                <a:solidFill>
                  <a:srgbClr val="C00000"/>
                </a:solidFill>
              </a:rPr>
              <a:t> 1-ᒥᑦ - </a:t>
            </a:r>
            <a:r>
              <a:rPr lang="fr-CA" b="1" dirty="0" err="1">
                <a:solidFill>
                  <a:srgbClr val="C00000"/>
                </a:solidFill>
              </a:rPr>
              <a:t>ᐁᕆᓕ</a:t>
            </a:r>
            <a:r>
              <a:rPr lang="fr-CA" b="1" dirty="0">
                <a:solidFill>
                  <a:srgbClr val="C00000"/>
                </a:solidFill>
              </a:rPr>
              <a:t> 30-ᒧᑦ 2021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331640" y="6433591"/>
            <a:ext cx="69127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CA" sz="1400" i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B515611-0237-44B0-BBA9-89F77295F7E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786094" cy="96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042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1231106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u-Cans-CA" sz="2800" b="1" dirty="0">
                <a:latin typeface="AiPaiNutaaq" pitchFamily="34" charset="0"/>
              </a:rPr>
              <a:t>ᐆᑦᑐᕋᐅᑎᑕᖏᑦ ᐊᕐᕌᒍᕐᓄᐊᖓᔪᓂᑦ ᐅᓪᓗᒥᒧᑦ</a:t>
            </a:r>
            <a:endParaRPr lang="fr-CA" sz="2800" b="1" dirty="0">
              <a:latin typeface="AiPaiNutaaq" pitchFamily="34" charset="0"/>
            </a:endParaRPr>
          </a:p>
          <a:p>
            <a:pPr algn="ctr"/>
            <a:r>
              <a:rPr lang="fr-CA" b="1" dirty="0" err="1">
                <a:solidFill>
                  <a:srgbClr val="C00000"/>
                </a:solidFill>
              </a:rPr>
              <a:t>ᔮᓄᐊᕆ</a:t>
            </a:r>
            <a:r>
              <a:rPr lang="fr-CA" b="1" dirty="0">
                <a:solidFill>
                  <a:srgbClr val="C00000"/>
                </a:solidFill>
              </a:rPr>
              <a:t> 1-ᒥᑦ - </a:t>
            </a:r>
            <a:r>
              <a:rPr lang="fr-CA" b="1" dirty="0" err="1">
                <a:solidFill>
                  <a:srgbClr val="C00000"/>
                </a:solidFill>
              </a:rPr>
              <a:t>ᐁᕆᓕ</a:t>
            </a:r>
            <a:r>
              <a:rPr lang="fr-CA" b="1" dirty="0">
                <a:solidFill>
                  <a:srgbClr val="C00000"/>
                </a:solidFill>
              </a:rPr>
              <a:t> 30-ᒧᑦ 2021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331640" y="6433591"/>
            <a:ext cx="69127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CA" sz="1400" i="1" dirty="0"/>
          </a:p>
        </p:txBody>
      </p:sp>
      <p:graphicFrame>
        <p:nvGraphicFramePr>
          <p:cNvPr id="6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0622230"/>
              </p:ext>
            </p:extLst>
          </p:nvPr>
        </p:nvGraphicFramePr>
        <p:xfrm>
          <a:off x="806856" y="2060848"/>
          <a:ext cx="7416822" cy="3866960"/>
        </p:xfrm>
        <a:graphic>
          <a:graphicData uri="http://schemas.openxmlformats.org/drawingml/2006/table">
            <a:tbl>
              <a:tblPr/>
              <a:tblGrid>
                <a:gridCol w="2242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19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2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5047"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2019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2021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712">
                <a:tc>
                  <a:txBody>
                    <a:bodyPr/>
                    <a:lstStyle/>
                    <a:p>
                      <a:pPr algn="l" fontAlgn="b"/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ᒪᕆᔪᐊᓇ (ᑯᔮᒻᑎᒍᑦ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936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9,707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4,093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1683">
                <a:tc>
                  <a:txBody>
                    <a:bodyPr/>
                    <a:lstStyle/>
                    <a:p>
                      <a:pPr algn="l" fontAlgn="b"/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ᖄᓰᔅ (ᑯᔮᒻᑎᒍᑦ)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AiPaiNutaaq" pitchFamily="34" charset="0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1,436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78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607">
                <a:tc>
                  <a:txBody>
                    <a:bodyPr/>
                    <a:lstStyle/>
                    <a:p>
                      <a:pPr algn="l" fontAlgn="b"/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ᖄᓰᔅ</a:t>
                      </a:r>
                      <a:r>
                        <a:rPr lang="iu-Cans-CA" sz="1800" b="1" i="0" u="none" strike="noStrike" baseline="0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 (ᐳᓪᓚᐅᔭᑎᒍᑦ)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AiPaiNutaaq" pitchFamily="34" charset="0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975">
                <a:tc>
                  <a:txBody>
                    <a:bodyPr/>
                    <a:lstStyle/>
                    <a:p>
                      <a:pPr algn="l" fontAlgn="b"/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ᐊᐳᑎ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ᑯᔮᒻᑎᒍᑦ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152.09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209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312">
                <a:tc>
                  <a:txBody>
                    <a:bodyPr/>
                    <a:lstStyle/>
                    <a:p>
                      <a:pPr algn="l" fontAlgn="b"/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ᐃᕐᖃᕋᐃᑦ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ᐊᑕᐅᓯᖅ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495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31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ᓂᕆᔭᐅᓲᑦ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ᑯᔮᒻᑎᒍᑦ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1,012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910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456325"/>
                  </a:ext>
                </a:extLst>
              </a:tr>
              <a:tr h="42131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ᐅᕐᓱᐊᓘᔦᑦ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</a:t>
                      </a:r>
                      <a:r>
                        <a:rPr lang="iu-Cans-CA" sz="1800" b="1" i="0" u="none" strike="noStrike" dirty="0">
                          <a:solidFill>
                            <a:srgbClr val="000000"/>
                          </a:solidFill>
                          <a:latin typeface="AiPaiNutaaq" pitchFamily="34" charset="0"/>
                        </a:rPr>
                        <a:t>ᑯᔮᒻᑎᒍᑦ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23.5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290866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AB44E64C-A287-42A3-8530-7095BC02DD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786094" cy="96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042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02627925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56226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06257442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86036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78043708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3707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2EA1B9958FE04EB8D2C86D2303693C" ma:contentTypeVersion="7" ma:contentTypeDescription="Create a new document." ma:contentTypeScope="" ma:versionID="5880fa899ae7b5e1ded23edfa5b2ae8a">
  <xsd:schema xmlns:xsd="http://www.w3.org/2001/XMLSchema" xmlns:xs="http://www.w3.org/2001/XMLSchema" xmlns:p="http://schemas.microsoft.com/office/2006/metadata/properties" xmlns:ns2="35b3c3aa-5378-4a85-880c-36c0ae92e27c" targetNamespace="http://schemas.microsoft.com/office/2006/metadata/properties" ma:root="true" ma:fieldsID="a0f2de980d1ac1fda74912225acdeb29" ns2:_="">
    <xsd:import namespace="35b3c3aa-5378-4a85-880c-36c0ae92e27c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3c3aa-5378-4a85-880c-36c0ae92e27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6D2360E-89FE-4D39-963C-9CD64FEAD2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b3c3aa-5378-4a85-880c-36c0ae92e2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FBEA987-D984-4A33-B410-746B458BB3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685F0F-0B68-4D0E-88E7-DC7C45E6C045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A201AF83-0E25-4E34-889C-86524FF5CA17}">
  <ds:schemaRefs>
    <ds:schemaRef ds:uri="http://purl.org/dc/terms/"/>
    <ds:schemaRef ds:uri="http://purl.org/dc/dcmitype/"/>
    <ds:schemaRef ds:uri="35b3c3aa-5378-4a85-880c-36c0ae92e27c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4510</TotalTime>
  <Words>412</Words>
  <Application>Microsoft Office PowerPoint</Application>
  <PresentationFormat>On-screen Show (4:3)</PresentationFormat>
  <Paragraphs>211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AiPaiNunavik</vt:lpstr>
      <vt:lpstr>AiPaiNutaaq</vt:lpstr>
      <vt:lpstr>Arial</vt:lpstr>
      <vt:lpstr>Arial Black</vt:lpstr>
      <vt:lpstr>Calibri</vt:lpstr>
      <vt:lpstr>Office Theme</vt:lpstr>
      <vt:lpstr>ᑲᑎᕕᐅᑉ  ᐳᓖᓯᖏᑦb Wi3lymJ5 c3ysiq5  ᑎᒍᔨᓂᕆᕙᑦᑕᖏᑦ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KRPF SEIZURES</dc:title>
  <dc:creator>Pierre Bettez</dc:creator>
  <cp:lastModifiedBy>Nicolas Pirti-Duplessis</cp:lastModifiedBy>
  <cp:revision>202</cp:revision>
  <cp:lastPrinted>2020-02-14T14:05:24Z</cp:lastPrinted>
  <dcterms:created xsi:type="dcterms:W3CDTF">2015-04-30T20:18:02Z</dcterms:created>
  <dcterms:modified xsi:type="dcterms:W3CDTF">2021-05-24T17:01:43Z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0x010100422EA1B9958FE04EB8D2C86D2303693C</vt:lpwstr>
  </property>
</Properties>
</file>