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328" r:id="rId2"/>
    <p:sldId id="258" r:id="rId3"/>
    <p:sldId id="329" r:id="rId4"/>
    <p:sldId id="259" r:id="rId5"/>
    <p:sldId id="260" r:id="rId6"/>
    <p:sldId id="261" r:id="rId7"/>
    <p:sldId id="320" r:id="rId8"/>
    <p:sldId id="262" r:id="rId9"/>
    <p:sldId id="263" r:id="rId10"/>
    <p:sldId id="294" r:id="rId11"/>
    <p:sldId id="319" r:id="rId12"/>
    <p:sldId id="330" r:id="rId13"/>
    <p:sldId id="291" r:id="rId14"/>
    <p:sldId id="293" r:id="rId15"/>
    <p:sldId id="295" r:id="rId16"/>
    <p:sldId id="29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5" autoAdjust="0"/>
    <p:restoredTop sz="94660"/>
  </p:normalViewPr>
  <p:slideViewPr>
    <p:cSldViewPr snapToGrid="0">
      <p:cViewPr varScale="1">
        <p:scale>
          <a:sx n="115" d="100"/>
          <a:sy n="115" d="100"/>
        </p:scale>
        <p:origin x="312"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53E1888-1356-4639-80D9-3122C14915E6}" type="datetimeFigureOut">
              <a:rPr lang="en-US" smtClean="0"/>
              <a:t>1/18/2023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C60F9-B15A-42BC-8E74-0F242FF5A58B}" type="slidenum">
              <a:rPr lang="en-US" smtClean="0"/>
              <a:t>‹#›</a:t>
            </a:fld>
            <a:endParaRPr lang="en-US"/>
          </a:p>
        </p:txBody>
      </p:sp>
    </p:spTree>
    <p:extLst>
      <p:ext uri="{BB962C8B-B14F-4D97-AF65-F5344CB8AC3E}">
        <p14:creationId xmlns:p14="http://schemas.microsoft.com/office/powerpoint/2010/main" val="36223154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71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7893C85-EB2E-4318-901C-A3AB50D25613}" type="slidenum">
              <a:rPr lang="en-US" altLang="en-US" smtClean="0">
                <a:latin typeface="Arial" panose="020B0604020202020204" pitchFamily="34" charset="0"/>
              </a:rPr>
              <a:pPr>
                <a:spcBef>
                  <a:spcPct val="0"/>
                </a:spcBef>
              </a:pPr>
              <a:t>1</a:t>
            </a:fld>
            <a:endParaRPr lang="en-US" altLang="en-US">
              <a:latin typeface="Arial" panose="020B0604020202020204" pitchFamily="34" charset="0"/>
            </a:endParaRPr>
          </a:p>
        </p:txBody>
      </p:sp>
    </p:spTree>
    <p:extLst>
      <p:ext uri="{BB962C8B-B14F-4D97-AF65-F5344CB8AC3E}">
        <p14:creationId xmlns:p14="http://schemas.microsoft.com/office/powerpoint/2010/main" val="40451219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E88EAF-5E1D-49E0-9005-82B4FF9210B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F6A94B-F83C-42F9-AB7F-CE75F062FD2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A41AF0-5A23-47FB-BE9C-4E9EF5D6648F}"/>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5" name="Footer Placeholder 4">
            <a:extLst>
              <a:ext uri="{FF2B5EF4-FFF2-40B4-BE49-F238E27FC236}">
                <a16:creationId xmlns:a16="http://schemas.microsoft.com/office/drawing/2014/main" id="{B5C3F77C-C5FF-4AAE-A8E8-E79E24E8152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9033CF-2B97-4C99-B96C-799DD4606099}"/>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2006728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706A2-1A88-4E1D-AB18-8C0947F4D4C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78DD66E-B88D-4B8F-B7D0-CC7A261639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B7D0C6-52BD-4179-A9E1-A858A0C8A059}"/>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5" name="Footer Placeholder 4">
            <a:extLst>
              <a:ext uri="{FF2B5EF4-FFF2-40B4-BE49-F238E27FC236}">
                <a16:creationId xmlns:a16="http://schemas.microsoft.com/office/drawing/2014/main" id="{E2ABC914-1944-4E47-9B8A-99729AE0B6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186586-C737-4E4C-BE2E-AA11D95746E2}"/>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6670342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16BC7F4-58D9-4736-9F67-C19564957D0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670435-5D77-4232-AAE8-093319C10E7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2E404F-4EAE-41F9-81D6-7F394F679E20}"/>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5" name="Footer Placeholder 4">
            <a:extLst>
              <a:ext uri="{FF2B5EF4-FFF2-40B4-BE49-F238E27FC236}">
                <a16:creationId xmlns:a16="http://schemas.microsoft.com/office/drawing/2014/main" id="{28888772-B3D5-47A4-807C-5C549FD2E7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0E0318-9F0A-43E2-B115-CCEDFB981363}"/>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9797062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E3EB10-0339-4503-A288-90D4B95049E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F9A4A2-B0DA-4695-A3F2-D94D757A70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39B4355-67BC-4AD8-A6F5-9AF28C53A5B1}"/>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5" name="Footer Placeholder 4">
            <a:extLst>
              <a:ext uri="{FF2B5EF4-FFF2-40B4-BE49-F238E27FC236}">
                <a16:creationId xmlns:a16="http://schemas.microsoft.com/office/drawing/2014/main" id="{99A65148-DD8F-468B-A433-C517B6B7C11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BB7DA6-0A7C-4841-A806-D4DB72F23340}"/>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744490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10D23-73DB-4EEC-B9AA-8621D4AC808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934FE8-5ECF-47CD-9123-9E81DC4F32F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42BA34-4A6F-4073-A701-2844B2422239}"/>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5" name="Footer Placeholder 4">
            <a:extLst>
              <a:ext uri="{FF2B5EF4-FFF2-40B4-BE49-F238E27FC236}">
                <a16:creationId xmlns:a16="http://schemas.microsoft.com/office/drawing/2014/main" id="{42BBC31D-1A2A-4483-88E1-232A7C43F3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DDE735-4912-45B4-88FE-D9858B15E433}"/>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973237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6BC67E-8B76-416F-A9C2-2901337BB28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9CEF12-564B-46F8-8FA5-72C882DB940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E75485-7DDF-4B54-9DA2-CE2CC6BCF73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9788167-0D8C-4286-9776-6801A68D69D7}"/>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6" name="Footer Placeholder 5">
            <a:extLst>
              <a:ext uri="{FF2B5EF4-FFF2-40B4-BE49-F238E27FC236}">
                <a16:creationId xmlns:a16="http://schemas.microsoft.com/office/drawing/2014/main" id="{C6476EFC-8358-42C5-B239-D5802A8F35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DAE5EE-3E76-4AE4-95E4-002E72767376}"/>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31560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1633ED-76A7-4754-B3A9-69D849C476C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2BF4363-45B8-40C4-BD5D-73B1E772239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C1CF51A-08D4-47F5-9138-C08E8FF7150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93615C-FB19-4C7E-BFB4-9EF2A1323F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4EAC761-7C88-41F5-AEEC-01D523E516C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FF5B1B-435B-4A1F-B15F-01323AFA5A3D}"/>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8" name="Footer Placeholder 7">
            <a:extLst>
              <a:ext uri="{FF2B5EF4-FFF2-40B4-BE49-F238E27FC236}">
                <a16:creationId xmlns:a16="http://schemas.microsoft.com/office/drawing/2014/main" id="{B0C0D43F-16DD-4678-983D-300C269BF2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EFE9F2B-63B2-42AE-9295-E2E971ADF5BB}"/>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2012946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4FEA8-6ACC-42B7-8080-2F8E486B934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7B4F2F9-A5AA-47AB-B2E5-F347BA4C4387}"/>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4" name="Footer Placeholder 3">
            <a:extLst>
              <a:ext uri="{FF2B5EF4-FFF2-40B4-BE49-F238E27FC236}">
                <a16:creationId xmlns:a16="http://schemas.microsoft.com/office/drawing/2014/main" id="{027F0300-5BA4-492E-AF50-78D4ACA2AE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3CFFEB0-AC38-4588-B35D-76A15967E457}"/>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934226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4B0F9C-AAD0-4772-98FD-EBEBA5968FC4}"/>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3" name="Footer Placeholder 2">
            <a:extLst>
              <a:ext uri="{FF2B5EF4-FFF2-40B4-BE49-F238E27FC236}">
                <a16:creationId xmlns:a16="http://schemas.microsoft.com/office/drawing/2014/main" id="{0FD546A2-BFE7-4F69-90B0-9EF184CAF24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0E923E3-9DAD-43C2-95A2-9F35352F1A57}"/>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73057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C4A6EF-6536-4598-889D-71A9E98303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566937B-C5B7-49D3-96AF-7257EA5602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FB992F-3F00-486C-89D1-A0FC1B4857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D89064-D44F-48C3-AD20-7AF1B21C5C77}"/>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6" name="Footer Placeholder 5">
            <a:extLst>
              <a:ext uri="{FF2B5EF4-FFF2-40B4-BE49-F238E27FC236}">
                <a16:creationId xmlns:a16="http://schemas.microsoft.com/office/drawing/2014/main" id="{25F0E66D-3180-4A2F-B28E-DC4FB99EAB0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405FAB6-7B79-4EE9-97A2-D0201136C056}"/>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1023417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F797F5-1FDE-4136-8A78-5E7379E5F8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1AAC6AC-CD09-4CA1-A558-81370107DF9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F7E540E-F27A-472E-BD27-423DCE81A6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721B260-AB3E-41E3-9E6F-C96D63DBB1DD}"/>
              </a:ext>
            </a:extLst>
          </p:cNvPr>
          <p:cNvSpPr>
            <a:spLocks noGrp="1"/>
          </p:cNvSpPr>
          <p:nvPr>
            <p:ph type="dt" sz="half" idx="10"/>
          </p:nvPr>
        </p:nvSpPr>
        <p:spPr/>
        <p:txBody>
          <a:bodyPr/>
          <a:lstStyle/>
          <a:p>
            <a:fld id="{8459FFDE-EDD8-4A90-8365-9BB972B1F52C}" type="datetimeFigureOut">
              <a:rPr lang="en-US" smtClean="0"/>
              <a:t>1/18/2023</a:t>
            </a:fld>
            <a:endParaRPr lang="en-US"/>
          </a:p>
        </p:txBody>
      </p:sp>
      <p:sp>
        <p:nvSpPr>
          <p:cNvPr id="6" name="Footer Placeholder 5">
            <a:extLst>
              <a:ext uri="{FF2B5EF4-FFF2-40B4-BE49-F238E27FC236}">
                <a16:creationId xmlns:a16="http://schemas.microsoft.com/office/drawing/2014/main" id="{CF5BA532-D1E8-4056-B25F-A09F18DAEB0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E38BF27-BFF6-49DE-9A42-E4570D87FA2B}"/>
              </a:ext>
            </a:extLst>
          </p:cNvPr>
          <p:cNvSpPr>
            <a:spLocks noGrp="1"/>
          </p:cNvSpPr>
          <p:nvPr>
            <p:ph type="sldNum" sz="quarter" idx="12"/>
          </p:nvPr>
        </p:nvSpPr>
        <p:spPr/>
        <p:txBody>
          <a:bodyPr/>
          <a:lstStyle/>
          <a:p>
            <a:fld id="{450A9938-EE79-44C7-8ECE-D2F3258BD2BB}" type="slidenum">
              <a:rPr lang="en-US" smtClean="0"/>
              <a:t>‹#›</a:t>
            </a:fld>
            <a:endParaRPr lang="en-US"/>
          </a:p>
        </p:txBody>
      </p:sp>
    </p:spTree>
    <p:extLst>
      <p:ext uri="{BB962C8B-B14F-4D97-AF65-F5344CB8AC3E}">
        <p14:creationId xmlns:p14="http://schemas.microsoft.com/office/powerpoint/2010/main" val="4122394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570653F-2915-422A-8160-ED9A6946233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F3C6D3B-C079-4A29-AA8D-5D1D7F36C0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671A0C-473A-404F-8422-17B6FDB0556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9FFDE-EDD8-4A90-8365-9BB972B1F52C}" type="datetimeFigureOut">
              <a:rPr lang="en-US" smtClean="0"/>
              <a:t>1/18/2023</a:t>
            </a:fld>
            <a:endParaRPr lang="en-US"/>
          </a:p>
        </p:txBody>
      </p:sp>
      <p:sp>
        <p:nvSpPr>
          <p:cNvPr id="5" name="Footer Placeholder 4">
            <a:extLst>
              <a:ext uri="{FF2B5EF4-FFF2-40B4-BE49-F238E27FC236}">
                <a16:creationId xmlns:a16="http://schemas.microsoft.com/office/drawing/2014/main" id="{06F818A8-3763-4ECC-8DA7-4F82D9D868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F4767F9-9303-4C09-92F7-E81BD17C5FE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0A9938-EE79-44C7-8ECE-D2F3258BD2BB}" type="slidenum">
              <a:rPr lang="en-US" smtClean="0"/>
              <a:t>‹#›</a:t>
            </a:fld>
            <a:endParaRPr lang="en-US"/>
          </a:p>
        </p:txBody>
      </p:sp>
    </p:spTree>
    <p:extLst>
      <p:ext uri="{BB962C8B-B14F-4D97-AF65-F5344CB8AC3E}">
        <p14:creationId xmlns:p14="http://schemas.microsoft.com/office/powerpoint/2010/main" val="12813799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slide" Target="slide15.xml"/><Relationship Id="rId2" Type="http://schemas.openxmlformats.org/officeDocument/2006/relationships/slide" Target="slide1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3" Type="http://schemas.openxmlformats.org/officeDocument/2006/relationships/slide" Target="slide3.xml"/><Relationship Id="rId2" Type="http://schemas.openxmlformats.org/officeDocument/2006/relationships/slide" Target="slide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slide" Target="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slide" Target="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slide" Target="slide12.xml"/><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slide" Target="slide1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slide" Target="slide1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547814" y="299289"/>
            <a:ext cx="9120187" cy="1600200"/>
          </a:xfrm>
        </p:spPr>
        <p:txBody>
          <a:bodyPr>
            <a:noAutofit/>
          </a:bodyPr>
          <a:lstStyle/>
          <a:p>
            <a:pPr eaLnBrk="1" hangingPunct="1">
              <a:defRPr/>
            </a:pPr>
            <a:r>
              <a:rPr lang="en-US" b="1" dirty="0">
                <a:latin typeface="Cooper Black" panose="0208090404030B020404" pitchFamily="18" charset="0"/>
                <a:cs typeface="Arial" panose="020B0604020202020204" pitchFamily="34" charset="0"/>
              </a:rPr>
              <a:t>Entrepreneur</a:t>
            </a:r>
            <a:br>
              <a:rPr lang="en-US" b="1" dirty="0">
                <a:latin typeface="Cooper Black" panose="0208090404030B020404" pitchFamily="18" charset="0"/>
                <a:cs typeface="Arial" panose="020B0604020202020204" pitchFamily="34" charset="0"/>
              </a:rPr>
            </a:br>
            <a:r>
              <a:rPr lang="en-US" b="1" dirty="0">
                <a:latin typeface="Cooper Black" panose="0208090404030B020404" pitchFamily="18" charset="0"/>
                <a:cs typeface="Arial" panose="020B0604020202020204" pitchFamily="34" charset="0"/>
              </a:rPr>
              <a:t>Local Learning Centers</a:t>
            </a:r>
            <a:endParaRPr lang="en-US" b="1" i="1" dirty="0">
              <a:latin typeface="Cooper Black" panose="0208090404030B020404" pitchFamily="18" charset="0"/>
              <a:cs typeface="Arial" panose="020B0604020202020204" pitchFamily="34" charset="0"/>
            </a:endParaRPr>
          </a:p>
        </p:txBody>
      </p:sp>
      <p:sp>
        <p:nvSpPr>
          <p:cNvPr id="3" name="Rectangle 2"/>
          <p:cNvSpPr txBox="1">
            <a:spLocks noChangeArrowheads="1"/>
          </p:cNvSpPr>
          <p:nvPr/>
        </p:nvSpPr>
        <p:spPr bwMode="auto">
          <a:xfrm>
            <a:off x="6477000" y="4038600"/>
            <a:ext cx="1524000" cy="838200"/>
          </a:xfrm>
          <a:prstGeom prst="rect">
            <a:avLst/>
          </a:prstGeom>
          <a:noFill/>
          <a:ln w="9525">
            <a:noFill/>
            <a:miter lim="800000"/>
            <a:headEnd/>
            <a:tailEnd/>
          </a:ln>
          <a:effectLst/>
        </p:spPr>
        <p:txBody>
          <a:bodyPr anchor="ctr"/>
          <a:lstStyle/>
          <a:p>
            <a:pPr algn="ctr" eaLnBrk="1" hangingPunct="1">
              <a:defRPr/>
            </a:pPr>
            <a:endParaRPr lang="en-US" sz="2800" b="1" kern="0" dirty="0">
              <a:solidFill>
                <a:schemeClr val="tx2"/>
              </a:solidFill>
              <a:effectLst>
                <a:outerShdw blurRad="38100" dist="38100" dir="2700000" algn="tl">
                  <a:srgbClr val="000000"/>
                </a:outerShdw>
              </a:effectLst>
              <a:latin typeface="+mj-lt"/>
              <a:ea typeface="+mj-ea"/>
              <a:cs typeface="+mj-cs"/>
            </a:endParaRPr>
          </a:p>
        </p:txBody>
      </p:sp>
      <p:pic>
        <p:nvPicPr>
          <p:cNvPr id="6149"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91001" y="2444552"/>
            <a:ext cx="6297827" cy="15766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6"/>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571462" y="2682839"/>
            <a:ext cx="2939921" cy="2885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029200" y="4561057"/>
            <a:ext cx="5334000" cy="1904245"/>
          </a:xfrm>
          <a:prstGeom prst="rect">
            <a:avLst/>
          </a:prstGeom>
        </p:spPr>
      </p:pic>
    </p:spTree>
    <p:extLst>
      <p:ext uri="{BB962C8B-B14F-4D97-AF65-F5344CB8AC3E}">
        <p14:creationId xmlns:p14="http://schemas.microsoft.com/office/powerpoint/2010/main" val="32845947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A1D2027-21AA-8AFB-1F4B-999FDD27CC16}"/>
              </a:ext>
            </a:extLst>
          </p:cNvPr>
          <p:cNvSpPr txBox="1">
            <a:spLocks/>
          </p:cNvSpPr>
          <p:nvPr/>
        </p:nvSpPr>
        <p:spPr>
          <a:xfrm>
            <a:off x="972312" y="170053"/>
            <a:ext cx="105156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CA" sz="6600" b="1" dirty="0">
                <a:latin typeface="Arial" panose="020B0604020202020204" pitchFamily="34" charset="0"/>
                <a:cs typeface="Arial" panose="020B0604020202020204" pitchFamily="34" charset="0"/>
              </a:rPr>
              <a:t>TRUE OR FALSE</a:t>
            </a:r>
            <a:endParaRPr lang="en-US" sz="6600" b="1" dirty="0">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168B2F4A-6662-7D0E-F764-CA414B7B0AD4}"/>
              </a:ext>
            </a:extLst>
          </p:cNvPr>
          <p:cNvGrpSpPr/>
          <p:nvPr/>
        </p:nvGrpSpPr>
        <p:grpSpPr>
          <a:xfrm>
            <a:off x="3418112" y="3374136"/>
            <a:ext cx="5355775" cy="1138334"/>
            <a:chOff x="3418113" y="3601617"/>
            <a:chExt cx="5355775" cy="1138334"/>
          </a:xfrm>
        </p:grpSpPr>
        <p:sp>
          <p:nvSpPr>
            <p:cNvPr id="12" name="Rectangle: Rounded Corners 11">
              <a:hlinkClick r:id="rId2" action="ppaction://hlinksldjump"/>
              <a:extLst>
                <a:ext uri="{FF2B5EF4-FFF2-40B4-BE49-F238E27FC236}">
                  <a16:creationId xmlns:a16="http://schemas.microsoft.com/office/drawing/2014/main" id="{AA384052-B908-B71F-1193-1D5AEC6CE87A}"/>
                </a:ext>
              </a:extLst>
            </p:cNvPr>
            <p:cNvSpPr/>
            <p:nvPr/>
          </p:nvSpPr>
          <p:spPr>
            <a:xfrm>
              <a:off x="7517366" y="3601617"/>
              <a:ext cx="1256522" cy="113833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400" dirty="0"/>
                <a:t>False</a:t>
              </a:r>
              <a:endParaRPr lang="en-US" sz="2400" dirty="0"/>
            </a:p>
          </p:txBody>
        </p:sp>
        <p:sp>
          <p:nvSpPr>
            <p:cNvPr id="13" name="Rectangle: Rounded Corners 12">
              <a:hlinkClick r:id="rId3" action="ppaction://hlinksldjump"/>
              <a:extLst>
                <a:ext uri="{FF2B5EF4-FFF2-40B4-BE49-F238E27FC236}">
                  <a16:creationId xmlns:a16="http://schemas.microsoft.com/office/drawing/2014/main" id="{22CE18B1-8842-92BD-BCBD-05D80798EEC2}"/>
                </a:ext>
              </a:extLst>
            </p:cNvPr>
            <p:cNvSpPr/>
            <p:nvPr/>
          </p:nvSpPr>
          <p:spPr>
            <a:xfrm>
              <a:off x="3418113" y="3601617"/>
              <a:ext cx="1256522" cy="1138334"/>
            </a:xfrm>
            <a:prstGeom prst="roundRect">
              <a:avLst/>
            </a:prstGeom>
            <a:solidFill>
              <a:schemeClr val="accent6"/>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CA" sz="2800" dirty="0"/>
                <a:t>True</a:t>
              </a:r>
              <a:endParaRPr lang="en-US" sz="2800" dirty="0"/>
            </a:p>
          </p:txBody>
        </p:sp>
      </p:grpSp>
      <p:sp>
        <p:nvSpPr>
          <p:cNvPr id="14" name="TextBox 13">
            <a:extLst>
              <a:ext uri="{FF2B5EF4-FFF2-40B4-BE49-F238E27FC236}">
                <a16:creationId xmlns:a16="http://schemas.microsoft.com/office/drawing/2014/main" id="{96C73A96-70AD-1CC4-8170-CD6221196DA6}"/>
              </a:ext>
            </a:extLst>
          </p:cNvPr>
          <p:cNvSpPr txBox="1"/>
          <p:nvPr/>
        </p:nvSpPr>
        <p:spPr>
          <a:xfrm>
            <a:off x="1149096" y="1878771"/>
            <a:ext cx="9893808" cy="954107"/>
          </a:xfrm>
          <a:prstGeom prst="rect">
            <a:avLst/>
          </a:prstGeom>
          <a:noFill/>
        </p:spPr>
        <p:txBody>
          <a:bodyPr wrap="square" rtlCol="0">
            <a:spAutoFit/>
          </a:bodyPr>
          <a:lstStyle/>
          <a:p>
            <a:pPr algn="ctr"/>
            <a:r>
              <a:rPr lang="en-CA" sz="2800" b="1" dirty="0"/>
              <a:t>To become better than a competitor, you should build substantial competitive advantages and a good marketing strategy.</a:t>
            </a:r>
            <a:endParaRPr lang="en-US" sz="2800" b="1" dirty="0"/>
          </a:p>
        </p:txBody>
      </p:sp>
    </p:spTree>
    <p:extLst>
      <p:ext uri="{BB962C8B-B14F-4D97-AF65-F5344CB8AC3E}">
        <p14:creationId xmlns:p14="http://schemas.microsoft.com/office/powerpoint/2010/main" val="37025486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91A7475-EA94-4EEE-817F-4F5029F976A2}"/>
              </a:ext>
            </a:extLst>
          </p:cNvPr>
          <p:cNvSpPr txBox="1"/>
          <p:nvPr/>
        </p:nvSpPr>
        <p:spPr>
          <a:xfrm>
            <a:off x="2195804" y="1063690"/>
            <a:ext cx="7800391" cy="3139321"/>
          </a:xfrm>
          <a:prstGeom prst="rect">
            <a:avLst/>
          </a:prstGeom>
          <a:noFill/>
        </p:spPr>
        <p:txBody>
          <a:bodyPr wrap="square" rtlCol="0">
            <a:spAutoFit/>
            <a:scene3d>
              <a:camera prst="orthographicFront"/>
              <a:lightRig rig="harsh" dir="t"/>
            </a:scene3d>
            <a:sp3d extrusionH="57150" prstMaterial="matte">
              <a:bevelT w="63500" h="12700" prst="angle"/>
              <a:contourClr>
                <a:schemeClr val="bg1">
                  <a:lumMod val="65000"/>
                </a:schemeClr>
              </a:contourClr>
            </a:sp3d>
          </a:bodyPr>
          <a:lstStyle/>
          <a:p>
            <a:pPr algn="ctr"/>
            <a:r>
              <a:rPr lang="en-CA" sz="6600" b="1" dirty="0">
                <a:ln w="22225">
                  <a:solidFill>
                    <a:schemeClr val="accent6">
                      <a:lumMod val="75000"/>
                    </a:schemeClr>
                  </a:solidFill>
                  <a:prstDash val="solid"/>
                </a:ln>
                <a:solidFill>
                  <a:schemeClr val="accent6">
                    <a:lumMod val="60000"/>
                    <a:lumOff val="40000"/>
                  </a:schemeClr>
                </a:solidFill>
              </a:rPr>
              <a:t>Congratulations, you have completed this module! </a:t>
            </a:r>
            <a:endParaRPr lang="en-US" sz="6600" b="1" dirty="0">
              <a:ln w="22225">
                <a:solidFill>
                  <a:schemeClr val="accent6">
                    <a:lumMod val="75000"/>
                  </a:schemeClr>
                </a:solidFill>
                <a:prstDash val="solid"/>
              </a:ln>
              <a:solidFill>
                <a:schemeClr val="accent6">
                  <a:lumMod val="60000"/>
                  <a:lumOff val="40000"/>
                </a:schemeClr>
              </a:solidFill>
            </a:endParaRPr>
          </a:p>
        </p:txBody>
      </p:sp>
      <p:sp>
        <p:nvSpPr>
          <p:cNvPr id="3" name="TextBox 2">
            <a:extLst>
              <a:ext uri="{FF2B5EF4-FFF2-40B4-BE49-F238E27FC236}">
                <a16:creationId xmlns:a16="http://schemas.microsoft.com/office/drawing/2014/main" id="{1E0FA0AC-3880-4254-A8F5-293DCD90CC28}"/>
              </a:ext>
            </a:extLst>
          </p:cNvPr>
          <p:cNvSpPr txBox="1"/>
          <p:nvPr/>
        </p:nvSpPr>
        <p:spPr>
          <a:xfrm>
            <a:off x="2381552" y="4573695"/>
            <a:ext cx="7128298" cy="523220"/>
          </a:xfrm>
          <a:prstGeom prst="rect">
            <a:avLst/>
          </a:prstGeom>
          <a:noFill/>
        </p:spPr>
        <p:txBody>
          <a:bodyPr wrap="none" rtlCol="0">
            <a:spAutoFit/>
          </a:bodyPr>
          <a:lstStyle/>
          <a:p>
            <a:r>
              <a:rPr lang="en-CA" sz="2800" dirty="0"/>
              <a:t>The next Module will be: The Art of Negotiation</a:t>
            </a:r>
            <a:endParaRPr lang="en-US" sz="2800" dirty="0"/>
          </a:p>
        </p:txBody>
      </p:sp>
      <p:grpSp>
        <p:nvGrpSpPr>
          <p:cNvPr id="4" name="Group 3">
            <a:extLst>
              <a:ext uri="{FF2B5EF4-FFF2-40B4-BE49-F238E27FC236}">
                <a16:creationId xmlns:a16="http://schemas.microsoft.com/office/drawing/2014/main" id="{46857C66-D892-4134-A931-22A840CC1362}"/>
              </a:ext>
            </a:extLst>
          </p:cNvPr>
          <p:cNvGrpSpPr/>
          <p:nvPr/>
        </p:nvGrpSpPr>
        <p:grpSpPr>
          <a:xfrm>
            <a:off x="161831" y="6169003"/>
            <a:ext cx="4276819" cy="627572"/>
            <a:chOff x="161831" y="6169003"/>
            <a:chExt cx="4276819" cy="627572"/>
          </a:xfrm>
        </p:grpSpPr>
        <p:pic>
          <p:nvPicPr>
            <p:cNvPr id="5" name="Picture 4">
              <a:extLst>
                <a:ext uri="{FF2B5EF4-FFF2-40B4-BE49-F238E27FC236}">
                  <a16:creationId xmlns:a16="http://schemas.microsoft.com/office/drawing/2014/main" id="{D55347D2-CEAB-4BE5-89E6-25197637A254}"/>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C9901EFE-AE32-49A8-A27C-13A58F5138B4}"/>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64ED21EC-3265-4656-9981-5AC3CABA4FEE}"/>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9797704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53FC9E6-49C7-D3A5-5AB4-32928A5E87FE}"/>
              </a:ext>
            </a:extLst>
          </p:cNvPr>
          <p:cNvSpPr txBox="1"/>
          <p:nvPr/>
        </p:nvSpPr>
        <p:spPr>
          <a:xfrm>
            <a:off x="3900527" y="0"/>
            <a:ext cx="4390946" cy="1200329"/>
          </a:xfrm>
          <a:prstGeom prst="rect">
            <a:avLst/>
          </a:prstGeom>
          <a:noFill/>
        </p:spPr>
        <p:txBody>
          <a:bodyPr wrap="non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CA" sz="7200" b="1" dirty="0">
                <a:latin typeface="Arial" panose="020B0604020202020204" pitchFamily="34" charset="0"/>
                <a:cs typeface="Arial" panose="020B0604020202020204" pitchFamily="34" charset="0"/>
              </a:rPr>
              <a:t>Glossary </a:t>
            </a:r>
            <a:endParaRPr lang="en-US" sz="7200" b="1"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B1459BB1-7B47-A33D-0E25-0B73FA7C6C1D}"/>
              </a:ext>
            </a:extLst>
          </p:cNvPr>
          <p:cNvSpPr/>
          <p:nvPr/>
        </p:nvSpPr>
        <p:spPr>
          <a:xfrm>
            <a:off x="8578492" y="238482"/>
            <a:ext cx="3295457" cy="723363"/>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CA" sz="2400" dirty="0">
                <a:ln w="0"/>
                <a:solidFill>
                  <a:schemeClr val="tx1"/>
                </a:solidFill>
                <a:effectLst>
                  <a:outerShdw blurRad="38100" dist="19050" dir="2700000" algn="tl" rotWithShape="0">
                    <a:schemeClr val="dk1">
                      <a:alpha val="40000"/>
                    </a:schemeClr>
                  </a:outerShdw>
                </a:effectLst>
              </a:rPr>
              <a:t>Click on the word to go back to that slide.</a:t>
            </a:r>
            <a:endParaRPr lang="en-US" sz="2400" dirty="0">
              <a:ln w="0"/>
              <a:solidFill>
                <a:schemeClr val="tx1"/>
              </a:solidFill>
              <a:effectLst>
                <a:outerShdw blurRad="38100" dist="19050" dir="2700000" algn="tl" rotWithShape="0">
                  <a:schemeClr val="dk1">
                    <a:alpha val="40000"/>
                  </a:schemeClr>
                </a:outerShdw>
              </a:effectLst>
            </a:endParaRPr>
          </a:p>
        </p:txBody>
      </p:sp>
      <p:sp>
        <p:nvSpPr>
          <p:cNvPr id="6" name="TextBox 5">
            <a:extLst>
              <a:ext uri="{FF2B5EF4-FFF2-40B4-BE49-F238E27FC236}">
                <a16:creationId xmlns:a16="http://schemas.microsoft.com/office/drawing/2014/main" id="{9E4F351C-AF8E-B92D-A6B9-7631D970C26B}"/>
              </a:ext>
            </a:extLst>
          </p:cNvPr>
          <p:cNvSpPr txBox="1"/>
          <p:nvPr/>
        </p:nvSpPr>
        <p:spPr>
          <a:xfrm>
            <a:off x="327091" y="1200329"/>
            <a:ext cx="11537818" cy="6001643"/>
          </a:xfrm>
          <a:prstGeom prst="rect">
            <a:avLst/>
          </a:prstGeom>
          <a:noFill/>
        </p:spPr>
        <p:txBody>
          <a:bodyPr wrap="square">
            <a:spAutoFit/>
          </a:bodyPr>
          <a:lstStyle/>
          <a:p>
            <a:r>
              <a:rPr lang="en-CA" sz="2400" b="1" dirty="0">
                <a:effectLst/>
                <a:latin typeface="Calibri" panose="020F0502020204030204" pitchFamily="34" charset="0"/>
                <a:ea typeface="Times New Roman" panose="02020603050405020304" pitchFamily="18" charset="0"/>
                <a:cs typeface="Calibri" panose="020F0502020204030204" pitchFamily="34" charset="0"/>
              </a:rPr>
              <a:t>-    </a:t>
            </a:r>
            <a:r>
              <a:rPr lang="en-CA" sz="2400" b="1" dirty="0">
                <a:effectLst/>
                <a:latin typeface="Calibri" panose="020F0502020204030204" pitchFamily="34" charset="0"/>
                <a:ea typeface="Times New Roman" panose="02020603050405020304" pitchFamily="18" charset="0"/>
                <a:cs typeface="Calibri" panose="020F0502020204030204" pitchFamily="34" charset="0"/>
                <a:hlinkClick r:id="rId2" action="ppaction://hlinksldjump"/>
              </a:rPr>
              <a:t>Number crunching</a:t>
            </a:r>
            <a:r>
              <a:rPr lang="en-CA" sz="2400" b="1" dirty="0">
                <a:effectLst/>
                <a:latin typeface="Calibri" panose="020F0502020204030204" pitchFamily="34" charset="0"/>
                <a:ea typeface="Times New Roman" panose="02020603050405020304" pitchFamily="18" charset="0"/>
                <a:cs typeface="Calibri" panose="020F0502020204030204" pitchFamily="34" charset="0"/>
              </a:rPr>
              <a:t>: </a:t>
            </a:r>
            <a:r>
              <a:rPr lang="en-CA" sz="2400" dirty="0">
                <a:effectLst/>
                <a:latin typeface="Calibri" panose="020F0502020204030204" pitchFamily="34" charset="0"/>
                <a:ea typeface="Times New Roman" panose="02020603050405020304" pitchFamily="18" charset="0"/>
                <a:cs typeface="Calibri" panose="020F0502020204030204" pitchFamily="34" charset="0"/>
              </a:rPr>
              <a:t>In casual business terms, number crunching refers to the   mathematical work involved in making sense of numerical data. </a:t>
            </a:r>
            <a:br>
              <a:rPr lang="en-CA" sz="2400" dirty="0">
                <a:effectLst/>
                <a:latin typeface="Calibri" panose="020F0502020204030204" pitchFamily="34" charset="0"/>
                <a:ea typeface="Times New Roman" panose="02020603050405020304" pitchFamily="18" charset="0"/>
                <a:cs typeface="Calibri" panose="020F0502020204030204" pitchFamily="34" charset="0"/>
              </a:rPr>
            </a:br>
            <a:endParaRPr lang="en-CA" sz="2400" dirty="0">
              <a:effectLst/>
              <a:latin typeface="Calibri" panose="020F0502020204030204" pitchFamily="34" charset="0"/>
              <a:ea typeface="Times New Roman" panose="02020603050405020304" pitchFamily="18" charset="0"/>
              <a:cs typeface="Times New Roman" panose="02020603050405020304" pitchFamily="18" charset="0"/>
            </a:endParaRPr>
          </a:p>
          <a:p>
            <a:pPr marL="342900" indent="-342900">
              <a:buFontTx/>
              <a:buChar char="-"/>
            </a:pPr>
            <a:r>
              <a:rPr lang="en-CA" sz="2400" b="1" dirty="0" smtClean="0">
                <a:effectLst/>
                <a:latin typeface="Calibri" panose="020F0502020204030204" pitchFamily="34" charset="0"/>
                <a:ea typeface="Times New Roman" panose="02020603050405020304" pitchFamily="18" charset="0"/>
                <a:cs typeface="Calibri" panose="020F0502020204030204" pitchFamily="34" charset="0"/>
                <a:hlinkClick r:id="rId2" action="ppaction://hlinksldjump"/>
              </a:rPr>
              <a:t>Market </a:t>
            </a:r>
            <a:r>
              <a:rPr lang="en-CA" sz="2400" b="1" dirty="0">
                <a:effectLst/>
                <a:latin typeface="Calibri" panose="020F0502020204030204" pitchFamily="34" charset="0"/>
                <a:ea typeface="Times New Roman" panose="02020603050405020304" pitchFamily="18" charset="0"/>
                <a:cs typeface="Calibri" panose="020F0502020204030204" pitchFamily="34" charset="0"/>
                <a:hlinkClick r:id="rId2" action="ppaction://hlinksldjump"/>
              </a:rPr>
              <a:t>Strategy </a:t>
            </a:r>
            <a:r>
              <a:rPr lang="en-CA" sz="2400" b="1" dirty="0">
                <a:effectLst/>
                <a:latin typeface="Calibri" panose="020F0502020204030204" pitchFamily="34" charset="0"/>
                <a:ea typeface="Times New Roman" panose="02020603050405020304" pitchFamily="18" charset="0"/>
                <a:cs typeface="Calibri" panose="020F0502020204030204" pitchFamily="34" charset="0"/>
              </a:rPr>
              <a:t>: </a:t>
            </a:r>
            <a:r>
              <a:rPr lang="en-US" sz="2400" dirty="0">
                <a:effectLst/>
                <a:latin typeface="Calibri" panose="020F0502020204030204" pitchFamily="34" charset="0"/>
                <a:ea typeface="Times New Roman" panose="02020603050405020304" pitchFamily="18" charset="0"/>
                <a:cs typeface="Calibri" panose="020F0502020204030204" pitchFamily="34" charset="0"/>
              </a:rPr>
              <a:t>A marketing strategy refers to a business’s overall game plan for reaching prospective consumers and turning them into customers of their products or services. A marketing strategy contains the company’s value proposition, key brand messaging, data on target customer demographics, and other high-level elements</a:t>
            </a:r>
            <a:r>
              <a:rPr lang="en-US" sz="2400" dirty="0" smtClean="0">
                <a:effectLst/>
                <a:latin typeface="Calibri" panose="020F0502020204030204" pitchFamily="34" charset="0"/>
                <a:ea typeface="Times New Roman" panose="02020603050405020304" pitchFamily="18" charset="0"/>
                <a:cs typeface="Calibri" panose="020F0502020204030204" pitchFamily="34" charset="0"/>
              </a:rPr>
              <a:t>.</a:t>
            </a:r>
          </a:p>
          <a:p>
            <a:r>
              <a:rPr lang="en-US" sz="2400" dirty="0">
                <a:effectLst/>
                <a:latin typeface="Calibri" panose="020F0502020204030204" pitchFamily="34" charset="0"/>
                <a:ea typeface="Times New Roman" panose="02020603050405020304" pitchFamily="18" charset="0"/>
                <a:cs typeface="Calibri" panose="020F0502020204030204" pitchFamily="34" charset="0"/>
              </a:rPr>
              <a:t/>
            </a:r>
            <a:br>
              <a:rPr lang="en-US" sz="2400" dirty="0">
                <a:effectLst/>
                <a:latin typeface="Calibri" panose="020F0502020204030204" pitchFamily="34" charset="0"/>
                <a:ea typeface="Times New Roman" panose="02020603050405020304" pitchFamily="18" charset="0"/>
                <a:cs typeface="Calibri" panose="020F0502020204030204" pitchFamily="34" charset="0"/>
              </a:rPr>
            </a:br>
            <a:r>
              <a:rPr lang="en-CA" sz="2400" b="1" dirty="0">
                <a:latin typeface="Calibri" panose="020F0502020204030204" pitchFamily="34" charset="0"/>
                <a:ea typeface="Times New Roman" panose="02020603050405020304" pitchFamily="18" charset="0"/>
                <a:cs typeface="Calibri" panose="020F0502020204030204" pitchFamily="34" charset="0"/>
              </a:rPr>
              <a:t>-    </a:t>
            </a:r>
            <a:r>
              <a:rPr lang="en-CA" sz="2400" b="1" dirty="0">
                <a:latin typeface="Calibri" panose="020F0502020204030204" pitchFamily="34" charset="0"/>
                <a:ea typeface="Times New Roman" panose="02020603050405020304" pitchFamily="18" charset="0"/>
                <a:cs typeface="Calibri" panose="020F0502020204030204" pitchFamily="34" charset="0"/>
                <a:hlinkClick r:id="rId3" action="ppaction://hlinksldjump"/>
              </a:rPr>
              <a:t>Strategy</a:t>
            </a:r>
            <a:r>
              <a:rPr lang="en-CA" sz="2400" b="1" dirty="0">
                <a:latin typeface="Calibri" panose="020F0502020204030204" pitchFamily="34" charset="0"/>
                <a:ea typeface="Times New Roman" panose="02020603050405020304" pitchFamily="18" charset="0"/>
                <a:cs typeface="Calibri" panose="020F0502020204030204" pitchFamily="34" charset="0"/>
              </a:rPr>
              <a:t>: </a:t>
            </a:r>
            <a:r>
              <a:rPr lang="en-CA" sz="2400" dirty="0">
                <a:latin typeface="Calibri" panose="020F0502020204030204" pitchFamily="34" charset="0"/>
                <a:ea typeface="Times New Roman" panose="02020603050405020304" pitchFamily="18" charset="0"/>
                <a:cs typeface="Calibri" panose="020F0502020204030204" pitchFamily="34" charset="0"/>
              </a:rPr>
              <a:t>The way in which a business, government, or other organization carefully plans its actions over a period of time to improve its position and achieve its goals. </a:t>
            </a:r>
            <a:endParaRPr lang="en-CA" sz="2400" b="1" dirty="0">
              <a:latin typeface="Calibri" panose="020F0502020204030204" pitchFamily="34" charset="0"/>
              <a:ea typeface="Times New Roman" panose="02020603050405020304" pitchFamily="18" charset="0"/>
              <a:cs typeface="Times New Roman" panose="02020603050405020304" pitchFamily="18" charset="0"/>
            </a:endParaRPr>
          </a:p>
          <a:p>
            <a:endParaRPr lang="en-US" sz="2400" dirty="0">
              <a:effectLst/>
              <a:latin typeface="Calibri" panose="020F0502020204030204" pitchFamily="34" charset="0"/>
              <a:ea typeface="Times New Roman" panose="02020603050405020304" pitchFamily="18" charset="0"/>
              <a:cs typeface="Calibri" panose="020F0502020204030204" pitchFamily="34" charset="0"/>
            </a:endParaRPr>
          </a:p>
          <a:p>
            <a:r>
              <a:rPr lang="en-CA" sz="2400" b="1" dirty="0">
                <a:effectLst/>
                <a:latin typeface="Calibri" panose="020F0502020204030204" pitchFamily="34" charset="0"/>
                <a:ea typeface="Times New Roman" panose="02020603050405020304" pitchFamily="18" charset="0"/>
                <a:cs typeface="Calibri" panose="020F0502020204030204" pitchFamily="34" charset="0"/>
              </a:rPr>
              <a:t>-    </a:t>
            </a:r>
            <a:r>
              <a:rPr lang="en-CA" sz="2400" b="1" dirty="0">
                <a:effectLst/>
                <a:latin typeface="Calibri" panose="020F0502020204030204" pitchFamily="34" charset="0"/>
                <a:ea typeface="Times New Roman" panose="02020603050405020304" pitchFamily="18" charset="0"/>
                <a:cs typeface="Calibri" panose="020F0502020204030204" pitchFamily="34" charset="0"/>
                <a:hlinkClick r:id="rId3" action="ppaction://hlinksldjump"/>
              </a:rPr>
              <a:t>Incentives: </a:t>
            </a:r>
            <a:r>
              <a:rPr lang="en-CA" sz="2400" dirty="0">
                <a:effectLst/>
                <a:latin typeface="Calibri" panose="020F0502020204030204" pitchFamily="34" charset="0"/>
                <a:ea typeface="Times New Roman" panose="02020603050405020304" pitchFamily="18" charset="0"/>
                <a:cs typeface="Calibri" panose="020F0502020204030204" pitchFamily="34" charset="0"/>
              </a:rPr>
              <a:t>Incentives are ways to reinforce certain desired behavior: when running your own business, an example of an incentive would be a loyalty program that rewards return customers. This </a:t>
            </a:r>
            <a:r>
              <a:rPr lang="en-CA" sz="2400" dirty="0">
                <a:latin typeface="Calibri" panose="020F0502020204030204" pitchFamily="34" charset="0"/>
                <a:ea typeface="Times New Roman" panose="02020603050405020304" pitchFamily="18" charset="0"/>
                <a:cs typeface="Calibri" panose="020F0502020204030204" pitchFamily="34" charset="0"/>
              </a:rPr>
              <a:t>creates incentive for customers to come back to your business.</a:t>
            </a:r>
            <a:br>
              <a:rPr lang="en-CA" sz="2400" dirty="0">
                <a:latin typeface="Calibri" panose="020F0502020204030204" pitchFamily="34" charset="0"/>
                <a:ea typeface="Times New Roman" panose="02020603050405020304" pitchFamily="18" charset="0"/>
                <a:cs typeface="Calibri" panose="020F0502020204030204" pitchFamily="34" charset="0"/>
              </a:rPr>
            </a:br>
            <a:endParaRPr lang="en-CA" sz="2400" b="1"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CA" sz="24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765999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AC5-2636-4548-B2DD-56C1A5E9E42F}"/>
              </a:ext>
            </a:extLst>
          </p:cNvPr>
          <p:cNvSpPr>
            <a:spLocks noGrp="1"/>
          </p:cNvSpPr>
          <p:nvPr>
            <p:ph type="title"/>
          </p:nvPr>
        </p:nvSpPr>
        <p:spPr/>
        <p:txBody>
          <a:bodyPr/>
          <a:lstStyle/>
          <a:p>
            <a:endParaRPr lang="en-US"/>
          </a:p>
        </p:txBody>
      </p:sp>
      <p:sp>
        <p:nvSpPr>
          <p:cNvPr id="10" name="Rectangle 9">
            <a:extLst>
              <a:ext uri="{FF2B5EF4-FFF2-40B4-BE49-F238E27FC236}">
                <a16:creationId xmlns:a16="http://schemas.microsoft.com/office/drawing/2014/main" id="{68D932FE-951A-49B0-9E48-10E7F83DE7F8}"/>
              </a:ext>
            </a:extLst>
          </p:cNvPr>
          <p:cNvSpPr/>
          <p:nvPr/>
        </p:nvSpPr>
        <p:spPr>
          <a:xfrm>
            <a:off x="3048000" y="2040666"/>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3577484"/>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140909954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428903727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059AC5-2636-4548-B2DD-56C1A5E9E42F}"/>
              </a:ext>
            </a:extLst>
          </p:cNvPr>
          <p:cNvSpPr>
            <a:spLocks noGrp="1"/>
          </p:cNvSpPr>
          <p:nvPr>
            <p:ph type="title"/>
          </p:nvPr>
        </p:nvSpPr>
        <p:spPr/>
        <p:txBody>
          <a:bodyPr/>
          <a:lstStyle/>
          <a:p>
            <a:endParaRPr lang="en-US"/>
          </a:p>
        </p:txBody>
      </p:sp>
      <p:sp>
        <p:nvSpPr>
          <p:cNvPr id="10" name="Rectangle 9">
            <a:extLst>
              <a:ext uri="{FF2B5EF4-FFF2-40B4-BE49-F238E27FC236}">
                <a16:creationId xmlns:a16="http://schemas.microsoft.com/office/drawing/2014/main" id="{68D932FE-951A-49B0-9E48-10E7F83DE7F8}"/>
              </a:ext>
            </a:extLst>
          </p:cNvPr>
          <p:cNvSpPr/>
          <p:nvPr/>
        </p:nvSpPr>
        <p:spPr>
          <a:xfrm>
            <a:off x="3048000" y="2040666"/>
            <a:ext cx="6096000" cy="1569660"/>
          </a:xfrm>
          <a:prstGeom prst="rect">
            <a:avLst/>
          </a:prstGeom>
        </p:spPr>
        <p:txBody>
          <a:bodyPr>
            <a:spAutoFit/>
          </a:bodyPr>
          <a:lstStyle/>
          <a:p>
            <a:pPr lvl="0" algn="ctr"/>
            <a:r>
              <a:rPr lang="en-US" sz="4800" dirty="0">
                <a:solidFill>
                  <a:prstClr val="black"/>
                </a:solidFill>
                <a:latin typeface="Arial" panose="020B0604020202020204" pitchFamily="34" charset="0"/>
                <a:cs typeface="Arial" panose="020B0604020202020204" pitchFamily="34" charset="0"/>
              </a:rPr>
              <a:t>Congratulations, you are correct!</a:t>
            </a:r>
          </a:p>
        </p:txBody>
      </p:sp>
      <p:sp>
        <p:nvSpPr>
          <p:cNvPr id="11" name="Rectangle: Rounded Corners 10">
            <a:hlinkClick r:id="rId2" action="ppaction://hlinksldjump"/>
            <a:extLst>
              <a:ext uri="{FF2B5EF4-FFF2-40B4-BE49-F238E27FC236}">
                <a16:creationId xmlns:a16="http://schemas.microsoft.com/office/drawing/2014/main" id="{95DB7F49-C6DC-48BF-BCBF-DFB106822CDC}"/>
              </a:ext>
            </a:extLst>
          </p:cNvPr>
          <p:cNvSpPr/>
          <p:nvPr/>
        </p:nvSpPr>
        <p:spPr>
          <a:xfrm>
            <a:off x="5236684" y="3577484"/>
            <a:ext cx="1718631" cy="1189821"/>
          </a:xfrm>
          <a:prstGeom prst="round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continue.</a:t>
            </a:r>
          </a:p>
        </p:txBody>
      </p:sp>
    </p:spTree>
    <p:extLst>
      <p:ext uri="{BB962C8B-B14F-4D97-AF65-F5344CB8AC3E}">
        <p14:creationId xmlns:p14="http://schemas.microsoft.com/office/powerpoint/2010/main" val="244332329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019F2D3-8C17-4845-9B73-7CDB2979A8CF}"/>
              </a:ext>
            </a:extLst>
          </p:cNvPr>
          <p:cNvSpPr txBox="1"/>
          <p:nvPr/>
        </p:nvSpPr>
        <p:spPr>
          <a:xfrm>
            <a:off x="3613531" y="2330565"/>
            <a:ext cx="4572000" cy="1446550"/>
          </a:xfrm>
          <a:prstGeom prst="rect">
            <a:avLst/>
          </a:prstGeom>
          <a:noFill/>
        </p:spPr>
        <p:txBody>
          <a:bodyPr wrap="square" rtlCol="0">
            <a:spAutoFit/>
          </a:bodyPr>
          <a:lstStyle/>
          <a:p>
            <a:pPr algn="ctr"/>
            <a:r>
              <a:rPr lang="en-US" sz="4400" dirty="0"/>
              <a:t>Sorry. Please try again.</a:t>
            </a:r>
          </a:p>
        </p:txBody>
      </p:sp>
      <p:sp>
        <p:nvSpPr>
          <p:cNvPr id="5" name="Rectangle: Rounded Corners 4">
            <a:hlinkClick r:id="rId2" action="ppaction://hlinksldjump"/>
            <a:extLst>
              <a:ext uri="{FF2B5EF4-FFF2-40B4-BE49-F238E27FC236}">
                <a16:creationId xmlns:a16="http://schemas.microsoft.com/office/drawing/2014/main" id="{F4C7EC8C-D965-4830-9B19-25C6DFE890EB}"/>
              </a:ext>
            </a:extLst>
          </p:cNvPr>
          <p:cNvSpPr/>
          <p:nvPr/>
        </p:nvSpPr>
        <p:spPr>
          <a:xfrm>
            <a:off x="5036674" y="3777115"/>
            <a:ext cx="1725714" cy="1346338"/>
          </a:xfrm>
          <a:prstGeom prst="roundRect">
            <a:avLst>
              <a:gd name="adj" fmla="val 22209"/>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2800" dirty="0">
                <a:ln w="0"/>
                <a:solidFill>
                  <a:schemeClr val="tx1"/>
                </a:solidFill>
                <a:effectLst>
                  <a:outerShdw blurRad="38100" dist="19050" dir="2700000" algn="tl" rotWithShape="0">
                    <a:schemeClr val="dk1">
                      <a:alpha val="40000"/>
                    </a:schemeClr>
                  </a:outerShdw>
                </a:effectLst>
              </a:rPr>
              <a:t>Click here to try again.</a:t>
            </a:r>
          </a:p>
        </p:txBody>
      </p:sp>
    </p:spTree>
    <p:extLst>
      <p:ext uri="{BB962C8B-B14F-4D97-AF65-F5344CB8AC3E}">
        <p14:creationId xmlns:p14="http://schemas.microsoft.com/office/powerpoint/2010/main" val="124338738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E4FFDD-5D4B-4015-8A16-196439C09928}"/>
              </a:ext>
            </a:extLst>
          </p:cNvPr>
          <p:cNvSpPr>
            <a:spLocks noGrp="1"/>
          </p:cNvSpPr>
          <p:nvPr>
            <p:ph type="ctrTitle"/>
          </p:nvPr>
        </p:nvSpPr>
        <p:spPr>
          <a:xfrm>
            <a:off x="184404" y="-958557"/>
            <a:ext cx="11823192" cy="3474866"/>
          </a:xfrm>
        </p:spPr>
        <p:txBody>
          <a:bodyPr>
            <a:normAutofit/>
          </a:bodyPr>
          <a:lstStyle/>
          <a:p>
            <a:r>
              <a:rPr lang="en-CA" b="1" i="0" cap="all" dirty="0">
                <a:effectLst/>
                <a:latin typeface="Arial" panose="020B0604020202020204" pitchFamily="34" charset="0"/>
                <a:cs typeface="Arial" panose="020B0604020202020204" pitchFamily="34" charset="0"/>
              </a:rPr>
              <a:t>SEMINAR 18:</a:t>
            </a:r>
            <a:br>
              <a:rPr lang="en-CA" b="1" i="0" cap="all" dirty="0">
                <a:effectLst/>
                <a:latin typeface="Arial" panose="020B0604020202020204" pitchFamily="34" charset="0"/>
                <a:cs typeface="Arial" panose="020B0604020202020204" pitchFamily="34" charset="0"/>
              </a:rPr>
            </a:br>
            <a:r>
              <a:rPr lang="en-CA" b="1" i="0" cap="all" dirty="0">
                <a:effectLst/>
                <a:latin typeface="Arial" panose="020B0604020202020204" pitchFamily="34" charset="0"/>
                <a:cs typeface="Arial" panose="020B0604020202020204" pitchFamily="34" charset="0"/>
              </a:rPr>
              <a:t>HOW TO REACT TO COMPETITION </a:t>
            </a:r>
            <a:endParaRPr lang="en-US" b="1"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5156FE2E-5F37-48FF-967D-CC2D2A6C3B02}"/>
              </a:ext>
            </a:extLst>
          </p:cNvPr>
          <p:cNvSpPr>
            <a:spLocks noGrp="1"/>
          </p:cNvSpPr>
          <p:nvPr>
            <p:ph type="subTitle" idx="1"/>
          </p:nvPr>
        </p:nvSpPr>
        <p:spPr>
          <a:xfrm>
            <a:off x="1524000" y="2769934"/>
            <a:ext cx="9448800" cy="1948370"/>
          </a:xfrm>
        </p:spPr>
        <p:txBody>
          <a:bodyPr>
            <a:normAutofit/>
          </a:bodyPr>
          <a:lstStyle/>
          <a:p>
            <a:r>
              <a:rPr lang="en-CA" b="0" i="0" dirty="0">
                <a:solidFill>
                  <a:srgbClr val="000000"/>
                </a:solidFill>
                <a:effectLst/>
                <a:latin typeface="Calibri" panose="020F0502020204030204" pitchFamily="34" charset="0"/>
              </a:rPr>
              <a:t> </a:t>
            </a:r>
            <a:endParaRPr lang="en-US" sz="3200" dirty="0"/>
          </a:p>
        </p:txBody>
      </p:sp>
      <p:grpSp>
        <p:nvGrpSpPr>
          <p:cNvPr id="4" name="Group 3">
            <a:extLst>
              <a:ext uri="{FF2B5EF4-FFF2-40B4-BE49-F238E27FC236}">
                <a16:creationId xmlns:a16="http://schemas.microsoft.com/office/drawing/2014/main" id="{80FE3708-C114-4EA0-BAB0-1CB428BE0C48}"/>
              </a:ext>
            </a:extLst>
          </p:cNvPr>
          <p:cNvGrpSpPr/>
          <p:nvPr/>
        </p:nvGrpSpPr>
        <p:grpSpPr>
          <a:xfrm>
            <a:off x="161831" y="6117336"/>
            <a:ext cx="4007833" cy="679239"/>
            <a:chOff x="161831" y="6169003"/>
            <a:chExt cx="4276819" cy="627572"/>
          </a:xfrm>
        </p:grpSpPr>
        <p:pic>
          <p:nvPicPr>
            <p:cNvPr id="5" name="Picture 4">
              <a:extLst>
                <a:ext uri="{FF2B5EF4-FFF2-40B4-BE49-F238E27FC236}">
                  <a16:creationId xmlns:a16="http://schemas.microsoft.com/office/drawing/2014/main" id="{29652960-727A-4FE7-A095-7A1C5D2656C6}"/>
                </a:ext>
              </a:extLst>
            </p:cNvPr>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161831" y="6205943"/>
              <a:ext cx="1352739" cy="590632"/>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1F205DF3-E1BE-4986-AB3D-417ACCE8BE87}"/>
                </a:ext>
              </a:extLst>
            </p:cNvPr>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514570" y="6169003"/>
              <a:ext cx="571500" cy="55245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8">
              <a:extLst>
                <a:ext uri="{FF2B5EF4-FFF2-40B4-BE49-F238E27FC236}">
                  <a16:creationId xmlns:a16="http://schemas.microsoft.com/office/drawing/2014/main" id="{41E99EB0-ABC8-4D96-A679-AB3B88C8D98C}"/>
                </a:ext>
              </a:extLst>
            </p:cNvPr>
            <p:cNvPicPr>
              <a:picLocks noChangeAspect="1" noChangeArrowheads="1"/>
            </p:cNvPicPr>
            <p:nvPr/>
          </p:nvPicPr>
          <p:blipFill>
            <a:blip r:embed="rId4">
              <a:extLst>
                <a:ext uri="{28A0092B-C50C-407E-A947-70E740481C1C}">
                  <a14:useLocalDpi xmlns:a14="http://schemas.microsoft.com/office/drawing/2010/main"/>
                </a:ext>
              </a:extLst>
            </a:blip>
            <a:srcRect/>
            <a:stretch>
              <a:fillRect/>
            </a:stretch>
          </p:blipFill>
          <p:spPr bwMode="auto">
            <a:xfrm>
              <a:off x="2305050" y="6184856"/>
              <a:ext cx="2133600" cy="533400"/>
            </a:xfrm>
            <a:prstGeom prst="rect">
              <a:avLst/>
            </a:prstGeom>
            <a:noFill/>
            <a:extLst>
              <a:ext uri="{909E8E84-426E-40DD-AFC4-6F175D3DCCD1}">
                <a14:hiddenFill xmlns:a14="http://schemas.microsoft.com/office/drawing/2010/main">
                  <a:solidFill>
                    <a:srgbClr val="FFFFFF"/>
                  </a:solidFill>
                </a14:hiddenFill>
              </a:ext>
            </a:extLst>
          </p:spPr>
        </p:pic>
      </p:grpSp>
      <p:sp>
        <p:nvSpPr>
          <p:cNvPr id="11" name="TextBox 10">
            <a:extLst>
              <a:ext uri="{FF2B5EF4-FFF2-40B4-BE49-F238E27FC236}">
                <a16:creationId xmlns:a16="http://schemas.microsoft.com/office/drawing/2014/main" id="{6B971756-C177-24DB-14EF-3521493C57A1}"/>
              </a:ext>
            </a:extLst>
          </p:cNvPr>
          <p:cNvSpPr txBox="1"/>
          <p:nvPr/>
        </p:nvSpPr>
        <p:spPr>
          <a:xfrm>
            <a:off x="1219200" y="2610723"/>
            <a:ext cx="9448800" cy="2759730"/>
          </a:xfrm>
          <a:prstGeom prst="rect">
            <a:avLst/>
          </a:prstGeom>
          <a:noFill/>
        </p:spPr>
        <p:txBody>
          <a:bodyPr wrap="square">
            <a:spAutoFit/>
          </a:bodyPr>
          <a:lstStyle/>
          <a:p>
            <a:pPr algn="ctr">
              <a:spcAft>
                <a:spcPts val="800"/>
              </a:spcAft>
            </a:pPr>
            <a:endParaRPr lang="en-CA" sz="2400" dirty="0">
              <a:solidFill>
                <a:srgbClr val="000000"/>
              </a:solidFill>
              <a:effectLst/>
              <a:ea typeface="Twentieth Century"/>
              <a:cs typeface="Twentieth Century"/>
            </a:endParaRPr>
          </a:p>
          <a:p>
            <a:pPr algn="ctr">
              <a:spcAft>
                <a:spcPts val="800"/>
              </a:spcAft>
            </a:pPr>
            <a:endParaRPr lang="en-CA" sz="2400" dirty="0">
              <a:solidFill>
                <a:srgbClr val="000000"/>
              </a:solidFill>
              <a:effectLst/>
              <a:ea typeface="Twentieth Century"/>
              <a:cs typeface="Twentieth Century"/>
            </a:endParaRPr>
          </a:p>
          <a:p>
            <a:pPr algn="ctr">
              <a:spcAft>
                <a:spcPts val="800"/>
              </a:spcAft>
            </a:pPr>
            <a:r>
              <a:rPr lang="en-CA" sz="2800" dirty="0">
                <a:solidFill>
                  <a:srgbClr val="000000"/>
                </a:solidFill>
                <a:effectLst/>
                <a:ea typeface="Twentieth Century"/>
                <a:cs typeface="Twentieth Century"/>
              </a:rPr>
              <a:t>In seminar 8 - </a:t>
            </a:r>
            <a:r>
              <a:rPr lang="en-CA" sz="2800" i="1" dirty="0">
                <a:solidFill>
                  <a:srgbClr val="000000"/>
                </a:solidFill>
                <a:ea typeface="Twentieth Century"/>
                <a:cs typeface="Twentieth Century"/>
              </a:rPr>
              <a:t>C</a:t>
            </a:r>
            <a:r>
              <a:rPr lang="en-CA" sz="2800" i="1" dirty="0">
                <a:solidFill>
                  <a:srgbClr val="000000"/>
                </a:solidFill>
                <a:effectLst/>
                <a:ea typeface="Twentieth Century"/>
                <a:cs typeface="Twentieth Century"/>
              </a:rPr>
              <a:t>onsiderations in Setting your Prices, </a:t>
            </a:r>
            <a:r>
              <a:rPr lang="en-CA" sz="2800" dirty="0">
                <a:solidFill>
                  <a:srgbClr val="000000"/>
                </a:solidFill>
                <a:effectLst/>
                <a:ea typeface="Twentieth Century"/>
                <a:cs typeface="Twentieth Century"/>
              </a:rPr>
              <a:t>we introduced you to the accounting and </a:t>
            </a:r>
            <a:r>
              <a:rPr lang="en-CA" sz="2800" dirty="0">
                <a:solidFill>
                  <a:srgbClr val="000000"/>
                </a:solidFill>
                <a:effectLst/>
                <a:ea typeface="Twentieth Century"/>
                <a:cs typeface="Twentieth Century"/>
                <a:hlinkClick r:id="rId5" action="ppaction://hlinksldjump" tooltip="In casual business terms, number crunching refers to the   mathematical work involved in making sense of numerical data. "/>
              </a:rPr>
              <a:t>number-crunching</a:t>
            </a:r>
            <a:r>
              <a:rPr lang="en-CA" sz="2800" dirty="0">
                <a:solidFill>
                  <a:srgbClr val="000000"/>
                </a:solidFill>
                <a:effectLst/>
                <a:ea typeface="Twentieth Century"/>
                <a:cs typeface="Twentieth Century"/>
              </a:rPr>
              <a:t> steps in price setting.  It is time to look at the bigger picture and build a strong </a:t>
            </a:r>
            <a:r>
              <a:rPr lang="en-CA" sz="2800" dirty="0">
                <a:solidFill>
                  <a:srgbClr val="000000"/>
                </a:solidFill>
                <a:effectLst/>
                <a:ea typeface="Twentieth Century"/>
                <a:cs typeface="Twentieth Century"/>
                <a:hlinkClick r:id="rId5" action="ppaction://hlinksldjump" tooltip="A marketing strategy refers to a business’s overall game plan for reaching prospective consumers and turning them into customers of their products or services. A marketing strategy contains the company’s value proposition, key brand messaging, data on targ"/>
              </a:rPr>
              <a:t>market strategy</a:t>
            </a:r>
            <a:r>
              <a:rPr lang="en-CA" sz="2800" dirty="0">
                <a:solidFill>
                  <a:srgbClr val="000000"/>
                </a:solidFill>
                <a:effectLst/>
                <a:ea typeface="Twentieth Century"/>
                <a:cs typeface="Twentieth Century"/>
              </a:rPr>
              <a:t>! </a:t>
            </a:r>
            <a:endParaRPr lang="en-CA" sz="2800" dirty="0">
              <a:effectLst/>
              <a:ea typeface="Twentieth Century"/>
              <a:cs typeface="Twentieth Century"/>
            </a:endParaRPr>
          </a:p>
        </p:txBody>
      </p:sp>
      <p:sp>
        <p:nvSpPr>
          <p:cNvPr id="10" name="TextBox 9">
            <a:extLst>
              <a:ext uri="{FF2B5EF4-FFF2-40B4-BE49-F238E27FC236}">
                <a16:creationId xmlns:a16="http://schemas.microsoft.com/office/drawing/2014/main" id="{A4A41EB2-CA9D-BF2F-2A43-595716716D4B}"/>
              </a:ext>
            </a:extLst>
          </p:cNvPr>
          <p:cNvSpPr txBox="1"/>
          <p:nvPr/>
        </p:nvSpPr>
        <p:spPr>
          <a:xfrm>
            <a:off x="1371600" y="2266847"/>
            <a:ext cx="9448800" cy="1056700"/>
          </a:xfrm>
          <a:prstGeom prst="rect">
            <a:avLst/>
          </a:prstGeom>
          <a:noFill/>
        </p:spPr>
        <p:txBody>
          <a:bodyPr wrap="square">
            <a:spAutoFit/>
          </a:bodyPr>
          <a:lstStyle/>
          <a:p>
            <a:pPr algn="ctr">
              <a:spcAft>
                <a:spcPts val="800"/>
              </a:spcAft>
            </a:pPr>
            <a:endParaRPr lang="en-CA" sz="2800" u="sng" dirty="0">
              <a:solidFill>
                <a:srgbClr val="000000"/>
              </a:solidFill>
              <a:effectLst/>
              <a:ea typeface="Twentieth Century"/>
              <a:cs typeface="Twentieth Century"/>
            </a:endParaRPr>
          </a:p>
          <a:p>
            <a:pPr algn="ctr">
              <a:spcAft>
                <a:spcPts val="800"/>
              </a:spcAft>
            </a:pPr>
            <a:r>
              <a:rPr lang="en-CA" sz="2800" u="sng" dirty="0">
                <a:solidFill>
                  <a:srgbClr val="000000"/>
                </a:solidFill>
                <a:effectLst/>
                <a:ea typeface="Twentieth Century"/>
                <a:cs typeface="Twentieth Century"/>
              </a:rPr>
              <a:t>What to do when the competition is taking away business</a:t>
            </a:r>
            <a:endParaRPr lang="en-CA" sz="3200" u="sng" dirty="0">
              <a:effectLst/>
              <a:ea typeface="Twentieth Century"/>
              <a:cs typeface="Twentieth Century"/>
            </a:endParaRPr>
          </a:p>
        </p:txBody>
      </p:sp>
    </p:spTree>
    <p:extLst>
      <p:ext uri="{BB962C8B-B14F-4D97-AF65-F5344CB8AC3E}">
        <p14:creationId xmlns:p14="http://schemas.microsoft.com/office/powerpoint/2010/main" val="18559590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B938AC-EA3C-7522-8337-9FB3240DEABF}"/>
              </a:ext>
            </a:extLst>
          </p:cNvPr>
          <p:cNvSpPr>
            <a:spLocks noGrp="1"/>
          </p:cNvSpPr>
          <p:nvPr>
            <p:ph type="title"/>
          </p:nvPr>
        </p:nvSpPr>
        <p:spPr>
          <a:xfrm>
            <a:off x="838200" y="118237"/>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Getting Started</a:t>
            </a:r>
            <a:endParaRPr lang="en-US" sz="6600" b="1"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2490798E-A946-4814-BD0F-696F6E069A40}"/>
              </a:ext>
            </a:extLst>
          </p:cNvPr>
          <p:cNvSpPr txBox="1"/>
          <p:nvPr/>
        </p:nvSpPr>
        <p:spPr>
          <a:xfrm>
            <a:off x="88392" y="1578079"/>
            <a:ext cx="10747248" cy="1246495"/>
          </a:xfrm>
          <a:prstGeom prst="rect">
            <a:avLst/>
          </a:prstGeom>
          <a:noFill/>
        </p:spPr>
        <p:txBody>
          <a:bodyPr wrap="square">
            <a:spAutoFit/>
          </a:bodyPr>
          <a:lstStyle/>
          <a:p>
            <a:r>
              <a:rPr lang="en-CA" sz="2500" dirty="0">
                <a:solidFill>
                  <a:srgbClr val="000000"/>
                </a:solidFill>
                <a:effectLst/>
                <a:ea typeface="Twentieth Century"/>
                <a:cs typeface="Twentieth Century"/>
              </a:rPr>
              <a:t>To become a successful business, you need to find ways to stay a step ahead of your competition. Doing so is often easier said than done, and there’s no simple answer to how to counter the negative impact of your competition. </a:t>
            </a:r>
            <a:endParaRPr kumimoji="0" lang="en-CA" sz="2500" b="0" i="0" u="none" strike="noStrike" kern="1200" cap="none" spc="0" normalizeH="0" baseline="0" noProof="0" dirty="0">
              <a:ln>
                <a:noFill/>
              </a:ln>
              <a:solidFill>
                <a:prstClr val="black"/>
              </a:solidFill>
              <a:effectLst/>
              <a:uLnTx/>
              <a:uFillTx/>
              <a:ea typeface="Twentieth Century"/>
              <a:cs typeface="Twentieth Century"/>
            </a:endParaRPr>
          </a:p>
        </p:txBody>
      </p:sp>
      <p:sp>
        <p:nvSpPr>
          <p:cNvPr id="6" name="TextBox 5">
            <a:extLst>
              <a:ext uri="{FF2B5EF4-FFF2-40B4-BE49-F238E27FC236}">
                <a16:creationId xmlns:a16="http://schemas.microsoft.com/office/drawing/2014/main" id="{694747A3-D7A0-51D5-175C-11095322D7D4}"/>
              </a:ext>
            </a:extLst>
          </p:cNvPr>
          <p:cNvSpPr txBox="1"/>
          <p:nvPr/>
        </p:nvSpPr>
        <p:spPr>
          <a:xfrm>
            <a:off x="477012" y="3115048"/>
            <a:ext cx="11465052" cy="1129668"/>
          </a:xfrm>
          <a:prstGeom prst="rect">
            <a:avLst/>
          </a:prstGeom>
          <a:noFill/>
        </p:spPr>
        <p:txBody>
          <a:bodyPr wrap="square">
            <a:spAutoFit/>
          </a:bodyPr>
          <a:lstStyle/>
          <a:p>
            <a:pPr algn="ctr">
              <a:lnSpc>
                <a:spcPct val="125000"/>
              </a:lnSpc>
              <a:spcAft>
                <a:spcPts val="800"/>
              </a:spcAft>
            </a:pPr>
            <a:r>
              <a:rPr lang="en-CA" sz="2800" dirty="0">
                <a:ln w="0"/>
                <a:solidFill>
                  <a:schemeClr val="accent1">
                    <a:lumMod val="75000"/>
                  </a:schemeClr>
                </a:solidFill>
                <a:effectLst>
                  <a:reflection blurRad="6350" stA="53000" endA="300" endPos="35500" dir="5400000" sy="-90000" algn="bl" rotWithShape="0"/>
                </a:effectLst>
                <a:latin typeface="Calibri" panose="020F0502020204030204" pitchFamily="34" charset="0"/>
                <a:ea typeface="Twentieth Century"/>
                <a:cs typeface="Twentieth Century"/>
              </a:rPr>
              <a:t>Here are some components you need to consider to build a unique marketing </a:t>
            </a:r>
            <a:r>
              <a:rPr lang="en-CA" sz="2800" dirty="0">
                <a:ln w="0"/>
                <a:solidFill>
                  <a:schemeClr val="accent1">
                    <a:lumMod val="75000"/>
                  </a:schemeClr>
                </a:solidFill>
                <a:effectLst>
                  <a:reflection blurRad="6350" stA="53000" endA="300" endPos="35500" dir="5400000" sy="-90000" algn="bl" rotWithShape="0"/>
                </a:effectLst>
                <a:latin typeface="Calibri" panose="020F0502020204030204" pitchFamily="34" charset="0"/>
                <a:ea typeface="Twentieth Century"/>
                <a:cs typeface="Twentieth Century"/>
                <a:hlinkClick r:id="rId2" action="ppaction://hlinksldjump" tooltip="The way in which a business, government, or other organization carefully plans its actions over a period of time to improve its position and achieve its goals. "/>
              </a:rPr>
              <a:t>strategy</a:t>
            </a:r>
            <a:r>
              <a:rPr lang="en-CA" sz="2800" dirty="0">
                <a:ln w="0"/>
                <a:solidFill>
                  <a:schemeClr val="accent1">
                    <a:lumMod val="75000"/>
                  </a:schemeClr>
                </a:solidFill>
                <a:effectLst>
                  <a:reflection blurRad="6350" stA="53000" endA="300" endPos="35500" dir="5400000" sy="-90000" algn="bl" rotWithShape="0"/>
                </a:effectLst>
                <a:latin typeface="Calibri" panose="020F0502020204030204" pitchFamily="34" charset="0"/>
                <a:ea typeface="Twentieth Century"/>
                <a:cs typeface="Twentieth Century"/>
              </a:rPr>
              <a:t>:</a:t>
            </a:r>
            <a:endParaRPr lang="en-CA" sz="2800" dirty="0">
              <a:ln w="0"/>
              <a:solidFill>
                <a:schemeClr val="accent1">
                  <a:lumMod val="75000"/>
                </a:schemeClr>
              </a:solidFill>
              <a:effectLst>
                <a:reflection blurRad="6350" stA="53000" endA="300" endPos="35500" dir="5400000" sy="-90000" algn="bl" rotWithShape="0"/>
              </a:effectLst>
              <a:latin typeface="Twentieth Century"/>
              <a:ea typeface="Twentieth Century"/>
              <a:cs typeface="Twentieth Century"/>
            </a:endParaRPr>
          </a:p>
        </p:txBody>
      </p:sp>
      <p:sp>
        <p:nvSpPr>
          <p:cNvPr id="7" name="TextBox 6">
            <a:extLst>
              <a:ext uri="{FF2B5EF4-FFF2-40B4-BE49-F238E27FC236}">
                <a16:creationId xmlns:a16="http://schemas.microsoft.com/office/drawing/2014/main" id="{634CC8F1-87D0-2A02-9D10-06F7846A5B5E}"/>
              </a:ext>
            </a:extLst>
          </p:cNvPr>
          <p:cNvSpPr txBox="1"/>
          <p:nvPr/>
        </p:nvSpPr>
        <p:spPr>
          <a:xfrm>
            <a:off x="385950" y="4507233"/>
            <a:ext cx="6094476" cy="1938992"/>
          </a:xfrm>
          <a:prstGeom prst="rect">
            <a:avLst/>
          </a:prstGeom>
          <a:noFill/>
        </p:spPr>
        <p:txBody>
          <a:bodyPr wrap="square">
            <a:spAutoFit/>
          </a:bodyPr>
          <a:lstStyle/>
          <a:p>
            <a:pPr marL="342900" lvl="0" indent="-342900">
              <a:spcAft>
                <a:spcPts val="800"/>
              </a:spcAft>
              <a:buFont typeface="Arial" panose="020B0604020202020204" pitchFamily="34" charset="0"/>
              <a:buChar char="●"/>
            </a:pPr>
            <a:r>
              <a:rPr lang="en-CA" sz="2500" dirty="0">
                <a:solidFill>
                  <a:srgbClr val="000000"/>
                </a:solidFill>
                <a:effectLst/>
                <a:latin typeface="Calibri" panose="020F0502020204030204" pitchFamily="34" charset="0"/>
                <a:ea typeface="Noto Sans Symbols"/>
                <a:cs typeface="Noto Sans Symbols"/>
              </a:rPr>
              <a:t>Product/ services and </a:t>
            </a:r>
            <a:r>
              <a:rPr lang="en-CA" sz="2500" dirty="0">
                <a:solidFill>
                  <a:srgbClr val="000000"/>
                </a:solidFill>
                <a:effectLst/>
                <a:latin typeface="Calibri" panose="020F0502020204030204" pitchFamily="34" charset="0"/>
                <a:ea typeface="Noto Sans Symbols"/>
                <a:cs typeface="Noto Sans Symbols"/>
                <a:hlinkClick r:id="rId2" action="ppaction://hlinksldjump" tooltip="Incentives are ways to reinforce certain desired behavior: when running your own business, an example of an incentive would be a loyalty program that rewards return customers. This creates incentive for customers to come back to your business."/>
              </a:rPr>
              <a:t>incentives</a:t>
            </a:r>
            <a:endParaRPr lang="en-CA" sz="2500" dirty="0">
              <a:effectLst/>
              <a:latin typeface="Noto Sans Symbols"/>
              <a:ea typeface="Noto Sans Symbols"/>
              <a:cs typeface="Noto Sans Symbols"/>
            </a:endParaRPr>
          </a:p>
          <a:p>
            <a:pPr marL="342900" lvl="0" indent="-342900">
              <a:spcAft>
                <a:spcPts val="800"/>
              </a:spcAft>
              <a:buFont typeface="Arial" panose="020B0604020202020204" pitchFamily="34" charset="0"/>
              <a:buChar char="●"/>
            </a:pPr>
            <a:r>
              <a:rPr lang="en-CA" sz="2500" dirty="0">
                <a:solidFill>
                  <a:srgbClr val="000000"/>
                </a:solidFill>
                <a:effectLst/>
                <a:latin typeface="Calibri" panose="020F0502020204030204" pitchFamily="34" charset="0"/>
                <a:ea typeface="Noto Sans Symbols"/>
                <a:cs typeface="Noto Sans Symbols"/>
              </a:rPr>
              <a:t>Price</a:t>
            </a:r>
            <a:endParaRPr lang="en-CA" sz="2500" dirty="0">
              <a:effectLst/>
              <a:latin typeface="Noto Sans Symbols"/>
              <a:ea typeface="Noto Sans Symbols"/>
              <a:cs typeface="Noto Sans Symbols"/>
            </a:endParaRPr>
          </a:p>
          <a:p>
            <a:pPr marL="342900" lvl="0" indent="-342900">
              <a:spcAft>
                <a:spcPts val="800"/>
              </a:spcAft>
              <a:buFont typeface="Arial" panose="020B0604020202020204" pitchFamily="34" charset="0"/>
              <a:buChar char="●"/>
            </a:pPr>
            <a:r>
              <a:rPr lang="en-CA" sz="2500" dirty="0">
                <a:solidFill>
                  <a:srgbClr val="000000"/>
                </a:solidFill>
                <a:effectLst/>
                <a:latin typeface="Calibri" panose="020F0502020204030204" pitchFamily="34" charset="0"/>
                <a:ea typeface="Noto Sans Symbols"/>
                <a:cs typeface="Noto Sans Symbols"/>
              </a:rPr>
              <a:t>Distribution </a:t>
            </a:r>
            <a:endParaRPr lang="en-CA" sz="2500" dirty="0">
              <a:effectLst/>
              <a:latin typeface="Noto Sans Symbols"/>
              <a:ea typeface="Noto Sans Symbols"/>
              <a:cs typeface="Noto Sans Symbols"/>
            </a:endParaRPr>
          </a:p>
          <a:p>
            <a:pPr marL="342900" lvl="0" indent="-342900">
              <a:spcAft>
                <a:spcPts val="800"/>
              </a:spcAft>
              <a:buFont typeface="Arial" panose="020B0604020202020204" pitchFamily="34" charset="0"/>
              <a:buChar char="●"/>
            </a:pPr>
            <a:r>
              <a:rPr lang="en-CA" sz="2500" dirty="0">
                <a:solidFill>
                  <a:srgbClr val="000000"/>
                </a:solidFill>
                <a:effectLst/>
                <a:latin typeface="Calibri" panose="020F0502020204030204" pitchFamily="34" charset="0"/>
                <a:ea typeface="Noto Sans Symbols"/>
                <a:cs typeface="Noto Sans Symbols"/>
              </a:rPr>
              <a:t>Communication</a:t>
            </a:r>
            <a:endParaRPr lang="en-CA" sz="2500" dirty="0">
              <a:effectLst/>
              <a:latin typeface="Noto Sans Symbols"/>
              <a:ea typeface="Noto Sans Symbols"/>
              <a:cs typeface="Noto Sans Symbols"/>
            </a:endParaRPr>
          </a:p>
        </p:txBody>
      </p:sp>
      <p:pic>
        <p:nvPicPr>
          <p:cNvPr id="2050" name="Picture 2">
            <a:extLst>
              <a:ext uri="{FF2B5EF4-FFF2-40B4-BE49-F238E27FC236}">
                <a16:creationId xmlns:a16="http://schemas.microsoft.com/office/drawing/2014/main" id="{66CE6B11-AE71-5209-EA21-71AB5DE2624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42632" y="3912131"/>
            <a:ext cx="2735580" cy="273558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0604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fade">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fade">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fade">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D18B3-29D5-5872-642F-D608EFFD5D28}"/>
              </a:ext>
            </a:extLst>
          </p:cNvPr>
          <p:cNvSpPr>
            <a:spLocks noGrp="1"/>
          </p:cNvSpPr>
          <p:nvPr>
            <p:ph type="title"/>
          </p:nvPr>
        </p:nvSpPr>
        <p:spPr>
          <a:xfrm>
            <a:off x="838200" y="392557"/>
            <a:ext cx="10515600" cy="1325563"/>
          </a:xfrm>
        </p:spPr>
        <p:txBody>
          <a:bodyPr>
            <a:noAutofit/>
          </a:bodyPr>
          <a:lstStyle/>
          <a:p>
            <a:pPr algn="ctr"/>
            <a:r>
              <a:rPr lang="en-CA" sz="5400" b="1" dirty="0">
                <a:effectLst/>
                <a:latin typeface="Arial" panose="020B0604020202020204" pitchFamily="34" charset="0"/>
                <a:ea typeface="Twentieth Century"/>
                <a:cs typeface="Arial" panose="020B0604020202020204" pitchFamily="34" charset="0"/>
              </a:rPr>
              <a:t>Set Competitive </a:t>
            </a:r>
            <a:r>
              <a:rPr lang="en-CA" sz="5400" b="1" dirty="0">
                <a:latin typeface="Arial" panose="020B0604020202020204" pitchFamily="34" charset="0"/>
                <a:ea typeface="Twentieth Century"/>
                <a:cs typeface="Arial" panose="020B0604020202020204" pitchFamily="34" charset="0"/>
              </a:rPr>
              <a:t>P</a:t>
            </a:r>
            <a:r>
              <a:rPr lang="en-CA" sz="5400" b="1" dirty="0">
                <a:effectLst/>
                <a:latin typeface="Arial" panose="020B0604020202020204" pitchFamily="34" charset="0"/>
                <a:ea typeface="Twentieth Century"/>
                <a:cs typeface="Arial" panose="020B0604020202020204" pitchFamily="34" charset="0"/>
              </a:rPr>
              <a:t>ricing and Communicate how Great You </a:t>
            </a:r>
            <a:r>
              <a:rPr lang="en-CA" sz="5400" b="1" dirty="0">
                <a:latin typeface="Arial" panose="020B0604020202020204" pitchFamily="34" charset="0"/>
                <a:ea typeface="Twentieth Century"/>
                <a:cs typeface="Arial" panose="020B0604020202020204" pitchFamily="34" charset="0"/>
              </a:rPr>
              <a:t>A</a:t>
            </a:r>
            <a:r>
              <a:rPr lang="en-CA" sz="5400" b="1" dirty="0">
                <a:effectLst/>
                <a:latin typeface="Arial" panose="020B0604020202020204" pitchFamily="34" charset="0"/>
                <a:ea typeface="Twentieth Century"/>
                <a:cs typeface="Arial" panose="020B0604020202020204" pitchFamily="34" charset="0"/>
              </a:rPr>
              <a:t>re. </a:t>
            </a:r>
            <a:endParaRPr lang="en-US" sz="5400" dirty="0">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299CBDB-BA63-207A-09B2-DDAC44D864D7}"/>
              </a:ext>
            </a:extLst>
          </p:cNvPr>
          <p:cNvSpPr txBox="1"/>
          <p:nvPr/>
        </p:nvSpPr>
        <p:spPr>
          <a:xfrm>
            <a:off x="0" y="2301823"/>
            <a:ext cx="8403336" cy="1200329"/>
          </a:xfrm>
          <a:prstGeom prst="rect">
            <a:avLst/>
          </a:prstGeom>
          <a:noFill/>
        </p:spPr>
        <p:txBody>
          <a:bodyPr wrap="square">
            <a:spAutoFit/>
          </a:bodyPr>
          <a:lstStyle/>
          <a:p>
            <a:r>
              <a:rPr lang="en-CA" sz="2400" dirty="0">
                <a:effectLst/>
                <a:latin typeface="Calibri" panose="020F0502020204030204" pitchFamily="34" charset="0"/>
                <a:ea typeface="Twentieth Century"/>
              </a:rPr>
              <a:t>- You need to determine the ideal price point.  It would help if you had a clear picture of your competition’s goods or services; you should always be aware of your competition’s pricing strategy. </a:t>
            </a:r>
            <a:endParaRPr lang="en-US" sz="2400" dirty="0"/>
          </a:p>
        </p:txBody>
      </p:sp>
      <p:sp>
        <p:nvSpPr>
          <p:cNvPr id="7" name="TextBox 6">
            <a:extLst>
              <a:ext uri="{FF2B5EF4-FFF2-40B4-BE49-F238E27FC236}">
                <a16:creationId xmlns:a16="http://schemas.microsoft.com/office/drawing/2014/main" id="{6AAF7CFB-BE4D-60B3-2888-93555DCDDCBF}"/>
              </a:ext>
            </a:extLst>
          </p:cNvPr>
          <p:cNvSpPr txBox="1"/>
          <p:nvPr/>
        </p:nvSpPr>
        <p:spPr>
          <a:xfrm>
            <a:off x="0" y="3675888"/>
            <a:ext cx="12438888" cy="1200329"/>
          </a:xfrm>
          <a:prstGeom prst="rect">
            <a:avLst/>
          </a:prstGeom>
          <a:noFill/>
        </p:spPr>
        <p:txBody>
          <a:bodyPr wrap="square">
            <a:spAutoFit/>
          </a:bodyPr>
          <a:lstStyle/>
          <a:p>
            <a:r>
              <a:rPr lang="en-CA" sz="2400" dirty="0">
                <a:effectLst/>
                <a:latin typeface="Calibri" panose="020F0502020204030204" pitchFamily="34" charset="0"/>
                <a:ea typeface="Twentieth Century"/>
              </a:rPr>
              <a:t>- The price is far from being the only point to win sales. Of course, lowering prices when they are well evaluated is never a solution.  Lowering prices can send a negative message about the quality of your products and services, hurting your reputation and profitability. </a:t>
            </a:r>
            <a:endParaRPr lang="en-US" sz="2400" dirty="0"/>
          </a:p>
        </p:txBody>
      </p:sp>
      <p:sp>
        <p:nvSpPr>
          <p:cNvPr id="11" name="TextBox 10">
            <a:extLst>
              <a:ext uri="{FF2B5EF4-FFF2-40B4-BE49-F238E27FC236}">
                <a16:creationId xmlns:a16="http://schemas.microsoft.com/office/drawing/2014/main" id="{67352B66-0E8A-C146-8EBF-44AFD185EA69}"/>
              </a:ext>
            </a:extLst>
          </p:cNvPr>
          <p:cNvSpPr txBox="1"/>
          <p:nvPr/>
        </p:nvSpPr>
        <p:spPr>
          <a:xfrm>
            <a:off x="0" y="4919008"/>
            <a:ext cx="11727180" cy="1938992"/>
          </a:xfrm>
          <a:prstGeom prst="rect">
            <a:avLst/>
          </a:prstGeom>
          <a:noFill/>
        </p:spPr>
        <p:txBody>
          <a:bodyPr wrap="square">
            <a:spAutoFit/>
          </a:bodyPr>
          <a:lstStyle/>
          <a:p>
            <a:pPr>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400" dirty="0">
                <a:effectLst/>
                <a:latin typeface="Calibri" panose="020F0502020204030204" pitchFamily="34" charset="0"/>
                <a:ea typeface="Twentieth Century"/>
                <a:cs typeface="Twentieth Century"/>
              </a:rPr>
              <a:t>- Target the right crowd!  Since the market is segmented by lower, middle, and </a:t>
            </a:r>
            <a:r>
              <a:rPr lang="en-CA" sz="2400" dirty="0">
                <a:latin typeface="Calibri" panose="020F0502020204030204" pitchFamily="34" charset="0"/>
                <a:ea typeface="Twentieth Century"/>
                <a:cs typeface="Twentieth Century"/>
              </a:rPr>
              <a:t>high-end</a:t>
            </a:r>
            <a:r>
              <a:rPr lang="en-CA" sz="2400" dirty="0">
                <a:effectLst/>
                <a:latin typeface="Calibri" panose="020F0502020204030204" pitchFamily="34" charset="0"/>
                <a:ea typeface="Twentieth Century"/>
                <a:cs typeface="Twentieth Century"/>
              </a:rPr>
              <a:t> customers, you need to determine which group is your best audience and what their expectations are.  These are reasons why a client will buy a product or service from a business.  You need to know what is important to this client: Is it convenience? Value? Quality? Something else?</a:t>
            </a:r>
            <a:endParaRPr lang="en-CA" sz="2800" dirty="0">
              <a:effectLst/>
              <a:latin typeface="Twentieth Century"/>
              <a:ea typeface="Twentieth Century"/>
              <a:cs typeface="Twentieth Century"/>
            </a:endParaRPr>
          </a:p>
        </p:txBody>
      </p:sp>
      <p:pic>
        <p:nvPicPr>
          <p:cNvPr id="1028" name="Picture 4">
            <a:extLst>
              <a:ext uri="{FF2B5EF4-FFF2-40B4-BE49-F238E27FC236}">
                <a16:creationId xmlns:a16="http://schemas.microsoft.com/office/drawing/2014/main" id="{C9E81E18-BC03-D3BD-FB64-0974AF7ABAF7}"/>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0000" b="90000" l="10000" r="90000">
                        <a14:foregroundMark x1="29500" y1="24333" x2="25333" y2="31500"/>
                        <a14:foregroundMark x1="25333" y1="31500" x2="32667" y2="26833"/>
                        <a14:foregroundMark x1="32667" y1="26833" x2="32333" y2="26500"/>
                        <a14:foregroundMark x1="52333" y1="38667" x2="48333" y2="49333"/>
                        <a14:foregroundMark x1="48333" y1="49333" x2="55667" y2="56667"/>
                        <a14:foregroundMark x1="55667" y1="56667" x2="52667" y2="65667"/>
                        <a14:foregroundMark x1="52833" y1="66333" x2="52833" y2="65833"/>
                        <a14:foregroundMark x1="25333" y1="45167" x2="47000" y2="32833"/>
                        <a14:foregroundMark x1="47000" y1="32833" x2="57167" y2="38333"/>
                        <a14:foregroundMark x1="57167" y1="38333" x2="66833" y2="51667"/>
                        <a14:foregroundMark x1="66833" y1="51667" x2="62333" y2="71833"/>
                        <a14:foregroundMark x1="40500" y1="62667" x2="39500" y2="45333"/>
                        <a14:foregroundMark x1="39500" y1="45333" x2="39833" y2="44833"/>
                        <a14:foregroundMark x1="40667" y1="31000" x2="35500" y2="22333"/>
                        <a14:foregroundMark x1="35500" y1="22333" x2="24000" y2="21333"/>
                        <a14:foregroundMark x1="24000" y1="21333" x2="19000" y2="28000"/>
                        <a14:foregroundMark x1="19000" y1="28000" x2="20500" y2="37333"/>
                        <a14:foregroundMark x1="20500" y1="37333" x2="20667" y2="37333"/>
                      </a14:backgroundRemoval>
                    </a14:imgEffect>
                    <a14:imgEffect>
                      <a14:artisticPlasticWrap/>
                    </a14:imgEffect>
                  </a14:imgLayer>
                </a14:imgProps>
              </a:ext>
              <a:ext uri="{28A0092B-C50C-407E-A947-70E740481C1C}">
                <a14:useLocalDpi xmlns:a14="http://schemas.microsoft.com/office/drawing/2010/main" val="0"/>
              </a:ext>
            </a:extLst>
          </a:blip>
          <a:srcRect/>
          <a:stretch>
            <a:fillRect/>
          </a:stretch>
        </p:blipFill>
        <p:spPr bwMode="auto">
          <a:xfrm>
            <a:off x="8720328" y="1100741"/>
            <a:ext cx="3040380" cy="3040380"/>
          </a:xfrm>
          <a:prstGeom prst="rect">
            <a:avLst/>
          </a:prstGeom>
          <a:noFill/>
          <a:effectLst>
            <a:reflection blurRad="6350" stA="52000" endA="300" endPos="35000" dir="5400000" sy="-100000" algn="bl" rotWithShape="0"/>
          </a:effectLst>
          <a:extLst>
            <a:ext uri="{909E8E84-426E-40DD-AFC4-6F175D3DCCD1}">
              <a14:hiddenFill xmlns:a14="http://schemas.microsoft.com/office/drawing/2010/main">
                <a:solidFill>
                  <a:srgbClr val="FFFFFF"/>
                </a:solidFill>
              </a14:hiddenFill>
            </a:ext>
          </a:extLst>
        </p:spPr>
      </p:pic>
      <p:sp>
        <p:nvSpPr>
          <p:cNvPr id="12" name="Arrow: Right 11">
            <a:extLst>
              <a:ext uri="{FF2B5EF4-FFF2-40B4-BE49-F238E27FC236}">
                <a16:creationId xmlns:a16="http://schemas.microsoft.com/office/drawing/2014/main" id="{3CB5CB35-14A2-0BF3-4A55-F768FA7674D0}"/>
              </a:ext>
            </a:extLst>
          </p:cNvPr>
          <p:cNvSpPr/>
          <p:nvPr/>
        </p:nvSpPr>
        <p:spPr>
          <a:xfrm>
            <a:off x="10789920" y="5888504"/>
            <a:ext cx="1402080" cy="88187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dirty="0"/>
              <a:t>Continued</a:t>
            </a:r>
            <a:endParaRPr lang="en-US" dirty="0"/>
          </a:p>
        </p:txBody>
      </p:sp>
    </p:spTree>
    <p:extLst>
      <p:ext uri="{BB962C8B-B14F-4D97-AF65-F5344CB8AC3E}">
        <p14:creationId xmlns:p14="http://schemas.microsoft.com/office/powerpoint/2010/main" val="230485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1" grpId="0"/>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9E219-61CE-A4A2-323F-4CB107121FA6}"/>
              </a:ext>
            </a:extLst>
          </p:cNvPr>
          <p:cNvSpPr>
            <a:spLocks noGrp="1"/>
          </p:cNvSpPr>
          <p:nvPr>
            <p:ph type="title"/>
          </p:nvPr>
        </p:nvSpPr>
        <p:spPr>
          <a:xfrm>
            <a:off x="780288" y="310261"/>
            <a:ext cx="10631424" cy="1619123"/>
          </a:xfrm>
        </p:spPr>
        <p:txBody>
          <a:bodyPr>
            <a:noAutofit/>
          </a:bodyPr>
          <a:lstStyle/>
          <a:p>
            <a:pPr algn="ctr"/>
            <a:r>
              <a:rPr lang="en-CA" sz="6000" b="1" dirty="0">
                <a:latin typeface="Arial" panose="020B0604020202020204" pitchFamily="34" charset="0"/>
                <a:cs typeface="Arial" panose="020B0604020202020204" pitchFamily="34" charset="0"/>
              </a:rPr>
              <a:t>Setting Competitive Pricing, Cont’d.</a:t>
            </a:r>
            <a:endParaRPr lang="en-US" sz="60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9B882230-E8BD-187A-E1EB-70AF89FBFDD8}"/>
              </a:ext>
            </a:extLst>
          </p:cNvPr>
          <p:cNvSpPr txBox="1"/>
          <p:nvPr/>
        </p:nvSpPr>
        <p:spPr>
          <a:xfrm>
            <a:off x="2265807" y="2026889"/>
            <a:ext cx="7660386" cy="1129668"/>
          </a:xfrm>
          <a:prstGeom prst="rect">
            <a:avLst/>
          </a:prstGeom>
          <a:noFill/>
        </p:spPr>
        <p:txBody>
          <a:bodyPr wrap="square">
            <a:spAutoFit/>
          </a:bodyPr>
          <a:lstStyle/>
          <a:p>
            <a:pPr algn="ctr">
              <a:lnSpc>
                <a:spcPct val="125000"/>
              </a:lnSpc>
              <a:spcAft>
                <a:spcPts val="80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CA" sz="2800" u="sng"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Twentieth Century"/>
                <a:cs typeface="Twentieth Century"/>
              </a:rPr>
              <a:t>In terms of pricing, there are two different tactics you should consider:</a:t>
            </a:r>
            <a:endParaRPr lang="en-CA" sz="3200" u="sng" dirty="0">
              <a:ln w="0"/>
              <a:solidFill>
                <a:schemeClr val="accent1"/>
              </a:solidFill>
              <a:effectLst>
                <a:outerShdw blurRad="38100" dist="25400" dir="5400000" algn="ctr" rotWithShape="0">
                  <a:srgbClr val="6E747A">
                    <a:alpha val="43000"/>
                  </a:srgbClr>
                </a:outerShdw>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E9F8B13E-0336-7711-C414-5BA8C13824C6}"/>
              </a:ext>
            </a:extLst>
          </p:cNvPr>
          <p:cNvSpPr txBox="1"/>
          <p:nvPr/>
        </p:nvSpPr>
        <p:spPr>
          <a:xfrm>
            <a:off x="276606" y="3517868"/>
            <a:ext cx="5127498" cy="3416320"/>
          </a:xfrm>
          <a:prstGeom prst="rect">
            <a:avLst/>
          </a:prstGeom>
          <a:noFill/>
        </p:spPr>
        <p:txBody>
          <a:bodyPr wrap="square">
            <a:spAutoFit/>
          </a:bodyPr>
          <a:lstStyle/>
          <a:p>
            <a:r>
              <a:rPr lang="en-CA" sz="2400" dirty="0">
                <a:solidFill>
                  <a:srgbClr val="000000"/>
                </a:solidFill>
                <a:effectLst/>
                <a:latin typeface="Calibri" panose="020F0502020204030204" pitchFamily="34" charset="0"/>
                <a:ea typeface="Twentieth Century"/>
              </a:rPr>
              <a:t>1. You could decide to match your price to those of your competitors. A competitive pricing strategy helps you prevent losing market share and customers to the competitors as it lets the business quality control the competition. This strategy works if the price is considered one of the most </a:t>
            </a:r>
            <a:r>
              <a:rPr lang="en-CA" sz="2400" u="sng" dirty="0">
                <a:solidFill>
                  <a:srgbClr val="000000"/>
                </a:solidFill>
                <a:effectLst/>
                <a:latin typeface="Calibri" panose="020F0502020204030204" pitchFamily="34" charset="0"/>
                <a:ea typeface="Twentieth Century"/>
              </a:rPr>
              <a:t>important criteria for your clients.</a:t>
            </a:r>
            <a:endParaRPr lang="en-US" sz="2400" u="sng" dirty="0"/>
          </a:p>
        </p:txBody>
      </p:sp>
      <p:sp>
        <p:nvSpPr>
          <p:cNvPr id="8" name="TextBox 7">
            <a:extLst>
              <a:ext uri="{FF2B5EF4-FFF2-40B4-BE49-F238E27FC236}">
                <a16:creationId xmlns:a16="http://schemas.microsoft.com/office/drawing/2014/main" id="{4F0C75A6-8FB0-F7F7-6089-9E685B1000EC}"/>
              </a:ext>
            </a:extLst>
          </p:cNvPr>
          <p:cNvSpPr txBox="1"/>
          <p:nvPr/>
        </p:nvSpPr>
        <p:spPr>
          <a:xfrm>
            <a:off x="6028182" y="3517868"/>
            <a:ext cx="6094476" cy="3416320"/>
          </a:xfrm>
          <a:prstGeom prst="rect">
            <a:avLst/>
          </a:prstGeom>
          <a:noFill/>
        </p:spPr>
        <p:txBody>
          <a:bodyPr wrap="square">
            <a:spAutoFit/>
          </a:bodyPr>
          <a:lstStyle/>
          <a:p>
            <a:r>
              <a:rPr lang="en-CA" sz="2400" dirty="0">
                <a:solidFill>
                  <a:srgbClr val="000000"/>
                </a:solidFill>
                <a:effectLst/>
                <a:latin typeface="Calibri" panose="020F0502020204030204" pitchFamily="34" charset="0"/>
                <a:ea typeface="Twentieth Century"/>
              </a:rPr>
              <a:t>2. Research which competitors offer the best value. Then you need to determine if your offer brings more value to the table and, therefore, should be priced higher. This strategy works if the price is not considered one of the most important criteria for your clients. In this situation, you need </a:t>
            </a:r>
            <a:r>
              <a:rPr lang="en-CA" sz="2400" u="sng" dirty="0">
                <a:solidFill>
                  <a:srgbClr val="000000"/>
                </a:solidFill>
                <a:effectLst/>
                <a:latin typeface="Calibri" panose="020F0502020204030204" pitchFamily="34" charset="0"/>
                <a:ea typeface="Twentieth Century"/>
              </a:rPr>
              <a:t>strong communication</a:t>
            </a:r>
            <a:r>
              <a:rPr lang="en-CA" sz="2400" dirty="0">
                <a:solidFill>
                  <a:srgbClr val="000000"/>
                </a:solidFill>
                <a:effectLst/>
                <a:latin typeface="Calibri" panose="020F0502020204030204" pitchFamily="34" charset="0"/>
                <a:ea typeface="Twentieth Century"/>
              </a:rPr>
              <a:t> to show  the client the real advantages of doing business with you.</a:t>
            </a:r>
            <a:endParaRPr lang="en-US" sz="2400" dirty="0"/>
          </a:p>
        </p:txBody>
      </p:sp>
    </p:spTree>
    <p:extLst>
      <p:ext uri="{BB962C8B-B14F-4D97-AF65-F5344CB8AC3E}">
        <p14:creationId xmlns:p14="http://schemas.microsoft.com/office/powerpoint/2010/main" val="224928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9BDA-AA1C-6FE5-5AD7-6BC544F5D57A}"/>
              </a:ext>
            </a:extLst>
          </p:cNvPr>
          <p:cNvSpPr>
            <a:spLocks noGrp="1"/>
          </p:cNvSpPr>
          <p:nvPr>
            <p:ph type="title"/>
          </p:nvPr>
        </p:nvSpPr>
        <p:spPr>
          <a:xfrm>
            <a:off x="838200" y="200533"/>
            <a:ext cx="10515600" cy="1325563"/>
          </a:xfrm>
        </p:spPr>
        <p:txBody>
          <a:bodyPr>
            <a:noAutofit/>
          </a:bodyPr>
          <a:lstStyle/>
          <a:p>
            <a:pPr algn="ctr"/>
            <a:r>
              <a:rPr lang="en-CA" sz="6000" b="1" dirty="0">
                <a:effectLst/>
                <a:latin typeface="Arial" panose="020B0604020202020204" pitchFamily="34" charset="0"/>
                <a:ea typeface="Twentieth Century"/>
                <a:cs typeface="Arial" panose="020B0604020202020204" pitchFamily="34" charset="0"/>
              </a:rPr>
              <a:t>Improve </a:t>
            </a:r>
            <a:r>
              <a:rPr lang="en-CA" sz="6000" b="1" dirty="0">
                <a:latin typeface="Arial" panose="020B0604020202020204" pitchFamily="34" charset="0"/>
                <a:ea typeface="Twentieth Century"/>
                <a:cs typeface="Arial" panose="020B0604020202020204" pitchFamily="34" charset="0"/>
              </a:rPr>
              <a:t>Y</a:t>
            </a:r>
            <a:r>
              <a:rPr lang="en-CA" sz="6000" b="1" dirty="0">
                <a:effectLst/>
                <a:latin typeface="Arial" panose="020B0604020202020204" pitchFamily="34" charset="0"/>
                <a:ea typeface="Twentieth Century"/>
                <a:cs typeface="Arial" panose="020B0604020202020204" pitchFamily="34" charset="0"/>
              </a:rPr>
              <a:t>our Product or Service and Distribution.</a:t>
            </a:r>
            <a:endParaRPr lang="en-US" sz="6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72FCD706-34F3-4E21-B293-8D440A8CAF3A}"/>
              </a:ext>
            </a:extLst>
          </p:cNvPr>
          <p:cNvSpPr txBox="1"/>
          <p:nvPr/>
        </p:nvSpPr>
        <p:spPr>
          <a:xfrm rot="21322226">
            <a:off x="1162942" y="1995805"/>
            <a:ext cx="6094476" cy="591059"/>
          </a:xfrm>
          <a:prstGeom prst="rect">
            <a:avLst/>
          </a:prstGeom>
          <a:noFill/>
        </p:spPr>
        <p:txBody>
          <a:bodyPr wrap="square">
            <a:prstTxWarp prst="textArchUp">
              <a:avLst/>
            </a:prstTxWarp>
            <a:spAutoFit/>
          </a:bodyPr>
          <a:lstStyle/>
          <a:p>
            <a:pPr>
              <a:lnSpc>
                <a:spcPct val="125000"/>
              </a:lnSpc>
              <a:spcAft>
                <a:spcPts val="800"/>
              </a:spcAft>
            </a:pPr>
            <a:r>
              <a:rPr lang="en-CA" sz="2800" u="sng" dirty="0">
                <a:ln w="0"/>
                <a:solidFill>
                  <a:schemeClr val="accent1"/>
                </a:solidFill>
                <a:effectLst>
                  <a:outerShdw blurRad="38100" dist="25400" dir="5400000" algn="ctr" rotWithShape="0">
                    <a:srgbClr val="6E747A">
                      <a:alpha val="43000"/>
                    </a:srgbClr>
                  </a:outerShdw>
                </a:effectLst>
                <a:latin typeface="Calibri" panose="020F0502020204030204" pitchFamily="34" charset="0"/>
                <a:ea typeface="Twentieth Century"/>
                <a:cs typeface="Twentieth Century"/>
              </a:rPr>
              <a:t>Ask yourself:</a:t>
            </a:r>
            <a:endParaRPr lang="en-CA" sz="2800" u="sng" dirty="0">
              <a:ln w="0"/>
              <a:solidFill>
                <a:schemeClr val="accent1"/>
              </a:solidFill>
              <a:effectLst>
                <a:outerShdw blurRad="38100" dist="25400" dir="5400000" algn="ctr" rotWithShape="0">
                  <a:srgbClr val="6E747A">
                    <a:alpha val="43000"/>
                  </a:srgbClr>
                </a:outerShdw>
              </a:effectLst>
              <a:latin typeface="Twentieth Century"/>
              <a:ea typeface="Twentieth Century"/>
              <a:cs typeface="Twentieth Century"/>
            </a:endParaRPr>
          </a:p>
        </p:txBody>
      </p:sp>
      <p:sp>
        <p:nvSpPr>
          <p:cNvPr id="6" name="TextBox 5">
            <a:extLst>
              <a:ext uri="{FF2B5EF4-FFF2-40B4-BE49-F238E27FC236}">
                <a16:creationId xmlns:a16="http://schemas.microsoft.com/office/drawing/2014/main" id="{96FC2836-5F86-A709-E98E-A95723EABF07}"/>
              </a:ext>
            </a:extLst>
          </p:cNvPr>
          <p:cNvSpPr txBox="1"/>
          <p:nvPr/>
        </p:nvSpPr>
        <p:spPr>
          <a:xfrm>
            <a:off x="432751" y="2623440"/>
            <a:ext cx="11326497" cy="3338863"/>
          </a:xfrm>
          <a:prstGeom prst="rect">
            <a:avLst/>
          </a:prstGeom>
          <a:noFill/>
        </p:spPr>
        <p:txBody>
          <a:bodyPr wrap="square">
            <a:spAutoFit/>
          </a:bodyPr>
          <a:lstStyle/>
          <a:p>
            <a:pPr marL="285750" indent="-285750" algn="ctr">
              <a:lnSpc>
                <a:spcPct val="150000"/>
              </a:lnSpc>
              <a:spcAft>
                <a:spcPts val="800"/>
              </a:spcAft>
              <a:buFont typeface="Arial" panose="020B0604020202020204" pitchFamily="34" charset="0"/>
              <a:buChar char="•"/>
            </a:pPr>
            <a:r>
              <a:rPr lang="en-CA" sz="2600" dirty="0">
                <a:effectLst/>
                <a:ea typeface="Twentieth Century"/>
                <a:cs typeface="Twentieth Century"/>
              </a:rPr>
              <a:t>How are my product/services unique and different from the competition?</a:t>
            </a:r>
          </a:p>
          <a:p>
            <a:pPr marL="285750" indent="-285750" algn="ctr">
              <a:lnSpc>
                <a:spcPct val="150000"/>
              </a:lnSpc>
              <a:spcAft>
                <a:spcPts val="800"/>
              </a:spcAft>
              <a:buFont typeface="Arial" panose="020B0604020202020204" pitchFamily="34" charset="0"/>
              <a:buChar char="•"/>
            </a:pPr>
            <a:r>
              <a:rPr lang="en-CA" sz="2600" dirty="0">
                <a:effectLst/>
                <a:ea typeface="Twentieth Century"/>
                <a:cs typeface="Twentieth Century"/>
              </a:rPr>
              <a:t>What do you do better than the competition, which is appreciated by the target clientele?</a:t>
            </a:r>
          </a:p>
          <a:p>
            <a:pPr marL="285750" indent="-285750" algn="ctr">
              <a:lnSpc>
                <a:spcPct val="150000"/>
              </a:lnSpc>
              <a:spcAft>
                <a:spcPts val="800"/>
              </a:spcAft>
              <a:buFont typeface="Arial" panose="020B0604020202020204" pitchFamily="34" charset="0"/>
              <a:buChar char="•"/>
            </a:pPr>
            <a:r>
              <a:rPr lang="en-CA" sz="2600" dirty="0">
                <a:effectLst/>
                <a:ea typeface="Twentieth Century"/>
                <a:cs typeface="Twentieth Century"/>
              </a:rPr>
              <a:t>To what extent can your competitors replicate your competitive advantage?</a:t>
            </a:r>
          </a:p>
          <a:p>
            <a:pPr marL="285750" indent="-285750" algn="ctr">
              <a:lnSpc>
                <a:spcPct val="150000"/>
              </a:lnSpc>
              <a:buFont typeface="Arial" panose="020B0604020202020204" pitchFamily="34" charset="0"/>
              <a:buChar char="•"/>
            </a:pPr>
            <a:r>
              <a:rPr lang="en-CA" sz="2600" dirty="0">
                <a:effectLst/>
                <a:ea typeface="Twentieth Century"/>
              </a:rPr>
              <a:t>How will the benefits I’m promising be translated into customer experience?</a:t>
            </a:r>
            <a:endParaRPr lang="en-US" sz="2600" dirty="0"/>
          </a:p>
        </p:txBody>
      </p:sp>
    </p:spTree>
    <p:extLst>
      <p:ext uri="{BB962C8B-B14F-4D97-AF65-F5344CB8AC3E}">
        <p14:creationId xmlns:p14="http://schemas.microsoft.com/office/powerpoint/2010/main" val="24519462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665C1D-CFDE-3757-A36A-D62669F628CE}"/>
              </a:ext>
            </a:extLst>
          </p:cNvPr>
          <p:cNvSpPr txBox="1"/>
          <p:nvPr/>
        </p:nvSpPr>
        <p:spPr>
          <a:xfrm>
            <a:off x="201130" y="250451"/>
            <a:ext cx="5712714" cy="1938992"/>
          </a:xfrm>
          <a:prstGeom prst="rect">
            <a:avLst/>
          </a:prstGeom>
          <a:noFill/>
        </p:spPr>
        <p:txBody>
          <a:bodyPr wrap="square">
            <a:spAutoFit/>
          </a:bodyPr>
          <a:lstStyle/>
          <a:p>
            <a:r>
              <a:rPr lang="en-CA" sz="2400" dirty="0">
                <a:effectLst/>
                <a:latin typeface="Calibri" panose="020F0502020204030204" pitchFamily="34" charset="0"/>
                <a:ea typeface="Twentieth Century"/>
              </a:rPr>
              <a:t>If a competitor threatens your business, an immediate solution </a:t>
            </a:r>
            <a:r>
              <a:rPr lang="en-CA" sz="2400" dirty="0">
                <a:latin typeface="Calibri" panose="020F0502020204030204" pitchFamily="34" charset="0"/>
                <a:ea typeface="Twentieth Century"/>
              </a:rPr>
              <a:t>is to simply </a:t>
            </a:r>
            <a:r>
              <a:rPr lang="en-CA" sz="2400" dirty="0">
                <a:effectLst/>
                <a:latin typeface="Calibri" panose="020F0502020204030204" pitchFamily="34" charset="0"/>
                <a:ea typeface="Twentieth Century"/>
              </a:rPr>
              <a:t>become better than that competitor. This may seem more challenging than it is, depending on the size and capabilities of the competitor. </a:t>
            </a:r>
            <a:endParaRPr lang="en-US" sz="2400" dirty="0"/>
          </a:p>
        </p:txBody>
      </p:sp>
      <p:sp>
        <p:nvSpPr>
          <p:cNvPr id="4" name="TextBox 3">
            <a:extLst>
              <a:ext uri="{FF2B5EF4-FFF2-40B4-BE49-F238E27FC236}">
                <a16:creationId xmlns:a16="http://schemas.microsoft.com/office/drawing/2014/main" id="{8FC8E0E3-95F4-CB09-E7F9-C299C306169F}"/>
              </a:ext>
            </a:extLst>
          </p:cNvPr>
          <p:cNvSpPr txBox="1"/>
          <p:nvPr/>
        </p:nvSpPr>
        <p:spPr>
          <a:xfrm>
            <a:off x="6371898" y="3302414"/>
            <a:ext cx="5588874" cy="1569660"/>
          </a:xfrm>
          <a:prstGeom prst="rect">
            <a:avLst/>
          </a:prstGeom>
          <a:noFill/>
        </p:spPr>
        <p:txBody>
          <a:bodyPr wrap="square">
            <a:spAutoFit/>
          </a:bodyPr>
          <a:lstStyle/>
          <a:p>
            <a:r>
              <a:rPr lang="en-CA" sz="2400" dirty="0">
                <a:effectLst/>
                <a:latin typeface="Calibri" panose="020F0502020204030204" pitchFamily="34" charset="0"/>
                <a:ea typeface="Twentieth Century"/>
              </a:rPr>
              <a:t>Can you use a higher-quality material? Can you make your service or delivery faster? This isn’t always possible or easy, but it’s worth considering.</a:t>
            </a:r>
            <a:endParaRPr lang="en-US" sz="2400" dirty="0"/>
          </a:p>
        </p:txBody>
      </p:sp>
      <p:sp>
        <p:nvSpPr>
          <p:cNvPr id="5" name="TextBox 4">
            <a:extLst>
              <a:ext uri="{FF2B5EF4-FFF2-40B4-BE49-F238E27FC236}">
                <a16:creationId xmlns:a16="http://schemas.microsoft.com/office/drawing/2014/main" id="{B791252E-1BBC-CF23-A74C-79A40A688749}"/>
              </a:ext>
            </a:extLst>
          </p:cNvPr>
          <p:cNvSpPr txBox="1"/>
          <p:nvPr/>
        </p:nvSpPr>
        <p:spPr>
          <a:xfrm>
            <a:off x="6096000" y="2508789"/>
            <a:ext cx="4663440" cy="461665"/>
          </a:xfrm>
          <a:prstGeom prst="rect">
            <a:avLst/>
          </a:prstGeom>
          <a:noFill/>
        </p:spPr>
        <p:txBody>
          <a:bodyPr wrap="square" rtlCol="0">
            <a:spAutoFit/>
          </a:bodyPr>
          <a:lstStyle/>
          <a:p>
            <a:r>
              <a:rPr lang="en-CA" sz="2400" i="1" dirty="0">
                <a:solidFill>
                  <a:schemeClr val="accent6">
                    <a:lumMod val="75000"/>
                  </a:schemeClr>
                </a:solidFill>
              </a:rPr>
              <a:t>To accomplish this, consider:</a:t>
            </a:r>
            <a:endParaRPr lang="en-US" sz="2400" i="1" dirty="0">
              <a:solidFill>
                <a:schemeClr val="accent6">
                  <a:lumMod val="75000"/>
                </a:schemeClr>
              </a:solidFill>
            </a:endParaRPr>
          </a:p>
        </p:txBody>
      </p:sp>
      <p:pic>
        <p:nvPicPr>
          <p:cNvPr id="1026" name="Picture 2">
            <a:extLst>
              <a:ext uri="{FF2B5EF4-FFF2-40B4-BE49-F238E27FC236}">
                <a16:creationId xmlns:a16="http://schemas.microsoft.com/office/drawing/2014/main" id="{204EA749-437D-BA2B-E9D3-24081644A3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21398156">
            <a:off x="511139" y="2523169"/>
            <a:ext cx="5092696" cy="3938352"/>
          </a:xfrm>
          <a:prstGeom prst="roundRect">
            <a:avLst>
              <a:gd name="adj" fmla="val 11111"/>
            </a:avLst>
          </a:prstGeom>
          <a:ln w="190500" cap="rnd">
            <a:solidFill>
              <a:schemeClr val="tx1">
                <a:lumMod val="95000"/>
                <a:lumOff val="5000"/>
              </a:schemeClr>
            </a:solidFill>
            <a:prstDash val="solid"/>
          </a:ln>
          <a:effectLst>
            <a:outerShdw blurRad="101600" dist="50800" dir="7200000" algn="tl" rotWithShape="0">
              <a:srgbClr val="000000">
                <a:alpha val="45000"/>
              </a:srgbClr>
            </a:outerShdw>
          </a:effectLst>
          <a:scene3d>
            <a:camera prst="perspectiveFront" fov="5400000"/>
            <a:lightRig rig="threePt" dir="t">
              <a:rot lat="0" lon="0" rev="19200000"/>
            </a:lightRig>
          </a:scene3d>
          <a:sp3d extrusionH="25400">
            <a:bevelT w="304800" h="152400" prst="hardEdge"/>
            <a:extrusionClr>
              <a:srgbClr val="FFFFFF"/>
            </a:extrusion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46176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par>
                                <p:cTn id="8" presetID="10" presetClass="entr" presetSubtype="0"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fade">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fade">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F7C2B-07CB-22F1-37BF-E9E7C2FE2ED7}"/>
              </a:ext>
            </a:extLst>
          </p:cNvPr>
          <p:cNvSpPr>
            <a:spLocks noGrp="1"/>
          </p:cNvSpPr>
          <p:nvPr>
            <p:ph type="title"/>
          </p:nvPr>
        </p:nvSpPr>
        <p:spPr>
          <a:xfrm>
            <a:off x="838200" y="575437"/>
            <a:ext cx="10515600" cy="1325563"/>
          </a:xfrm>
        </p:spPr>
        <p:txBody>
          <a:bodyPr>
            <a:noAutofit/>
          </a:bodyPr>
          <a:lstStyle/>
          <a:p>
            <a:pPr algn="ctr"/>
            <a:r>
              <a:rPr lang="en-CA" sz="6000" b="1" dirty="0">
                <a:latin typeface="Arial" panose="020B0604020202020204" pitchFamily="34" charset="0"/>
                <a:cs typeface="Arial" panose="020B0604020202020204" pitchFamily="34" charset="0"/>
              </a:rPr>
              <a:t>Create Incentives Such as a Loyalty or Rewards Program.</a:t>
            </a:r>
            <a:endParaRPr lang="en-US" sz="6000"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E437A30B-8611-2501-F376-1E616CE0E0BA}"/>
              </a:ext>
            </a:extLst>
          </p:cNvPr>
          <p:cNvSpPr txBox="1"/>
          <p:nvPr/>
        </p:nvSpPr>
        <p:spPr>
          <a:xfrm>
            <a:off x="84581" y="2879287"/>
            <a:ext cx="6627115" cy="2964914"/>
          </a:xfrm>
          <a:prstGeom prst="rect">
            <a:avLst/>
          </a:prstGeom>
          <a:noFill/>
        </p:spPr>
        <p:txBody>
          <a:bodyPr wrap="square">
            <a:spAutoFit/>
          </a:bodyPr>
          <a:lstStyle/>
          <a:p>
            <a:pPr>
              <a:lnSpc>
                <a:spcPct val="125000"/>
              </a:lnSpc>
              <a:spcAft>
                <a:spcPts val="800"/>
              </a:spcAft>
            </a:pPr>
            <a:r>
              <a:rPr lang="en-CA" sz="2400" dirty="0">
                <a:effectLst/>
                <a:ea typeface="Twentieth Century"/>
                <a:cs typeface="Twentieth Century"/>
              </a:rPr>
              <a:t>Loyalty is hard to come by these days, but a solid rewards program can give it to you. </a:t>
            </a:r>
          </a:p>
          <a:p>
            <a:r>
              <a:rPr lang="en-CA" sz="2400" dirty="0">
                <a:effectLst/>
                <a:ea typeface="Twentieth Century"/>
              </a:rPr>
              <a:t>For example, you could give your best clients discounts based on their level of business with your company, such as repeatedly purchasing items or bigger orders. Advertise this, and let your customers know how appreciated they are.</a:t>
            </a:r>
            <a:endParaRPr lang="en-US" sz="2400" dirty="0"/>
          </a:p>
        </p:txBody>
      </p:sp>
      <p:pic>
        <p:nvPicPr>
          <p:cNvPr id="2052" name="Picture 4">
            <a:extLst>
              <a:ext uri="{FF2B5EF4-FFF2-40B4-BE49-F238E27FC236}">
                <a16:creationId xmlns:a16="http://schemas.microsoft.com/office/drawing/2014/main" id="{DDB9B815-E639-2FB3-C750-9987970A7AA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41592" y="2467807"/>
            <a:ext cx="5244084" cy="3496056"/>
          </a:xfrm>
          <a:prstGeom prst="roundRect">
            <a:avLst>
              <a:gd name="adj" fmla="val 16667"/>
            </a:avLst>
          </a:prstGeom>
          <a:ln w="38100">
            <a:solidFill>
              <a:schemeClr val="tx1"/>
            </a:solid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61077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D9064D6F-E7B1-CCF6-F8BB-FA7CF091283C}"/>
              </a:ext>
            </a:extLst>
          </p:cNvPr>
          <p:cNvSpPr>
            <a:spLocks noGrp="1"/>
          </p:cNvSpPr>
          <p:nvPr>
            <p:ph type="title"/>
          </p:nvPr>
        </p:nvSpPr>
        <p:spPr>
          <a:xfrm>
            <a:off x="838200" y="136525"/>
            <a:ext cx="10515600" cy="1325563"/>
          </a:xfrm>
        </p:spPr>
        <p:txBody>
          <a:bodyPr>
            <a:normAutofit/>
          </a:bodyPr>
          <a:lstStyle/>
          <a:p>
            <a:pPr algn="ctr"/>
            <a:r>
              <a:rPr lang="en-CA" sz="6600" b="1" dirty="0">
                <a:latin typeface="Arial" panose="020B0604020202020204" pitchFamily="34" charset="0"/>
                <a:cs typeface="Arial" panose="020B0604020202020204" pitchFamily="34" charset="0"/>
              </a:rPr>
              <a:t>SELF EVALUATION</a:t>
            </a:r>
            <a:endParaRPr lang="en-US" sz="6600" b="1" dirty="0">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C9CA03F4-37C5-4DD3-0A2F-87143B551578}"/>
              </a:ext>
            </a:extLst>
          </p:cNvPr>
          <p:cNvSpPr txBox="1"/>
          <p:nvPr/>
        </p:nvSpPr>
        <p:spPr>
          <a:xfrm>
            <a:off x="0" y="1380744"/>
            <a:ext cx="8695944" cy="461665"/>
          </a:xfrm>
          <a:prstGeom prst="rect">
            <a:avLst/>
          </a:prstGeom>
          <a:noFill/>
        </p:spPr>
        <p:txBody>
          <a:bodyPr wrap="square" rtlCol="0">
            <a:spAutoFit/>
          </a:bodyPr>
          <a:lstStyle/>
          <a:p>
            <a:r>
              <a:rPr lang="en-CA" sz="2400" i="1" dirty="0"/>
              <a:t>To continue, click the letter box of the correct answer. </a:t>
            </a:r>
            <a:endParaRPr lang="en-US" sz="2400" i="1" dirty="0"/>
          </a:p>
        </p:txBody>
      </p:sp>
      <p:sp>
        <p:nvSpPr>
          <p:cNvPr id="8" name="TextBox 7">
            <a:extLst>
              <a:ext uri="{FF2B5EF4-FFF2-40B4-BE49-F238E27FC236}">
                <a16:creationId xmlns:a16="http://schemas.microsoft.com/office/drawing/2014/main" id="{367F2F70-394C-FE7C-90F0-12CA907EBB1B}"/>
              </a:ext>
            </a:extLst>
          </p:cNvPr>
          <p:cNvSpPr txBox="1"/>
          <p:nvPr/>
        </p:nvSpPr>
        <p:spPr>
          <a:xfrm>
            <a:off x="0" y="1993499"/>
            <a:ext cx="11862054" cy="830997"/>
          </a:xfrm>
          <a:prstGeom prst="rect">
            <a:avLst/>
          </a:prstGeom>
          <a:noFill/>
        </p:spPr>
        <p:txBody>
          <a:bodyPr wrap="square">
            <a:spAutoFit/>
          </a:bodyPr>
          <a:lstStyle/>
          <a:p>
            <a:r>
              <a:rPr lang="en-CA" sz="2400" b="1" dirty="0"/>
              <a:t>What are the two tactics you should consider when competition price on the market goes down, or when there is a new player with a better price?</a:t>
            </a:r>
            <a:endParaRPr lang="en-US" sz="2400" b="1" dirty="0"/>
          </a:p>
        </p:txBody>
      </p:sp>
      <p:sp>
        <p:nvSpPr>
          <p:cNvPr id="12" name="TextBox 11">
            <a:extLst>
              <a:ext uri="{FF2B5EF4-FFF2-40B4-BE49-F238E27FC236}">
                <a16:creationId xmlns:a16="http://schemas.microsoft.com/office/drawing/2014/main" id="{A30F1ABC-B707-954A-9530-3B39AD196D80}"/>
              </a:ext>
            </a:extLst>
          </p:cNvPr>
          <p:cNvSpPr txBox="1"/>
          <p:nvPr/>
        </p:nvSpPr>
        <p:spPr>
          <a:xfrm>
            <a:off x="838200" y="4307259"/>
            <a:ext cx="11183112" cy="830997"/>
          </a:xfrm>
          <a:prstGeom prst="rect">
            <a:avLst/>
          </a:prstGeom>
          <a:noFill/>
        </p:spPr>
        <p:txBody>
          <a:bodyPr wrap="square">
            <a:spAutoFit/>
          </a:bodyPr>
          <a:lstStyle/>
          <a:p>
            <a:r>
              <a:rPr lang="en-CA" sz="2400" dirty="0"/>
              <a:t>- Match your price to the competition, and focus your communication on the benefits and advantages of doing business with you.</a:t>
            </a:r>
          </a:p>
        </p:txBody>
      </p:sp>
      <p:sp>
        <p:nvSpPr>
          <p:cNvPr id="13" name="Rectangle: Rounded Corners 12">
            <a:hlinkClick r:id="rId2" action="ppaction://hlinksldjump"/>
            <a:extLst>
              <a:ext uri="{FF2B5EF4-FFF2-40B4-BE49-F238E27FC236}">
                <a16:creationId xmlns:a16="http://schemas.microsoft.com/office/drawing/2014/main" id="{7EA4FDC2-C8A1-7E3D-8476-0222DC263795}"/>
              </a:ext>
            </a:extLst>
          </p:cNvPr>
          <p:cNvSpPr/>
          <p:nvPr/>
        </p:nvSpPr>
        <p:spPr>
          <a:xfrm>
            <a:off x="176784" y="4231871"/>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B.</a:t>
            </a:r>
            <a:endParaRPr lang="en-US" sz="2200" dirty="0"/>
          </a:p>
        </p:txBody>
      </p:sp>
      <p:sp>
        <p:nvSpPr>
          <p:cNvPr id="14" name="Rectangle: Rounded Corners 13">
            <a:hlinkClick r:id="rId3" action="ppaction://hlinksldjump"/>
            <a:extLst>
              <a:ext uri="{FF2B5EF4-FFF2-40B4-BE49-F238E27FC236}">
                <a16:creationId xmlns:a16="http://schemas.microsoft.com/office/drawing/2014/main" id="{7629CA7E-7C45-FC72-FC47-D0CDD9401BB3}"/>
              </a:ext>
            </a:extLst>
          </p:cNvPr>
          <p:cNvSpPr/>
          <p:nvPr/>
        </p:nvSpPr>
        <p:spPr>
          <a:xfrm>
            <a:off x="176784" y="5222124"/>
            <a:ext cx="661416" cy="634303"/>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C.</a:t>
            </a:r>
            <a:endParaRPr lang="en-US" sz="2200" dirty="0"/>
          </a:p>
        </p:txBody>
      </p:sp>
      <p:sp>
        <p:nvSpPr>
          <p:cNvPr id="15" name="Rectangle: Rounded Corners 14">
            <a:hlinkClick r:id="rId3" action="ppaction://hlinksldjump"/>
            <a:extLst>
              <a:ext uri="{FF2B5EF4-FFF2-40B4-BE49-F238E27FC236}">
                <a16:creationId xmlns:a16="http://schemas.microsoft.com/office/drawing/2014/main" id="{F89C7F02-7F01-9836-04BB-522D3F851A0F}"/>
              </a:ext>
            </a:extLst>
          </p:cNvPr>
          <p:cNvSpPr/>
          <p:nvPr/>
        </p:nvSpPr>
        <p:spPr>
          <a:xfrm>
            <a:off x="176784" y="3232408"/>
            <a:ext cx="661416" cy="634302"/>
          </a:xfrm>
          <a:prstGeom prst="roundRect">
            <a:avLst/>
          </a:prstGeom>
        </p:spPr>
        <p:style>
          <a:lnRef idx="3">
            <a:schemeClr val="lt1"/>
          </a:lnRef>
          <a:fillRef idx="1">
            <a:schemeClr val="accent6"/>
          </a:fillRef>
          <a:effectRef idx="1">
            <a:schemeClr val="accent6"/>
          </a:effectRef>
          <a:fontRef idx="minor">
            <a:schemeClr val="lt1"/>
          </a:fontRef>
        </p:style>
        <p:txBody>
          <a:bodyPr rtlCol="0" anchor="ctr"/>
          <a:lstStyle/>
          <a:p>
            <a:pPr algn="ctr"/>
            <a:r>
              <a:rPr lang="en-CA" sz="2200" dirty="0"/>
              <a:t>A.</a:t>
            </a:r>
            <a:endParaRPr lang="en-US" sz="2200" dirty="0"/>
          </a:p>
        </p:txBody>
      </p:sp>
      <p:sp>
        <p:nvSpPr>
          <p:cNvPr id="16" name="TextBox 15">
            <a:extLst>
              <a:ext uri="{FF2B5EF4-FFF2-40B4-BE49-F238E27FC236}">
                <a16:creationId xmlns:a16="http://schemas.microsoft.com/office/drawing/2014/main" id="{D49720FD-7664-EA76-A4DB-172597F96E8B}"/>
              </a:ext>
            </a:extLst>
          </p:cNvPr>
          <p:cNvSpPr txBox="1"/>
          <p:nvPr/>
        </p:nvSpPr>
        <p:spPr>
          <a:xfrm>
            <a:off x="838200" y="3306076"/>
            <a:ext cx="10469880" cy="830997"/>
          </a:xfrm>
          <a:prstGeom prst="rect">
            <a:avLst/>
          </a:prstGeom>
          <a:noFill/>
        </p:spPr>
        <p:txBody>
          <a:bodyPr wrap="square" rtlCol="0">
            <a:spAutoFit/>
          </a:bodyPr>
          <a:lstStyle/>
          <a:p>
            <a:r>
              <a:rPr lang="en-CA" sz="2400" dirty="0"/>
              <a:t>- Make your prices the lowest in the market, and regularly offer discounts or promotions.  </a:t>
            </a:r>
            <a:endParaRPr lang="en-US" sz="2400" dirty="0"/>
          </a:p>
        </p:txBody>
      </p:sp>
      <p:sp>
        <p:nvSpPr>
          <p:cNvPr id="17" name="TextBox 16">
            <a:extLst>
              <a:ext uri="{FF2B5EF4-FFF2-40B4-BE49-F238E27FC236}">
                <a16:creationId xmlns:a16="http://schemas.microsoft.com/office/drawing/2014/main" id="{433DFE51-C2FE-B3D5-8950-E2854B394554}"/>
              </a:ext>
            </a:extLst>
          </p:cNvPr>
          <p:cNvSpPr txBox="1"/>
          <p:nvPr/>
        </p:nvSpPr>
        <p:spPr>
          <a:xfrm>
            <a:off x="838200" y="5308442"/>
            <a:ext cx="10582656" cy="830997"/>
          </a:xfrm>
          <a:prstGeom prst="rect">
            <a:avLst/>
          </a:prstGeom>
          <a:noFill/>
        </p:spPr>
        <p:txBody>
          <a:bodyPr wrap="square" rtlCol="0">
            <a:spAutoFit/>
          </a:bodyPr>
          <a:lstStyle/>
          <a:p>
            <a:r>
              <a:rPr lang="en-CA" sz="2400" dirty="0"/>
              <a:t>- Focus your advertising on the shortcomings of your competitors, and match your price to the competition. </a:t>
            </a:r>
            <a:endParaRPr lang="en-US" sz="2400" dirty="0"/>
          </a:p>
        </p:txBody>
      </p:sp>
    </p:spTree>
    <p:extLst>
      <p:ext uri="{BB962C8B-B14F-4D97-AF65-F5344CB8AC3E}">
        <p14:creationId xmlns:p14="http://schemas.microsoft.com/office/powerpoint/2010/main" val="153246283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2375</TotalTime>
  <Words>1030</Words>
  <Application>Microsoft Office PowerPoint</Application>
  <PresentationFormat>Widescreen</PresentationFormat>
  <Paragraphs>67</Paragraphs>
  <Slides>16</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Calibri</vt:lpstr>
      <vt:lpstr>Calibri Light</vt:lpstr>
      <vt:lpstr>Cooper Black</vt:lpstr>
      <vt:lpstr>Noto Sans Symbols</vt:lpstr>
      <vt:lpstr>Times New Roman</vt:lpstr>
      <vt:lpstr>Twentieth Century</vt:lpstr>
      <vt:lpstr>1_Office Theme</vt:lpstr>
      <vt:lpstr>Entrepreneur Local Learning Centers</vt:lpstr>
      <vt:lpstr>SEMINAR 18: HOW TO REACT TO COMPETITION </vt:lpstr>
      <vt:lpstr>Getting Started</vt:lpstr>
      <vt:lpstr>Set Competitive Pricing and Communicate how Great You Are. </vt:lpstr>
      <vt:lpstr>Setting Competitive Pricing, Cont’d.</vt:lpstr>
      <vt:lpstr>Improve Your Product or Service and Distribution.</vt:lpstr>
      <vt:lpstr>PowerPoint Presentation</vt:lpstr>
      <vt:lpstr>Create Incentives Such as a Loyalty or Rewards Program.</vt:lpstr>
      <vt:lpstr>SELF EVALUATION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SEMINAR 18: HOW TO REACT TO COMPETITION</dc:title>
  <dc:creator>Keilan Baker</dc:creator>
  <cp:lastModifiedBy>Dave McMullen</cp:lastModifiedBy>
  <cp:revision>5</cp:revision>
  <dcterms:created xsi:type="dcterms:W3CDTF">2022-10-05T19:17:17Z</dcterms:created>
  <dcterms:modified xsi:type="dcterms:W3CDTF">2023-01-18T17:39:54Z</dcterms:modified>
</cp:coreProperties>
</file>