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notesMasterIdLst>
    <p:notesMasterId r:id="rId19"/>
  </p:notesMasterIdLst>
  <p:sldIdLst>
    <p:sldId id="332" r:id="rId2"/>
    <p:sldId id="257" r:id="rId3"/>
    <p:sldId id="331" r:id="rId4"/>
    <p:sldId id="258" r:id="rId5"/>
    <p:sldId id="259" r:id="rId6"/>
    <p:sldId id="260" r:id="rId7"/>
    <p:sldId id="266" r:id="rId8"/>
    <p:sldId id="261" r:id="rId9"/>
    <p:sldId id="262" r:id="rId10"/>
    <p:sldId id="325" r:id="rId11"/>
    <p:sldId id="327" r:id="rId12"/>
    <p:sldId id="326" r:id="rId13"/>
    <p:sldId id="328" r:id="rId14"/>
    <p:sldId id="330" r:id="rId15"/>
    <p:sldId id="329" r:id="rId16"/>
    <p:sldId id="333" r:id="rId17"/>
    <p:sldId id="319"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eilan Baker" initials="KB" lastIdx="1" clrIdx="0">
    <p:extLst>
      <p:ext uri="{19B8F6BF-5375-455C-9EA6-DF929625EA0E}">
        <p15:presenceInfo xmlns:p15="http://schemas.microsoft.com/office/powerpoint/2012/main" userId="f55a0ce9be160cb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p:cViewPr varScale="1">
        <p:scale>
          <a:sx n="80" d="100"/>
          <a:sy n="80" d="100"/>
        </p:scale>
        <p:origin x="120" y="744"/>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6A8631-5BC5-4CB5-A3DE-E8C1539BC3BE}" type="datetimeFigureOut">
              <a:rPr lang="en-US" smtClean="0"/>
              <a:t>1/13/2023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97D7A8-C6C2-4FB0-B9EB-4E708D6BEC99}" type="slidenum">
              <a:rPr lang="en-US" smtClean="0"/>
              <a:t>‹#›</a:t>
            </a:fld>
            <a:endParaRPr lang="en-US"/>
          </a:p>
        </p:txBody>
      </p:sp>
    </p:spTree>
    <p:extLst>
      <p:ext uri="{BB962C8B-B14F-4D97-AF65-F5344CB8AC3E}">
        <p14:creationId xmlns:p14="http://schemas.microsoft.com/office/powerpoint/2010/main" val="21488942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7893C85-EB2E-4318-901C-A3AB50D25613}" type="slidenum">
              <a:rPr lang="en-US" altLang="en-US" smtClean="0">
                <a:latin typeface="Arial" panose="020B0604020202020204" pitchFamily="34" charset="0"/>
              </a:rPr>
              <a:pPr>
                <a:spcBef>
                  <a:spcPct val="0"/>
                </a:spcBef>
              </a:pPr>
              <a:t>1</a:t>
            </a:fld>
            <a:endParaRPr lang="en-US" altLang="en-US">
              <a:latin typeface="Arial" panose="020B0604020202020204" pitchFamily="34" charset="0"/>
            </a:endParaRPr>
          </a:p>
        </p:txBody>
      </p:sp>
    </p:spTree>
    <p:extLst>
      <p:ext uri="{BB962C8B-B14F-4D97-AF65-F5344CB8AC3E}">
        <p14:creationId xmlns:p14="http://schemas.microsoft.com/office/powerpoint/2010/main" val="40451219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8CF4B9-2F6D-469D-B77F-D8C2002F42F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FF0344E-1789-4635-BC68-2EDE73B5B7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4267931-AB49-441D-A667-344192E35F76}"/>
              </a:ext>
            </a:extLst>
          </p:cNvPr>
          <p:cNvSpPr>
            <a:spLocks noGrp="1"/>
          </p:cNvSpPr>
          <p:nvPr>
            <p:ph type="dt" sz="half" idx="10"/>
          </p:nvPr>
        </p:nvSpPr>
        <p:spPr/>
        <p:txBody>
          <a:bodyPr/>
          <a:lstStyle/>
          <a:p>
            <a:fld id="{D4C3DC5A-B633-4B35-9788-F5AB160B682B}" type="datetimeFigureOut">
              <a:rPr lang="en-US" smtClean="0"/>
              <a:t>1/13/2023</a:t>
            </a:fld>
            <a:endParaRPr lang="en-US"/>
          </a:p>
        </p:txBody>
      </p:sp>
      <p:sp>
        <p:nvSpPr>
          <p:cNvPr id="5" name="Footer Placeholder 4">
            <a:extLst>
              <a:ext uri="{FF2B5EF4-FFF2-40B4-BE49-F238E27FC236}">
                <a16:creationId xmlns:a16="http://schemas.microsoft.com/office/drawing/2014/main" id="{A779BACA-57C1-4052-8642-43DFA3E611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406903-DA34-45A3-82A2-C2A46C72C73E}"/>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6608975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72979-2D36-4914-B5C2-E3753E9737D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DAE2834-B9A0-4CDD-88FB-B409C79FE1F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6DEE51-9877-4E54-A938-A99DD5A6E78D}"/>
              </a:ext>
            </a:extLst>
          </p:cNvPr>
          <p:cNvSpPr>
            <a:spLocks noGrp="1"/>
          </p:cNvSpPr>
          <p:nvPr>
            <p:ph type="dt" sz="half" idx="10"/>
          </p:nvPr>
        </p:nvSpPr>
        <p:spPr/>
        <p:txBody>
          <a:bodyPr/>
          <a:lstStyle/>
          <a:p>
            <a:fld id="{D4C3DC5A-B633-4B35-9788-F5AB160B682B}" type="datetimeFigureOut">
              <a:rPr lang="en-US" smtClean="0"/>
              <a:t>1/13/2023</a:t>
            </a:fld>
            <a:endParaRPr lang="en-US"/>
          </a:p>
        </p:txBody>
      </p:sp>
      <p:sp>
        <p:nvSpPr>
          <p:cNvPr id="5" name="Footer Placeholder 4">
            <a:extLst>
              <a:ext uri="{FF2B5EF4-FFF2-40B4-BE49-F238E27FC236}">
                <a16:creationId xmlns:a16="http://schemas.microsoft.com/office/drawing/2014/main" id="{222334A4-FEE3-4DCD-B2B6-81B89FEB71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1A2D89-204B-4F35-B64B-55F07D6DE4EC}"/>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2079079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BE0198A-6F2C-4B9B-88A5-29CD940BE7D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D721172-C34F-4ED4-B27B-8BBE5618055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A4EA5D-FF6D-4D1C-8A35-A6405B28C7E4}"/>
              </a:ext>
            </a:extLst>
          </p:cNvPr>
          <p:cNvSpPr>
            <a:spLocks noGrp="1"/>
          </p:cNvSpPr>
          <p:nvPr>
            <p:ph type="dt" sz="half" idx="10"/>
          </p:nvPr>
        </p:nvSpPr>
        <p:spPr/>
        <p:txBody>
          <a:bodyPr/>
          <a:lstStyle/>
          <a:p>
            <a:fld id="{D4C3DC5A-B633-4B35-9788-F5AB160B682B}" type="datetimeFigureOut">
              <a:rPr lang="en-US" smtClean="0"/>
              <a:t>1/13/2023</a:t>
            </a:fld>
            <a:endParaRPr lang="en-US"/>
          </a:p>
        </p:txBody>
      </p:sp>
      <p:sp>
        <p:nvSpPr>
          <p:cNvPr id="5" name="Footer Placeholder 4">
            <a:extLst>
              <a:ext uri="{FF2B5EF4-FFF2-40B4-BE49-F238E27FC236}">
                <a16:creationId xmlns:a16="http://schemas.microsoft.com/office/drawing/2014/main" id="{12B32AC9-6F1D-4FAE-8B95-BE42D75E0E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CD3865-2168-40EE-8F5E-F085A965CAB3}"/>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11630243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89B66B-A028-4D74-94E0-4CC27B04C03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9430821-92EF-468E-9380-A0D83CE535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0847EC8-626A-4D24-8547-4A1875F6C514}"/>
              </a:ext>
            </a:extLst>
          </p:cNvPr>
          <p:cNvSpPr>
            <a:spLocks noGrp="1"/>
          </p:cNvSpPr>
          <p:nvPr>
            <p:ph type="dt" sz="half" idx="10"/>
          </p:nvPr>
        </p:nvSpPr>
        <p:spPr/>
        <p:txBody>
          <a:bodyPr/>
          <a:lstStyle/>
          <a:p>
            <a:fld id="{D4C3DC5A-B633-4B35-9788-F5AB160B682B}" type="datetimeFigureOut">
              <a:rPr lang="en-US" smtClean="0"/>
              <a:t>1/13/2023</a:t>
            </a:fld>
            <a:endParaRPr lang="en-US"/>
          </a:p>
        </p:txBody>
      </p:sp>
      <p:sp>
        <p:nvSpPr>
          <p:cNvPr id="5" name="Footer Placeholder 4">
            <a:extLst>
              <a:ext uri="{FF2B5EF4-FFF2-40B4-BE49-F238E27FC236}">
                <a16:creationId xmlns:a16="http://schemas.microsoft.com/office/drawing/2014/main" id="{CC40A873-EA6C-4999-A04A-F0091F8BD7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E97DD0-87CF-461E-AA68-676AEABFAD88}"/>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10689476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14D12C-CD37-4FF2-AFA5-54873E66AC5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45025D4-40C8-449A-A750-96A361DE8FC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C88BE8C-6502-4F09-824D-2E051F11D2D7}"/>
              </a:ext>
            </a:extLst>
          </p:cNvPr>
          <p:cNvSpPr>
            <a:spLocks noGrp="1"/>
          </p:cNvSpPr>
          <p:nvPr>
            <p:ph type="dt" sz="half" idx="10"/>
          </p:nvPr>
        </p:nvSpPr>
        <p:spPr/>
        <p:txBody>
          <a:bodyPr/>
          <a:lstStyle/>
          <a:p>
            <a:fld id="{D4C3DC5A-B633-4B35-9788-F5AB160B682B}" type="datetimeFigureOut">
              <a:rPr lang="en-US" smtClean="0"/>
              <a:t>1/13/2023</a:t>
            </a:fld>
            <a:endParaRPr lang="en-US"/>
          </a:p>
        </p:txBody>
      </p:sp>
      <p:sp>
        <p:nvSpPr>
          <p:cNvPr id="5" name="Footer Placeholder 4">
            <a:extLst>
              <a:ext uri="{FF2B5EF4-FFF2-40B4-BE49-F238E27FC236}">
                <a16:creationId xmlns:a16="http://schemas.microsoft.com/office/drawing/2014/main" id="{FCF2537E-0687-40F9-A1A9-B15751D121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4FB6D7-58C4-4054-A3D3-4CF8C9FA6961}"/>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638157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A43282-9B61-4ED1-B0AC-5022C955EFE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715C9D1-8F22-44B7-81D8-2BE76D67CE8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74D065A-CFEE-44E2-92A1-9BBFAF14ECF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2618466-FD20-4210-BB47-B8765AEB57AE}"/>
              </a:ext>
            </a:extLst>
          </p:cNvPr>
          <p:cNvSpPr>
            <a:spLocks noGrp="1"/>
          </p:cNvSpPr>
          <p:nvPr>
            <p:ph type="dt" sz="half" idx="10"/>
          </p:nvPr>
        </p:nvSpPr>
        <p:spPr/>
        <p:txBody>
          <a:bodyPr/>
          <a:lstStyle/>
          <a:p>
            <a:fld id="{D4C3DC5A-B633-4B35-9788-F5AB160B682B}" type="datetimeFigureOut">
              <a:rPr lang="en-US" smtClean="0"/>
              <a:t>1/13/2023</a:t>
            </a:fld>
            <a:endParaRPr lang="en-US"/>
          </a:p>
        </p:txBody>
      </p:sp>
      <p:sp>
        <p:nvSpPr>
          <p:cNvPr id="6" name="Footer Placeholder 5">
            <a:extLst>
              <a:ext uri="{FF2B5EF4-FFF2-40B4-BE49-F238E27FC236}">
                <a16:creationId xmlns:a16="http://schemas.microsoft.com/office/drawing/2014/main" id="{F421CC1E-9F51-436E-AE89-A7CDAA5039E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321AA6D-5293-4DB5-8B94-48454A7317CB}"/>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315998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4427D-1CB9-4915-A565-7FAD9C34A85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42E555E-64D2-41D8-91E2-E51056DD28E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E2EF4AB-897D-49B0-ADB1-F696BA61EFC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2C424A3-982C-4EAB-9D76-218AA9B7C8A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7649E28-CAE5-4885-BB3B-EFCA939AA7D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6C2887A-966A-443C-8636-1274287EA392}"/>
              </a:ext>
            </a:extLst>
          </p:cNvPr>
          <p:cNvSpPr>
            <a:spLocks noGrp="1"/>
          </p:cNvSpPr>
          <p:nvPr>
            <p:ph type="dt" sz="half" idx="10"/>
          </p:nvPr>
        </p:nvSpPr>
        <p:spPr/>
        <p:txBody>
          <a:bodyPr/>
          <a:lstStyle/>
          <a:p>
            <a:fld id="{D4C3DC5A-B633-4B35-9788-F5AB160B682B}" type="datetimeFigureOut">
              <a:rPr lang="en-US" smtClean="0"/>
              <a:t>1/13/2023</a:t>
            </a:fld>
            <a:endParaRPr lang="en-US"/>
          </a:p>
        </p:txBody>
      </p:sp>
      <p:sp>
        <p:nvSpPr>
          <p:cNvPr id="8" name="Footer Placeholder 7">
            <a:extLst>
              <a:ext uri="{FF2B5EF4-FFF2-40B4-BE49-F238E27FC236}">
                <a16:creationId xmlns:a16="http://schemas.microsoft.com/office/drawing/2014/main" id="{2D143A7D-E261-4BE4-A27A-CA246A63B44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0687434-4CD2-4C35-948D-9C3B4431133A}"/>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29068832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C88C5-C9A3-4802-B07C-7DBD5F6BA9C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946718D-816F-4732-990E-54FAC6F5CB39}"/>
              </a:ext>
            </a:extLst>
          </p:cNvPr>
          <p:cNvSpPr>
            <a:spLocks noGrp="1"/>
          </p:cNvSpPr>
          <p:nvPr>
            <p:ph type="dt" sz="half" idx="10"/>
          </p:nvPr>
        </p:nvSpPr>
        <p:spPr/>
        <p:txBody>
          <a:bodyPr/>
          <a:lstStyle/>
          <a:p>
            <a:fld id="{D4C3DC5A-B633-4B35-9788-F5AB160B682B}" type="datetimeFigureOut">
              <a:rPr lang="en-US" smtClean="0"/>
              <a:t>1/13/2023</a:t>
            </a:fld>
            <a:endParaRPr lang="en-US"/>
          </a:p>
        </p:txBody>
      </p:sp>
      <p:sp>
        <p:nvSpPr>
          <p:cNvPr id="4" name="Footer Placeholder 3">
            <a:extLst>
              <a:ext uri="{FF2B5EF4-FFF2-40B4-BE49-F238E27FC236}">
                <a16:creationId xmlns:a16="http://schemas.microsoft.com/office/drawing/2014/main" id="{B5037649-94E6-44E6-81F0-D47610E82AE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FD52E30-5CE8-4963-AF00-FE7F9B58648E}"/>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3774200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F7C137D-D873-4441-A26A-384D428ABBCC}"/>
              </a:ext>
            </a:extLst>
          </p:cNvPr>
          <p:cNvSpPr>
            <a:spLocks noGrp="1"/>
          </p:cNvSpPr>
          <p:nvPr>
            <p:ph type="dt" sz="half" idx="10"/>
          </p:nvPr>
        </p:nvSpPr>
        <p:spPr/>
        <p:txBody>
          <a:bodyPr/>
          <a:lstStyle/>
          <a:p>
            <a:fld id="{D4C3DC5A-B633-4B35-9788-F5AB160B682B}" type="datetimeFigureOut">
              <a:rPr lang="en-US" smtClean="0"/>
              <a:t>1/13/2023</a:t>
            </a:fld>
            <a:endParaRPr lang="en-US"/>
          </a:p>
        </p:txBody>
      </p:sp>
      <p:sp>
        <p:nvSpPr>
          <p:cNvPr id="3" name="Footer Placeholder 2">
            <a:extLst>
              <a:ext uri="{FF2B5EF4-FFF2-40B4-BE49-F238E27FC236}">
                <a16:creationId xmlns:a16="http://schemas.microsoft.com/office/drawing/2014/main" id="{ECEB4AFD-8618-4B4A-A5E0-F02D008A5FA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ED19AB1-D289-483B-AA0D-FC95F7D4E8B9}"/>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4063408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E02E3-6104-41B8-B735-33DFA6E7F8F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AC68E58-B843-4E2E-9BC5-30D694119B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6FC9B25-D16B-48EA-BDE9-2D64718B5D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DA616D9-CBD7-4FAF-B71F-4B8F13A85A74}"/>
              </a:ext>
            </a:extLst>
          </p:cNvPr>
          <p:cNvSpPr>
            <a:spLocks noGrp="1"/>
          </p:cNvSpPr>
          <p:nvPr>
            <p:ph type="dt" sz="half" idx="10"/>
          </p:nvPr>
        </p:nvSpPr>
        <p:spPr/>
        <p:txBody>
          <a:bodyPr/>
          <a:lstStyle/>
          <a:p>
            <a:fld id="{D4C3DC5A-B633-4B35-9788-F5AB160B682B}" type="datetimeFigureOut">
              <a:rPr lang="en-US" smtClean="0"/>
              <a:t>1/13/2023</a:t>
            </a:fld>
            <a:endParaRPr lang="en-US"/>
          </a:p>
        </p:txBody>
      </p:sp>
      <p:sp>
        <p:nvSpPr>
          <p:cNvPr id="6" name="Footer Placeholder 5">
            <a:extLst>
              <a:ext uri="{FF2B5EF4-FFF2-40B4-BE49-F238E27FC236}">
                <a16:creationId xmlns:a16="http://schemas.microsoft.com/office/drawing/2014/main" id="{9460886F-0B70-4AEE-8076-0CAB6DFFA0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CF586A-AE12-450A-9873-CD396ADEF242}"/>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37549180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1C8BA-F854-4FCC-B7FB-592429DD0EE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DFDD202-8ED2-4E4C-9055-A5A6D0CFBCF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A2DA0C7-8DAB-4A98-93B4-3E3BED3DD3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7C390AA-08AE-45C6-9CBD-EFE553008B90}"/>
              </a:ext>
            </a:extLst>
          </p:cNvPr>
          <p:cNvSpPr>
            <a:spLocks noGrp="1"/>
          </p:cNvSpPr>
          <p:nvPr>
            <p:ph type="dt" sz="half" idx="10"/>
          </p:nvPr>
        </p:nvSpPr>
        <p:spPr/>
        <p:txBody>
          <a:bodyPr/>
          <a:lstStyle/>
          <a:p>
            <a:fld id="{D4C3DC5A-B633-4B35-9788-F5AB160B682B}" type="datetimeFigureOut">
              <a:rPr lang="en-US" smtClean="0"/>
              <a:t>1/13/2023</a:t>
            </a:fld>
            <a:endParaRPr lang="en-US"/>
          </a:p>
        </p:txBody>
      </p:sp>
      <p:sp>
        <p:nvSpPr>
          <p:cNvPr id="6" name="Footer Placeholder 5">
            <a:extLst>
              <a:ext uri="{FF2B5EF4-FFF2-40B4-BE49-F238E27FC236}">
                <a16:creationId xmlns:a16="http://schemas.microsoft.com/office/drawing/2014/main" id="{FF963992-D131-41D1-80F9-C8A3EC7D73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13186D-1549-4147-B7FA-B014B19F25DF}"/>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9543780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3749320-D1F0-4137-930E-8E4B77DF005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C108095-0C9D-4E5F-955B-17F18AB82D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58487F-69A9-4FE9-95A5-6169B657594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C3DC5A-B633-4B35-9788-F5AB160B682B}" type="datetimeFigureOut">
              <a:rPr lang="en-US" smtClean="0"/>
              <a:t>1/13/2023</a:t>
            </a:fld>
            <a:endParaRPr lang="en-US"/>
          </a:p>
        </p:txBody>
      </p:sp>
      <p:sp>
        <p:nvSpPr>
          <p:cNvPr id="5" name="Footer Placeholder 4">
            <a:extLst>
              <a:ext uri="{FF2B5EF4-FFF2-40B4-BE49-F238E27FC236}">
                <a16:creationId xmlns:a16="http://schemas.microsoft.com/office/drawing/2014/main" id="{1678FD83-5BCA-4E0C-9A48-67734EA02AE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DA832BB-3145-476C-BA5E-9D87810699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0A02F3-4255-4C54-99DD-912A274ED4A3}" type="slidenum">
              <a:rPr lang="en-US" smtClean="0"/>
              <a:t>‹#›</a:t>
            </a:fld>
            <a:endParaRPr lang="en-US"/>
          </a:p>
        </p:txBody>
      </p:sp>
    </p:spTree>
    <p:extLst>
      <p:ext uri="{BB962C8B-B14F-4D97-AF65-F5344CB8AC3E}">
        <p14:creationId xmlns:p14="http://schemas.microsoft.com/office/powerpoint/2010/main" val="1295856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slide" Target="slide11.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slide" Target="slide13.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slide" Target="slide14.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slide" Target="slide17.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slide" Target="slide1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 Target="slide3.xml"/><Relationship Id="rId1" Type="http://schemas.openxmlformats.org/officeDocument/2006/relationships/slideLayout" Target="../slideLayouts/slideLayout7.xml"/><Relationship Id="rId5" Type="http://schemas.openxmlformats.org/officeDocument/2006/relationships/slide" Target="slide9.xml"/><Relationship Id="rId4" Type="http://schemas.openxmlformats.org/officeDocument/2006/relationships/slide" Target="slide7.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slide" Target="slide16.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slide" Target="slide1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slide" Target="slide16.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547814" y="299289"/>
            <a:ext cx="9120187" cy="1600200"/>
          </a:xfrm>
        </p:spPr>
        <p:txBody>
          <a:bodyPr>
            <a:noAutofit/>
          </a:bodyPr>
          <a:lstStyle/>
          <a:p>
            <a:pPr eaLnBrk="1" hangingPunct="1">
              <a:defRPr/>
            </a:pPr>
            <a:r>
              <a:rPr lang="en-US" b="1" dirty="0">
                <a:latin typeface="Cooper Black" panose="0208090404030B020404" pitchFamily="18" charset="0"/>
                <a:cs typeface="Arial" panose="020B0604020202020204" pitchFamily="34" charset="0"/>
              </a:rPr>
              <a:t>Entrepreneur</a:t>
            </a:r>
            <a:br>
              <a:rPr lang="en-US" b="1" dirty="0">
                <a:latin typeface="Cooper Black" panose="0208090404030B020404" pitchFamily="18" charset="0"/>
                <a:cs typeface="Arial" panose="020B0604020202020204" pitchFamily="34" charset="0"/>
              </a:rPr>
            </a:br>
            <a:r>
              <a:rPr lang="en-US" b="1" dirty="0">
                <a:latin typeface="Cooper Black" panose="0208090404030B020404" pitchFamily="18" charset="0"/>
                <a:cs typeface="Arial" panose="020B0604020202020204" pitchFamily="34" charset="0"/>
              </a:rPr>
              <a:t>Local Learning Centers</a:t>
            </a:r>
            <a:endParaRPr lang="en-US" b="1" i="1" dirty="0">
              <a:latin typeface="Cooper Black" panose="0208090404030B020404" pitchFamily="18" charset="0"/>
              <a:cs typeface="Arial" panose="020B0604020202020204" pitchFamily="34" charset="0"/>
            </a:endParaRPr>
          </a:p>
        </p:txBody>
      </p:sp>
      <p:sp>
        <p:nvSpPr>
          <p:cNvPr id="3" name="Rectangle 2"/>
          <p:cNvSpPr txBox="1">
            <a:spLocks noChangeArrowheads="1"/>
          </p:cNvSpPr>
          <p:nvPr/>
        </p:nvSpPr>
        <p:spPr bwMode="auto">
          <a:xfrm>
            <a:off x="6477000" y="4038600"/>
            <a:ext cx="1524000" cy="838200"/>
          </a:xfrm>
          <a:prstGeom prst="rect">
            <a:avLst/>
          </a:prstGeom>
          <a:noFill/>
          <a:ln w="9525">
            <a:noFill/>
            <a:miter lim="800000"/>
            <a:headEnd/>
            <a:tailEnd/>
          </a:ln>
          <a:effectLst/>
        </p:spPr>
        <p:txBody>
          <a:bodyPr anchor="ctr"/>
          <a:lstStyle/>
          <a:p>
            <a:pPr algn="ctr" eaLnBrk="1" hangingPunct="1">
              <a:defRPr/>
            </a:pPr>
            <a:endParaRPr lang="en-US" sz="2800" b="1" kern="0" dirty="0">
              <a:solidFill>
                <a:schemeClr val="tx2"/>
              </a:solidFill>
              <a:effectLst>
                <a:outerShdw blurRad="38100" dist="38100" dir="2700000" algn="tl">
                  <a:srgbClr val="000000"/>
                </a:outerShdw>
              </a:effectLst>
              <a:latin typeface="+mj-lt"/>
              <a:ea typeface="+mj-ea"/>
              <a:cs typeface="+mj-cs"/>
            </a:endParaRPr>
          </a:p>
        </p:txBody>
      </p:sp>
      <p:pic>
        <p:nvPicPr>
          <p:cNvPr id="6149"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191001" y="2444552"/>
            <a:ext cx="6297827" cy="1576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6"/>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71462" y="2682839"/>
            <a:ext cx="2939921" cy="28850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029200" y="4561057"/>
            <a:ext cx="5334000" cy="1904245"/>
          </a:xfrm>
          <a:prstGeom prst="rect">
            <a:avLst/>
          </a:prstGeom>
        </p:spPr>
      </p:pic>
    </p:spTree>
    <p:extLst>
      <p:ext uri="{BB962C8B-B14F-4D97-AF65-F5344CB8AC3E}">
        <p14:creationId xmlns:p14="http://schemas.microsoft.com/office/powerpoint/2010/main" val="32845947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91FCD3-04C3-4E89-8F8C-17F8A72DC4DE}"/>
              </a:ext>
            </a:extLst>
          </p:cNvPr>
          <p:cNvSpPr>
            <a:spLocks noGrp="1"/>
          </p:cNvSpPr>
          <p:nvPr>
            <p:ph type="title"/>
          </p:nvPr>
        </p:nvSpPr>
        <p:spPr/>
        <p:txBody>
          <a:bodyPr>
            <a:normAutofit/>
          </a:bodyPr>
          <a:lstStyle/>
          <a:p>
            <a:pPr algn="ctr"/>
            <a:r>
              <a:rPr lang="en-CA" sz="6600" b="1" dirty="0">
                <a:latin typeface="Arial" panose="020B0604020202020204" pitchFamily="34" charset="0"/>
                <a:cs typeface="Arial" panose="020B0604020202020204" pitchFamily="34" charset="0"/>
              </a:rPr>
              <a:t>TRUE OR FALSE</a:t>
            </a:r>
            <a:endParaRPr lang="en-US" sz="6600" b="1" dirty="0">
              <a:latin typeface="Arial" panose="020B0604020202020204" pitchFamily="34" charset="0"/>
              <a:cs typeface="Arial" panose="020B0604020202020204" pitchFamily="34" charset="0"/>
            </a:endParaRPr>
          </a:p>
        </p:txBody>
      </p:sp>
      <p:grpSp>
        <p:nvGrpSpPr>
          <p:cNvPr id="7" name="Group 6">
            <a:extLst>
              <a:ext uri="{FF2B5EF4-FFF2-40B4-BE49-F238E27FC236}">
                <a16:creationId xmlns:a16="http://schemas.microsoft.com/office/drawing/2014/main" id="{56C1FEBA-5AB5-460E-8CE9-DB1D2425B4B1}"/>
              </a:ext>
            </a:extLst>
          </p:cNvPr>
          <p:cNvGrpSpPr/>
          <p:nvPr/>
        </p:nvGrpSpPr>
        <p:grpSpPr>
          <a:xfrm>
            <a:off x="3418113" y="3601617"/>
            <a:ext cx="5355775" cy="1138334"/>
            <a:chOff x="3418113" y="3601617"/>
            <a:chExt cx="5355775" cy="1138334"/>
          </a:xfrm>
        </p:grpSpPr>
        <p:sp>
          <p:nvSpPr>
            <p:cNvPr id="5" name="Rectangle: Rounded Corners 4">
              <a:hlinkClick r:id="rId2" action="ppaction://hlinksldjump"/>
              <a:extLst>
                <a:ext uri="{FF2B5EF4-FFF2-40B4-BE49-F238E27FC236}">
                  <a16:creationId xmlns:a16="http://schemas.microsoft.com/office/drawing/2014/main" id="{B2EB9CEA-08DC-437E-9410-B217174C9C09}"/>
                </a:ext>
              </a:extLst>
            </p:cNvPr>
            <p:cNvSpPr/>
            <p:nvPr/>
          </p:nvSpPr>
          <p:spPr>
            <a:xfrm>
              <a:off x="7517366" y="3601617"/>
              <a:ext cx="1256522" cy="1138333"/>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dirty="0"/>
                <a:t>False</a:t>
              </a:r>
              <a:endParaRPr lang="en-US" sz="2400" dirty="0"/>
            </a:p>
          </p:txBody>
        </p:sp>
        <p:sp>
          <p:nvSpPr>
            <p:cNvPr id="6" name="Rectangle: Rounded Corners 5">
              <a:hlinkClick r:id="rId3" action="ppaction://hlinksldjump"/>
              <a:extLst>
                <a:ext uri="{FF2B5EF4-FFF2-40B4-BE49-F238E27FC236}">
                  <a16:creationId xmlns:a16="http://schemas.microsoft.com/office/drawing/2014/main" id="{5605162C-B46D-4DEE-8006-FE4937660161}"/>
                </a:ext>
              </a:extLst>
            </p:cNvPr>
            <p:cNvSpPr/>
            <p:nvPr/>
          </p:nvSpPr>
          <p:spPr>
            <a:xfrm>
              <a:off x="3418113" y="3601617"/>
              <a:ext cx="1256522" cy="1138334"/>
            </a:xfrm>
            <a:prstGeom prst="roundRect">
              <a:avLst/>
            </a:prstGeom>
            <a:solidFill>
              <a:schemeClr val="accent6"/>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CA" sz="2800" dirty="0"/>
                <a:t>True</a:t>
              </a:r>
              <a:endParaRPr lang="en-US" sz="2800" dirty="0"/>
            </a:p>
          </p:txBody>
        </p:sp>
      </p:grpSp>
      <p:sp>
        <p:nvSpPr>
          <p:cNvPr id="4" name="TextBox 3">
            <a:extLst>
              <a:ext uri="{FF2B5EF4-FFF2-40B4-BE49-F238E27FC236}">
                <a16:creationId xmlns:a16="http://schemas.microsoft.com/office/drawing/2014/main" id="{F1A9513E-19C1-138F-D8FB-12ECD0220D8F}"/>
              </a:ext>
            </a:extLst>
          </p:cNvPr>
          <p:cNvSpPr txBox="1"/>
          <p:nvPr/>
        </p:nvSpPr>
        <p:spPr>
          <a:xfrm>
            <a:off x="1524381" y="1997849"/>
            <a:ext cx="9143238" cy="1129668"/>
          </a:xfrm>
          <a:prstGeom prst="rect">
            <a:avLst/>
          </a:prstGeom>
          <a:noFill/>
        </p:spPr>
        <p:txBody>
          <a:bodyPr wrap="square">
            <a:spAutoFit/>
          </a:bodyPr>
          <a:lstStyle/>
          <a:p>
            <a:pPr algn="ctr">
              <a:lnSpc>
                <a:spcPct val="125000"/>
              </a:lnSpc>
              <a:spcAft>
                <a:spcPts val="800"/>
              </a:spcAft>
            </a:pPr>
            <a:r>
              <a:rPr lang="en-CA" sz="2800" b="1" dirty="0">
                <a:solidFill>
                  <a:srgbClr val="000000"/>
                </a:solidFill>
                <a:effectLst/>
                <a:latin typeface="Calibri" panose="020F0502020204030204" pitchFamily="34" charset="0"/>
                <a:ea typeface="Calibri" panose="020F0502020204030204" pitchFamily="34" charset="0"/>
                <a:cs typeface="Twentieth Century"/>
              </a:rPr>
              <a:t>You need to be tough, impose your rules and ways, and only think about what’s good for business and negotiation. </a:t>
            </a:r>
            <a:endParaRPr lang="en-CA" sz="2800" dirty="0">
              <a:effectLst/>
              <a:latin typeface="Twentieth Century"/>
              <a:ea typeface="Twentieth Century"/>
              <a:cs typeface="Twentieth Century"/>
            </a:endParaRPr>
          </a:p>
        </p:txBody>
      </p:sp>
    </p:spTree>
    <p:extLst>
      <p:ext uri="{BB962C8B-B14F-4D97-AF65-F5344CB8AC3E}">
        <p14:creationId xmlns:p14="http://schemas.microsoft.com/office/powerpoint/2010/main" val="28397589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hlinkClick r:id="rId2" action="ppaction://hlinksldjump"/>
            <a:extLst>
              <a:ext uri="{FF2B5EF4-FFF2-40B4-BE49-F238E27FC236}">
                <a16:creationId xmlns:a16="http://schemas.microsoft.com/office/drawing/2014/main" id="{8D5F09FB-36D0-2B70-38A5-63FAB645FFE9}"/>
              </a:ext>
            </a:extLst>
          </p:cNvPr>
          <p:cNvSpPr/>
          <p:nvPr/>
        </p:nvSpPr>
        <p:spPr>
          <a:xfrm>
            <a:off x="5236682" y="3654311"/>
            <a:ext cx="1718631" cy="1189821"/>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continue.</a:t>
            </a:r>
          </a:p>
        </p:txBody>
      </p:sp>
      <p:sp>
        <p:nvSpPr>
          <p:cNvPr id="5" name="Rectangle 4">
            <a:extLst>
              <a:ext uri="{FF2B5EF4-FFF2-40B4-BE49-F238E27FC236}">
                <a16:creationId xmlns:a16="http://schemas.microsoft.com/office/drawing/2014/main" id="{3F6C4DB8-A9A0-C6AD-7EF5-4C1CFFE90063}"/>
              </a:ext>
            </a:extLst>
          </p:cNvPr>
          <p:cNvSpPr/>
          <p:nvPr/>
        </p:nvSpPr>
        <p:spPr>
          <a:xfrm>
            <a:off x="3047999" y="1102568"/>
            <a:ext cx="6096000" cy="1569660"/>
          </a:xfrm>
          <a:prstGeom prst="rect">
            <a:avLst/>
          </a:prstGeom>
        </p:spPr>
        <p:txBody>
          <a:bodyPr>
            <a:spAutoFit/>
          </a:bodyPr>
          <a:lstStyle/>
          <a:p>
            <a:pPr lvl="0" algn="ctr"/>
            <a:r>
              <a:rPr lang="en-US" sz="4800" b="1" dirty="0">
                <a:solidFill>
                  <a:prstClr val="black"/>
                </a:solidFill>
                <a:latin typeface="Arial" panose="020B0604020202020204" pitchFamily="34" charset="0"/>
                <a:cs typeface="Arial" panose="020B0604020202020204" pitchFamily="34" charset="0"/>
              </a:rPr>
              <a:t>Congratulations, you are correct!</a:t>
            </a:r>
          </a:p>
        </p:txBody>
      </p:sp>
      <p:sp>
        <p:nvSpPr>
          <p:cNvPr id="7" name="TextBox 6">
            <a:extLst>
              <a:ext uri="{FF2B5EF4-FFF2-40B4-BE49-F238E27FC236}">
                <a16:creationId xmlns:a16="http://schemas.microsoft.com/office/drawing/2014/main" id="{2B6F64F2-29F2-77DB-8152-DD401F7AEB7D}"/>
              </a:ext>
            </a:extLst>
          </p:cNvPr>
          <p:cNvSpPr txBox="1"/>
          <p:nvPr/>
        </p:nvSpPr>
        <p:spPr>
          <a:xfrm>
            <a:off x="2864737" y="2932437"/>
            <a:ext cx="6462522" cy="461665"/>
          </a:xfrm>
          <a:prstGeom prst="rect">
            <a:avLst/>
          </a:prstGeom>
          <a:noFill/>
        </p:spPr>
        <p:txBody>
          <a:bodyPr wrap="square">
            <a:spAutoFit/>
          </a:bodyPr>
          <a:lstStyle/>
          <a:p>
            <a:pPr algn="ctr"/>
            <a:r>
              <a:rPr lang="en-CA" sz="2400" i="1" dirty="0">
                <a:solidFill>
                  <a:srgbClr val="000000"/>
                </a:solidFill>
                <a:latin typeface="Calibri" panose="020F0502020204030204" pitchFamily="34" charset="0"/>
                <a:ea typeface="Calibri" panose="020F0502020204030204" pitchFamily="34" charset="0"/>
              </a:rPr>
              <a:t>Y</a:t>
            </a:r>
            <a:r>
              <a:rPr lang="en-CA" sz="2400" i="1" dirty="0">
                <a:solidFill>
                  <a:srgbClr val="000000"/>
                </a:solidFill>
                <a:effectLst/>
                <a:latin typeface="Calibri" panose="020F0502020204030204" pitchFamily="34" charset="0"/>
                <a:ea typeface="Calibri" panose="020F0502020204030204" pitchFamily="34" charset="0"/>
              </a:rPr>
              <a:t>ou need to listen and find a win-win solution! </a:t>
            </a:r>
            <a:endParaRPr lang="en-US" sz="2400" dirty="0"/>
          </a:p>
        </p:txBody>
      </p:sp>
    </p:spTree>
    <p:extLst>
      <p:ext uri="{BB962C8B-B14F-4D97-AF65-F5344CB8AC3E}">
        <p14:creationId xmlns:p14="http://schemas.microsoft.com/office/powerpoint/2010/main" val="9351519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D51E950-919B-3025-E992-D5871F3890DF}"/>
              </a:ext>
            </a:extLst>
          </p:cNvPr>
          <p:cNvSpPr txBox="1"/>
          <p:nvPr/>
        </p:nvSpPr>
        <p:spPr>
          <a:xfrm>
            <a:off x="3723259" y="1859340"/>
            <a:ext cx="4572000" cy="1569660"/>
          </a:xfrm>
          <a:prstGeom prst="rect">
            <a:avLst/>
          </a:prstGeom>
          <a:noFill/>
        </p:spPr>
        <p:txBody>
          <a:bodyPr wrap="square" rtlCol="0">
            <a:spAutoFit/>
          </a:bodyPr>
          <a:lstStyle/>
          <a:p>
            <a:pPr algn="ctr"/>
            <a:r>
              <a:rPr lang="en-US" sz="4800" b="1" dirty="0">
                <a:latin typeface="Arial" panose="020B0604020202020204" pitchFamily="34" charset="0"/>
                <a:cs typeface="Arial" panose="020B0604020202020204" pitchFamily="34" charset="0"/>
              </a:rPr>
              <a:t>Sorry. Please try again.</a:t>
            </a:r>
          </a:p>
        </p:txBody>
      </p:sp>
      <p:sp>
        <p:nvSpPr>
          <p:cNvPr id="3" name="Rectangle: Rounded Corners 2">
            <a:hlinkClick r:id="rId2" action="ppaction://hlinksldjump"/>
            <a:extLst>
              <a:ext uri="{FF2B5EF4-FFF2-40B4-BE49-F238E27FC236}">
                <a16:creationId xmlns:a16="http://schemas.microsoft.com/office/drawing/2014/main" id="{E5C36AF6-096B-FBA3-5AF0-FB9E792D4499}"/>
              </a:ext>
            </a:extLst>
          </p:cNvPr>
          <p:cNvSpPr/>
          <p:nvPr/>
        </p:nvSpPr>
        <p:spPr>
          <a:xfrm>
            <a:off x="5111385" y="3593593"/>
            <a:ext cx="1795749" cy="1318683"/>
          </a:xfrm>
          <a:prstGeom prst="roundRect">
            <a:avLst>
              <a:gd name="adj" fmla="val 2220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try again.</a:t>
            </a:r>
          </a:p>
        </p:txBody>
      </p:sp>
    </p:spTree>
    <p:extLst>
      <p:ext uri="{BB962C8B-B14F-4D97-AF65-F5344CB8AC3E}">
        <p14:creationId xmlns:p14="http://schemas.microsoft.com/office/powerpoint/2010/main" val="27272098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28F89C-C9EF-8658-1EE0-D5622B85C3F1}"/>
              </a:ext>
            </a:extLst>
          </p:cNvPr>
          <p:cNvSpPr txBox="1">
            <a:spLocks/>
          </p:cNvSpPr>
          <p:nvPr/>
        </p:nvSpPr>
        <p:spPr>
          <a:xfrm>
            <a:off x="838200" y="419989"/>
            <a:ext cx="10515600" cy="1325563"/>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CA" sz="6600" b="1">
                <a:latin typeface="Arial" panose="020B0604020202020204" pitchFamily="34" charset="0"/>
                <a:cs typeface="Arial" panose="020B0604020202020204" pitchFamily="34" charset="0"/>
              </a:rPr>
              <a:t>TRUE OR FALSE</a:t>
            </a:r>
            <a:endParaRPr lang="en-US" sz="6600" b="1"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ACC13F82-C19A-25F2-BCC8-2F7A6598AAB8}"/>
              </a:ext>
            </a:extLst>
          </p:cNvPr>
          <p:cNvSpPr txBox="1"/>
          <p:nvPr/>
        </p:nvSpPr>
        <p:spPr>
          <a:xfrm>
            <a:off x="3048762" y="1825383"/>
            <a:ext cx="6094476" cy="1200329"/>
          </a:xfrm>
          <a:prstGeom prst="rect">
            <a:avLst/>
          </a:prstGeom>
          <a:noFill/>
        </p:spPr>
        <p:txBody>
          <a:bodyPr wrap="square">
            <a:spAutoFit/>
          </a:bodyPr>
          <a:lstStyle/>
          <a:p>
            <a:pPr algn="ctr"/>
            <a:r>
              <a:rPr lang="en-CA" sz="3600" b="1" dirty="0">
                <a:solidFill>
                  <a:srgbClr val="000000"/>
                </a:solidFill>
                <a:effectLst/>
                <a:latin typeface="Calibri" panose="020F0502020204030204" pitchFamily="34" charset="0"/>
                <a:ea typeface="Calibri" panose="020F0502020204030204" pitchFamily="34" charset="0"/>
              </a:rPr>
              <a:t>A bad deal means that I will only lose money.</a:t>
            </a:r>
            <a:endParaRPr lang="en-US" sz="3600" b="1" dirty="0"/>
          </a:p>
        </p:txBody>
      </p:sp>
      <p:grpSp>
        <p:nvGrpSpPr>
          <p:cNvPr id="5" name="Group 4">
            <a:extLst>
              <a:ext uri="{FF2B5EF4-FFF2-40B4-BE49-F238E27FC236}">
                <a16:creationId xmlns:a16="http://schemas.microsoft.com/office/drawing/2014/main" id="{C664EBD8-B056-A3AF-3BCE-36D6AE58C54D}"/>
              </a:ext>
            </a:extLst>
          </p:cNvPr>
          <p:cNvGrpSpPr/>
          <p:nvPr/>
        </p:nvGrpSpPr>
        <p:grpSpPr>
          <a:xfrm>
            <a:off x="3233437" y="3429000"/>
            <a:ext cx="5725126" cy="1138334"/>
            <a:chOff x="3418113" y="3601617"/>
            <a:chExt cx="5355775" cy="1138334"/>
          </a:xfrm>
        </p:grpSpPr>
        <p:sp>
          <p:nvSpPr>
            <p:cNvPr id="6" name="Rectangle: Rounded Corners 5">
              <a:hlinkClick r:id="rId2" action="ppaction://hlinksldjump"/>
              <a:extLst>
                <a:ext uri="{FF2B5EF4-FFF2-40B4-BE49-F238E27FC236}">
                  <a16:creationId xmlns:a16="http://schemas.microsoft.com/office/drawing/2014/main" id="{63CEE504-363F-DE1A-CCE4-41299F2EB4C9}"/>
                </a:ext>
              </a:extLst>
            </p:cNvPr>
            <p:cNvSpPr/>
            <p:nvPr/>
          </p:nvSpPr>
          <p:spPr>
            <a:xfrm>
              <a:off x="7517366" y="3601617"/>
              <a:ext cx="1256522" cy="1138333"/>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dirty="0"/>
                <a:t>False</a:t>
              </a:r>
              <a:endParaRPr lang="en-US" sz="2400" dirty="0"/>
            </a:p>
          </p:txBody>
        </p:sp>
        <p:sp>
          <p:nvSpPr>
            <p:cNvPr id="7" name="Rectangle: Rounded Corners 6">
              <a:hlinkClick r:id="rId3" action="ppaction://hlinksldjump"/>
              <a:extLst>
                <a:ext uri="{FF2B5EF4-FFF2-40B4-BE49-F238E27FC236}">
                  <a16:creationId xmlns:a16="http://schemas.microsoft.com/office/drawing/2014/main" id="{EB020AA5-9B52-3AC9-69FE-AF2C001C22BC}"/>
                </a:ext>
              </a:extLst>
            </p:cNvPr>
            <p:cNvSpPr/>
            <p:nvPr/>
          </p:nvSpPr>
          <p:spPr>
            <a:xfrm>
              <a:off x="3418113" y="3601617"/>
              <a:ext cx="1256522" cy="1138334"/>
            </a:xfrm>
            <a:prstGeom prst="roundRect">
              <a:avLst/>
            </a:prstGeom>
            <a:solidFill>
              <a:schemeClr val="accent6"/>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CA" sz="2800" dirty="0"/>
                <a:t>True</a:t>
              </a:r>
              <a:endParaRPr lang="en-US" sz="2800" dirty="0"/>
            </a:p>
          </p:txBody>
        </p:sp>
      </p:grpSp>
    </p:spTree>
    <p:extLst>
      <p:ext uri="{BB962C8B-B14F-4D97-AF65-F5344CB8AC3E}">
        <p14:creationId xmlns:p14="http://schemas.microsoft.com/office/powerpoint/2010/main" val="36260526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hlinkClick r:id="rId2" action="ppaction://hlinksldjump"/>
            <a:extLst>
              <a:ext uri="{FF2B5EF4-FFF2-40B4-BE49-F238E27FC236}">
                <a16:creationId xmlns:a16="http://schemas.microsoft.com/office/drawing/2014/main" id="{2AADB544-E633-3E4A-17DA-A1CFA23B5F56}"/>
              </a:ext>
            </a:extLst>
          </p:cNvPr>
          <p:cNvSpPr/>
          <p:nvPr/>
        </p:nvSpPr>
        <p:spPr>
          <a:xfrm>
            <a:off x="5236681" y="3745751"/>
            <a:ext cx="1718631" cy="1189821"/>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continue.</a:t>
            </a:r>
          </a:p>
        </p:txBody>
      </p:sp>
      <p:sp>
        <p:nvSpPr>
          <p:cNvPr id="3" name="Rectangle 2">
            <a:extLst>
              <a:ext uri="{FF2B5EF4-FFF2-40B4-BE49-F238E27FC236}">
                <a16:creationId xmlns:a16="http://schemas.microsoft.com/office/drawing/2014/main" id="{5B480365-D669-106E-9858-CA2FF3E77C48}"/>
              </a:ext>
            </a:extLst>
          </p:cNvPr>
          <p:cNvSpPr/>
          <p:nvPr/>
        </p:nvSpPr>
        <p:spPr>
          <a:xfrm>
            <a:off x="3047997" y="1102568"/>
            <a:ext cx="6096000" cy="1569660"/>
          </a:xfrm>
          <a:prstGeom prst="rect">
            <a:avLst/>
          </a:prstGeom>
        </p:spPr>
        <p:txBody>
          <a:bodyPr>
            <a:spAutoFit/>
          </a:bodyPr>
          <a:lstStyle/>
          <a:p>
            <a:pPr lvl="0" algn="ctr"/>
            <a:r>
              <a:rPr lang="en-US" sz="4800" b="1" dirty="0">
                <a:solidFill>
                  <a:prstClr val="black"/>
                </a:solidFill>
                <a:latin typeface="Arial" panose="020B0604020202020204" pitchFamily="34" charset="0"/>
                <a:cs typeface="Arial" panose="020B0604020202020204" pitchFamily="34" charset="0"/>
              </a:rPr>
              <a:t>Congratulations, you are correct!</a:t>
            </a:r>
          </a:p>
        </p:txBody>
      </p:sp>
      <p:sp>
        <p:nvSpPr>
          <p:cNvPr id="4" name="Rectangle 1">
            <a:extLst>
              <a:ext uri="{FF2B5EF4-FFF2-40B4-BE49-F238E27FC236}">
                <a16:creationId xmlns:a16="http://schemas.microsoft.com/office/drawing/2014/main" id="{2719FE08-BCA5-4F8E-C404-D0211465AF62}"/>
              </a:ext>
            </a:extLst>
          </p:cNvPr>
          <p:cNvSpPr>
            <a:spLocks noChangeArrowheads="1"/>
          </p:cNvSpPr>
          <p:nvPr/>
        </p:nvSpPr>
        <p:spPr bwMode="auto">
          <a:xfrm>
            <a:off x="2432299" y="2731663"/>
            <a:ext cx="7327393"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lang="en-CA" altLang="en-US" sz="2400" i="1" dirty="0">
                <a:solidFill>
                  <a:srgbClr val="000000"/>
                </a:solidFill>
                <a:latin typeface="Arial" panose="020B0604020202020204" pitchFamily="34" charset="0"/>
                <a:ea typeface="Calibri" panose="020F0502020204030204" pitchFamily="34" charset="0"/>
              </a:rPr>
              <a:t>A </a:t>
            </a:r>
            <a:r>
              <a:rPr kumimoji="0" lang="en-CA" altLang="en-US" sz="2400" i="1" u="none" strike="noStrike" cap="none" normalizeH="0" baseline="0" dirty="0">
                <a:ln>
                  <a:noFill/>
                </a:ln>
                <a:solidFill>
                  <a:srgbClr val="000000"/>
                </a:solidFill>
                <a:effectLst/>
                <a:latin typeface="Arial" panose="020B0604020202020204" pitchFamily="34" charset="0"/>
                <a:ea typeface="Calibri" panose="020F0502020204030204" pitchFamily="34" charset="0"/>
              </a:rPr>
              <a:t>bad deal</a:t>
            </a:r>
            <a:r>
              <a:rPr lang="en-CA" altLang="en-US" sz="2400" i="1" dirty="0">
                <a:solidFill>
                  <a:srgbClr val="FF0000"/>
                </a:solidFill>
                <a:latin typeface="Arial" panose="020B0604020202020204" pitchFamily="34" charset="0"/>
                <a:ea typeface="Calibri" panose="020F0502020204030204" pitchFamily="34" charset="0"/>
              </a:rPr>
              <a:t> </a:t>
            </a:r>
            <a:r>
              <a:rPr kumimoji="0" lang="en-CA" altLang="en-US" sz="2400" i="1" u="none" strike="noStrike" cap="none" normalizeH="0" baseline="0" dirty="0">
                <a:ln>
                  <a:noFill/>
                </a:ln>
                <a:solidFill>
                  <a:srgbClr val="000000"/>
                </a:solidFill>
                <a:effectLst/>
                <a:latin typeface="Arial" panose="020B0604020202020204" pitchFamily="34" charset="0"/>
                <a:ea typeface="Calibri" panose="020F0502020204030204" pitchFamily="34" charset="0"/>
              </a:rPr>
              <a:t>can also mean losing a potential opportunity in the future, and a bad reputation. </a:t>
            </a:r>
            <a:endParaRPr kumimoji="0" lang="en-CA" altLang="en-US" sz="240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6046585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AC710FB-4A2D-2243-2F4B-7167F82330C3}"/>
              </a:ext>
            </a:extLst>
          </p:cNvPr>
          <p:cNvSpPr txBox="1"/>
          <p:nvPr/>
        </p:nvSpPr>
        <p:spPr>
          <a:xfrm>
            <a:off x="3723259" y="1859340"/>
            <a:ext cx="4572000" cy="1569660"/>
          </a:xfrm>
          <a:prstGeom prst="rect">
            <a:avLst/>
          </a:prstGeom>
          <a:noFill/>
        </p:spPr>
        <p:txBody>
          <a:bodyPr wrap="square" rtlCol="0">
            <a:spAutoFit/>
          </a:bodyPr>
          <a:lstStyle/>
          <a:p>
            <a:pPr algn="ctr"/>
            <a:r>
              <a:rPr lang="en-US" sz="4800" b="1" dirty="0">
                <a:latin typeface="Arial" panose="020B0604020202020204" pitchFamily="34" charset="0"/>
                <a:cs typeface="Arial" panose="020B0604020202020204" pitchFamily="34" charset="0"/>
              </a:rPr>
              <a:t>Sorry. Please try again.</a:t>
            </a:r>
          </a:p>
        </p:txBody>
      </p:sp>
      <p:sp>
        <p:nvSpPr>
          <p:cNvPr id="3" name="Rectangle: Rounded Corners 2">
            <a:hlinkClick r:id="rId2" action="ppaction://hlinksldjump"/>
            <a:extLst>
              <a:ext uri="{FF2B5EF4-FFF2-40B4-BE49-F238E27FC236}">
                <a16:creationId xmlns:a16="http://schemas.microsoft.com/office/drawing/2014/main" id="{087A55A9-2836-1739-1C9B-1BB2EF503726}"/>
              </a:ext>
            </a:extLst>
          </p:cNvPr>
          <p:cNvSpPr/>
          <p:nvPr/>
        </p:nvSpPr>
        <p:spPr>
          <a:xfrm>
            <a:off x="5111385" y="3593593"/>
            <a:ext cx="1795749" cy="1318683"/>
          </a:xfrm>
          <a:prstGeom prst="roundRect">
            <a:avLst>
              <a:gd name="adj" fmla="val 2220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try again.</a:t>
            </a:r>
          </a:p>
        </p:txBody>
      </p:sp>
    </p:spTree>
    <p:extLst>
      <p:ext uri="{BB962C8B-B14F-4D97-AF65-F5344CB8AC3E}">
        <p14:creationId xmlns:p14="http://schemas.microsoft.com/office/powerpoint/2010/main" val="403306338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D9B6E37-9D39-0058-6DD3-8F72EE051622}"/>
              </a:ext>
            </a:extLst>
          </p:cNvPr>
          <p:cNvSpPr txBox="1"/>
          <p:nvPr/>
        </p:nvSpPr>
        <p:spPr>
          <a:xfrm>
            <a:off x="3900527" y="-178803"/>
            <a:ext cx="4390946" cy="1200329"/>
          </a:xfrm>
          <a:prstGeom prst="rect">
            <a:avLst/>
          </a:prstGeom>
          <a:noFill/>
        </p:spPr>
        <p:txBody>
          <a:bodyPr wrap="none" rtlCol="0">
            <a:spAutoFit/>
          </a:bodyPr>
          <a:lstStyle/>
          <a:p>
            <a:pPr algn="ctr"/>
            <a:r>
              <a:rPr lang="en-CA" sz="7200" b="1" dirty="0">
                <a:latin typeface="Arial" panose="020B0604020202020204" pitchFamily="34" charset="0"/>
                <a:cs typeface="Arial" panose="020B0604020202020204" pitchFamily="34" charset="0"/>
              </a:rPr>
              <a:t>Glossary </a:t>
            </a:r>
            <a:endParaRPr lang="en-US" sz="7200" b="1" dirty="0">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3168B7A6-713B-634C-2054-3FB64859C06D}"/>
              </a:ext>
            </a:extLst>
          </p:cNvPr>
          <p:cNvSpPr/>
          <p:nvPr/>
        </p:nvSpPr>
        <p:spPr>
          <a:xfrm>
            <a:off x="8611149" y="122551"/>
            <a:ext cx="3295457" cy="723363"/>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CA" sz="2400" dirty="0">
                <a:ln w="0"/>
                <a:solidFill>
                  <a:schemeClr val="tx1"/>
                </a:solidFill>
                <a:effectLst>
                  <a:outerShdw blurRad="38100" dist="19050" dir="2700000" algn="tl" rotWithShape="0">
                    <a:schemeClr val="dk1">
                      <a:alpha val="40000"/>
                    </a:schemeClr>
                  </a:outerShdw>
                </a:effectLst>
              </a:rPr>
              <a:t>Click on the word to go back to that slide.</a:t>
            </a:r>
            <a:endParaRPr lang="en-US" sz="2400" dirty="0">
              <a:ln w="0"/>
              <a:solidFill>
                <a:schemeClr val="tx1"/>
              </a:solidFill>
              <a:effectLst>
                <a:outerShdw blurRad="38100" dist="19050" dir="2700000" algn="tl" rotWithShape="0">
                  <a:schemeClr val="dk1">
                    <a:alpha val="40000"/>
                  </a:schemeClr>
                </a:outerShdw>
              </a:effectLst>
            </a:endParaRPr>
          </a:p>
        </p:txBody>
      </p:sp>
      <p:sp>
        <p:nvSpPr>
          <p:cNvPr id="5" name="TextBox 4">
            <a:extLst>
              <a:ext uri="{FF2B5EF4-FFF2-40B4-BE49-F238E27FC236}">
                <a16:creationId xmlns:a16="http://schemas.microsoft.com/office/drawing/2014/main" id="{45D16705-6EF7-7522-6975-665983E00452}"/>
              </a:ext>
            </a:extLst>
          </p:cNvPr>
          <p:cNvSpPr txBox="1"/>
          <p:nvPr/>
        </p:nvSpPr>
        <p:spPr>
          <a:xfrm>
            <a:off x="-133756" y="1082203"/>
            <a:ext cx="12040362" cy="5401479"/>
          </a:xfrm>
          <a:prstGeom prst="rect">
            <a:avLst/>
          </a:prstGeom>
          <a:noFill/>
        </p:spPr>
        <p:txBody>
          <a:bodyPr wrap="square">
            <a:spAutoFit/>
          </a:bodyPr>
          <a:lstStyle/>
          <a:p>
            <a:pPr marL="342900" marR="0" lvl="0" indent="-342900">
              <a:spcBef>
                <a:spcPts val="0"/>
              </a:spcBef>
              <a:spcAft>
                <a:spcPts val="0"/>
              </a:spcAft>
              <a:buFont typeface="Calibri" panose="020F0502020204030204" pitchFamily="34" charset="0"/>
              <a:buChar char="-"/>
            </a:pPr>
            <a:r>
              <a:rPr lang="en-CA" sz="2300" dirty="0">
                <a:effectLst/>
                <a:latin typeface="Calibri" panose="020F0502020204030204" pitchFamily="34" charset="0"/>
                <a:ea typeface="Calibri" panose="020F0502020204030204" pitchFamily="34" charset="0"/>
                <a:hlinkClick r:id="rId2" action="ppaction://hlinksldjump"/>
              </a:rPr>
              <a:t>Negotiation</a:t>
            </a:r>
            <a:r>
              <a:rPr lang="en-CA" sz="2300" dirty="0">
                <a:effectLst/>
                <a:latin typeface="Calibri" panose="020F0502020204030204" pitchFamily="34" charset="0"/>
                <a:ea typeface="Calibri" panose="020F0502020204030204" pitchFamily="34" charset="0"/>
              </a:rPr>
              <a:t>: </a:t>
            </a:r>
            <a:r>
              <a:rPr lang="en-CA" sz="2300" b="0" i="0" dirty="0">
                <a:solidFill>
                  <a:srgbClr val="231F20"/>
                </a:solidFill>
                <a:effectLst/>
                <a:latin typeface="Berthold Akzidenz-Grotesk"/>
              </a:rPr>
              <a:t>A Business Negotiation is a process between two or more parties (each with its own aims, needs, and viewpoints) seeking to discover a common ground and reach an Agreement to settle a matter of mutual concern, resolve a conflict and exchange value.</a:t>
            </a:r>
            <a:endParaRPr lang="en-CA" sz="2300" dirty="0">
              <a:solidFill>
                <a:srgbClr val="231F20"/>
              </a:solidFill>
              <a:latin typeface="Calibri" panose="020F0502020204030204" pitchFamily="34" charset="0"/>
            </a:endParaRPr>
          </a:p>
          <a:p>
            <a:pPr marL="342900" marR="0" lvl="0" indent="-342900">
              <a:spcBef>
                <a:spcPts val="0"/>
              </a:spcBef>
              <a:spcAft>
                <a:spcPts val="0"/>
              </a:spcAft>
              <a:buFont typeface="Calibri" panose="020F0502020204030204" pitchFamily="34" charset="0"/>
              <a:buChar char="-"/>
            </a:pPr>
            <a:r>
              <a:rPr lang="en-CA" sz="2300" dirty="0">
                <a:effectLst/>
                <a:latin typeface="Calibri" panose="020F0502020204030204" pitchFamily="34" charset="0"/>
                <a:ea typeface="Calibri" panose="020F0502020204030204" pitchFamily="34" charset="0"/>
                <a:hlinkClick r:id="rId2" action="ppaction://hlinksldjump"/>
              </a:rPr>
              <a:t>Interaction</a:t>
            </a:r>
            <a:r>
              <a:rPr lang="en-CA" sz="2300" dirty="0">
                <a:effectLst/>
                <a:latin typeface="Calibri" panose="020F0502020204030204" pitchFamily="34" charset="0"/>
                <a:ea typeface="Calibri" panose="020F0502020204030204" pitchFamily="34" charset="0"/>
              </a:rPr>
              <a:t>: </a:t>
            </a:r>
            <a:r>
              <a:rPr lang="en-CA" sz="2300" dirty="0">
                <a:solidFill>
                  <a:schemeClr val="bg2">
                    <a:lumMod val="10000"/>
                  </a:schemeClr>
                </a:solidFill>
                <a:latin typeface="Calibri" panose="020F0502020204030204" pitchFamily="34" charset="0"/>
                <a:ea typeface="Calibri" panose="020F0502020204030204" pitchFamily="34" charset="0"/>
              </a:rPr>
              <a:t>A</a:t>
            </a:r>
            <a:r>
              <a:rPr lang="en-CA" sz="2300" dirty="0">
                <a:solidFill>
                  <a:schemeClr val="bg2">
                    <a:lumMod val="10000"/>
                  </a:schemeClr>
                </a:solidFill>
                <a:effectLst/>
                <a:latin typeface="Calibri" panose="020F0502020204030204" pitchFamily="34" charset="0"/>
                <a:ea typeface="Calibri" panose="020F0502020204030204" pitchFamily="34" charset="0"/>
              </a:rPr>
              <a:t>n occasion when two or more people or things communicate with or react to each other. </a:t>
            </a:r>
            <a:r>
              <a:rPr lang="en-CA" sz="2300" dirty="0">
                <a:solidFill>
                  <a:schemeClr val="bg2">
                    <a:lumMod val="10000"/>
                  </a:schemeClr>
                </a:solidFill>
                <a:latin typeface="Calibri" panose="020F0502020204030204" pitchFamily="34" charset="0"/>
                <a:ea typeface="Calibri" panose="020F0502020204030204" pitchFamily="34" charset="0"/>
              </a:rPr>
              <a:t>Business interactions of all types will be commonplace when running your own business – between customers, employees, partners, and more. </a:t>
            </a:r>
            <a:endParaRPr lang="en-CA" sz="2300" dirty="0">
              <a:solidFill>
                <a:schemeClr val="bg2">
                  <a:lumMod val="10000"/>
                </a:schemeClr>
              </a:solidFill>
              <a:effectLst/>
              <a:latin typeface="Calibri" panose="020F0502020204030204" pitchFamily="34" charset="0"/>
              <a:ea typeface="Calibri" panose="020F0502020204030204" pitchFamily="34" charset="0"/>
            </a:endParaRPr>
          </a:p>
          <a:p>
            <a:pPr marL="342900" marR="0" lvl="0" indent="-342900">
              <a:spcBef>
                <a:spcPts val="0"/>
              </a:spcBef>
              <a:spcAft>
                <a:spcPts val="0"/>
              </a:spcAft>
              <a:buFont typeface="Calibri" panose="020F0502020204030204" pitchFamily="34" charset="0"/>
              <a:buChar char="-"/>
            </a:pPr>
            <a:r>
              <a:rPr lang="en-CA" sz="2300" dirty="0">
                <a:effectLst/>
                <a:latin typeface="Calibri" panose="020F0502020204030204" pitchFamily="34" charset="0"/>
                <a:ea typeface="Calibri" panose="020F0502020204030204" pitchFamily="34" charset="0"/>
                <a:hlinkClick r:id="rId3" action="ppaction://hlinksldjump"/>
              </a:rPr>
              <a:t>Empathy</a:t>
            </a:r>
            <a:r>
              <a:rPr lang="en-CA" sz="2300" dirty="0">
                <a:effectLst/>
                <a:latin typeface="Calibri" panose="020F0502020204030204" pitchFamily="34" charset="0"/>
                <a:ea typeface="Calibri" panose="020F0502020204030204" pitchFamily="34" charset="0"/>
              </a:rPr>
              <a:t>: the ability to understand and share the feelings of another. This is an important attribute in any successful negotiator as it allows you to more clearly see the other side’s point of view.  </a:t>
            </a:r>
            <a:endParaRPr lang="en-US" sz="23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Font typeface="Calibri" panose="020F0502020204030204" pitchFamily="34" charset="0"/>
              <a:buChar char="-"/>
            </a:pPr>
            <a:r>
              <a:rPr lang="en-CA" sz="2300" dirty="0">
                <a:latin typeface="Calibri" panose="020F0502020204030204" pitchFamily="34" charset="0"/>
                <a:ea typeface="Calibri" panose="020F0502020204030204" pitchFamily="34" charset="0"/>
                <a:hlinkClick r:id="rId4" action="ppaction://hlinksldjump"/>
              </a:rPr>
              <a:t>Rational </a:t>
            </a:r>
            <a:r>
              <a:rPr lang="en-CA" sz="2300" dirty="0">
                <a:latin typeface="Calibri" panose="020F0502020204030204" pitchFamily="34" charset="0"/>
                <a:ea typeface="Calibri" panose="020F0502020204030204" pitchFamily="34" charset="0"/>
              </a:rPr>
              <a:t>: Rationality is our ability to think clearly through using logic, common sense and a clear head. Being in a rational state of mind is critical towards negotiation, since it will help lead to desirable outcomes. </a:t>
            </a:r>
            <a:endParaRPr lang="en-US" sz="23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Font typeface="Calibri" panose="020F0502020204030204" pitchFamily="34" charset="0"/>
              <a:buChar char="-"/>
            </a:pPr>
            <a:r>
              <a:rPr lang="en-CA" sz="2300" dirty="0">
                <a:effectLst/>
                <a:latin typeface="Calibri" panose="020F0502020204030204" pitchFamily="34" charset="0"/>
                <a:ea typeface="Calibri" panose="020F0502020204030204" pitchFamily="34" charset="0"/>
                <a:hlinkClick r:id="rId5" action="ppaction://hlinksldjump"/>
              </a:rPr>
              <a:t>Tone</a:t>
            </a:r>
            <a:r>
              <a:rPr lang="en-CA" sz="2300" dirty="0">
                <a:effectLst/>
                <a:latin typeface="Calibri" panose="020F0502020204030204" pitchFamily="34" charset="0"/>
                <a:ea typeface="Calibri" panose="020F0502020204030204" pitchFamily="34" charset="0"/>
              </a:rPr>
              <a:t> : In this case, “Tone” relates to the general mood or atmosphere of a relationship, as set by the behavior of those in the relationship. For example, a good tone between business associates would be one of professionalis</a:t>
            </a:r>
            <a:r>
              <a:rPr lang="en-CA" sz="2300" dirty="0">
                <a:latin typeface="Calibri" panose="020F0502020204030204" pitchFamily="34" charset="0"/>
                <a:ea typeface="Calibri" panose="020F0502020204030204" pitchFamily="34" charset="0"/>
              </a:rPr>
              <a:t>m, mutual respect, empathy, and work ethic.</a:t>
            </a:r>
            <a:endParaRPr lang="en-US" sz="23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134375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91A7475-EA94-4EEE-817F-4F5029F976A2}"/>
              </a:ext>
            </a:extLst>
          </p:cNvPr>
          <p:cNvSpPr txBox="1"/>
          <p:nvPr/>
        </p:nvSpPr>
        <p:spPr>
          <a:xfrm>
            <a:off x="2195804" y="1063690"/>
            <a:ext cx="7800391" cy="3139321"/>
          </a:xfrm>
          <a:prstGeom prst="rect">
            <a:avLst/>
          </a:prstGeom>
          <a:noFill/>
        </p:spPr>
        <p:txBody>
          <a:bodyPr wrap="square" rtlCol="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CA" sz="6600" b="1" dirty="0">
                <a:ln w="22225">
                  <a:solidFill>
                    <a:schemeClr val="accent6">
                      <a:lumMod val="75000"/>
                    </a:schemeClr>
                  </a:solidFill>
                  <a:prstDash val="solid"/>
                </a:ln>
                <a:solidFill>
                  <a:schemeClr val="accent6">
                    <a:lumMod val="60000"/>
                    <a:lumOff val="40000"/>
                  </a:schemeClr>
                </a:solidFill>
              </a:rPr>
              <a:t>Congratulations, you have completed this module! </a:t>
            </a:r>
            <a:endParaRPr lang="en-US" sz="6600" b="1" dirty="0">
              <a:ln w="22225">
                <a:solidFill>
                  <a:schemeClr val="accent6">
                    <a:lumMod val="75000"/>
                  </a:schemeClr>
                </a:solidFill>
                <a:prstDash val="solid"/>
              </a:ln>
              <a:solidFill>
                <a:schemeClr val="accent6">
                  <a:lumMod val="60000"/>
                  <a:lumOff val="40000"/>
                </a:schemeClr>
              </a:solidFill>
            </a:endParaRPr>
          </a:p>
        </p:txBody>
      </p:sp>
      <p:sp>
        <p:nvSpPr>
          <p:cNvPr id="3" name="TextBox 2">
            <a:extLst>
              <a:ext uri="{FF2B5EF4-FFF2-40B4-BE49-F238E27FC236}">
                <a16:creationId xmlns:a16="http://schemas.microsoft.com/office/drawing/2014/main" id="{1E0FA0AC-3880-4254-A8F5-293DCD90CC28}"/>
              </a:ext>
            </a:extLst>
          </p:cNvPr>
          <p:cNvSpPr txBox="1"/>
          <p:nvPr/>
        </p:nvSpPr>
        <p:spPr>
          <a:xfrm>
            <a:off x="2390561" y="4409103"/>
            <a:ext cx="7410875" cy="523220"/>
          </a:xfrm>
          <a:prstGeom prst="rect">
            <a:avLst/>
          </a:prstGeom>
          <a:noFill/>
        </p:spPr>
        <p:txBody>
          <a:bodyPr wrap="none" rtlCol="0">
            <a:spAutoFit/>
          </a:bodyPr>
          <a:lstStyle/>
          <a:p>
            <a:pPr algn="ctr"/>
            <a:r>
              <a:rPr lang="en-CA" sz="2800" dirty="0"/>
              <a:t>The next Module will be: What Are Joint Ventures</a:t>
            </a:r>
            <a:endParaRPr lang="en-US" sz="2800" dirty="0"/>
          </a:p>
        </p:txBody>
      </p:sp>
      <p:grpSp>
        <p:nvGrpSpPr>
          <p:cNvPr id="4" name="Group 3">
            <a:extLst>
              <a:ext uri="{FF2B5EF4-FFF2-40B4-BE49-F238E27FC236}">
                <a16:creationId xmlns:a16="http://schemas.microsoft.com/office/drawing/2014/main" id="{46857C66-D892-4134-A931-22A840CC1362}"/>
              </a:ext>
            </a:extLst>
          </p:cNvPr>
          <p:cNvGrpSpPr/>
          <p:nvPr/>
        </p:nvGrpSpPr>
        <p:grpSpPr>
          <a:xfrm>
            <a:off x="161831" y="6169003"/>
            <a:ext cx="4276819" cy="627572"/>
            <a:chOff x="161831" y="6169003"/>
            <a:chExt cx="4276819" cy="627572"/>
          </a:xfrm>
        </p:grpSpPr>
        <p:pic>
          <p:nvPicPr>
            <p:cNvPr id="5" name="Picture 4">
              <a:extLst>
                <a:ext uri="{FF2B5EF4-FFF2-40B4-BE49-F238E27FC236}">
                  <a16:creationId xmlns:a16="http://schemas.microsoft.com/office/drawing/2014/main" id="{D55347D2-CEAB-4BE5-89E6-25197637A254}"/>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61831" y="6205943"/>
              <a:ext cx="1352739" cy="59063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C9901EFE-AE32-49A8-A27C-13A58F5138B4}"/>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514570" y="6169003"/>
              <a:ext cx="571500" cy="55245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8">
              <a:extLst>
                <a:ext uri="{FF2B5EF4-FFF2-40B4-BE49-F238E27FC236}">
                  <a16:creationId xmlns:a16="http://schemas.microsoft.com/office/drawing/2014/main" id="{64ED21EC-3265-4656-9981-5AC3CABA4FEE}"/>
                </a:ext>
              </a:extLst>
            </p:cNvPr>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2305050" y="6184856"/>
              <a:ext cx="2133600" cy="533400"/>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9797704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88D8E-E816-4573-A717-5B086F1ADDD4}"/>
              </a:ext>
            </a:extLst>
          </p:cNvPr>
          <p:cNvSpPr>
            <a:spLocks noGrp="1"/>
          </p:cNvSpPr>
          <p:nvPr>
            <p:ph type="ctrTitle"/>
          </p:nvPr>
        </p:nvSpPr>
        <p:spPr>
          <a:xfrm>
            <a:off x="881824" y="-156831"/>
            <a:ext cx="10428351" cy="2963269"/>
          </a:xfrm>
        </p:spPr>
        <p:txBody>
          <a:bodyPr>
            <a:normAutofit/>
          </a:bodyPr>
          <a:lstStyle/>
          <a:p>
            <a:r>
              <a:rPr lang="en-CA" sz="6600" b="1" i="0" cap="all" dirty="0">
                <a:effectLst/>
                <a:latin typeface="Arial" panose="020B0604020202020204" pitchFamily="34" charset="0"/>
                <a:cs typeface="Arial" panose="020B0604020202020204" pitchFamily="34" charset="0"/>
              </a:rPr>
              <a:t>SEMINAR 19:</a:t>
            </a:r>
            <a:br>
              <a:rPr lang="en-CA" sz="6600" b="1" i="0" cap="all" dirty="0">
                <a:effectLst/>
                <a:latin typeface="Arial" panose="020B0604020202020204" pitchFamily="34" charset="0"/>
                <a:cs typeface="Arial" panose="020B0604020202020204" pitchFamily="34" charset="0"/>
              </a:rPr>
            </a:br>
            <a:r>
              <a:rPr lang="en-CA" sz="6600" b="1" i="0" cap="all" dirty="0">
                <a:effectLst/>
                <a:latin typeface="Arial" panose="020B0604020202020204" pitchFamily="34" charset="0"/>
                <a:cs typeface="Arial" panose="020B0604020202020204" pitchFamily="34" charset="0"/>
              </a:rPr>
              <a:t>THE ART OF NEGOTIATION</a:t>
            </a:r>
            <a:endParaRPr lang="en-US" sz="6600" b="1"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96239F95-E453-4133-98E8-F0C5B8991BD8}"/>
              </a:ext>
            </a:extLst>
          </p:cNvPr>
          <p:cNvSpPr>
            <a:spLocks noGrp="1"/>
          </p:cNvSpPr>
          <p:nvPr>
            <p:ph type="subTitle" idx="1"/>
          </p:nvPr>
        </p:nvSpPr>
        <p:spPr>
          <a:xfrm>
            <a:off x="312419" y="2721548"/>
            <a:ext cx="11567160" cy="4075027"/>
          </a:xfrm>
        </p:spPr>
        <p:txBody>
          <a:bodyPr>
            <a:normAutofit/>
          </a:bodyPr>
          <a:lstStyle/>
          <a:p>
            <a:pPr>
              <a:lnSpc>
                <a:spcPct val="100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800" dirty="0">
                <a:effectLst/>
                <a:latin typeface="Calibri" panose="020F0502020204030204" pitchFamily="34" charset="0"/>
                <a:ea typeface="Calibri" panose="020F0502020204030204" pitchFamily="34" charset="0"/>
                <a:cs typeface="Twentieth Century"/>
              </a:rPr>
              <a:t> </a:t>
            </a:r>
            <a:endParaRPr lang="en-CA" sz="2800" dirty="0">
              <a:effectLst/>
              <a:latin typeface="Twentieth Century"/>
              <a:ea typeface="Twentieth Century"/>
              <a:cs typeface="Twentieth Century"/>
            </a:endParaRPr>
          </a:p>
          <a:p>
            <a:pPr>
              <a:lnSpc>
                <a:spcPct val="100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800" u="sng" dirty="0">
                <a:effectLst/>
                <a:latin typeface="Calibri" panose="020F0502020204030204" pitchFamily="34" charset="0"/>
                <a:ea typeface="Calibri" panose="020F0502020204030204" pitchFamily="34" charset="0"/>
                <a:cs typeface="Twentieth Century"/>
              </a:rPr>
              <a:t>In seminar 6: How to sell, we introduced you to the seven steps for success in sales. </a:t>
            </a:r>
            <a:endParaRPr lang="en-CA" sz="2800" u="sng" dirty="0">
              <a:effectLst/>
              <a:latin typeface="Twentieth Century"/>
              <a:ea typeface="Twentieth Century"/>
              <a:cs typeface="Twentieth Century"/>
            </a:endParaRPr>
          </a:p>
          <a:p>
            <a:pPr>
              <a:lnSpc>
                <a:spcPct val="100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800" dirty="0">
                <a:effectLst/>
                <a:latin typeface="Calibri" panose="020F0502020204030204" pitchFamily="34" charset="0"/>
                <a:ea typeface="Calibri" panose="020F0502020204030204" pitchFamily="34" charset="0"/>
                <a:cs typeface="Twentieth Century"/>
              </a:rPr>
              <a:t> This Seminar will go more in-depth on the last three steps than in the previous seminar: finding a </a:t>
            </a:r>
            <a:r>
              <a:rPr lang="en-CA" sz="2800" b="1" dirty="0">
                <a:effectLst/>
                <a:latin typeface="Calibri" panose="020F0502020204030204" pitchFamily="34" charset="0"/>
                <a:ea typeface="Calibri" panose="020F0502020204030204" pitchFamily="34" charset="0"/>
                <a:cs typeface="Twentieth Century"/>
              </a:rPr>
              <a:t>solution</a:t>
            </a:r>
            <a:r>
              <a:rPr lang="en-CA" sz="2800" dirty="0">
                <a:effectLst/>
                <a:latin typeface="Calibri" panose="020F0502020204030204" pitchFamily="34" charset="0"/>
                <a:ea typeface="Calibri" panose="020F0502020204030204" pitchFamily="34" charset="0"/>
                <a:cs typeface="Twentieth Century"/>
              </a:rPr>
              <a:t>, </a:t>
            </a:r>
            <a:r>
              <a:rPr lang="en-CA" sz="2800" b="1" dirty="0">
                <a:effectLst/>
                <a:latin typeface="Calibri" panose="020F0502020204030204" pitchFamily="34" charset="0"/>
                <a:ea typeface="Calibri" panose="020F0502020204030204" pitchFamily="34" charset="0"/>
                <a:cs typeface="Twentieth Century"/>
              </a:rPr>
              <a:t>negotiating</a:t>
            </a:r>
            <a:r>
              <a:rPr lang="en-CA" sz="2800" dirty="0">
                <a:effectLst/>
                <a:latin typeface="Calibri" panose="020F0502020204030204" pitchFamily="34" charset="0"/>
                <a:ea typeface="Calibri" panose="020F0502020204030204" pitchFamily="34" charset="0"/>
                <a:cs typeface="Twentieth Century"/>
              </a:rPr>
              <a:t>, and </a:t>
            </a:r>
            <a:r>
              <a:rPr lang="en-CA" sz="2800" b="1" dirty="0">
                <a:effectLst/>
                <a:latin typeface="Calibri" panose="020F0502020204030204" pitchFamily="34" charset="0"/>
                <a:ea typeface="Calibri" panose="020F0502020204030204" pitchFamily="34" charset="0"/>
                <a:cs typeface="Twentieth Century"/>
              </a:rPr>
              <a:t>closing</a:t>
            </a:r>
            <a:r>
              <a:rPr lang="en-CA" sz="2800" dirty="0">
                <a:effectLst/>
                <a:latin typeface="Calibri" panose="020F0502020204030204" pitchFamily="34" charset="0"/>
                <a:ea typeface="Calibri" panose="020F0502020204030204" pitchFamily="34" charset="0"/>
                <a:cs typeface="Twentieth Century"/>
              </a:rPr>
              <a:t>.  </a:t>
            </a:r>
            <a:endParaRPr lang="en-US" sz="2800" dirty="0"/>
          </a:p>
        </p:txBody>
      </p:sp>
      <p:grpSp>
        <p:nvGrpSpPr>
          <p:cNvPr id="4" name="Group 3">
            <a:extLst>
              <a:ext uri="{FF2B5EF4-FFF2-40B4-BE49-F238E27FC236}">
                <a16:creationId xmlns:a16="http://schemas.microsoft.com/office/drawing/2014/main" id="{E084FA53-442B-4FDA-8F78-D82D083BBE33}"/>
              </a:ext>
            </a:extLst>
          </p:cNvPr>
          <p:cNvGrpSpPr/>
          <p:nvPr/>
        </p:nvGrpSpPr>
        <p:grpSpPr>
          <a:xfrm>
            <a:off x="161831" y="6169003"/>
            <a:ext cx="4276819" cy="627572"/>
            <a:chOff x="161831" y="6169003"/>
            <a:chExt cx="4276819" cy="627572"/>
          </a:xfrm>
        </p:grpSpPr>
        <p:pic>
          <p:nvPicPr>
            <p:cNvPr id="5" name="Picture 4">
              <a:extLst>
                <a:ext uri="{FF2B5EF4-FFF2-40B4-BE49-F238E27FC236}">
                  <a16:creationId xmlns:a16="http://schemas.microsoft.com/office/drawing/2014/main" id="{8F229C42-0C59-43A1-9703-FBB0337CD418}"/>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61831" y="6205943"/>
              <a:ext cx="1352739" cy="59063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BACCA940-1955-4BD5-900F-96BDD4140D19}"/>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514570" y="6169003"/>
              <a:ext cx="571500" cy="55245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8">
              <a:extLst>
                <a:ext uri="{FF2B5EF4-FFF2-40B4-BE49-F238E27FC236}">
                  <a16:creationId xmlns:a16="http://schemas.microsoft.com/office/drawing/2014/main" id="{CE023CD4-9584-404B-A69F-444F4234D176}"/>
                </a:ext>
              </a:extLst>
            </p:cNvPr>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2305050" y="6184856"/>
              <a:ext cx="2133600" cy="533400"/>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6562101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0F41CD-6573-AEDD-0916-7EA8BBA1D87E}"/>
              </a:ext>
            </a:extLst>
          </p:cNvPr>
          <p:cNvSpPr>
            <a:spLocks noGrp="1"/>
          </p:cNvSpPr>
          <p:nvPr>
            <p:ph type="title"/>
          </p:nvPr>
        </p:nvSpPr>
        <p:spPr>
          <a:xfrm>
            <a:off x="838200" y="136525"/>
            <a:ext cx="10515600" cy="1325563"/>
          </a:xfrm>
        </p:spPr>
        <p:txBody>
          <a:bodyPr>
            <a:normAutofit/>
          </a:bodyPr>
          <a:lstStyle/>
          <a:p>
            <a:pPr algn="ctr"/>
            <a:r>
              <a:rPr lang="en-CA" sz="6600" b="1">
                <a:latin typeface="Arial" panose="020B0604020202020204" pitchFamily="34" charset="0"/>
                <a:cs typeface="Arial" panose="020B0604020202020204" pitchFamily="34" charset="0"/>
              </a:rPr>
              <a:t>Why Negotiation? </a:t>
            </a:r>
            <a:endParaRPr lang="en-US" sz="6600"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BDE5254C-5493-5221-38AE-29EEE8E91C2D}"/>
              </a:ext>
            </a:extLst>
          </p:cNvPr>
          <p:cNvSpPr>
            <a:spLocks noGrp="1"/>
          </p:cNvSpPr>
          <p:nvPr>
            <p:ph idx="1"/>
          </p:nvPr>
        </p:nvSpPr>
        <p:spPr>
          <a:xfrm>
            <a:off x="362712" y="1462088"/>
            <a:ext cx="10515600" cy="4351338"/>
          </a:xfrm>
        </p:spPr>
        <p:txBody>
          <a:bodyPr>
            <a:normAutofit/>
          </a:bodyPr>
          <a:lstStyle/>
          <a:p>
            <a:pPr marL="0" indent="0" algn="ctr">
              <a:lnSpc>
                <a:spcPct val="100000"/>
              </a:lnSpc>
              <a:spcAft>
                <a:spcPts val="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400" u="sng" dirty="0">
                <a:effectLst/>
                <a:latin typeface="Calibri" panose="020F0502020204030204" pitchFamily="34" charset="0"/>
                <a:ea typeface="Calibri" panose="020F0502020204030204" pitchFamily="34" charset="0"/>
                <a:cs typeface="Twentieth Century"/>
              </a:rPr>
              <a:t>Negotiation is the pursuit of a solution; there for an agreement that is fair and acceptable to the negotiating parties.</a:t>
            </a:r>
            <a:endParaRPr lang="en-CA" sz="2400" u="sng" dirty="0">
              <a:effectLst/>
              <a:latin typeface="Twentieth Century"/>
              <a:ea typeface="Twentieth Century"/>
              <a:cs typeface="Twentieth Century"/>
            </a:endParaRPr>
          </a:p>
          <a:p>
            <a:pPr marL="0" indent="0">
              <a:lnSpc>
                <a:spcPct val="100000"/>
              </a:lnSpc>
              <a:spcAft>
                <a:spcPts val="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400" dirty="0">
                <a:effectLst/>
                <a:latin typeface="Calibri" panose="020F0502020204030204" pitchFamily="34" charset="0"/>
                <a:ea typeface="Calibri" panose="020F0502020204030204" pitchFamily="34" charset="0"/>
                <a:cs typeface="Twentieth Century"/>
              </a:rPr>
              <a:t/>
            </a:r>
            <a:br>
              <a:rPr lang="en-CA" sz="2400" dirty="0">
                <a:effectLst/>
                <a:latin typeface="Calibri" panose="020F0502020204030204" pitchFamily="34" charset="0"/>
                <a:ea typeface="Calibri" panose="020F0502020204030204" pitchFamily="34" charset="0"/>
                <a:cs typeface="Twentieth Century"/>
              </a:rPr>
            </a:br>
            <a:endParaRPr lang="en-CA" sz="2400" dirty="0">
              <a:effectLst/>
              <a:latin typeface="Twentieth Century"/>
              <a:ea typeface="Calibri" panose="020F0502020204030204" pitchFamily="34" charset="0"/>
              <a:cs typeface="Twentieth Century"/>
            </a:endParaRPr>
          </a:p>
          <a:p>
            <a:endParaRPr lang="en-US" sz="2400" dirty="0"/>
          </a:p>
        </p:txBody>
      </p:sp>
      <p:sp>
        <p:nvSpPr>
          <p:cNvPr id="5" name="TextBox 4">
            <a:extLst>
              <a:ext uri="{FF2B5EF4-FFF2-40B4-BE49-F238E27FC236}">
                <a16:creationId xmlns:a16="http://schemas.microsoft.com/office/drawing/2014/main" id="{B087AA45-90A5-07A8-E682-C6649A54CCF6}"/>
              </a:ext>
            </a:extLst>
          </p:cNvPr>
          <p:cNvSpPr txBox="1"/>
          <p:nvPr/>
        </p:nvSpPr>
        <p:spPr>
          <a:xfrm rot="21129655">
            <a:off x="235056" y="4929937"/>
            <a:ext cx="6094476" cy="1200329"/>
          </a:xfrm>
          <a:prstGeom prst="rect">
            <a:avLst/>
          </a:prstGeom>
          <a:noFill/>
        </p:spPr>
        <p:txBody>
          <a:bodyPr wrap="square">
            <a:spAutoFit/>
          </a:bodyPr>
          <a:lstStyle/>
          <a:p>
            <a:pPr marL="0" indent="0">
              <a:lnSpc>
                <a:spcPct val="100000"/>
              </a:lnSpc>
              <a:spcAft>
                <a:spcPts val="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400" i="1" dirty="0">
                <a:solidFill>
                  <a:schemeClr val="accent6">
                    <a:lumMod val="75000"/>
                  </a:schemeClr>
                </a:solidFill>
                <a:effectLst/>
                <a:latin typeface="Calibri" panose="020F0502020204030204" pitchFamily="34" charset="0"/>
                <a:ea typeface="Calibri" panose="020F0502020204030204" pitchFamily="34" charset="0"/>
                <a:cs typeface="Twentieth Century"/>
              </a:rPr>
              <a:t>The following slides will introduce you to skills and tactics to help you negotiate a deal, and avoid unpleasant outcomes…</a:t>
            </a:r>
            <a:endParaRPr lang="en-CA" sz="2400" i="1" dirty="0">
              <a:solidFill>
                <a:schemeClr val="accent6">
                  <a:lumMod val="75000"/>
                </a:schemeClr>
              </a:solidFill>
              <a:effectLst/>
              <a:latin typeface="Twentieth Century"/>
              <a:ea typeface="Twentieth Century"/>
              <a:cs typeface="Twentieth Century"/>
            </a:endParaRPr>
          </a:p>
        </p:txBody>
      </p:sp>
      <p:pic>
        <p:nvPicPr>
          <p:cNvPr id="1026" name="Picture 2">
            <a:extLst>
              <a:ext uri="{FF2B5EF4-FFF2-40B4-BE49-F238E27FC236}">
                <a16:creationId xmlns:a16="http://schemas.microsoft.com/office/drawing/2014/main" id="{780D1DD1-9D4D-F45D-E05C-F7EA1847B7E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2370" y="4023394"/>
            <a:ext cx="4123022" cy="2748681"/>
          </a:xfrm>
          <a:prstGeom prst="rect">
            <a:avLst/>
          </a:prstGeom>
          <a:ln w="38100" cap="sq">
            <a:solidFill>
              <a:srgbClr val="000000"/>
            </a:solidFill>
            <a:prstDash val="solid"/>
            <a:miter lim="800000"/>
          </a:ln>
          <a:effectLst>
            <a:outerShdw blurRad="76200" dir="13500000" sy="23000" kx="1200000" algn="br" rotWithShape="0">
              <a:prstClr val="black">
                <a:alpha val="20000"/>
              </a:prstClr>
            </a:outerShdw>
          </a:effectLst>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458DE1E8-729E-A277-B815-90BAC317B506}"/>
              </a:ext>
            </a:extLst>
          </p:cNvPr>
          <p:cNvSpPr txBox="1"/>
          <p:nvPr/>
        </p:nvSpPr>
        <p:spPr>
          <a:xfrm>
            <a:off x="181675" y="2420737"/>
            <a:ext cx="10866882" cy="1938992"/>
          </a:xfrm>
          <a:prstGeom prst="rect">
            <a:avLst/>
          </a:prstGeom>
          <a:noFill/>
        </p:spPr>
        <p:txBody>
          <a:bodyPr wrap="square">
            <a:spAutoFit/>
          </a:bodyPr>
          <a:lstStyle/>
          <a:p>
            <a:pPr marL="0" indent="0">
              <a:lnSpc>
                <a:spcPct val="100000"/>
              </a:lnSpc>
              <a:spcAft>
                <a:spcPts val="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400" dirty="0">
                <a:effectLst/>
                <a:latin typeface="Calibri" panose="020F0502020204030204" pitchFamily="34" charset="0"/>
                <a:ea typeface="Calibri" panose="020F0502020204030204" pitchFamily="34" charset="0"/>
                <a:cs typeface="Twentieth Century"/>
              </a:rPr>
              <a:t>To close a deal, you need to be prepared to receive a negative response and negotiate around other terms. Creating a win-win agreement can be tricky! That's where business </a:t>
            </a:r>
            <a:r>
              <a:rPr lang="en-CA" sz="2400" dirty="0">
                <a:effectLst/>
                <a:latin typeface="Calibri" panose="020F0502020204030204" pitchFamily="34" charset="0"/>
                <a:ea typeface="Calibri" panose="020F0502020204030204" pitchFamily="34" charset="0"/>
                <a:cs typeface="Twentieth Century"/>
                <a:hlinkClick r:id="rId3" action="ppaction://hlinksldjump" tooltip="A Business Negotiation is a process between two or more parties (each with its own aims, needs, and viewpoints) seeking to discover a common ground and reach an Agreement to settle a matter of mutual concern, resolve a conflict and exchange value."/>
              </a:rPr>
              <a:t>negotiation</a:t>
            </a:r>
            <a:r>
              <a:rPr lang="en-CA" sz="2400" dirty="0">
                <a:effectLst/>
                <a:latin typeface="Calibri" panose="020F0502020204030204" pitchFamily="34" charset="0"/>
                <a:ea typeface="Calibri" panose="020F0502020204030204" pitchFamily="34" charset="0"/>
                <a:cs typeface="Twentieth Century"/>
              </a:rPr>
              <a:t> strategies come into play.  Successful negotiators in business use a specific set of skills. Using effective negotiation tactics can aid a variety of business </a:t>
            </a:r>
            <a:r>
              <a:rPr lang="en-CA" sz="2400" dirty="0">
                <a:effectLst/>
                <a:latin typeface="Calibri" panose="020F0502020204030204" pitchFamily="34" charset="0"/>
                <a:ea typeface="Calibri" panose="020F0502020204030204" pitchFamily="34" charset="0"/>
                <a:cs typeface="Twentieth Century"/>
                <a:hlinkClick r:id="rId3" action="ppaction://hlinksldjump" tooltip="An occasion when two or more people or things communicate with or react to each other. Business interactions of all types will be commonplace when running your own business – between customers, employees, partners, and more. "/>
              </a:rPr>
              <a:t>interactions</a:t>
            </a:r>
            <a:r>
              <a:rPr lang="en-CA" sz="2400" dirty="0">
                <a:effectLst/>
                <a:latin typeface="Calibri" panose="020F0502020204030204" pitchFamily="34" charset="0"/>
                <a:ea typeface="Calibri" panose="020F0502020204030204" pitchFamily="34" charset="0"/>
                <a:cs typeface="Twentieth Century"/>
              </a:rPr>
              <a:t>. </a:t>
            </a:r>
            <a:endParaRPr lang="en-CA" sz="2400" dirty="0">
              <a:latin typeface="Twentieth Century"/>
              <a:ea typeface="Calibri" panose="020F0502020204030204" pitchFamily="34" charset="0"/>
              <a:cs typeface="Twentieth Century"/>
            </a:endParaRPr>
          </a:p>
        </p:txBody>
      </p:sp>
    </p:spTree>
    <p:extLst>
      <p:ext uri="{BB962C8B-B14F-4D97-AF65-F5344CB8AC3E}">
        <p14:creationId xmlns:p14="http://schemas.microsoft.com/office/powerpoint/2010/main" val="32434999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1026"/>
                                        </p:tgtEl>
                                        <p:attrNameLst>
                                          <p:attrName>style.visibility</p:attrName>
                                        </p:attrNameLst>
                                      </p:cBhvr>
                                      <p:to>
                                        <p:strVal val="visible"/>
                                      </p:to>
                                    </p:set>
                                    <p:animEffect transition="in" filter="barn(inVertical)">
                                      <p:cBhvr>
                                        <p:cTn id="13"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B58872-83C1-C1D7-8AB1-2A5B08F16EE1}"/>
              </a:ext>
            </a:extLst>
          </p:cNvPr>
          <p:cNvSpPr>
            <a:spLocks noGrp="1"/>
          </p:cNvSpPr>
          <p:nvPr>
            <p:ph type="title"/>
          </p:nvPr>
        </p:nvSpPr>
        <p:spPr/>
        <p:txBody>
          <a:bodyPr>
            <a:noAutofit/>
          </a:bodyPr>
          <a:lstStyle/>
          <a:p>
            <a:pPr algn="ctr"/>
            <a:r>
              <a:rPr lang="en-CA" sz="6600" b="1" dirty="0">
                <a:effectLst/>
                <a:latin typeface="Arial" panose="020B0604020202020204" pitchFamily="34" charset="0"/>
                <a:ea typeface="Calibri" panose="020F0502020204030204" pitchFamily="34" charset="0"/>
                <a:cs typeface="Arial" panose="020B0604020202020204" pitchFamily="34" charset="0"/>
              </a:rPr>
              <a:t>Tough Guys </a:t>
            </a:r>
            <a:r>
              <a:rPr lang="en-CA" sz="6600" b="1" dirty="0">
                <a:latin typeface="Arial" panose="020B0604020202020204" pitchFamily="34" charset="0"/>
                <a:ea typeface="Calibri" panose="020F0502020204030204" pitchFamily="34" charset="0"/>
                <a:cs typeface="Arial" panose="020B0604020202020204" pitchFamily="34" charset="0"/>
              </a:rPr>
              <a:t>D</a:t>
            </a:r>
            <a:r>
              <a:rPr lang="en-CA" sz="6600" b="1" dirty="0">
                <a:effectLst/>
                <a:latin typeface="Arial" panose="020B0604020202020204" pitchFamily="34" charset="0"/>
                <a:ea typeface="Calibri" panose="020F0502020204030204" pitchFamily="34" charset="0"/>
                <a:cs typeface="Arial" panose="020B0604020202020204" pitchFamily="34" charset="0"/>
              </a:rPr>
              <a:t>on’t </a:t>
            </a:r>
            <a:r>
              <a:rPr lang="en-CA" sz="6600" b="1" dirty="0">
                <a:latin typeface="Arial" panose="020B0604020202020204" pitchFamily="34" charset="0"/>
                <a:ea typeface="Calibri" panose="020F0502020204030204" pitchFamily="34" charset="0"/>
                <a:cs typeface="Arial" panose="020B0604020202020204" pitchFamily="34" charset="0"/>
              </a:rPr>
              <a:t>A</a:t>
            </a:r>
            <a:r>
              <a:rPr lang="en-CA" sz="6600" b="1" dirty="0">
                <a:effectLst/>
                <a:latin typeface="Arial" panose="020B0604020202020204" pitchFamily="34" charset="0"/>
                <a:ea typeface="Calibri" panose="020F0502020204030204" pitchFamily="34" charset="0"/>
                <a:cs typeface="Arial" panose="020B0604020202020204" pitchFamily="34" charset="0"/>
              </a:rPr>
              <a:t>lways </a:t>
            </a:r>
            <a:r>
              <a:rPr lang="en-CA" sz="6600" b="1" dirty="0">
                <a:latin typeface="Arial" panose="020B0604020202020204" pitchFamily="34" charset="0"/>
                <a:ea typeface="Calibri" panose="020F0502020204030204" pitchFamily="34" charset="0"/>
                <a:cs typeface="Arial" panose="020B0604020202020204" pitchFamily="34" charset="0"/>
              </a:rPr>
              <a:t>W</a:t>
            </a:r>
            <a:r>
              <a:rPr lang="en-CA" sz="6600" b="1" dirty="0">
                <a:effectLst/>
                <a:latin typeface="Arial" panose="020B0604020202020204" pitchFamily="34" charset="0"/>
                <a:ea typeface="Calibri" panose="020F0502020204030204" pitchFamily="34" charset="0"/>
                <a:cs typeface="Arial" panose="020B0604020202020204" pitchFamily="34" charset="0"/>
              </a:rPr>
              <a:t>in</a:t>
            </a:r>
            <a:endParaRPr lang="en-US" sz="66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C52E0E21-B1A6-074E-8F72-D8CD71816DE9}"/>
              </a:ext>
            </a:extLst>
          </p:cNvPr>
          <p:cNvSpPr txBox="1"/>
          <p:nvPr/>
        </p:nvSpPr>
        <p:spPr>
          <a:xfrm>
            <a:off x="322326" y="1690688"/>
            <a:ext cx="11869674" cy="1545744"/>
          </a:xfrm>
          <a:prstGeom prst="rect">
            <a:avLst/>
          </a:prstGeom>
          <a:noFill/>
        </p:spPr>
        <p:txBody>
          <a:bodyPr wrap="square">
            <a:spAutoFit/>
          </a:bodyPr>
          <a:lstStyle/>
          <a:p>
            <a:pPr>
              <a:lnSpc>
                <a:spcPct val="125000"/>
              </a:lnSpc>
              <a:spcAft>
                <a:spcPts val="800"/>
              </a:spcAft>
            </a:pPr>
            <a:r>
              <a:rPr lang="en-CA" sz="2400" dirty="0">
                <a:solidFill>
                  <a:srgbClr val="000000"/>
                </a:solidFill>
                <a:effectLst/>
                <a:latin typeface="Calibri" panose="020F0502020204030204" pitchFamily="34" charset="0"/>
                <a:ea typeface="Calibri" panose="020F0502020204030204" pitchFamily="34" charset="0"/>
                <a:cs typeface="Twentieth Century"/>
              </a:rPr>
              <a:t>Good negotiation creates a deal that both parties feel good about. Win-win does not just mean a win for yourself; both sides must leave the bargaining table feeling like they won. </a:t>
            </a:r>
            <a:endParaRPr lang="en-CA" sz="2400" dirty="0">
              <a:effectLst/>
              <a:latin typeface="Twentieth Century"/>
              <a:ea typeface="Twentieth Century"/>
              <a:cs typeface="Twentieth Century"/>
            </a:endParaRPr>
          </a:p>
          <a:p>
            <a:pPr>
              <a:lnSpc>
                <a:spcPct val="125000"/>
              </a:lnSpc>
              <a:spcAft>
                <a:spcPts val="800"/>
              </a:spcAft>
            </a:pPr>
            <a:r>
              <a:rPr lang="en-CA" sz="2400" dirty="0">
                <a:solidFill>
                  <a:srgbClr val="000000"/>
                </a:solidFill>
                <a:effectLst/>
                <a:latin typeface="Calibri" panose="020F0502020204030204" pitchFamily="34" charset="0"/>
                <a:ea typeface="Calibri" panose="020F0502020204030204" pitchFamily="34" charset="0"/>
                <a:cs typeface="Twentieth Century"/>
              </a:rPr>
              <a:t>Excellent and effective negotiators view their work as problem-solving. </a:t>
            </a:r>
            <a:endParaRPr lang="en-CA" sz="2400" dirty="0">
              <a:effectLst/>
              <a:latin typeface="Twentieth Century"/>
              <a:ea typeface="Twentieth Century"/>
              <a:cs typeface="Twentieth Century"/>
            </a:endParaRPr>
          </a:p>
        </p:txBody>
      </p:sp>
      <p:pic>
        <p:nvPicPr>
          <p:cNvPr id="1028" name="Picture 4">
            <a:extLst>
              <a:ext uri="{FF2B5EF4-FFF2-40B4-BE49-F238E27FC236}">
                <a16:creationId xmlns:a16="http://schemas.microsoft.com/office/drawing/2014/main" id="{040D1C09-D697-A824-9AC9-FFE452D9ED7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26221" y="3310673"/>
            <a:ext cx="3333750" cy="2209800"/>
          </a:xfrm>
          <a:prstGeom prst="roundRect">
            <a:avLst>
              <a:gd name="adj" fmla="val 8594"/>
            </a:avLst>
          </a:prstGeom>
          <a:solidFill>
            <a:srgbClr val="FFFFFF">
              <a:shade val="85000"/>
            </a:srgbClr>
          </a:solidFill>
          <a:ln w="19050">
            <a:solidFill>
              <a:schemeClr val="tx1"/>
            </a:solidFill>
          </a:ln>
          <a:effectLst>
            <a:reflection blurRad="12700" stA="38000" endPos="28000" dist="5000" dir="5400000" sy="-100000" algn="bl" rotWithShape="0"/>
          </a:effectLst>
        </p:spPr>
      </p:pic>
      <p:sp>
        <p:nvSpPr>
          <p:cNvPr id="7" name="TextBox 6">
            <a:extLst>
              <a:ext uri="{FF2B5EF4-FFF2-40B4-BE49-F238E27FC236}">
                <a16:creationId xmlns:a16="http://schemas.microsoft.com/office/drawing/2014/main" id="{F56B6ED1-D169-793E-00B6-D635E10520B8}"/>
              </a:ext>
            </a:extLst>
          </p:cNvPr>
          <p:cNvSpPr txBox="1"/>
          <p:nvPr/>
        </p:nvSpPr>
        <p:spPr>
          <a:xfrm rot="21240708">
            <a:off x="194311" y="3143209"/>
            <a:ext cx="6115050" cy="1959511"/>
          </a:xfrm>
          <a:prstGeom prst="rect">
            <a:avLst/>
          </a:prstGeom>
          <a:noFill/>
        </p:spPr>
        <p:txBody>
          <a:bodyPr wrap="square">
            <a:spAutoFit/>
          </a:bodyPr>
          <a:lstStyle/>
          <a:p>
            <a:pPr>
              <a:lnSpc>
                <a:spcPct val="125000"/>
              </a:lnSpc>
              <a:spcAft>
                <a:spcPts val="800"/>
              </a:spcAft>
            </a:pPr>
            <a:r>
              <a:rPr lang="en-CA" sz="2400" b="1" dirty="0">
                <a:solidFill>
                  <a:srgbClr val="000000"/>
                </a:solidFill>
                <a:effectLst/>
                <a:latin typeface="Calibri" panose="020F0502020204030204" pitchFamily="34" charset="0"/>
                <a:ea typeface="Calibri" panose="020F0502020204030204" pitchFamily="34" charset="0"/>
                <a:cs typeface="Twentieth Century"/>
              </a:rPr>
              <a:t>Ask yourself:</a:t>
            </a:r>
            <a:endParaRPr lang="en-CA" sz="2400" dirty="0">
              <a:effectLst/>
              <a:latin typeface="Twentieth Century"/>
              <a:ea typeface="Twentieth Century"/>
              <a:cs typeface="Twentieth Century"/>
            </a:endParaRPr>
          </a:p>
          <a:p>
            <a:pPr marL="342900" indent="-342900">
              <a:lnSpc>
                <a:spcPct val="125000"/>
              </a:lnSpc>
              <a:spcAft>
                <a:spcPts val="800"/>
              </a:spcAft>
              <a:buFont typeface="Arial" panose="020B0604020202020204" pitchFamily="34" charset="0"/>
              <a:buChar char="•"/>
            </a:pPr>
            <a:r>
              <a:rPr lang="en-CA" sz="2400" dirty="0">
                <a:solidFill>
                  <a:srgbClr val="000000"/>
                </a:solidFill>
                <a:effectLst/>
                <a:latin typeface="Calibri" panose="020F0502020204030204" pitchFamily="34" charset="0"/>
                <a:ea typeface="Calibri" panose="020F0502020204030204" pitchFamily="34" charset="0"/>
                <a:cs typeface="Twentieth Century"/>
              </a:rPr>
              <a:t>What do I want? </a:t>
            </a:r>
            <a:endParaRPr lang="en-CA" sz="2400" dirty="0">
              <a:effectLst/>
              <a:latin typeface="Twentieth Century"/>
              <a:ea typeface="Twentieth Century"/>
              <a:cs typeface="Twentieth Century"/>
            </a:endParaRPr>
          </a:p>
          <a:p>
            <a:pPr marL="342900" indent="-342900">
              <a:buFont typeface="Arial" panose="020B0604020202020204" pitchFamily="34" charset="0"/>
              <a:buChar char="•"/>
            </a:pPr>
            <a:r>
              <a:rPr lang="en-CA" sz="2400" dirty="0">
                <a:solidFill>
                  <a:srgbClr val="000000"/>
                </a:solidFill>
                <a:effectLst/>
                <a:latin typeface="Calibri" panose="020F0502020204030204" pitchFamily="34" charset="0"/>
                <a:ea typeface="Calibri" panose="020F0502020204030204" pitchFamily="34" charset="0"/>
              </a:rPr>
              <a:t>What does my negotiating partner want that neither of us have right now? </a:t>
            </a:r>
            <a:endParaRPr lang="en-US" sz="2400" dirty="0"/>
          </a:p>
        </p:txBody>
      </p:sp>
      <p:sp>
        <p:nvSpPr>
          <p:cNvPr id="9" name="TextBox 8">
            <a:extLst>
              <a:ext uri="{FF2B5EF4-FFF2-40B4-BE49-F238E27FC236}">
                <a16:creationId xmlns:a16="http://schemas.microsoft.com/office/drawing/2014/main" id="{EC8DE8F0-D0D6-9960-827F-90A031D6CF53}"/>
              </a:ext>
            </a:extLst>
          </p:cNvPr>
          <p:cNvSpPr txBox="1"/>
          <p:nvPr/>
        </p:nvSpPr>
        <p:spPr>
          <a:xfrm>
            <a:off x="322326" y="5594714"/>
            <a:ext cx="10138410" cy="1200329"/>
          </a:xfrm>
          <a:prstGeom prst="rect">
            <a:avLst/>
          </a:prstGeom>
          <a:noFill/>
        </p:spPr>
        <p:txBody>
          <a:bodyPr wrap="square">
            <a:spAutoFit/>
          </a:bodyPr>
          <a:lstStyle/>
          <a:p>
            <a:r>
              <a:rPr lang="en-CA" sz="2400" dirty="0">
                <a:solidFill>
                  <a:srgbClr val="000000"/>
                </a:solidFill>
                <a:effectLst/>
                <a:latin typeface="Calibri" panose="020F0502020204030204" pitchFamily="34" charset="0"/>
                <a:ea typeface="Calibri" panose="020F0502020204030204" pitchFamily="34" charset="0"/>
              </a:rPr>
              <a:t>Proposing a deal that addresses both sides' needs will produce a better outcome. Remember</a:t>
            </a:r>
            <a:r>
              <a:rPr lang="en-CA" sz="2400" dirty="0">
                <a:effectLst/>
                <a:latin typeface="Calibri" panose="020F0502020204030204" pitchFamily="34" charset="0"/>
                <a:ea typeface="Calibri" panose="020F0502020204030204" pitchFamily="34" charset="0"/>
              </a:rPr>
              <a:t>,</a:t>
            </a:r>
            <a:r>
              <a:rPr lang="en-CA" sz="2400" dirty="0">
                <a:solidFill>
                  <a:srgbClr val="000000"/>
                </a:solidFill>
                <a:effectLst/>
                <a:latin typeface="Calibri" panose="020F0502020204030204" pitchFamily="34" charset="0"/>
                <a:ea typeface="Calibri" panose="020F0502020204030204" pitchFamily="34" charset="0"/>
              </a:rPr>
              <a:t> your reputation will be far greater if you negotiate fairly and respectfully.</a:t>
            </a:r>
            <a:endParaRPr lang="en-US" sz="2400" dirty="0"/>
          </a:p>
        </p:txBody>
      </p:sp>
    </p:spTree>
    <p:extLst>
      <p:ext uri="{BB962C8B-B14F-4D97-AF65-F5344CB8AC3E}">
        <p14:creationId xmlns:p14="http://schemas.microsoft.com/office/powerpoint/2010/main" val="3896249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6" presetClass="entr" presetSubtype="16" fill="hold" nodeType="clickEffect">
                                  <p:stCondLst>
                                    <p:cond delay="0"/>
                                  </p:stCondLst>
                                  <p:childTnLst>
                                    <p:set>
                                      <p:cBhvr>
                                        <p:cTn id="19" dur="1" fill="hold">
                                          <p:stCondLst>
                                            <p:cond delay="0"/>
                                          </p:stCondLst>
                                        </p:cTn>
                                        <p:tgtEl>
                                          <p:spTgt spid="9">
                                            <p:txEl>
                                              <p:pRg st="0" end="0"/>
                                            </p:txEl>
                                          </p:spTgt>
                                        </p:tgtEl>
                                        <p:attrNameLst>
                                          <p:attrName>style.visibility</p:attrName>
                                        </p:attrNameLst>
                                      </p:cBhvr>
                                      <p:to>
                                        <p:strVal val="visible"/>
                                      </p:to>
                                    </p:set>
                                    <p:animEffect transition="in" filter="circle(in)">
                                      <p:cBhvr>
                                        <p:cTn id="20" dur="20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A7FF05-DB3A-BF08-EA58-C5EA0CBF1131}"/>
              </a:ext>
            </a:extLst>
          </p:cNvPr>
          <p:cNvSpPr>
            <a:spLocks noGrp="1"/>
          </p:cNvSpPr>
          <p:nvPr>
            <p:ph type="title"/>
          </p:nvPr>
        </p:nvSpPr>
        <p:spPr>
          <a:xfrm>
            <a:off x="838200" y="355981"/>
            <a:ext cx="10515600" cy="1325563"/>
          </a:xfrm>
        </p:spPr>
        <p:txBody>
          <a:bodyPr>
            <a:normAutofit/>
          </a:bodyPr>
          <a:lstStyle/>
          <a:p>
            <a:r>
              <a:rPr lang="en-CA" sz="8000" b="1" dirty="0">
                <a:effectLst/>
                <a:latin typeface="Arial" panose="020B0604020202020204" pitchFamily="34" charset="0"/>
                <a:ea typeface="Calibri" panose="020F0502020204030204" pitchFamily="34" charset="0"/>
                <a:cs typeface="Arial" panose="020B0604020202020204" pitchFamily="34" charset="0"/>
              </a:rPr>
              <a:t>Learn How to </a:t>
            </a:r>
            <a:r>
              <a:rPr lang="en-CA" sz="8000" b="1" dirty="0">
                <a:latin typeface="Arial" panose="020B0604020202020204" pitchFamily="34" charset="0"/>
                <a:ea typeface="Calibri" panose="020F0502020204030204" pitchFamily="34" charset="0"/>
                <a:cs typeface="Arial" panose="020B0604020202020204" pitchFamily="34" charset="0"/>
              </a:rPr>
              <a:t>L</a:t>
            </a:r>
            <a:r>
              <a:rPr lang="en-CA" sz="8000" b="1" dirty="0">
                <a:effectLst/>
                <a:latin typeface="Arial" panose="020B0604020202020204" pitchFamily="34" charset="0"/>
                <a:ea typeface="Calibri" panose="020F0502020204030204" pitchFamily="34" charset="0"/>
                <a:cs typeface="Arial" panose="020B0604020202020204" pitchFamily="34" charset="0"/>
              </a:rPr>
              <a:t>isten</a:t>
            </a:r>
            <a:endParaRPr lang="en-US" sz="8000"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C166C7D5-494A-3DDA-D053-512C2E6521C6}"/>
              </a:ext>
            </a:extLst>
          </p:cNvPr>
          <p:cNvSpPr txBox="1"/>
          <p:nvPr/>
        </p:nvSpPr>
        <p:spPr>
          <a:xfrm>
            <a:off x="2887599" y="1681544"/>
            <a:ext cx="6416802" cy="1384995"/>
          </a:xfrm>
          <a:prstGeom prst="rect">
            <a:avLst/>
          </a:prstGeom>
          <a:noFill/>
        </p:spPr>
        <p:txBody>
          <a:bodyPr wrap="square">
            <a:spAutoFit/>
          </a:bodyPr>
          <a:lstStyle/>
          <a:p>
            <a:pPr algn="ctr"/>
            <a:r>
              <a:rPr lang="en-CA" sz="2800" dirty="0">
                <a:effectLst/>
                <a:latin typeface="Calibri" panose="020F0502020204030204" pitchFamily="34" charset="0"/>
                <a:ea typeface="Calibri" panose="020F0502020204030204" pitchFamily="34" charset="0"/>
              </a:rPr>
              <a:t>The key to successful negotiation is understanding the other party's wants, needs, and motivations: Use </a:t>
            </a:r>
            <a:r>
              <a:rPr lang="en-CA" sz="2800" dirty="0">
                <a:effectLst/>
                <a:latin typeface="Calibri" panose="020F0502020204030204" pitchFamily="34" charset="0"/>
                <a:ea typeface="Calibri" panose="020F0502020204030204" pitchFamily="34" charset="0"/>
                <a:hlinkClick r:id="rId2" action="ppaction://hlinksldjump" tooltip="the ability to understand and share the feelings of another. This is an important attribute in any successful negotiator as it allows you to more clearly see the other side’s point of view.  "/>
              </a:rPr>
              <a:t>empathy</a:t>
            </a:r>
            <a:r>
              <a:rPr lang="en-CA" sz="2800" dirty="0">
                <a:effectLst/>
                <a:latin typeface="Calibri" panose="020F0502020204030204" pitchFamily="34" charset="0"/>
                <a:ea typeface="Calibri" panose="020F0502020204030204" pitchFamily="34" charset="0"/>
              </a:rPr>
              <a:t>!</a:t>
            </a:r>
            <a:endParaRPr lang="en-US" sz="2800" dirty="0"/>
          </a:p>
        </p:txBody>
      </p:sp>
      <p:sp>
        <p:nvSpPr>
          <p:cNvPr id="8" name="TextBox 7">
            <a:extLst>
              <a:ext uri="{FF2B5EF4-FFF2-40B4-BE49-F238E27FC236}">
                <a16:creationId xmlns:a16="http://schemas.microsoft.com/office/drawing/2014/main" id="{48F10D68-C98A-7AA2-D978-F229B852E159}"/>
              </a:ext>
            </a:extLst>
          </p:cNvPr>
          <p:cNvSpPr txBox="1"/>
          <p:nvPr/>
        </p:nvSpPr>
        <p:spPr>
          <a:xfrm>
            <a:off x="4795266" y="3438144"/>
            <a:ext cx="7396734" cy="1856919"/>
          </a:xfrm>
          <a:prstGeom prst="rect">
            <a:avLst/>
          </a:prstGeom>
          <a:noFill/>
        </p:spPr>
        <p:txBody>
          <a:bodyPr wrap="square">
            <a:spAutoFit/>
          </a:bodyPr>
          <a:lstStyle/>
          <a:p>
            <a:pPr marL="342900" lvl="0" indent="-342900">
              <a:lnSpc>
                <a:spcPct val="125000"/>
              </a:lnSpc>
              <a:spcBef>
                <a:spcPts val="1400"/>
              </a:spcBef>
              <a:spcAft>
                <a:spcPts val="800"/>
              </a:spcAft>
              <a:buFont typeface="Arial" panose="020B0604020202020204" pitchFamily="34" charset="0"/>
              <a:buChar char="•"/>
            </a:pPr>
            <a:r>
              <a:rPr lang="en-CA" sz="2400" dirty="0">
                <a:effectLst/>
                <a:ea typeface="Calibri" panose="020F0502020204030204" pitchFamily="34" charset="0"/>
                <a:cs typeface="Noto Sans Symbols"/>
              </a:rPr>
              <a:t>You can only do this by listening and drawing out information from what they tell you. </a:t>
            </a:r>
            <a:endParaRPr lang="en-CA" sz="2400" dirty="0">
              <a:effectLst/>
              <a:ea typeface="Noto Sans Symbols"/>
              <a:cs typeface="Noto Sans Symbols"/>
            </a:endParaRPr>
          </a:p>
          <a:p>
            <a:pPr marL="342900" indent="-342900">
              <a:buFont typeface="Arial" panose="020B0604020202020204" pitchFamily="34" charset="0"/>
              <a:buChar char="•"/>
            </a:pPr>
            <a:r>
              <a:rPr lang="en-CA" sz="2400" dirty="0">
                <a:effectLst/>
                <a:ea typeface="Calibri" panose="020F0502020204030204" pitchFamily="34" charset="0"/>
              </a:rPr>
              <a:t>A rule of thumb: 2/3rds of the time spent negotiating should be spent listening, and the other 1/3 speaking.</a:t>
            </a:r>
            <a:endParaRPr lang="en-US" sz="2400" dirty="0"/>
          </a:p>
        </p:txBody>
      </p:sp>
      <p:pic>
        <p:nvPicPr>
          <p:cNvPr id="2052" name="Picture 4">
            <a:extLst>
              <a:ext uri="{FF2B5EF4-FFF2-40B4-BE49-F238E27FC236}">
                <a16:creationId xmlns:a16="http://schemas.microsoft.com/office/drawing/2014/main" id="{214A0090-A00E-D400-AA99-D0140EC880A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120" y="3212843"/>
            <a:ext cx="3506787" cy="3530323"/>
          </a:xfrm>
          <a:prstGeom prst="rect">
            <a:avLst/>
          </a:prstGeom>
          <a:ln w="28575">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8476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B4FC8A-D703-09B3-704E-3DCD7E6DF039}"/>
              </a:ext>
            </a:extLst>
          </p:cNvPr>
          <p:cNvSpPr>
            <a:spLocks noGrp="1"/>
          </p:cNvSpPr>
          <p:nvPr>
            <p:ph type="title"/>
          </p:nvPr>
        </p:nvSpPr>
        <p:spPr/>
        <p:txBody>
          <a:bodyPr>
            <a:normAutofit/>
          </a:bodyPr>
          <a:lstStyle/>
          <a:p>
            <a:pPr algn="ctr"/>
            <a:r>
              <a:rPr lang="en-CA" sz="8000" b="1" dirty="0">
                <a:latin typeface="Arial" panose="020B0604020202020204" pitchFamily="34" charset="0"/>
                <a:cs typeface="Arial" panose="020B0604020202020204" pitchFamily="34" charset="0"/>
              </a:rPr>
              <a:t>Playing Fair</a:t>
            </a:r>
            <a:endParaRPr lang="en-US" sz="8000" b="1"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B3122D7A-0F44-F006-EAE8-E93E5530F9EF}"/>
              </a:ext>
            </a:extLst>
          </p:cNvPr>
          <p:cNvSpPr txBox="1"/>
          <p:nvPr/>
        </p:nvSpPr>
        <p:spPr>
          <a:xfrm>
            <a:off x="221742" y="1914828"/>
            <a:ext cx="10632186" cy="591059"/>
          </a:xfrm>
          <a:prstGeom prst="rect">
            <a:avLst/>
          </a:prstGeom>
          <a:noFill/>
        </p:spPr>
        <p:txBody>
          <a:bodyPr wrap="square">
            <a:spAutoFit/>
          </a:bodyPr>
          <a:lstStyle/>
          <a:p>
            <a:pPr algn="just">
              <a:lnSpc>
                <a:spcPct val="125000"/>
              </a:lnSpc>
              <a:spcAft>
                <a:spcPts val="800"/>
              </a:spcAft>
            </a:pPr>
            <a:r>
              <a:rPr lang="en-CA" sz="2800" u="sng" dirty="0">
                <a:solidFill>
                  <a:srgbClr val="000000"/>
                </a:solidFill>
                <a:latin typeface="Calibri" panose="020F0502020204030204" pitchFamily="34" charset="0"/>
                <a:ea typeface="Calibri" panose="020F0502020204030204" pitchFamily="34" charset="0"/>
                <a:cs typeface="Twentieth Century"/>
              </a:rPr>
              <a:t>In negotiations, the goal is to be fair</a:t>
            </a:r>
            <a:r>
              <a:rPr lang="en-CA" sz="2800" u="sng" dirty="0">
                <a:latin typeface="Calibri" panose="020F0502020204030204" pitchFamily="34" charset="0"/>
                <a:ea typeface="Calibri" panose="020F0502020204030204" pitchFamily="34" charset="0"/>
                <a:cs typeface="Twentieth Century"/>
              </a:rPr>
              <a:t> and honest</a:t>
            </a:r>
            <a:r>
              <a:rPr lang="en-CA" sz="2800" u="sng" dirty="0">
                <a:solidFill>
                  <a:srgbClr val="000000"/>
                </a:solidFill>
                <a:latin typeface="Calibri" panose="020F0502020204030204" pitchFamily="34" charset="0"/>
                <a:ea typeface="Calibri" panose="020F0502020204030204" pitchFamily="34" charset="0"/>
                <a:cs typeface="Twentieth Century"/>
              </a:rPr>
              <a:t>. </a:t>
            </a:r>
            <a:endParaRPr lang="en-CA" sz="2800" u="sng" dirty="0">
              <a:latin typeface="Twentieth Century"/>
              <a:ea typeface="Twentieth Century"/>
              <a:cs typeface="Twentieth Century"/>
            </a:endParaRPr>
          </a:p>
        </p:txBody>
      </p:sp>
      <p:sp>
        <p:nvSpPr>
          <p:cNvPr id="6" name="TextBox 5">
            <a:extLst>
              <a:ext uri="{FF2B5EF4-FFF2-40B4-BE49-F238E27FC236}">
                <a16:creationId xmlns:a16="http://schemas.microsoft.com/office/drawing/2014/main" id="{B543F852-415D-C4D7-AA36-AA4DF88D7926}"/>
              </a:ext>
            </a:extLst>
          </p:cNvPr>
          <p:cNvSpPr txBox="1"/>
          <p:nvPr/>
        </p:nvSpPr>
        <p:spPr>
          <a:xfrm>
            <a:off x="0" y="2858043"/>
            <a:ext cx="12006072" cy="3077766"/>
          </a:xfrm>
          <a:prstGeom prst="rect">
            <a:avLst/>
          </a:prstGeom>
          <a:noFill/>
        </p:spPr>
        <p:txBody>
          <a:bodyPr wrap="square">
            <a:spAutoFit/>
          </a:bodyPr>
          <a:lstStyle/>
          <a:p>
            <a:pPr marL="342900" lvl="0" indent="-342900" algn="just">
              <a:lnSpc>
                <a:spcPct val="125000"/>
              </a:lnSpc>
              <a:spcAft>
                <a:spcPts val="800"/>
              </a:spcAft>
              <a:buSzPct val="106000"/>
              <a:buFont typeface="Arial" panose="020B0604020202020204" pitchFamily="34" charset="0"/>
              <a:buChar char="•"/>
            </a:pPr>
            <a:r>
              <a:rPr lang="en-CA" sz="2400" dirty="0">
                <a:solidFill>
                  <a:srgbClr val="000000"/>
                </a:solidFill>
                <a:effectLst/>
                <a:latin typeface="Calibri" panose="020F0502020204030204" pitchFamily="34" charset="0"/>
                <a:ea typeface="Calibri" panose="020F0502020204030204" pitchFamily="34" charset="0"/>
                <a:cs typeface="Noto Sans Symbols"/>
              </a:rPr>
              <a:t>If both parties can understand this and be </a:t>
            </a:r>
            <a:r>
              <a:rPr lang="en-CA" sz="2400" dirty="0">
                <a:solidFill>
                  <a:srgbClr val="000000"/>
                </a:solidFill>
                <a:latin typeface="Calibri" panose="020F0502020204030204" pitchFamily="34" charset="0"/>
                <a:ea typeface="Calibri" panose="020F0502020204030204" pitchFamily="34" charset="0"/>
                <a:cs typeface="Noto Sans Symbols"/>
              </a:rPr>
              <a:t>empathetic</a:t>
            </a:r>
            <a:r>
              <a:rPr lang="en-CA" sz="2400" dirty="0">
                <a:solidFill>
                  <a:srgbClr val="000000"/>
                </a:solidFill>
                <a:effectLst/>
                <a:latin typeface="Calibri" panose="020F0502020204030204" pitchFamily="34" charset="0"/>
                <a:ea typeface="Calibri" panose="020F0502020204030204" pitchFamily="34" charset="0"/>
                <a:cs typeface="Noto Sans Symbols"/>
              </a:rPr>
              <a:t> to the other’s needs, both stand to benefit far more. </a:t>
            </a:r>
            <a:endParaRPr lang="en-CA" sz="2400" dirty="0">
              <a:effectLst/>
              <a:latin typeface="Noto Sans Symbols"/>
              <a:ea typeface="Noto Sans Symbols"/>
              <a:cs typeface="Noto Sans Symbols"/>
            </a:endParaRPr>
          </a:p>
          <a:p>
            <a:pPr marL="342900" lvl="0" indent="-342900" algn="just">
              <a:lnSpc>
                <a:spcPct val="125000"/>
              </a:lnSpc>
              <a:spcAft>
                <a:spcPts val="800"/>
              </a:spcAft>
              <a:buSzPct val="106000"/>
              <a:buFont typeface="Arial" panose="020B0604020202020204" pitchFamily="34" charset="0"/>
              <a:buChar char="•"/>
            </a:pPr>
            <a:r>
              <a:rPr lang="en-CA" sz="2400" dirty="0">
                <a:solidFill>
                  <a:srgbClr val="000000"/>
                </a:solidFill>
                <a:effectLst/>
                <a:latin typeface="Calibri" panose="020F0502020204030204" pitchFamily="34" charset="0"/>
                <a:ea typeface="Calibri" panose="020F0502020204030204" pitchFamily="34" charset="0"/>
                <a:cs typeface="Noto Sans Symbols"/>
              </a:rPr>
              <a:t>A run for the money, business resources, or a “dog eat dog” deal isn’t an actual negotiation. </a:t>
            </a:r>
            <a:endParaRPr lang="en-CA" sz="2400" dirty="0">
              <a:effectLst/>
              <a:latin typeface="Noto Sans Symbols"/>
              <a:ea typeface="Noto Sans Symbols"/>
              <a:cs typeface="Noto Sans Symbols"/>
            </a:endParaRPr>
          </a:p>
          <a:p>
            <a:pPr marL="342900" lvl="0" indent="-342900" algn="just">
              <a:lnSpc>
                <a:spcPct val="125000"/>
              </a:lnSpc>
              <a:spcAft>
                <a:spcPts val="800"/>
              </a:spcAft>
              <a:buSzPct val="106000"/>
              <a:buFont typeface="Arial" panose="020B0604020202020204" pitchFamily="34" charset="0"/>
              <a:buChar char="•"/>
            </a:pPr>
            <a:r>
              <a:rPr lang="en-CA" sz="2400" dirty="0">
                <a:solidFill>
                  <a:srgbClr val="000000"/>
                </a:solidFill>
                <a:effectLst/>
                <a:latin typeface="Calibri" panose="020F0502020204030204" pitchFamily="34" charset="0"/>
                <a:ea typeface="Calibri" panose="020F0502020204030204" pitchFamily="34" charset="0"/>
                <a:cs typeface="Noto Sans Symbols"/>
              </a:rPr>
              <a:t>In any negotiation, each side must be ready </a:t>
            </a:r>
            <a:r>
              <a:rPr lang="en-CA" sz="2400" dirty="0">
                <a:effectLst/>
                <a:latin typeface="Calibri" panose="020F0502020204030204" pitchFamily="34" charset="0"/>
                <a:ea typeface="Calibri" panose="020F0502020204030204" pitchFamily="34" charset="0"/>
                <a:cs typeface="Noto Sans Symbols"/>
              </a:rPr>
              <a:t>to concede reasonably</a:t>
            </a:r>
            <a:r>
              <a:rPr lang="en-CA" sz="2400" dirty="0">
                <a:solidFill>
                  <a:srgbClr val="000000"/>
                </a:solidFill>
                <a:effectLst/>
                <a:latin typeface="Calibri" panose="020F0502020204030204" pitchFamily="34" charset="0"/>
                <a:ea typeface="Calibri" panose="020F0502020204030204" pitchFamily="34" charset="0"/>
                <a:cs typeface="Noto Sans Symbols"/>
              </a:rPr>
              <a:t>. Don’t forget to express appreciation for the other party and what they bring to the discussion. </a:t>
            </a:r>
            <a:endParaRPr lang="en-CA" sz="2400" dirty="0">
              <a:effectLst/>
              <a:latin typeface="Noto Sans Symbols"/>
              <a:ea typeface="Noto Sans Symbols"/>
              <a:cs typeface="Noto Sans Symbols"/>
            </a:endParaRPr>
          </a:p>
          <a:p>
            <a:pPr marL="342900" indent="-342900">
              <a:buSzPct val="106000"/>
              <a:buFont typeface="Arial" panose="020B0604020202020204" pitchFamily="34" charset="0"/>
              <a:buChar char="•"/>
            </a:pPr>
            <a:r>
              <a:rPr lang="en-CA" sz="2400" dirty="0">
                <a:solidFill>
                  <a:srgbClr val="000000"/>
                </a:solidFill>
                <a:effectLst/>
                <a:latin typeface="Calibri" panose="020F0502020204030204" pitchFamily="34" charset="0"/>
                <a:ea typeface="Calibri" panose="020F0502020204030204" pitchFamily="34" charset="0"/>
              </a:rPr>
              <a:t>Be open, fair, and honest; this attitude will gain you the most from business negotiations. </a:t>
            </a:r>
            <a:endParaRPr lang="en-US" sz="2400" dirty="0"/>
          </a:p>
        </p:txBody>
      </p:sp>
    </p:spTree>
    <p:extLst>
      <p:ext uri="{BB962C8B-B14F-4D97-AF65-F5344CB8AC3E}">
        <p14:creationId xmlns:p14="http://schemas.microsoft.com/office/powerpoint/2010/main" val="2041923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fade">
                                      <p:cBhvr>
                                        <p:cTn id="22" dur="5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D7318-BF1C-05D7-609E-04C5F0EF334E}"/>
              </a:ext>
            </a:extLst>
          </p:cNvPr>
          <p:cNvSpPr>
            <a:spLocks noGrp="1"/>
          </p:cNvSpPr>
          <p:nvPr>
            <p:ph type="title"/>
          </p:nvPr>
        </p:nvSpPr>
        <p:spPr>
          <a:xfrm>
            <a:off x="838200" y="639445"/>
            <a:ext cx="10515600" cy="1325563"/>
          </a:xfrm>
        </p:spPr>
        <p:txBody>
          <a:bodyPr>
            <a:noAutofit/>
          </a:bodyPr>
          <a:lstStyle/>
          <a:p>
            <a:pPr algn="ctr"/>
            <a:r>
              <a:rPr lang="en-CA" sz="6000" b="1" dirty="0">
                <a:effectLst/>
                <a:latin typeface="Arial" panose="020B0604020202020204" pitchFamily="34" charset="0"/>
                <a:ea typeface="Calibri" panose="020F0502020204030204" pitchFamily="34" charset="0"/>
                <a:cs typeface="Arial" panose="020B0604020202020204" pitchFamily="34" charset="0"/>
              </a:rPr>
              <a:t>Find the Best Alternative to </a:t>
            </a:r>
            <a:r>
              <a:rPr lang="en-CA" sz="6000" b="1" dirty="0">
                <a:latin typeface="Arial" panose="020B0604020202020204" pitchFamily="34" charset="0"/>
                <a:ea typeface="Calibri" panose="020F0502020204030204" pitchFamily="34" charset="0"/>
                <a:cs typeface="Arial" panose="020B0604020202020204" pitchFamily="34" charset="0"/>
              </a:rPr>
              <a:t>a</a:t>
            </a:r>
            <a:r>
              <a:rPr lang="en-CA" sz="6000" b="1" dirty="0">
                <a:effectLst/>
                <a:latin typeface="Arial" panose="020B0604020202020204" pitchFamily="34" charset="0"/>
                <a:ea typeface="Calibri" panose="020F0502020204030204" pitchFamily="34" charset="0"/>
                <a:cs typeface="Arial" panose="020B0604020202020204" pitchFamily="34" charset="0"/>
              </a:rPr>
              <a:t> Negotiated Agreement (BATNA)</a:t>
            </a:r>
            <a:endParaRPr lang="en-US" sz="60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D546F22D-1C66-3DC9-D54C-D261DCAE7872}"/>
              </a:ext>
            </a:extLst>
          </p:cNvPr>
          <p:cNvSpPr txBox="1"/>
          <p:nvPr/>
        </p:nvSpPr>
        <p:spPr>
          <a:xfrm>
            <a:off x="212598" y="2559158"/>
            <a:ext cx="4094226" cy="3854068"/>
          </a:xfrm>
          <a:prstGeom prst="rect">
            <a:avLst/>
          </a:prstGeom>
          <a:noFill/>
        </p:spPr>
        <p:txBody>
          <a:bodyPr wrap="square">
            <a:spAutoFit/>
          </a:bodyPr>
          <a:lstStyle/>
          <a:p>
            <a:pPr>
              <a:lnSpc>
                <a:spcPct val="125000"/>
              </a:lnSpc>
              <a:spcAft>
                <a:spcPts val="800"/>
              </a:spcAft>
            </a:pPr>
            <a:r>
              <a:rPr lang="en-CA" sz="2400" dirty="0">
                <a:solidFill>
                  <a:srgbClr val="000000"/>
                </a:solidFill>
                <a:effectLst/>
                <a:ea typeface="Calibri" panose="020F0502020204030204" pitchFamily="34" charset="0"/>
                <a:cs typeface="Twentieth Century"/>
              </a:rPr>
              <a:t>In other words, w</a:t>
            </a:r>
            <a:r>
              <a:rPr lang="en-CA" sz="2400" dirty="0">
                <a:effectLst/>
                <a:ea typeface="Calibri" panose="020F0502020204030204" pitchFamily="34" charset="0"/>
                <a:cs typeface="Twentieth Century"/>
              </a:rPr>
              <a:t>hat</a:t>
            </a:r>
            <a:r>
              <a:rPr lang="en-CA" sz="2400" dirty="0">
                <a:solidFill>
                  <a:srgbClr val="000000"/>
                </a:solidFill>
                <a:effectLst/>
                <a:ea typeface="Calibri" panose="020F0502020204030204" pitchFamily="34" charset="0"/>
                <a:cs typeface="Twentieth Century"/>
              </a:rPr>
              <a:t> is the best you can get if the other person refuses to </a:t>
            </a:r>
            <a:r>
              <a:rPr lang="en-CA" sz="2400" dirty="0">
                <a:effectLst/>
                <a:ea typeface="Calibri" panose="020F0502020204030204" pitchFamily="34" charset="0"/>
                <a:cs typeface="Twentieth Century"/>
              </a:rPr>
              <a:t>negotiate?</a:t>
            </a:r>
            <a:r>
              <a:rPr lang="en-CA" sz="2400" dirty="0">
                <a:solidFill>
                  <a:srgbClr val="000000"/>
                </a:solidFill>
                <a:effectLst/>
                <a:ea typeface="Calibri" panose="020F0502020204030204" pitchFamily="34" charset="0"/>
                <a:cs typeface="Twentieth Century"/>
              </a:rPr>
              <a:t> This is not necessarily your ideal result! </a:t>
            </a:r>
            <a:r>
              <a:rPr lang="en-CA" sz="2400" dirty="0">
                <a:effectLst/>
                <a:ea typeface="Calibri" panose="020F0502020204030204" pitchFamily="34" charset="0"/>
                <a:cs typeface="Twentieth Century"/>
              </a:rPr>
              <a:t>This is your alternate plan when the talks start to get out of control</a:t>
            </a:r>
            <a:r>
              <a:rPr lang="en-CA" sz="2400" dirty="0">
                <a:solidFill>
                  <a:srgbClr val="000000"/>
                </a:solidFill>
                <a:effectLst/>
                <a:ea typeface="Calibri" panose="020F0502020204030204" pitchFamily="34" charset="0"/>
                <a:cs typeface="Twentieth Century"/>
              </a:rPr>
              <a:t>.</a:t>
            </a:r>
            <a:endParaRPr lang="en-CA" sz="2400" dirty="0">
              <a:effectLst/>
              <a:ea typeface="Twentieth Century"/>
              <a:cs typeface="Twentieth Century"/>
            </a:endParaRPr>
          </a:p>
          <a:p>
            <a:pPr>
              <a:lnSpc>
                <a:spcPct val="125000"/>
              </a:lnSpc>
              <a:spcAft>
                <a:spcPts val="800"/>
              </a:spcAft>
            </a:pPr>
            <a:r>
              <a:rPr lang="en-CA" sz="2400" dirty="0">
                <a:solidFill>
                  <a:srgbClr val="000000"/>
                </a:solidFill>
                <a:effectLst/>
                <a:ea typeface="Calibri" panose="020F0502020204030204" pitchFamily="34" charset="0"/>
                <a:cs typeface="Twentieth Century"/>
              </a:rPr>
              <a:t> </a:t>
            </a:r>
            <a:endParaRPr lang="en-CA" sz="2400" dirty="0">
              <a:effectLst/>
              <a:ea typeface="Twentieth Century"/>
              <a:cs typeface="Twentieth Century"/>
            </a:endParaRPr>
          </a:p>
        </p:txBody>
      </p:sp>
      <p:sp>
        <p:nvSpPr>
          <p:cNvPr id="6" name="TextBox 5">
            <a:extLst>
              <a:ext uri="{FF2B5EF4-FFF2-40B4-BE49-F238E27FC236}">
                <a16:creationId xmlns:a16="http://schemas.microsoft.com/office/drawing/2014/main" id="{7BE4C100-2359-5E5E-2DC2-1FD7A6CEB3F0}"/>
              </a:ext>
            </a:extLst>
          </p:cNvPr>
          <p:cNvSpPr txBox="1"/>
          <p:nvPr/>
        </p:nvSpPr>
        <p:spPr>
          <a:xfrm>
            <a:off x="4937760" y="2873741"/>
            <a:ext cx="5394960" cy="830997"/>
          </a:xfrm>
          <a:prstGeom prst="rect">
            <a:avLst/>
          </a:prstGeom>
          <a:noFill/>
        </p:spPr>
        <p:txBody>
          <a:bodyPr wrap="square">
            <a:spAutoFit/>
          </a:bodyPr>
          <a:lstStyle/>
          <a:p>
            <a:r>
              <a:rPr lang="en-CA" sz="2400" b="1" dirty="0">
                <a:solidFill>
                  <a:srgbClr val="000000"/>
                </a:solidFill>
                <a:effectLst/>
                <a:latin typeface="Calibri" panose="020F0502020204030204" pitchFamily="34" charset="0"/>
                <a:ea typeface="Calibri" panose="020F0502020204030204" pitchFamily="34" charset="0"/>
              </a:rPr>
              <a:t>You need to define your best alternative to a negotiated agreement beforehand.</a:t>
            </a:r>
            <a:endParaRPr lang="en-US" sz="2400" b="1" dirty="0"/>
          </a:p>
        </p:txBody>
      </p:sp>
      <p:sp>
        <p:nvSpPr>
          <p:cNvPr id="8" name="TextBox 7">
            <a:extLst>
              <a:ext uri="{FF2B5EF4-FFF2-40B4-BE49-F238E27FC236}">
                <a16:creationId xmlns:a16="http://schemas.microsoft.com/office/drawing/2014/main" id="{FC4103C9-43D7-8825-D2FD-4FE86DC0165B}"/>
              </a:ext>
            </a:extLst>
          </p:cNvPr>
          <p:cNvSpPr txBox="1"/>
          <p:nvPr/>
        </p:nvSpPr>
        <p:spPr>
          <a:xfrm>
            <a:off x="4937760" y="3818153"/>
            <a:ext cx="7257288" cy="2469074"/>
          </a:xfrm>
          <a:prstGeom prst="rect">
            <a:avLst/>
          </a:prstGeom>
          <a:noFill/>
        </p:spPr>
        <p:txBody>
          <a:bodyPr wrap="square">
            <a:spAutoFit/>
          </a:bodyPr>
          <a:lstStyle/>
          <a:p>
            <a:pPr marL="342900" lvl="0" indent="-342900" algn="just">
              <a:lnSpc>
                <a:spcPct val="125000"/>
              </a:lnSpc>
              <a:spcAft>
                <a:spcPts val="800"/>
              </a:spcAft>
              <a:buFont typeface="Arial" panose="020B0604020202020204" pitchFamily="34" charset="0"/>
              <a:buChar char="●"/>
            </a:pPr>
            <a:r>
              <a:rPr lang="en-CA" sz="2400" dirty="0">
                <a:solidFill>
                  <a:srgbClr val="000000"/>
                </a:solidFill>
                <a:effectLst/>
                <a:latin typeface="Calibri" panose="020F0502020204030204" pitchFamily="34" charset="0"/>
                <a:ea typeface="Calibri" panose="020F0502020204030204" pitchFamily="34" charset="0"/>
                <a:cs typeface="Noto Sans Symbols"/>
              </a:rPr>
              <a:t>It provides an </a:t>
            </a:r>
            <a:r>
              <a:rPr lang="en-CA" sz="2400" dirty="0">
                <a:effectLst/>
                <a:latin typeface="Calibri" panose="020F0502020204030204" pitchFamily="34" charset="0"/>
                <a:ea typeface="Calibri" panose="020F0502020204030204" pitchFamily="34" charset="0"/>
                <a:cs typeface="Noto Sans Symbols"/>
              </a:rPr>
              <a:t>option</a:t>
            </a:r>
            <a:r>
              <a:rPr lang="en-CA" sz="2400" dirty="0">
                <a:solidFill>
                  <a:srgbClr val="000000"/>
                </a:solidFill>
                <a:effectLst/>
                <a:latin typeface="Calibri" panose="020F0502020204030204" pitchFamily="34" charset="0"/>
                <a:ea typeface="Calibri" panose="020F0502020204030204" pitchFamily="34" charset="0"/>
                <a:cs typeface="Noto Sans Symbols"/>
              </a:rPr>
              <a:t> (plan B) if negotiations fall through.</a:t>
            </a:r>
            <a:endParaRPr lang="en-CA" sz="2400" dirty="0">
              <a:effectLst/>
              <a:latin typeface="Noto Sans Symbols"/>
              <a:ea typeface="Noto Sans Symbols"/>
              <a:cs typeface="Noto Sans Symbols"/>
            </a:endParaRPr>
          </a:p>
          <a:p>
            <a:pPr marL="342900" lvl="0" indent="-342900" algn="just">
              <a:lnSpc>
                <a:spcPct val="125000"/>
              </a:lnSpc>
              <a:spcAft>
                <a:spcPts val="800"/>
              </a:spcAft>
              <a:buFont typeface="Arial" panose="020B0604020202020204" pitchFamily="34" charset="0"/>
              <a:buChar char="●"/>
            </a:pPr>
            <a:r>
              <a:rPr lang="en-CA" sz="2400" dirty="0">
                <a:solidFill>
                  <a:srgbClr val="000000"/>
                </a:solidFill>
                <a:effectLst/>
                <a:latin typeface="Calibri" panose="020F0502020204030204" pitchFamily="34" charset="0"/>
                <a:ea typeface="Calibri" panose="020F0502020204030204" pitchFamily="34" charset="0"/>
                <a:cs typeface="Noto Sans Symbols"/>
              </a:rPr>
              <a:t>It determines your walk-away point (the worst price you are willing to accept) and helps us make </a:t>
            </a:r>
            <a:r>
              <a:rPr lang="en-CA" sz="2400" dirty="0">
                <a:solidFill>
                  <a:srgbClr val="000000"/>
                </a:solidFill>
                <a:effectLst/>
                <a:latin typeface="Calibri" panose="020F0502020204030204" pitchFamily="34" charset="0"/>
                <a:ea typeface="Calibri" panose="020F0502020204030204" pitchFamily="34" charset="0"/>
                <a:cs typeface="Noto Sans Symbols"/>
                <a:hlinkClick r:id="rId2" action="ppaction://hlinksldjump" tooltip="Rationality is our ability to think clearly through using logic, common sense and a clear head. Being in a rational state of mind is critical towards negotiation, since it will help lead to desirable outcomes."/>
              </a:rPr>
              <a:t>rational</a:t>
            </a:r>
            <a:r>
              <a:rPr lang="en-CA" sz="2400" dirty="0">
                <a:solidFill>
                  <a:srgbClr val="000000"/>
                </a:solidFill>
                <a:effectLst/>
                <a:latin typeface="Calibri" panose="020F0502020204030204" pitchFamily="34" charset="0"/>
                <a:ea typeface="Calibri" panose="020F0502020204030204" pitchFamily="34" charset="0"/>
                <a:cs typeface="Noto Sans Symbols"/>
              </a:rPr>
              <a:t> decisions during negotiations.</a:t>
            </a:r>
            <a:endParaRPr lang="en-CA" sz="2400" dirty="0">
              <a:effectLst/>
              <a:latin typeface="Noto Sans Symbols"/>
              <a:ea typeface="Noto Sans Symbols"/>
              <a:cs typeface="Noto Sans Symbols"/>
            </a:endParaRPr>
          </a:p>
        </p:txBody>
      </p:sp>
    </p:spTree>
    <p:extLst>
      <p:ext uri="{BB962C8B-B14F-4D97-AF65-F5344CB8AC3E}">
        <p14:creationId xmlns:p14="http://schemas.microsoft.com/office/powerpoint/2010/main" val="1773265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9EFA04-5011-5CA7-4B15-8D0D10D4240A}"/>
              </a:ext>
            </a:extLst>
          </p:cNvPr>
          <p:cNvSpPr>
            <a:spLocks noGrp="1"/>
          </p:cNvSpPr>
          <p:nvPr>
            <p:ph type="title"/>
          </p:nvPr>
        </p:nvSpPr>
        <p:spPr>
          <a:xfrm>
            <a:off x="838200" y="365125"/>
            <a:ext cx="10948416" cy="1325563"/>
          </a:xfrm>
        </p:spPr>
        <p:txBody>
          <a:bodyPr>
            <a:noAutofit/>
          </a:bodyPr>
          <a:lstStyle/>
          <a:p>
            <a:r>
              <a:rPr lang="en-CA" sz="6000" b="1" dirty="0">
                <a:effectLst/>
                <a:latin typeface="Arial" panose="020B0604020202020204" pitchFamily="34" charset="0"/>
                <a:ea typeface="Calibri" panose="020F0502020204030204" pitchFamily="34" charset="0"/>
                <a:cs typeface="Arial" panose="020B0604020202020204" pitchFamily="34" charset="0"/>
              </a:rPr>
              <a:t>Knowing</a:t>
            </a:r>
            <a:r>
              <a:rPr lang="en-CA" sz="60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 When to Walk </a:t>
            </a:r>
            <a:r>
              <a:rPr lang="en-CA" sz="6000" b="1" dirty="0">
                <a:solidFill>
                  <a:srgbClr val="000000"/>
                </a:solidFill>
                <a:latin typeface="Arial" panose="020B0604020202020204" pitchFamily="34" charset="0"/>
                <a:ea typeface="Calibri" panose="020F0502020204030204" pitchFamily="34" charset="0"/>
                <a:cs typeface="Arial" panose="020B0604020202020204" pitchFamily="34" charset="0"/>
              </a:rPr>
              <a:t>A</a:t>
            </a:r>
            <a:r>
              <a:rPr lang="en-CA" sz="60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way.</a:t>
            </a:r>
            <a:r>
              <a:rPr lang="en-CA" sz="60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n-US" sz="60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477337AC-2FFE-5632-BEEE-BF4A1937B906}"/>
              </a:ext>
            </a:extLst>
          </p:cNvPr>
          <p:cNvSpPr txBox="1"/>
          <p:nvPr/>
        </p:nvSpPr>
        <p:spPr>
          <a:xfrm>
            <a:off x="345567" y="1883256"/>
            <a:ext cx="11500866" cy="1302921"/>
          </a:xfrm>
          <a:prstGeom prst="rect">
            <a:avLst/>
          </a:prstGeom>
          <a:noFill/>
        </p:spPr>
        <p:txBody>
          <a:bodyPr wrap="square">
            <a:spAutoFit/>
          </a:bodyPr>
          <a:lstStyle/>
          <a:p>
            <a:pPr algn="just">
              <a:spcAft>
                <a:spcPts val="800"/>
              </a:spcAft>
            </a:pPr>
            <a:r>
              <a:rPr lang="en-CA" sz="2400" dirty="0">
                <a:solidFill>
                  <a:srgbClr val="000000"/>
                </a:solidFill>
                <a:effectLst/>
                <a:ea typeface="Calibri" panose="020F0502020204030204" pitchFamily="34" charset="0"/>
                <a:cs typeface="Twentieth Century"/>
              </a:rPr>
              <a:t>The importance of negotiation skills includes knowing when to walk away. </a:t>
            </a:r>
            <a:endParaRPr lang="en-CA" sz="2400" dirty="0">
              <a:effectLst/>
              <a:ea typeface="Twentieth Century"/>
              <a:cs typeface="Twentieth Century"/>
            </a:endParaRPr>
          </a:p>
          <a:p>
            <a:pPr algn="just">
              <a:spcAft>
                <a:spcPts val="800"/>
              </a:spcAft>
            </a:pPr>
            <a:r>
              <a:rPr lang="en-CA" sz="2400" dirty="0">
                <a:solidFill>
                  <a:srgbClr val="000000"/>
                </a:solidFill>
                <a:effectLst/>
                <a:ea typeface="Calibri" panose="020F0502020204030204" pitchFamily="34" charset="0"/>
                <a:cs typeface="Twentieth Century"/>
              </a:rPr>
              <a:t>Some negotiations may hit a brick wall. It may be a good idea to take a break and regroup or to be open and discuss the impasse with honesty. </a:t>
            </a:r>
            <a:endParaRPr lang="en-CA" sz="2400" dirty="0">
              <a:effectLst/>
              <a:ea typeface="Twentieth Century"/>
              <a:cs typeface="Twentieth Century"/>
            </a:endParaRPr>
          </a:p>
        </p:txBody>
      </p:sp>
      <p:pic>
        <p:nvPicPr>
          <p:cNvPr id="3074" name="Picture 2">
            <a:extLst>
              <a:ext uri="{FF2B5EF4-FFF2-40B4-BE49-F238E27FC236}">
                <a16:creationId xmlns:a16="http://schemas.microsoft.com/office/drawing/2014/main" id="{38C5117E-D200-8EED-B05A-CBEC60EB29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64423" y="2993136"/>
            <a:ext cx="3955161" cy="3058658"/>
          </a:xfrm>
          <a:prstGeom prst="roundRect">
            <a:avLst>
              <a:gd name="adj" fmla="val 16667"/>
            </a:avLst>
          </a:prstGeom>
          <a:ln w="28575">
            <a:solidFill>
              <a:schemeClr val="tx1"/>
            </a:solidFill>
          </a:ln>
          <a:effectLst>
            <a:outerShdw blurRad="76200" dist="38100" dir="7800000" algn="tl" rotWithShape="0">
              <a:srgbClr val="000000">
                <a:alpha val="40000"/>
              </a:srgbClr>
            </a:outerShdw>
          </a:effectLst>
          <a:scene3d>
            <a:camera prst="isometricOffAxis2Lef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B7DDBEE8-1B2A-BBC5-D8EC-74DEE95F8A85}"/>
              </a:ext>
            </a:extLst>
          </p:cNvPr>
          <p:cNvSpPr txBox="1"/>
          <p:nvPr/>
        </p:nvSpPr>
        <p:spPr>
          <a:xfrm>
            <a:off x="272416" y="3462065"/>
            <a:ext cx="6942198" cy="1545744"/>
          </a:xfrm>
          <a:prstGeom prst="rect">
            <a:avLst/>
          </a:prstGeom>
          <a:noFill/>
        </p:spPr>
        <p:txBody>
          <a:bodyPr wrap="square">
            <a:spAutoFit/>
          </a:bodyPr>
          <a:lstStyle/>
          <a:p>
            <a:pPr marL="342900" lvl="0" indent="-342900" algn="just">
              <a:lnSpc>
                <a:spcPct val="125000"/>
              </a:lnSpc>
              <a:spcAft>
                <a:spcPts val="800"/>
              </a:spcAft>
              <a:buFont typeface="Arial" panose="020B0604020202020204" pitchFamily="34" charset="0"/>
              <a:buChar char="●"/>
            </a:pPr>
            <a:r>
              <a:rPr lang="en-CA" sz="2400" dirty="0">
                <a:solidFill>
                  <a:srgbClr val="000000"/>
                </a:solidFill>
                <a:effectLst/>
                <a:latin typeface="Calibri" panose="020F0502020204030204" pitchFamily="34" charset="0"/>
                <a:ea typeface="Calibri" panose="020F0502020204030204" pitchFamily="34" charset="0"/>
                <a:cs typeface="Noto Sans Symbols"/>
              </a:rPr>
              <a:t>If all else fails, perhaps the deal cannot be </a:t>
            </a:r>
            <a:r>
              <a:rPr lang="en-CA" sz="2400" dirty="0">
                <a:solidFill>
                  <a:srgbClr val="000000"/>
                </a:solidFill>
                <a:latin typeface="Calibri" panose="020F0502020204030204" pitchFamily="34" charset="0"/>
                <a:ea typeface="Calibri" panose="020F0502020204030204" pitchFamily="34" charset="0"/>
                <a:cs typeface="Noto Sans Symbols"/>
              </a:rPr>
              <a:t>made</a:t>
            </a:r>
            <a:r>
              <a:rPr lang="en-CA" sz="2400" dirty="0">
                <a:solidFill>
                  <a:srgbClr val="000000"/>
                </a:solidFill>
                <a:effectLst/>
                <a:latin typeface="Calibri" panose="020F0502020204030204" pitchFamily="34" charset="0"/>
                <a:ea typeface="Calibri" panose="020F0502020204030204" pitchFamily="34" charset="0"/>
                <a:cs typeface="Noto Sans Symbols"/>
              </a:rPr>
              <a:t>.  </a:t>
            </a:r>
            <a:endParaRPr lang="en-CA" sz="2400" dirty="0">
              <a:effectLst/>
              <a:latin typeface="Noto Sans Symbols"/>
              <a:ea typeface="Noto Sans Symbols"/>
              <a:cs typeface="Noto Sans Symbols"/>
            </a:endParaRPr>
          </a:p>
          <a:p>
            <a:pPr marL="342900" lvl="0" indent="-342900" algn="just">
              <a:lnSpc>
                <a:spcPct val="125000"/>
              </a:lnSpc>
              <a:spcAft>
                <a:spcPts val="800"/>
              </a:spcAft>
              <a:buFont typeface="Arial" panose="020B0604020202020204" pitchFamily="34" charset="0"/>
              <a:buChar char="●"/>
            </a:pPr>
            <a:r>
              <a:rPr lang="en-CA" sz="2400" dirty="0">
                <a:solidFill>
                  <a:srgbClr val="000000"/>
                </a:solidFill>
                <a:effectLst/>
                <a:latin typeface="Calibri" panose="020F0502020204030204" pitchFamily="34" charset="0"/>
                <a:ea typeface="Calibri" panose="020F0502020204030204" pitchFamily="34" charset="0"/>
                <a:cs typeface="Noto Sans Symbols"/>
              </a:rPr>
              <a:t>Some deals are not meant to be</a:t>
            </a:r>
            <a:r>
              <a:rPr lang="en-CA" sz="2400" dirty="0">
                <a:effectLst/>
                <a:latin typeface="Calibri" panose="020F0502020204030204" pitchFamily="34" charset="0"/>
                <a:ea typeface="Calibri" panose="020F0502020204030204" pitchFamily="34" charset="0"/>
                <a:cs typeface="Noto Sans Symbols"/>
              </a:rPr>
              <a:t>.  T</a:t>
            </a:r>
            <a:r>
              <a:rPr lang="en-CA" sz="2400" dirty="0">
                <a:solidFill>
                  <a:srgbClr val="000000"/>
                </a:solidFill>
                <a:effectLst/>
                <a:latin typeface="Calibri" panose="020F0502020204030204" pitchFamily="34" charset="0"/>
                <a:ea typeface="Calibri" panose="020F0502020204030204" pitchFamily="34" charset="0"/>
                <a:cs typeface="Noto Sans Symbols"/>
              </a:rPr>
              <a:t>here is nothing to be ashamed of.  </a:t>
            </a:r>
            <a:endParaRPr lang="en-CA" sz="2400" dirty="0">
              <a:effectLst/>
              <a:latin typeface="Noto Sans Symbols"/>
              <a:ea typeface="Noto Sans Symbols"/>
              <a:cs typeface="Noto Sans Symbols"/>
            </a:endParaRPr>
          </a:p>
        </p:txBody>
      </p:sp>
      <p:sp>
        <p:nvSpPr>
          <p:cNvPr id="8" name="TextBox 7">
            <a:extLst>
              <a:ext uri="{FF2B5EF4-FFF2-40B4-BE49-F238E27FC236}">
                <a16:creationId xmlns:a16="http://schemas.microsoft.com/office/drawing/2014/main" id="{0597DC00-9B98-E3A4-B921-7483D870CB30}"/>
              </a:ext>
            </a:extLst>
          </p:cNvPr>
          <p:cNvSpPr txBox="1"/>
          <p:nvPr/>
        </p:nvSpPr>
        <p:spPr>
          <a:xfrm>
            <a:off x="98680" y="5451629"/>
            <a:ext cx="8469248" cy="1200329"/>
          </a:xfrm>
          <a:prstGeom prst="rect">
            <a:avLst/>
          </a:prstGeom>
          <a:noFill/>
        </p:spPr>
        <p:txBody>
          <a:bodyPr wrap="square">
            <a:spAutoFit/>
          </a:bodyPr>
          <a:lstStyle/>
          <a:p>
            <a:r>
              <a:rPr lang="en-CA" sz="2400" dirty="0">
                <a:solidFill>
                  <a:srgbClr val="000000"/>
                </a:solidFill>
                <a:effectLst/>
                <a:latin typeface="Calibri" panose="020F0502020204030204" pitchFamily="34" charset="0"/>
                <a:ea typeface="Calibri" panose="020F0502020204030204" pitchFamily="34" charset="0"/>
              </a:rPr>
              <a:t>Some battles are not worth fighting, especially when they can hurt your profitability. Getting a bad deal can also be the end of your business venture.</a:t>
            </a:r>
            <a:endParaRPr lang="en-US" sz="2400" dirty="0"/>
          </a:p>
        </p:txBody>
      </p:sp>
      <p:sp>
        <p:nvSpPr>
          <p:cNvPr id="3" name="TextBox 2">
            <a:extLst>
              <a:ext uri="{FF2B5EF4-FFF2-40B4-BE49-F238E27FC236}">
                <a16:creationId xmlns:a16="http://schemas.microsoft.com/office/drawing/2014/main" id="{0F1576A5-5DF5-9A2F-956B-C307C5AC3363}"/>
              </a:ext>
            </a:extLst>
          </p:cNvPr>
          <p:cNvSpPr txBox="1"/>
          <p:nvPr/>
        </p:nvSpPr>
        <p:spPr>
          <a:xfrm>
            <a:off x="3034856" y="5052864"/>
            <a:ext cx="2596896" cy="461665"/>
          </a:xfrm>
          <a:prstGeom prst="rect">
            <a:avLst/>
          </a:prstGeom>
          <a:noFill/>
        </p:spPr>
        <p:txBody>
          <a:bodyPr wrap="square" rtlCol="0">
            <a:prstTxWarp prst="textArchUp">
              <a:avLst/>
            </a:prstTxWarp>
            <a:spAutoFit/>
          </a:bodyPr>
          <a:lstStyle/>
          <a:p>
            <a:r>
              <a:rPr lang="en-CA"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Remember:</a:t>
            </a:r>
            <a:endParaRPr lang="en-US" sz="3200" b="1"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Tree>
    <p:extLst>
      <p:ext uri="{BB962C8B-B14F-4D97-AF65-F5344CB8AC3E}">
        <p14:creationId xmlns:p14="http://schemas.microsoft.com/office/powerpoint/2010/main" val="3037767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808CB-A9AA-3CC8-541A-FCC36B65CF27}"/>
              </a:ext>
            </a:extLst>
          </p:cNvPr>
          <p:cNvSpPr>
            <a:spLocks noGrp="1"/>
          </p:cNvSpPr>
          <p:nvPr>
            <p:ph type="title"/>
          </p:nvPr>
        </p:nvSpPr>
        <p:spPr>
          <a:xfrm>
            <a:off x="-597410" y="63472"/>
            <a:ext cx="13386816" cy="1481963"/>
          </a:xfrm>
        </p:spPr>
        <p:txBody>
          <a:bodyPr>
            <a:noAutofit/>
          </a:bodyPr>
          <a:lstStyle/>
          <a:p>
            <a:pPr algn="ctr"/>
            <a:r>
              <a:rPr lang="en-CA" sz="66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The Deal Is Done: Now What?</a:t>
            </a:r>
            <a:endParaRPr lang="en-US" sz="66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7C0437F6-D811-8049-FB2F-0887E171CF2B}"/>
              </a:ext>
            </a:extLst>
          </p:cNvPr>
          <p:cNvSpPr txBox="1"/>
          <p:nvPr/>
        </p:nvSpPr>
        <p:spPr>
          <a:xfrm>
            <a:off x="1246439" y="1349500"/>
            <a:ext cx="9699117" cy="954107"/>
          </a:xfrm>
          <a:prstGeom prst="rect">
            <a:avLst/>
          </a:prstGeom>
          <a:noFill/>
        </p:spPr>
        <p:txBody>
          <a:bodyPr wrap="square">
            <a:spAutoFit/>
            <a:scene3d>
              <a:camera prst="perspectiveAbove"/>
              <a:lightRig rig="threePt" dir="t"/>
            </a:scene3d>
          </a:bodyPr>
          <a:lstStyle/>
          <a:p>
            <a:pPr algn="ctr"/>
            <a:r>
              <a:rPr lang="en-CA" sz="2800" u="sng" dirty="0">
                <a:solidFill>
                  <a:srgbClr val="000000"/>
                </a:solidFill>
                <a:latin typeface="Calibri" panose="020F0502020204030204" pitchFamily="34" charset="0"/>
                <a:ea typeface="Calibri" panose="020F0502020204030204" pitchFamily="34" charset="0"/>
              </a:rPr>
              <a:t>How to build long-term, sustainable relationships long after the negotiation agreement is signed</a:t>
            </a:r>
            <a:endParaRPr lang="en-US" sz="2800" u="sng" dirty="0"/>
          </a:p>
        </p:txBody>
      </p:sp>
      <p:sp>
        <p:nvSpPr>
          <p:cNvPr id="6" name="TextBox 5">
            <a:extLst>
              <a:ext uri="{FF2B5EF4-FFF2-40B4-BE49-F238E27FC236}">
                <a16:creationId xmlns:a16="http://schemas.microsoft.com/office/drawing/2014/main" id="{64AC0B3D-2E41-0019-27F7-7674FD97A413}"/>
              </a:ext>
            </a:extLst>
          </p:cNvPr>
          <p:cNvSpPr txBox="1"/>
          <p:nvPr/>
        </p:nvSpPr>
        <p:spPr>
          <a:xfrm>
            <a:off x="173736" y="2394582"/>
            <a:ext cx="10881360" cy="981487"/>
          </a:xfrm>
          <a:prstGeom prst="rect">
            <a:avLst/>
          </a:prstGeom>
          <a:noFill/>
        </p:spPr>
        <p:txBody>
          <a:bodyPr wrap="square">
            <a:spAutoFit/>
          </a:bodyPr>
          <a:lstStyle/>
          <a:p>
            <a:pPr marL="342900" lvl="0" indent="-342900" algn="just">
              <a:lnSpc>
                <a:spcPct val="125000"/>
              </a:lnSpc>
              <a:spcAft>
                <a:spcPts val="800"/>
              </a:spcAft>
              <a:buFont typeface="Arial" panose="020B0604020202020204" pitchFamily="34" charset="0"/>
              <a:buChar char="●"/>
            </a:pPr>
            <a:r>
              <a:rPr lang="en-CA" sz="2400" dirty="0">
                <a:effectLst/>
                <a:latin typeface="Calibri" panose="020F0502020204030204" pitchFamily="34" charset="0"/>
                <a:ea typeface="Calibri" panose="020F0502020204030204" pitchFamily="34" charset="0"/>
                <a:cs typeface="Noto Sans Symbols"/>
              </a:rPr>
              <a:t>Great</a:t>
            </a:r>
            <a:r>
              <a:rPr lang="en-CA" sz="2400" dirty="0">
                <a:solidFill>
                  <a:srgbClr val="000000"/>
                </a:solidFill>
                <a:effectLst/>
                <a:latin typeface="Calibri" panose="020F0502020204030204" pitchFamily="34" charset="0"/>
                <a:ea typeface="Calibri" panose="020F0502020204030204" pitchFamily="34" charset="0"/>
                <a:cs typeface="Noto Sans Symbols"/>
              </a:rPr>
              <a:t> negotiators understand that a good and fair deal is a cornerstone in a potentially long-term relationship. </a:t>
            </a:r>
            <a:endParaRPr lang="en-CA" sz="2400" dirty="0">
              <a:effectLst/>
              <a:latin typeface="Noto Sans Symbols"/>
              <a:ea typeface="Noto Sans Symbols"/>
              <a:cs typeface="Noto Sans Symbols"/>
            </a:endParaRPr>
          </a:p>
        </p:txBody>
      </p:sp>
      <p:sp>
        <p:nvSpPr>
          <p:cNvPr id="8" name="TextBox 7">
            <a:extLst>
              <a:ext uri="{FF2B5EF4-FFF2-40B4-BE49-F238E27FC236}">
                <a16:creationId xmlns:a16="http://schemas.microsoft.com/office/drawing/2014/main" id="{FEA17F5C-A04F-EB27-3C71-A475E393D4E4}"/>
              </a:ext>
            </a:extLst>
          </p:cNvPr>
          <p:cNvSpPr txBox="1"/>
          <p:nvPr/>
        </p:nvSpPr>
        <p:spPr>
          <a:xfrm rot="21052189">
            <a:off x="5541264" y="3794760"/>
            <a:ext cx="5788152" cy="1904817"/>
          </a:xfrm>
          <a:prstGeom prst="rect">
            <a:avLst/>
          </a:prstGeom>
          <a:noFill/>
        </p:spPr>
        <p:txBody>
          <a:bodyPr wrap="square">
            <a:spAutoFit/>
          </a:bodyPr>
          <a:lstStyle/>
          <a:p>
            <a:pPr algn="just">
              <a:lnSpc>
                <a:spcPct val="125000"/>
              </a:lnSpc>
              <a:spcAft>
                <a:spcPts val="800"/>
              </a:spcAft>
            </a:pPr>
            <a:r>
              <a:rPr lang="en-CA" sz="2400" dirty="0">
                <a:solidFill>
                  <a:srgbClr val="000000"/>
                </a:solidFill>
                <a:effectLst/>
                <a:latin typeface="Calibri" panose="020F0502020204030204" pitchFamily="34" charset="0"/>
                <a:ea typeface="Calibri" panose="020F0502020204030204" pitchFamily="34" charset="0"/>
                <a:cs typeface="Twentieth Century"/>
              </a:rPr>
              <a:t>Learn how to build sustainable relationships with your negotiating counterparts and how the first deal can set the </a:t>
            </a:r>
            <a:r>
              <a:rPr lang="en-CA" sz="2400" dirty="0">
                <a:solidFill>
                  <a:srgbClr val="000000"/>
                </a:solidFill>
                <a:effectLst/>
                <a:latin typeface="Calibri" panose="020F0502020204030204" pitchFamily="34" charset="0"/>
                <a:ea typeface="Calibri" panose="020F0502020204030204" pitchFamily="34" charset="0"/>
                <a:cs typeface="Twentieth Century"/>
                <a:hlinkClick r:id="rId2" action="ppaction://hlinksldjump" tooltip="In this case, “Tone” relates to the general mood or atmosphere of a relationship, as set by the behavior of those in the relationship. For example, a good tone between business associates would be one of professionalism, mutual respect, empathy, and work e"/>
              </a:rPr>
              <a:t>tone</a:t>
            </a:r>
            <a:r>
              <a:rPr lang="en-CA" sz="2400" dirty="0">
                <a:solidFill>
                  <a:srgbClr val="000000"/>
                </a:solidFill>
                <a:effectLst/>
                <a:latin typeface="Calibri" panose="020F0502020204030204" pitchFamily="34" charset="0"/>
                <a:ea typeface="Calibri" panose="020F0502020204030204" pitchFamily="34" charset="0"/>
                <a:cs typeface="Twentieth Century"/>
              </a:rPr>
              <a:t> for future interactions between you and your client. </a:t>
            </a:r>
            <a:endParaRPr lang="en-CA" sz="2400" dirty="0">
              <a:effectLst/>
              <a:latin typeface="Twentieth Century"/>
              <a:ea typeface="Twentieth Century"/>
              <a:cs typeface="Twentieth Century"/>
            </a:endParaRPr>
          </a:p>
        </p:txBody>
      </p:sp>
      <p:pic>
        <p:nvPicPr>
          <p:cNvPr id="4098" name="Picture 2">
            <a:extLst>
              <a:ext uri="{FF2B5EF4-FFF2-40B4-BE49-F238E27FC236}">
                <a16:creationId xmlns:a16="http://schemas.microsoft.com/office/drawing/2014/main" id="{4981306B-518B-C38A-F4A8-E1EC7F9F5DE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46439" y="3481932"/>
            <a:ext cx="3200356" cy="3195022"/>
          </a:xfrm>
          <a:prstGeom prst="rect">
            <a:avLst/>
          </a:prstGeom>
          <a:ln w="889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59117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par>
                                <p:cTn id="8" presetID="10" presetClass="entr" presetSubtype="0" fill="hold" nodeType="withEffect">
                                  <p:stCondLst>
                                    <p:cond delay="0"/>
                                  </p:stCondLst>
                                  <p:childTnLst>
                                    <p:set>
                                      <p:cBhvr>
                                        <p:cTn id="9" dur="1" fill="hold">
                                          <p:stCondLst>
                                            <p:cond delay="0"/>
                                          </p:stCondLst>
                                        </p:cTn>
                                        <p:tgtEl>
                                          <p:spTgt spid="4098"/>
                                        </p:tgtEl>
                                        <p:attrNameLst>
                                          <p:attrName>style.visibility</p:attrName>
                                        </p:attrNameLst>
                                      </p:cBhvr>
                                      <p:to>
                                        <p:strVal val="visible"/>
                                      </p:to>
                                    </p:set>
                                    <p:animEffect transition="in" filter="fade">
                                      <p:cBhvr>
                                        <p:cTn id="10" dur="5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7305</TotalTime>
  <Words>1096</Words>
  <Application>Microsoft Office PowerPoint</Application>
  <PresentationFormat>Widescreen</PresentationFormat>
  <Paragraphs>72</Paragraphs>
  <Slides>17</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Arial</vt:lpstr>
      <vt:lpstr>Berthold Akzidenz-Grotesk</vt:lpstr>
      <vt:lpstr>Calibri</vt:lpstr>
      <vt:lpstr>Calibri Light</vt:lpstr>
      <vt:lpstr>Cooper Black</vt:lpstr>
      <vt:lpstr>Noto Sans Symbols</vt:lpstr>
      <vt:lpstr>Twentieth Century</vt:lpstr>
      <vt:lpstr>1_Office Theme</vt:lpstr>
      <vt:lpstr>Entrepreneur Local Learning Centers</vt:lpstr>
      <vt:lpstr>SEMINAR 19: THE ART OF NEGOTIATION</vt:lpstr>
      <vt:lpstr>Why Negotiation? </vt:lpstr>
      <vt:lpstr>Tough Guys Don’t Always Win</vt:lpstr>
      <vt:lpstr>Learn How to Listen</vt:lpstr>
      <vt:lpstr>Playing Fair</vt:lpstr>
      <vt:lpstr>Find the Best Alternative to a Negotiated Agreement (BATNA)</vt:lpstr>
      <vt:lpstr>Knowing When to Walk Away. </vt:lpstr>
      <vt:lpstr>The Deal Is Done: Now What?</vt:lpstr>
      <vt:lpstr>TRUE OR FALSE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ART OF NEGOTIATION</dc:title>
  <dc:creator>Keilan Baker</dc:creator>
  <cp:lastModifiedBy>Dave McMullen</cp:lastModifiedBy>
  <cp:revision>6</cp:revision>
  <dcterms:created xsi:type="dcterms:W3CDTF">2022-08-23T22:15:42Z</dcterms:created>
  <dcterms:modified xsi:type="dcterms:W3CDTF">2023-01-13T18:14:16Z</dcterms:modified>
</cp:coreProperties>
</file>