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sldIdLst>
    <p:sldId id="328" r:id="rId2"/>
    <p:sldId id="256" r:id="rId3"/>
    <p:sldId id="257" r:id="rId4"/>
    <p:sldId id="258" r:id="rId5"/>
    <p:sldId id="259" r:id="rId6"/>
    <p:sldId id="260" r:id="rId7"/>
    <p:sldId id="261" r:id="rId8"/>
    <p:sldId id="262" r:id="rId9"/>
    <p:sldId id="264" r:id="rId10"/>
    <p:sldId id="263" r:id="rId11"/>
    <p:sldId id="265" r:id="rId12"/>
    <p:sldId id="266" r:id="rId13"/>
    <p:sldId id="320" r:id="rId14"/>
    <p:sldId id="319"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eilan Baker" initials="KB" lastIdx="6" clrIdx="0">
    <p:extLst>
      <p:ext uri="{19B8F6BF-5375-455C-9EA6-DF929625EA0E}">
        <p15:presenceInfo xmlns:p15="http://schemas.microsoft.com/office/powerpoint/2012/main" userId="f55a0ce9be160cb2"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25" autoAdjust="0"/>
    <p:restoredTop sz="94660"/>
  </p:normalViewPr>
  <p:slideViewPr>
    <p:cSldViewPr snapToGrid="0">
      <p:cViewPr varScale="1">
        <p:scale>
          <a:sx n="115" d="100"/>
          <a:sy n="115" d="100"/>
        </p:scale>
        <p:origin x="312" y="126"/>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5FFAB8-E140-4597-9B20-A561150D8C20}" type="datetimeFigureOut">
              <a:rPr lang="en-US" smtClean="0"/>
              <a:t>1/13/2023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2EB61BF-5184-4162-AE6F-CE87AE719ACB}" type="slidenum">
              <a:rPr lang="en-US" smtClean="0"/>
              <a:t>‹#›</a:t>
            </a:fld>
            <a:endParaRPr lang="en-US"/>
          </a:p>
        </p:txBody>
      </p:sp>
    </p:spTree>
    <p:extLst>
      <p:ext uri="{BB962C8B-B14F-4D97-AF65-F5344CB8AC3E}">
        <p14:creationId xmlns:p14="http://schemas.microsoft.com/office/powerpoint/2010/main" val="28624084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71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7893C85-EB2E-4318-901C-A3AB50D25613}" type="slidenum">
              <a:rPr lang="en-US" altLang="en-US" smtClean="0">
                <a:latin typeface="Arial" panose="020B0604020202020204" pitchFamily="34" charset="0"/>
              </a:rPr>
              <a:pPr>
                <a:spcBef>
                  <a:spcPct val="0"/>
                </a:spcBef>
              </a:pPr>
              <a:t>1</a:t>
            </a:fld>
            <a:endParaRPr lang="en-US" altLang="en-US">
              <a:latin typeface="Arial" panose="020B0604020202020204" pitchFamily="34" charset="0"/>
            </a:endParaRPr>
          </a:p>
        </p:txBody>
      </p:sp>
    </p:spTree>
    <p:extLst>
      <p:ext uri="{BB962C8B-B14F-4D97-AF65-F5344CB8AC3E}">
        <p14:creationId xmlns:p14="http://schemas.microsoft.com/office/powerpoint/2010/main" val="40451219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8CF4B9-2F6D-469D-B77F-D8C2002F42F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FF0344E-1789-4635-BC68-2EDE73B5B7C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4267931-AB49-441D-A667-344192E35F76}"/>
              </a:ext>
            </a:extLst>
          </p:cNvPr>
          <p:cNvSpPr>
            <a:spLocks noGrp="1"/>
          </p:cNvSpPr>
          <p:nvPr>
            <p:ph type="dt" sz="half" idx="10"/>
          </p:nvPr>
        </p:nvSpPr>
        <p:spPr/>
        <p:txBody>
          <a:bodyPr/>
          <a:lstStyle/>
          <a:p>
            <a:fld id="{D4C3DC5A-B633-4B35-9788-F5AB160B682B}" type="datetimeFigureOut">
              <a:rPr lang="en-US" smtClean="0"/>
              <a:t>1/13/2023</a:t>
            </a:fld>
            <a:endParaRPr lang="en-US"/>
          </a:p>
        </p:txBody>
      </p:sp>
      <p:sp>
        <p:nvSpPr>
          <p:cNvPr id="5" name="Footer Placeholder 4">
            <a:extLst>
              <a:ext uri="{FF2B5EF4-FFF2-40B4-BE49-F238E27FC236}">
                <a16:creationId xmlns:a16="http://schemas.microsoft.com/office/drawing/2014/main" id="{A779BACA-57C1-4052-8642-43DFA3E611A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B406903-DA34-45A3-82A2-C2A46C72C73E}"/>
              </a:ext>
            </a:extLst>
          </p:cNvPr>
          <p:cNvSpPr>
            <a:spLocks noGrp="1"/>
          </p:cNvSpPr>
          <p:nvPr>
            <p:ph type="sldNum" sz="quarter" idx="12"/>
          </p:nvPr>
        </p:nvSpPr>
        <p:spPr/>
        <p:txBody>
          <a:bodyPr/>
          <a:lstStyle/>
          <a:p>
            <a:fld id="{A90A02F3-4255-4C54-99DD-912A274ED4A3}" type="slidenum">
              <a:rPr lang="en-US" smtClean="0"/>
              <a:t>‹#›</a:t>
            </a:fld>
            <a:endParaRPr lang="en-US"/>
          </a:p>
        </p:txBody>
      </p:sp>
    </p:spTree>
    <p:extLst>
      <p:ext uri="{BB962C8B-B14F-4D97-AF65-F5344CB8AC3E}">
        <p14:creationId xmlns:p14="http://schemas.microsoft.com/office/powerpoint/2010/main" val="9237604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872979-2D36-4914-B5C2-E3753E9737D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DAE2834-B9A0-4CDD-88FB-B409C79FE1F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76DEE51-9877-4E54-A938-A99DD5A6E78D}"/>
              </a:ext>
            </a:extLst>
          </p:cNvPr>
          <p:cNvSpPr>
            <a:spLocks noGrp="1"/>
          </p:cNvSpPr>
          <p:nvPr>
            <p:ph type="dt" sz="half" idx="10"/>
          </p:nvPr>
        </p:nvSpPr>
        <p:spPr/>
        <p:txBody>
          <a:bodyPr/>
          <a:lstStyle/>
          <a:p>
            <a:fld id="{D4C3DC5A-B633-4B35-9788-F5AB160B682B}" type="datetimeFigureOut">
              <a:rPr lang="en-US" smtClean="0"/>
              <a:t>1/13/2023</a:t>
            </a:fld>
            <a:endParaRPr lang="en-US"/>
          </a:p>
        </p:txBody>
      </p:sp>
      <p:sp>
        <p:nvSpPr>
          <p:cNvPr id="5" name="Footer Placeholder 4">
            <a:extLst>
              <a:ext uri="{FF2B5EF4-FFF2-40B4-BE49-F238E27FC236}">
                <a16:creationId xmlns:a16="http://schemas.microsoft.com/office/drawing/2014/main" id="{222334A4-FEE3-4DCD-B2B6-81B89FEB71D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21A2D89-204B-4F35-B64B-55F07D6DE4EC}"/>
              </a:ext>
            </a:extLst>
          </p:cNvPr>
          <p:cNvSpPr>
            <a:spLocks noGrp="1"/>
          </p:cNvSpPr>
          <p:nvPr>
            <p:ph type="sldNum" sz="quarter" idx="12"/>
          </p:nvPr>
        </p:nvSpPr>
        <p:spPr/>
        <p:txBody>
          <a:bodyPr/>
          <a:lstStyle/>
          <a:p>
            <a:fld id="{A90A02F3-4255-4C54-99DD-912A274ED4A3}" type="slidenum">
              <a:rPr lang="en-US" smtClean="0"/>
              <a:t>‹#›</a:t>
            </a:fld>
            <a:endParaRPr lang="en-US"/>
          </a:p>
        </p:txBody>
      </p:sp>
    </p:spTree>
    <p:extLst>
      <p:ext uri="{BB962C8B-B14F-4D97-AF65-F5344CB8AC3E}">
        <p14:creationId xmlns:p14="http://schemas.microsoft.com/office/powerpoint/2010/main" val="13186100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BE0198A-6F2C-4B9B-88A5-29CD940BE7D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D721172-C34F-4ED4-B27B-8BBE5618055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FA4EA5D-FF6D-4D1C-8A35-A6405B28C7E4}"/>
              </a:ext>
            </a:extLst>
          </p:cNvPr>
          <p:cNvSpPr>
            <a:spLocks noGrp="1"/>
          </p:cNvSpPr>
          <p:nvPr>
            <p:ph type="dt" sz="half" idx="10"/>
          </p:nvPr>
        </p:nvSpPr>
        <p:spPr/>
        <p:txBody>
          <a:bodyPr/>
          <a:lstStyle/>
          <a:p>
            <a:fld id="{D4C3DC5A-B633-4B35-9788-F5AB160B682B}" type="datetimeFigureOut">
              <a:rPr lang="en-US" smtClean="0"/>
              <a:t>1/13/2023</a:t>
            </a:fld>
            <a:endParaRPr lang="en-US"/>
          </a:p>
        </p:txBody>
      </p:sp>
      <p:sp>
        <p:nvSpPr>
          <p:cNvPr id="5" name="Footer Placeholder 4">
            <a:extLst>
              <a:ext uri="{FF2B5EF4-FFF2-40B4-BE49-F238E27FC236}">
                <a16:creationId xmlns:a16="http://schemas.microsoft.com/office/drawing/2014/main" id="{12B32AC9-6F1D-4FAE-8B95-BE42D75E0E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7CD3865-2168-40EE-8F5E-F085A965CAB3}"/>
              </a:ext>
            </a:extLst>
          </p:cNvPr>
          <p:cNvSpPr>
            <a:spLocks noGrp="1"/>
          </p:cNvSpPr>
          <p:nvPr>
            <p:ph type="sldNum" sz="quarter" idx="12"/>
          </p:nvPr>
        </p:nvSpPr>
        <p:spPr/>
        <p:txBody>
          <a:bodyPr/>
          <a:lstStyle/>
          <a:p>
            <a:fld id="{A90A02F3-4255-4C54-99DD-912A274ED4A3}" type="slidenum">
              <a:rPr lang="en-US" smtClean="0"/>
              <a:t>‹#›</a:t>
            </a:fld>
            <a:endParaRPr lang="en-US"/>
          </a:p>
        </p:txBody>
      </p:sp>
    </p:spTree>
    <p:extLst>
      <p:ext uri="{BB962C8B-B14F-4D97-AF65-F5344CB8AC3E}">
        <p14:creationId xmlns:p14="http://schemas.microsoft.com/office/powerpoint/2010/main" val="19703791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89B66B-A028-4D74-94E0-4CC27B04C03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9430821-92EF-468E-9380-A0D83CE5359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0847EC8-626A-4D24-8547-4A1875F6C514}"/>
              </a:ext>
            </a:extLst>
          </p:cNvPr>
          <p:cNvSpPr>
            <a:spLocks noGrp="1"/>
          </p:cNvSpPr>
          <p:nvPr>
            <p:ph type="dt" sz="half" idx="10"/>
          </p:nvPr>
        </p:nvSpPr>
        <p:spPr/>
        <p:txBody>
          <a:bodyPr/>
          <a:lstStyle/>
          <a:p>
            <a:fld id="{D4C3DC5A-B633-4B35-9788-F5AB160B682B}" type="datetimeFigureOut">
              <a:rPr lang="en-US" smtClean="0"/>
              <a:t>1/13/2023</a:t>
            </a:fld>
            <a:endParaRPr lang="en-US"/>
          </a:p>
        </p:txBody>
      </p:sp>
      <p:sp>
        <p:nvSpPr>
          <p:cNvPr id="5" name="Footer Placeholder 4">
            <a:extLst>
              <a:ext uri="{FF2B5EF4-FFF2-40B4-BE49-F238E27FC236}">
                <a16:creationId xmlns:a16="http://schemas.microsoft.com/office/drawing/2014/main" id="{CC40A873-EA6C-4999-A04A-F0091F8BD73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7E97DD0-87CF-461E-AA68-676AEABFAD88}"/>
              </a:ext>
            </a:extLst>
          </p:cNvPr>
          <p:cNvSpPr>
            <a:spLocks noGrp="1"/>
          </p:cNvSpPr>
          <p:nvPr>
            <p:ph type="sldNum" sz="quarter" idx="12"/>
          </p:nvPr>
        </p:nvSpPr>
        <p:spPr/>
        <p:txBody>
          <a:bodyPr/>
          <a:lstStyle/>
          <a:p>
            <a:fld id="{A90A02F3-4255-4C54-99DD-912A274ED4A3}" type="slidenum">
              <a:rPr lang="en-US" smtClean="0"/>
              <a:t>‹#›</a:t>
            </a:fld>
            <a:endParaRPr lang="en-US"/>
          </a:p>
        </p:txBody>
      </p:sp>
    </p:spTree>
    <p:extLst>
      <p:ext uri="{BB962C8B-B14F-4D97-AF65-F5344CB8AC3E}">
        <p14:creationId xmlns:p14="http://schemas.microsoft.com/office/powerpoint/2010/main" val="13397588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14D12C-CD37-4FF2-AFA5-54873E66AC5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45025D4-40C8-449A-A750-96A361DE8FC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C88BE8C-6502-4F09-824D-2E051F11D2D7}"/>
              </a:ext>
            </a:extLst>
          </p:cNvPr>
          <p:cNvSpPr>
            <a:spLocks noGrp="1"/>
          </p:cNvSpPr>
          <p:nvPr>
            <p:ph type="dt" sz="half" idx="10"/>
          </p:nvPr>
        </p:nvSpPr>
        <p:spPr/>
        <p:txBody>
          <a:bodyPr/>
          <a:lstStyle/>
          <a:p>
            <a:fld id="{D4C3DC5A-B633-4B35-9788-F5AB160B682B}" type="datetimeFigureOut">
              <a:rPr lang="en-US" smtClean="0"/>
              <a:t>1/13/2023</a:t>
            </a:fld>
            <a:endParaRPr lang="en-US"/>
          </a:p>
        </p:txBody>
      </p:sp>
      <p:sp>
        <p:nvSpPr>
          <p:cNvPr id="5" name="Footer Placeholder 4">
            <a:extLst>
              <a:ext uri="{FF2B5EF4-FFF2-40B4-BE49-F238E27FC236}">
                <a16:creationId xmlns:a16="http://schemas.microsoft.com/office/drawing/2014/main" id="{FCF2537E-0687-40F9-A1A9-B15751D1216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74FB6D7-58C4-4054-A3D3-4CF8C9FA6961}"/>
              </a:ext>
            </a:extLst>
          </p:cNvPr>
          <p:cNvSpPr>
            <a:spLocks noGrp="1"/>
          </p:cNvSpPr>
          <p:nvPr>
            <p:ph type="sldNum" sz="quarter" idx="12"/>
          </p:nvPr>
        </p:nvSpPr>
        <p:spPr/>
        <p:txBody>
          <a:bodyPr/>
          <a:lstStyle/>
          <a:p>
            <a:fld id="{A90A02F3-4255-4C54-99DD-912A274ED4A3}" type="slidenum">
              <a:rPr lang="en-US" smtClean="0"/>
              <a:t>‹#›</a:t>
            </a:fld>
            <a:endParaRPr lang="en-US"/>
          </a:p>
        </p:txBody>
      </p:sp>
    </p:spTree>
    <p:extLst>
      <p:ext uri="{BB962C8B-B14F-4D97-AF65-F5344CB8AC3E}">
        <p14:creationId xmlns:p14="http://schemas.microsoft.com/office/powerpoint/2010/main" val="18192736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A43282-9B61-4ED1-B0AC-5022C955EFE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715C9D1-8F22-44B7-81D8-2BE76D67CE8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74D065A-CFEE-44E2-92A1-9BBFAF14ECF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2618466-FD20-4210-BB47-B8765AEB57AE}"/>
              </a:ext>
            </a:extLst>
          </p:cNvPr>
          <p:cNvSpPr>
            <a:spLocks noGrp="1"/>
          </p:cNvSpPr>
          <p:nvPr>
            <p:ph type="dt" sz="half" idx="10"/>
          </p:nvPr>
        </p:nvSpPr>
        <p:spPr/>
        <p:txBody>
          <a:bodyPr/>
          <a:lstStyle/>
          <a:p>
            <a:fld id="{D4C3DC5A-B633-4B35-9788-F5AB160B682B}" type="datetimeFigureOut">
              <a:rPr lang="en-US" smtClean="0"/>
              <a:t>1/13/2023</a:t>
            </a:fld>
            <a:endParaRPr lang="en-US"/>
          </a:p>
        </p:txBody>
      </p:sp>
      <p:sp>
        <p:nvSpPr>
          <p:cNvPr id="6" name="Footer Placeholder 5">
            <a:extLst>
              <a:ext uri="{FF2B5EF4-FFF2-40B4-BE49-F238E27FC236}">
                <a16:creationId xmlns:a16="http://schemas.microsoft.com/office/drawing/2014/main" id="{F421CC1E-9F51-436E-AE89-A7CDAA5039E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321AA6D-5293-4DB5-8B94-48454A7317CB}"/>
              </a:ext>
            </a:extLst>
          </p:cNvPr>
          <p:cNvSpPr>
            <a:spLocks noGrp="1"/>
          </p:cNvSpPr>
          <p:nvPr>
            <p:ph type="sldNum" sz="quarter" idx="12"/>
          </p:nvPr>
        </p:nvSpPr>
        <p:spPr/>
        <p:txBody>
          <a:bodyPr/>
          <a:lstStyle/>
          <a:p>
            <a:fld id="{A90A02F3-4255-4C54-99DD-912A274ED4A3}" type="slidenum">
              <a:rPr lang="en-US" smtClean="0"/>
              <a:t>‹#›</a:t>
            </a:fld>
            <a:endParaRPr lang="en-US"/>
          </a:p>
        </p:txBody>
      </p:sp>
    </p:spTree>
    <p:extLst>
      <p:ext uri="{BB962C8B-B14F-4D97-AF65-F5344CB8AC3E}">
        <p14:creationId xmlns:p14="http://schemas.microsoft.com/office/powerpoint/2010/main" val="33169671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94427D-1CB9-4915-A565-7FAD9C34A85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42E555E-64D2-41D8-91E2-E51056DD28E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E2EF4AB-897D-49B0-ADB1-F696BA61EFC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2C424A3-982C-4EAB-9D76-218AA9B7C8A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7649E28-CAE5-4885-BB3B-EFCA939AA7D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6C2887A-966A-443C-8636-1274287EA392}"/>
              </a:ext>
            </a:extLst>
          </p:cNvPr>
          <p:cNvSpPr>
            <a:spLocks noGrp="1"/>
          </p:cNvSpPr>
          <p:nvPr>
            <p:ph type="dt" sz="half" idx="10"/>
          </p:nvPr>
        </p:nvSpPr>
        <p:spPr/>
        <p:txBody>
          <a:bodyPr/>
          <a:lstStyle/>
          <a:p>
            <a:fld id="{D4C3DC5A-B633-4B35-9788-F5AB160B682B}" type="datetimeFigureOut">
              <a:rPr lang="en-US" smtClean="0"/>
              <a:t>1/13/2023</a:t>
            </a:fld>
            <a:endParaRPr lang="en-US"/>
          </a:p>
        </p:txBody>
      </p:sp>
      <p:sp>
        <p:nvSpPr>
          <p:cNvPr id="8" name="Footer Placeholder 7">
            <a:extLst>
              <a:ext uri="{FF2B5EF4-FFF2-40B4-BE49-F238E27FC236}">
                <a16:creationId xmlns:a16="http://schemas.microsoft.com/office/drawing/2014/main" id="{2D143A7D-E261-4BE4-A27A-CA246A63B44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0687434-4CD2-4C35-948D-9C3B4431133A}"/>
              </a:ext>
            </a:extLst>
          </p:cNvPr>
          <p:cNvSpPr>
            <a:spLocks noGrp="1"/>
          </p:cNvSpPr>
          <p:nvPr>
            <p:ph type="sldNum" sz="quarter" idx="12"/>
          </p:nvPr>
        </p:nvSpPr>
        <p:spPr/>
        <p:txBody>
          <a:bodyPr/>
          <a:lstStyle/>
          <a:p>
            <a:fld id="{A90A02F3-4255-4C54-99DD-912A274ED4A3}" type="slidenum">
              <a:rPr lang="en-US" smtClean="0"/>
              <a:t>‹#›</a:t>
            </a:fld>
            <a:endParaRPr lang="en-US"/>
          </a:p>
        </p:txBody>
      </p:sp>
    </p:spTree>
    <p:extLst>
      <p:ext uri="{BB962C8B-B14F-4D97-AF65-F5344CB8AC3E}">
        <p14:creationId xmlns:p14="http://schemas.microsoft.com/office/powerpoint/2010/main" val="39161372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5C88C5-C9A3-4802-B07C-7DBD5F6BA9C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946718D-816F-4732-990E-54FAC6F5CB39}"/>
              </a:ext>
            </a:extLst>
          </p:cNvPr>
          <p:cNvSpPr>
            <a:spLocks noGrp="1"/>
          </p:cNvSpPr>
          <p:nvPr>
            <p:ph type="dt" sz="half" idx="10"/>
          </p:nvPr>
        </p:nvSpPr>
        <p:spPr/>
        <p:txBody>
          <a:bodyPr/>
          <a:lstStyle/>
          <a:p>
            <a:fld id="{D4C3DC5A-B633-4B35-9788-F5AB160B682B}" type="datetimeFigureOut">
              <a:rPr lang="en-US" smtClean="0"/>
              <a:t>1/13/2023</a:t>
            </a:fld>
            <a:endParaRPr lang="en-US"/>
          </a:p>
        </p:txBody>
      </p:sp>
      <p:sp>
        <p:nvSpPr>
          <p:cNvPr id="4" name="Footer Placeholder 3">
            <a:extLst>
              <a:ext uri="{FF2B5EF4-FFF2-40B4-BE49-F238E27FC236}">
                <a16:creationId xmlns:a16="http://schemas.microsoft.com/office/drawing/2014/main" id="{B5037649-94E6-44E6-81F0-D47610E82AE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FD52E30-5CE8-4963-AF00-FE7F9B58648E}"/>
              </a:ext>
            </a:extLst>
          </p:cNvPr>
          <p:cNvSpPr>
            <a:spLocks noGrp="1"/>
          </p:cNvSpPr>
          <p:nvPr>
            <p:ph type="sldNum" sz="quarter" idx="12"/>
          </p:nvPr>
        </p:nvSpPr>
        <p:spPr/>
        <p:txBody>
          <a:bodyPr/>
          <a:lstStyle/>
          <a:p>
            <a:fld id="{A90A02F3-4255-4C54-99DD-912A274ED4A3}" type="slidenum">
              <a:rPr lang="en-US" smtClean="0"/>
              <a:t>‹#›</a:t>
            </a:fld>
            <a:endParaRPr lang="en-US"/>
          </a:p>
        </p:txBody>
      </p:sp>
    </p:spTree>
    <p:extLst>
      <p:ext uri="{BB962C8B-B14F-4D97-AF65-F5344CB8AC3E}">
        <p14:creationId xmlns:p14="http://schemas.microsoft.com/office/powerpoint/2010/main" val="33888079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F7C137D-D873-4441-A26A-384D428ABBCC}"/>
              </a:ext>
            </a:extLst>
          </p:cNvPr>
          <p:cNvSpPr>
            <a:spLocks noGrp="1"/>
          </p:cNvSpPr>
          <p:nvPr>
            <p:ph type="dt" sz="half" idx="10"/>
          </p:nvPr>
        </p:nvSpPr>
        <p:spPr/>
        <p:txBody>
          <a:bodyPr/>
          <a:lstStyle/>
          <a:p>
            <a:fld id="{D4C3DC5A-B633-4B35-9788-F5AB160B682B}" type="datetimeFigureOut">
              <a:rPr lang="en-US" smtClean="0"/>
              <a:t>1/13/2023</a:t>
            </a:fld>
            <a:endParaRPr lang="en-US"/>
          </a:p>
        </p:txBody>
      </p:sp>
      <p:sp>
        <p:nvSpPr>
          <p:cNvPr id="3" name="Footer Placeholder 2">
            <a:extLst>
              <a:ext uri="{FF2B5EF4-FFF2-40B4-BE49-F238E27FC236}">
                <a16:creationId xmlns:a16="http://schemas.microsoft.com/office/drawing/2014/main" id="{ECEB4AFD-8618-4B4A-A5E0-F02D008A5FA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ED19AB1-D289-483B-AA0D-FC95F7D4E8B9}"/>
              </a:ext>
            </a:extLst>
          </p:cNvPr>
          <p:cNvSpPr>
            <a:spLocks noGrp="1"/>
          </p:cNvSpPr>
          <p:nvPr>
            <p:ph type="sldNum" sz="quarter" idx="12"/>
          </p:nvPr>
        </p:nvSpPr>
        <p:spPr/>
        <p:txBody>
          <a:bodyPr/>
          <a:lstStyle/>
          <a:p>
            <a:fld id="{A90A02F3-4255-4C54-99DD-912A274ED4A3}" type="slidenum">
              <a:rPr lang="en-US" smtClean="0"/>
              <a:t>‹#›</a:t>
            </a:fld>
            <a:endParaRPr lang="en-US"/>
          </a:p>
        </p:txBody>
      </p:sp>
    </p:spTree>
    <p:extLst>
      <p:ext uri="{BB962C8B-B14F-4D97-AF65-F5344CB8AC3E}">
        <p14:creationId xmlns:p14="http://schemas.microsoft.com/office/powerpoint/2010/main" val="30673378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BE02E3-6104-41B8-B735-33DFA6E7F8F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AC68E58-B843-4E2E-9BC5-30D694119BC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6FC9B25-D16B-48EA-BDE9-2D64718B5D0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DA616D9-CBD7-4FAF-B71F-4B8F13A85A74}"/>
              </a:ext>
            </a:extLst>
          </p:cNvPr>
          <p:cNvSpPr>
            <a:spLocks noGrp="1"/>
          </p:cNvSpPr>
          <p:nvPr>
            <p:ph type="dt" sz="half" idx="10"/>
          </p:nvPr>
        </p:nvSpPr>
        <p:spPr/>
        <p:txBody>
          <a:bodyPr/>
          <a:lstStyle/>
          <a:p>
            <a:fld id="{D4C3DC5A-B633-4B35-9788-F5AB160B682B}" type="datetimeFigureOut">
              <a:rPr lang="en-US" smtClean="0"/>
              <a:t>1/13/2023</a:t>
            </a:fld>
            <a:endParaRPr lang="en-US"/>
          </a:p>
        </p:txBody>
      </p:sp>
      <p:sp>
        <p:nvSpPr>
          <p:cNvPr id="6" name="Footer Placeholder 5">
            <a:extLst>
              <a:ext uri="{FF2B5EF4-FFF2-40B4-BE49-F238E27FC236}">
                <a16:creationId xmlns:a16="http://schemas.microsoft.com/office/drawing/2014/main" id="{9460886F-0B70-4AEE-8076-0CAB6DFFA00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3CF586A-AE12-450A-9873-CD396ADEF242}"/>
              </a:ext>
            </a:extLst>
          </p:cNvPr>
          <p:cNvSpPr>
            <a:spLocks noGrp="1"/>
          </p:cNvSpPr>
          <p:nvPr>
            <p:ph type="sldNum" sz="quarter" idx="12"/>
          </p:nvPr>
        </p:nvSpPr>
        <p:spPr/>
        <p:txBody>
          <a:bodyPr/>
          <a:lstStyle/>
          <a:p>
            <a:fld id="{A90A02F3-4255-4C54-99DD-912A274ED4A3}" type="slidenum">
              <a:rPr lang="en-US" smtClean="0"/>
              <a:t>‹#›</a:t>
            </a:fld>
            <a:endParaRPr lang="en-US"/>
          </a:p>
        </p:txBody>
      </p:sp>
    </p:spTree>
    <p:extLst>
      <p:ext uri="{BB962C8B-B14F-4D97-AF65-F5344CB8AC3E}">
        <p14:creationId xmlns:p14="http://schemas.microsoft.com/office/powerpoint/2010/main" val="36959275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91C8BA-F854-4FCC-B7FB-592429DD0EE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DFDD202-8ED2-4E4C-9055-A5A6D0CFBCF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A2DA0C7-8DAB-4A98-93B4-3E3BED3DD3C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7C390AA-08AE-45C6-9CBD-EFE553008B90}"/>
              </a:ext>
            </a:extLst>
          </p:cNvPr>
          <p:cNvSpPr>
            <a:spLocks noGrp="1"/>
          </p:cNvSpPr>
          <p:nvPr>
            <p:ph type="dt" sz="half" idx="10"/>
          </p:nvPr>
        </p:nvSpPr>
        <p:spPr/>
        <p:txBody>
          <a:bodyPr/>
          <a:lstStyle/>
          <a:p>
            <a:fld id="{D4C3DC5A-B633-4B35-9788-F5AB160B682B}" type="datetimeFigureOut">
              <a:rPr lang="en-US" smtClean="0"/>
              <a:t>1/13/2023</a:t>
            </a:fld>
            <a:endParaRPr lang="en-US"/>
          </a:p>
        </p:txBody>
      </p:sp>
      <p:sp>
        <p:nvSpPr>
          <p:cNvPr id="6" name="Footer Placeholder 5">
            <a:extLst>
              <a:ext uri="{FF2B5EF4-FFF2-40B4-BE49-F238E27FC236}">
                <a16:creationId xmlns:a16="http://schemas.microsoft.com/office/drawing/2014/main" id="{FF963992-D131-41D1-80F9-C8A3EC7D731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013186D-1549-4147-B7FA-B014B19F25DF}"/>
              </a:ext>
            </a:extLst>
          </p:cNvPr>
          <p:cNvSpPr>
            <a:spLocks noGrp="1"/>
          </p:cNvSpPr>
          <p:nvPr>
            <p:ph type="sldNum" sz="quarter" idx="12"/>
          </p:nvPr>
        </p:nvSpPr>
        <p:spPr/>
        <p:txBody>
          <a:bodyPr/>
          <a:lstStyle/>
          <a:p>
            <a:fld id="{A90A02F3-4255-4C54-99DD-912A274ED4A3}" type="slidenum">
              <a:rPr lang="en-US" smtClean="0"/>
              <a:t>‹#›</a:t>
            </a:fld>
            <a:endParaRPr lang="en-US"/>
          </a:p>
        </p:txBody>
      </p:sp>
    </p:spTree>
    <p:extLst>
      <p:ext uri="{BB962C8B-B14F-4D97-AF65-F5344CB8AC3E}">
        <p14:creationId xmlns:p14="http://schemas.microsoft.com/office/powerpoint/2010/main" val="25580463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3749320-D1F0-4137-930E-8E4B77DF005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C108095-0C9D-4E5F-955B-17F18AB82DB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358487F-69A9-4FE9-95A5-6169B657594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4C3DC5A-B633-4B35-9788-F5AB160B682B}" type="datetimeFigureOut">
              <a:rPr lang="en-US" smtClean="0"/>
              <a:t>1/13/2023</a:t>
            </a:fld>
            <a:endParaRPr lang="en-US"/>
          </a:p>
        </p:txBody>
      </p:sp>
      <p:sp>
        <p:nvSpPr>
          <p:cNvPr id="5" name="Footer Placeholder 4">
            <a:extLst>
              <a:ext uri="{FF2B5EF4-FFF2-40B4-BE49-F238E27FC236}">
                <a16:creationId xmlns:a16="http://schemas.microsoft.com/office/drawing/2014/main" id="{1678FD83-5BCA-4E0C-9A48-67734EA02AE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DA832BB-3145-476C-BA5E-9D878106998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0A02F3-4255-4C54-99DD-912A274ED4A3}" type="slidenum">
              <a:rPr lang="en-US" smtClean="0"/>
              <a:t>‹#›</a:t>
            </a:fld>
            <a:endParaRPr lang="en-US"/>
          </a:p>
        </p:txBody>
      </p:sp>
    </p:spTree>
    <p:extLst>
      <p:ext uri="{BB962C8B-B14F-4D97-AF65-F5344CB8AC3E}">
        <p14:creationId xmlns:p14="http://schemas.microsoft.com/office/powerpoint/2010/main" val="33960473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slide" Target="slide13.xml"/><Relationship Id="rId1" Type="http://schemas.openxmlformats.org/officeDocument/2006/relationships/slideLayout" Target="../slideLayouts/slideLayout7.xml"/><Relationship Id="rId4" Type="http://schemas.microsoft.com/office/2007/relationships/hdphoto" Target="../media/hdphoto3.wdp"/></Relationships>
</file>

<file path=ppt/slides/_rels/slide12.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slide" Target="slide4.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slide" Target="slide3.xml"/><Relationship Id="rId1" Type="http://schemas.openxmlformats.org/officeDocument/2006/relationships/slideLayout" Target="../slideLayouts/slideLayout7.xml"/><Relationship Id="rId6" Type="http://schemas.openxmlformats.org/officeDocument/2006/relationships/slide" Target="slide11.xml"/><Relationship Id="rId5" Type="http://schemas.openxmlformats.org/officeDocument/2006/relationships/slide" Target="slide7.xml"/><Relationship Id="rId4" Type="http://schemas.openxmlformats.org/officeDocument/2006/relationships/slide" Target="slide6.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 Target="slide12.xml"/><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slide" Target="slide13.xml"/><Relationship Id="rId1" Type="http://schemas.openxmlformats.org/officeDocument/2006/relationships/slideLayout" Target="../slideLayouts/slideLayout7.xml"/><Relationship Id="rId4" Type="http://schemas.openxmlformats.org/officeDocument/2006/relationships/image" Target="../media/image8.png"/></Relationships>
</file>

<file path=ppt/slides/_rels/slide4.xml.rels><?xml version="1.0" encoding="UTF-8" standalone="yes"?>
<Relationships xmlns="http://schemas.openxmlformats.org/package/2006/relationships"><Relationship Id="rId3" Type="http://schemas.openxmlformats.org/officeDocument/2006/relationships/slide" Target="slide13.xml"/><Relationship Id="rId2" Type="http://schemas.openxmlformats.org/officeDocument/2006/relationships/hyperlink" Target="https://pinnaclelogistics.ca/pinnacle-logistics-solutions-motivated-to-develop-new-opportunities-in-northern-canada-with-nuqsana-joint-venture/" TargetMode="External"/><Relationship Id="rId1" Type="http://schemas.openxmlformats.org/officeDocument/2006/relationships/slideLayout" Target="../slideLayouts/slideLayout7.xml"/><Relationship Id="rId4" Type="http://schemas.openxmlformats.org/officeDocument/2006/relationships/slide" Target="slide12.xml"/></Relationships>
</file>

<file path=ppt/slides/_rels/slide5.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slide" Target="slide13.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slide" Target="slide13.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3.png"/><Relationship Id="rId1" Type="http://schemas.openxmlformats.org/officeDocument/2006/relationships/slideLayout" Target="../slideLayouts/slideLayout7.xml"/><Relationship Id="rId5" Type="http://schemas.microsoft.com/office/2007/relationships/hdphoto" Target="../media/hdphoto2.wdp"/><Relationship Id="rId4" Type="http://schemas.openxmlformats.org/officeDocument/2006/relationships/image" Target="../media/image1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547814" y="299289"/>
            <a:ext cx="9120187" cy="1600200"/>
          </a:xfrm>
        </p:spPr>
        <p:txBody>
          <a:bodyPr>
            <a:noAutofit/>
          </a:bodyPr>
          <a:lstStyle/>
          <a:p>
            <a:pPr eaLnBrk="1" hangingPunct="1">
              <a:defRPr/>
            </a:pPr>
            <a:r>
              <a:rPr lang="en-US" b="1" dirty="0">
                <a:latin typeface="Cooper Black" panose="0208090404030B020404" pitchFamily="18" charset="0"/>
                <a:cs typeface="Arial" panose="020B0604020202020204" pitchFamily="34" charset="0"/>
              </a:rPr>
              <a:t>Entrepreneur</a:t>
            </a:r>
            <a:br>
              <a:rPr lang="en-US" b="1" dirty="0">
                <a:latin typeface="Cooper Black" panose="0208090404030B020404" pitchFamily="18" charset="0"/>
                <a:cs typeface="Arial" panose="020B0604020202020204" pitchFamily="34" charset="0"/>
              </a:rPr>
            </a:br>
            <a:r>
              <a:rPr lang="en-US" b="1" dirty="0">
                <a:latin typeface="Cooper Black" panose="0208090404030B020404" pitchFamily="18" charset="0"/>
                <a:cs typeface="Arial" panose="020B0604020202020204" pitchFamily="34" charset="0"/>
              </a:rPr>
              <a:t>Local Learning Centers</a:t>
            </a:r>
            <a:endParaRPr lang="en-US" b="1" i="1" dirty="0">
              <a:latin typeface="Cooper Black" panose="0208090404030B020404" pitchFamily="18" charset="0"/>
              <a:cs typeface="Arial" panose="020B0604020202020204" pitchFamily="34" charset="0"/>
            </a:endParaRPr>
          </a:p>
        </p:txBody>
      </p:sp>
      <p:sp>
        <p:nvSpPr>
          <p:cNvPr id="3" name="Rectangle 2"/>
          <p:cNvSpPr txBox="1">
            <a:spLocks noChangeArrowheads="1"/>
          </p:cNvSpPr>
          <p:nvPr/>
        </p:nvSpPr>
        <p:spPr bwMode="auto">
          <a:xfrm>
            <a:off x="6477000" y="4038600"/>
            <a:ext cx="1524000" cy="838200"/>
          </a:xfrm>
          <a:prstGeom prst="rect">
            <a:avLst/>
          </a:prstGeom>
          <a:noFill/>
          <a:ln w="9525">
            <a:noFill/>
            <a:miter lim="800000"/>
            <a:headEnd/>
            <a:tailEnd/>
          </a:ln>
          <a:effectLst/>
        </p:spPr>
        <p:txBody>
          <a:bodyPr anchor="ctr"/>
          <a:lstStyle/>
          <a:p>
            <a:pPr algn="ctr" eaLnBrk="1" hangingPunct="1">
              <a:defRPr/>
            </a:pPr>
            <a:endParaRPr lang="en-US" sz="2800" b="1" kern="0" dirty="0">
              <a:solidFill>
                <a:schemeClr val="tx2"/>
              </a:solidFill>
              <a:effectLst>
                <a:outerShdw blurRad="38100" dist="38100" dir="2700000" algn="tl">
                  <a:srgbClr val="000000"/>
                </a:outerShdw>
              </a:effectLst>
              <a:latin typeface="+mj-lt"/>
              <a:ea typeface="+mj-ea"/>
              <a:cs typeface="+mj-cs"/>
            </a:endParaRPr>
          </a:p>
        </p:txBody>
      </p:sp>
      <p:pic>
        <p:nvPicPr>
          <p:cNvPr id="6149" name="Picture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191001" y="2444552"/>
            <a:ext cx="6297827" cy="15766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0" name="Picture 6"/>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571462" y="2682839"/>
            <a:ext cx="2939921" cy="28850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029200" y="4561057"/>
            <a:ext cx="5334000" cy="1904245"/>
          </a:xfrm>
          <a:prstGeom prst="rect">
            <a:avLst/>
          </a:prstGeom>
        </p:spPr>
      </p:pic>
    </p:spTree>
    <p:extLst>
      <p:ext uri="{BB962C8B-B14F-4D97-AF65-F5344CB8AC3E}">
        <p14:creationId xmlns:p14="http://schemas.microsoft.com/office/powerpoint/2010/main" val="328459471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49D66B5-C2D5-86A2-F927-9F2AC0D26F29}"/>
              </a:ext>
            </a:extLst>
          </p:cNvPr>
          <p:cNvSpPr txBox="1"/>
          <p:nvPr/>
        </p:nvSpPr>
        <p:spPr>
          <a:xfrm>
            <a:off x="615315" y="415325"/>
            <a:ext cx="10961370" cy="890457"/>
          </a:xfrm>
          <a:prstGeom prst="roundRect">
            <a:avLst/>
          </a:prstGeom>
          <a:scene3d>
            <a:camera prst="perspectiveRelaxedModerately"/>
            <a:lightRig rig="threePt" dir="t"/>
          </a:scene3d>
          <a:sp3d>
            <a:bevelT/>
          </a:sp3d>
        </p:spPr>
        <p:style>
          <a:lnRef idx="1">
            <a:schemeClr val="accent6"/>
          </a:lnRef>
          <a:fillRef idx="2">
            <a:schemeClr val="accent6"/>
          </a:fillRef>
          <a:effectRef idx="1">
            <a:schemeClr val="accent6"/>
          </a:effectRef>
          <a:fontRef idx="minor">
            <a:schemeClr val="dk1"/>
          </a:fontRef>
        </p:style>
        <p:txBody>
          <a:bodyPr wrap="square">
            <a:spAutoFit/>
          </a:bodyPr>
          <a:lstStyle/>
          <a:p>
            <a:pPr algn="ctr">
              <a:lnSpc>
                <a:spcPct val="125000"/>
              </a:lnSpc>
              <a:spcAft>
                <a:spcPts val="800"/>
              </a:spcAft>
            </a:pPr>
            <a:r>
              <a:rPr lang="en-CA" sz="4000" b="1" dirty="0">
                <a:solidFill>
                  <a:srgbClr val="000000"/>
                </a:solidFill>
                <a:effectLst/>
                <a:latin typeface="Calibri" panose="020F0502020204030204" pitchFamily="34" charset="0"/>
                <a:ea typeface="Calibri" panose="020F0502020204030204" pitchFamily="34" charset="0"/>
                <a:cs typeface="Twentieth Century"/>
              </a:rPr>
              <a:t>Furthermore, the agreement should detail: </a:t>
            </a:r>
            <a:endParaRPr lang="en-CA" sz="4000" b="1" dirty="0">
              <a:effectLst/>
              <a:latin typeface="Twentieth Century"/>
              <a:ea typeface="Twentieth Century"/>
              <a:cs typeface="Twentieth Century"/>
            </a:endParaRPr>
          </a:p>
        </p:txBody>
      </p:sp>
      <p:sp>
        <p:nvSpPr>
          <p:cNvPr id="6" name="TextBox 5">
            <a:extLst>
              <a:ext uri="{FF2B5EF4-FFF2-40B4-BE49-F238E27FC236}">
                <a16:creationId xmlns:a16="http://schemas.microsoft.com/office/drawing/2014/main" id="{C4AC27B3-5567-EB2A-EF92-89FBD44BAC76}"/>
              </a:ext>
            </a:extLst>
          </p:cNvPr>
          <p:cNvSpPr txBox="1"/>
          <p:nvPr/>
        </p:nvSpPr>
        <p:spPr>
          <a:xfrm>
            <a:off x="299847" y="1536762"/>
            <a:ext cx="11592306" cy="3802772"/>
          </a:xfrm>
          <a:prstGeom prst="rect">
            <a:avLst/>
          </a:prstGeom>
          <a:noFill/>
        </p:spPr>
        <p:txBody>
          <a:bodyPr wrap="square">
            <a:spAutoFit/>
          </a:bodyPr>
          <a:lstStyle/>
          <a:p>
            <a:pPr marL="2171700" lvl="4" indent="-342900">
              <a:lnSpc>
                <a:spcPct val="125000"/>
              </a:lnSpc>
              <a:spcAft>
                <a:spcPts val="800"/>
              </a:spcAft>
              <a:buFont typeface="Arial" panose="020B0604020202020204" pitchFamily="34" charset="0"/>
              <a:buChar cha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CA" sz="2400" dirty="0">
                <a:solidFill>
                  <a:srgbClr val="000000"/>
                </a:solidFill>
                <a:effectLst/>
                <a:latin typeface="Calibri" panose="020F0502020204030204" pitchFamily="34" charset="0"/>
                <a:ea typeface="Calibri" panose="020F0502020204030204" pitchFamily="34" charset="0"/>
                <a:cs typeface="Noto Sans Symbols"/>
              </a:rPr>
              <a:t>The purpose of the joint venture and specific goals for the venture. </a:t>
            </a:r>
            <a:endParaRPr lang="en-CA" sz="2400" dirty="0">
              <a:effectLst/>
              <a:latin typeface="Noto Sans Symbols"/>
              <a:ea typeface="Noto Sans Symbols"/>
              <a:cs typeface="Noto Sans Symbols"/>
            </a:endParaRPr>
          </a:p>
          <a:p>
            <a:pPr marL="342900" lvl="0" indent="-342900" algn="ctr">
              <a:lnSpc>
                <a:spcPct val="125000"/>
              </a:lnSpc>
              <a:spcAft>
                <a:spcPts val="800"/>
              </a:spcAft>
              <a:buFont typeface="Arial" panose="020B0604020202020204" pitchFamily="34" charset="0"/>
              <a:buChar cha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CA" sz="2400" dirty="0">
                <a:solidFill>
                  <a:srgbClr val="000000"/>
                </a:solidFill>
                <a:effectLst/>
                <a:latin typeface="Calibri" panose="020F0502020204030204" pitchFamily="34" charset="0"/>
                <a:ea typeface="Calibri" panose="020F0502020204030204" pitchFamily="34" charset="0"/>
                <a:cs typeface="Noto Sans Symbols"/>
              </a:rPr>
              <a:t>Whether the venture is for a specific period or indefinite.</a:t>
            </a:r>
            <a:endParaRPr lang="en-CA" sz="2400" dirty="0">
              <a:effectLst/>
              <a:latin typeface="Noto Sans Symbols"/>
              <a:ea typeface="Noto Sans Symbols"/>
              <a:cs typeface="Noto Sans Symbols"/>
            </a:endParaRPr>
          </a:p>
          <a:p>
            <a:pPr marL="342900" lvl="0" indent="-342900" algn="ctr">
              <a:lnSpc>
                <a:spcPct val="125000"/>
              </a:lnSpc>
              <a:spcAft>
                <a:spcPts val="800"/>
              </a:spcAft>
              <a:buFont typeface="Arial" panose="020B0604020202020204" pitchFamily="34" charset="0"/>
              <a:buChar cha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CA" sz="2400" dirty="0">
                <a:solidFill>
                  <a:srgbClr val="000000"/>
                </a:solidFill>
                <a:effectLst/>
                <a:latin typeface="Calibri" panose="020F0502020204030204" pitchFamily="34" charset="0"/>
                <a:ea typeface="Calibri" panose="020F0502020204030204" pitchFamily="34" charset="0"/>
                <a:cs typeface="Noto Sans Symbols"/>
              </a:rPr>
              <a:t>The specific responsibilities of the participants</a:t>
            </a:r>
            <a:endParaRPr lang="en-CA" sz="2400" dirty="0">
              <a:effectLst/>
              <a:latin typeface="Noto Sans Symbols"/>
              <a:ea typeface="Noto Sans Symbols"/>
              <a:cs typeface="Noto Sans Symbols"/>
            </a:endParaRPr>
          </a:p>
          <a:p>
            <a:pPr marL="342900" lvl="0" indent="-342900" algn="ctr">
              <a:lnSpc>
                <a:spcPct val="125000"/>
              </a:lnSpc>
              <a:spcAft>
                <a:spcPts val="800"/>
              </a:spcAft>
              <a:buFont typeface="Arial" panose="020B0604020202020204" pitchFamily="34" charset="0"/>
              <a:buChar cha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CA" sz="2400" dirty="0">
                <a:solidFill>
                  <a:srgbClr val="000000"/>
                </a:solidFill>
                <a:effectLst/>
                <a:latin typeface="Calibri" panose="020F0502020204030204" pitchFamily="34" charset="0"/>
                <a:ea typeface="Calibri" panose="020F0502020204030204" pitchFamily="34" charset="0"/>
                <a:cs typeface="Noto Sans Symbols"/>
              </a:rPr>
              <a:t>How you will handle the money and personal guarantees if required, etc.</a:t>
            </a:r>
            <a:endParaRPr lang="en-CA" sz="2400" dirty="0">
              <a:effectLst/>
              <a:latin typeface="Noto Sans Symbols"/>
              <a:ea typeface="Noto Sans Symbols"/>
              <a:cs typeface="Noto Sans Symbols"/>
            </a:endParaRPr>
          </a:p>
          <a:p>
            <a:pPr marL="342900" lvl="0" indent="-342900" algn="ctr">
              <a:lnSpc>
                <a:spcPct val="125000"/>
              </a:lnSpc>
              <a:spcAft>
                <a:spcPts val="800"/>
              </a:spcAft>
              <a:buFont typeface="Arial" panose="020B0604020202020204" pitchFamily="34" charset="0"/>
              <a:buChar char="●"/>
            </a:pPr>
            <a:r>
              <a:rPr lang="en-CA" sz="2400" dirty="0">
                <a:solidFill>
                  <a:srgbClr val="000000"/>
                </a:solidFill>
                <a:effectLst/>
                <a:latin typeface="Calibri" panose="020F0502020204030204" pitchFamily="34" charset="0"/>
                <a:ea typeface="Calibri" panose="020F0502020204030204" pitchFamily="34" charset="0"/>
                <a:cs typeface="Noto Sans Symbols"/>
              </a:rPr>
              <a:t>Who will own any new intellectual property, products, or services created through the joint venture. </a:t>
            </a:r>
            <a:endParaRPr lang="en-CA" sz="2400" dirty="0">
              <a:effectLst/>
              <a:latin typeface="Noto Sans Symbols"/>
              <a:ea typeface="Noto Sans Symbols"/>
              <a:cs typeface="Noto Sans Symbols"/>
            </a:endParaRPr>
          </a:p>
          <a:p>
            <a:pPr marL="342900" lvl="0" indent="-342900" algn="ctr">
              <a:lnSpc>
                <a:spcPct val="125000"/>
              </a:lnSpc>
              <a:spcAft>
                <a:spcPts val="800"/>
              </a:spcAft>
              <a:buFont typeface="Arial" panose="020B0604020202020204" pitchFamily="34" charset="0"/>
              <a:buChar char="●"/>
            </a:pPr>
            <a:r>
              <a:rPr lang="en-CA" sz="2400" dirty="0">
                <a:solidFill>
                  <a:srgbClr val="000000"/>
                </a:solidFill>
                <a:effectLst/>
                <a:latin typeface="Calibri" panose="020F0502020204030204" pitchFamily="34" charset="0"/>
                <a:ea typeface="Calibri" panose="020F0502020204030204" pitchFamily="34" charset="0"/>
                <a:cs typeface="Noto Sans Symbols"/>
              </a:rPr>
              <a:t>The terms of termination or modification of the contract.</a:t>
            </a:r>
            <a:endParaRPr lang="en-CA" sz="2400" dirty="0">
              <a:effectLst/>
              <a:latin typeface="Noto Sans Symbols"/>
              <a:ea typeface="Noto Sans Symbols"/>
              <a:cs typeface="Noto Sans Symbols"/>
            </a:endParaRPr>
          </a:p>
        </p:txBody>
      </p:sp>
      <p:sp>
        <p:nvSpPr>
          <p:cNvPr id="11" name="TextBox 10">
            <a:extLst>
              <a:ext uri="{FF2B5EF4-FFF2-40B4-BE49-F238E27FC236}">
                <a16:creationId xmlns:a16="http://schemas.microsoft.com/office/drawing/2014/main" id="{FBEF85E9-6D8F-CF78-A27B-ED1EFC57714F}"/>
              </a:ext>
            </a:extLst>
          </p:cNvPr>
          <p:cNvSpPr txBox="1"/>
          <p:nvPr/>
        </p:nvSpPr>
        <p:spPr>
          <a:xfrm>
            <a:off x="299847" y="5657671"/>
            <a:ext cx="11122415" cy="1200329"/>
          </a:xfrm>
          <a:prstGeom prst="rect">
            <a:avLst/>
          </a:prstGeom>
          <a:noFill/>
        </p:spPr>
        <p:txBody>
          <a:bodyPr wrap="square">
            <a:spAutoFit/>
          </a:bodyPr>
          <a:lstStyle/>
          <a:p>
            <a:r>
              <a:rPr lang="en-CA" sz="2400" dirty="0">
                <a:solidFill>
                  <a:srgbClr val="000000"/>
                </a:solidFill>
                <a:effectLst/>
                <a:latin typeface="Calibri" panose="020F0502020204030204" pitchFamily="34" charset="0"/>
                <a:ea typeface="Calibri" panose="020F0502020204030204" pitchFamily="34" charset="0"/>
              </a:rPr>
              <a:t>Although joint venture legal agreement templates can be found on the Internet, we suggest you seek the appropriate legal advice when entering such a business relationship.</a:t>
            </a:r>
            <a:endParaRPr lang="en-US" sz="2400" dirty="0"/>
          </a:p>
        </p:txBody>
      </p:sp>
      <p:sp>
        <p:nvSpPr>
          <p:cNvPr id="12" name="TextBox 11">
            <a:extLst>
              <a:ext uri="{FF2B5EF4-FFF2-40B4-BE49-F238E27FC236}">
                <a16:creationId xmlns:a16="http://schemas.microsoft.com/office/drawing/2014/main" id="{9AC2CD8C-5B48-7EFA-C92E-5D6E2219E257}"/>
              </a:ext>
            </a:extLst>
          </p:cNvPr>
          <p:cNvSpPr txBox="1"/>
          <p:nvPr/>
        </p:nvSpPr>
        <p:spPr>
          <a:xfrm rot="21414098">
            <a:off x="240411" y="5267770"/>
            <a:ext cx="4377309" cy="461665"/>
          </a:xfrm>
          <a:prstGeom prst="rect">
            <a:avLst/>
          </a:prstGeom>
          <a:noFill/>
        </p:spPr>
        <p:txBody>
          <a:bodyPr wrap="square" rtlCol="0">
            <a:prstTxWarp prst="textArchUp">
              <a:avLst/>
            </a:prstTxWarp>
            <a:spAutoFit/>
          </a:bodyPr>
          <a:lstStyle/>
          <a:p>
            <a:r>
              <a:rPr lang="en-CA" sz="2400" i="1" dirty="0">
                <a:ln w="0"/>
                <a:effectLst>
                  <a:outerShdw blurRad="38100" dist="19050" dir="2700000" algn="tl" rotWithShape="0">
                    <a:schemeClr val="dk1">
                      <a:alpha val="40000"/>
                    </a:schemeClr>
                  </a:outerShdw>
                </a:effectLst>
              </a:rPr>
              <a:t>Some Advice…</a:t>
            </a:r>
            <a:endParaRPr lang="en-US" sz="2400" i="1" dirty="0">
              <a:ln w="0"/>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9256682"/>
      </p:ext>
    </p:extLst>
  </p:cSld>
  <p:clrMapOvr>
    <a:masterClrMapping/>
  </p:clrMapOvr>
  <mc:AlternateContent xmlns:mc="http://schemas.openxmlformats.org/markup-compatibility/2006" xmlns:p14="http://schemas.microsoft.com/office/powerpoint/2010/main">
    <mc:Choice Requires="p14">
      <p:transition spd="slow" p14:dur="2000" advClick="0" advTm="5131"/>
    </mc:Choice>
    <mc:Fallback xmlns="">
      <p:transition spd="slow" advClick="0" advTm="5131"/>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fade">
                                      <p:cBhvr>
                                        <p:cTn id="12" dur="500"/>
                                        <p:tgtEl>
                                          <p:spTgt spid="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6">
                                            <p:txEl>
                                              <p:pRg st="2" end="2"/>
                                            </p:txEl>
                                          </p:spTgt>
                                        </p:tgtEl>
                                        <p:attrNameLst>
                                          <p:attrName>style.visibility</p:attrName>
                                        </p:attrNameLst>
                                      </p:cBhvr>
                                      <p:to>
                                        <p:strVal val="visible"/>
                                      </p:to>
                                    </p:set>
                                    <p:animEffect transition="in" filter="fade">
                                      <p:cBhvr>
                                        <p:cTn id="17" dur="500"/>
                                        <p:tgtEl>
                                          <p:spTgt spid="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6">
                                            <p:txEl>
                                              <p:pRg st="3" end="3"/>
                                            </p:txEl>
                                          </p:spTgt>
                                        </p:tgtEl>
                                        <p:attrNameLst>
                                          <p:attrName>style.visibility</p:attrName>
                                        </p:attrNameLst>
                                      </p:cBhvr>
                                      <p:to>
                                        <p:strVal val="visible"/>
                                      </p:to>
                                    </p:set>
                                    <p:animEffect transition="in" filter="fade">
                                      <p:cBhvr>
                                        <p:cTn id="22" dur="500"/>
                                        <p:tgtEl>
                                          <p:spTgt spid="6">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6">
                                            <p:txEl>
                                              <p:pRg st="4" end="4"/>
                                            </p:txEl>
                                          </p:spTgt>
                                        </p:tgtEl>
                                        <p:attrNameLst>
                                          <p:attrName>style.visibility</p:attrName>
                                        </p:attrNameLst>
                                      </p:cBhvr>
                                      <p:to>
                                        <p:strVal val="visible"/>
                                      </p:to>
                                    </p:set>
                                    <p:animEffect transition="in" filter="fade">
                                      <p:cBhvr>
                                        <p:cTn id="27" dur="500"/>
                                        <p:tgtEl>
                                          <p:spTgt spid="6">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6">
                                            <p:txEl>
                                              <p:pRg st="5" end="5"/>
                                            </p:txEl>
                                          </p:spTgt>
                                        </p:tgtEl>
                                        <p:attrNameLst>
                                          <p:attrName>style.visibility</p:attrName>
                                        </p:attrNameLst>
                                      </p:cBhvr>
                                      <p:to>
                                        <p:strVal val="visible"/>
                                      </p:to>
                                    </p:set>
                                    <p:animEffect transition="in" filter="fade">
                                      <p:cBhvr>
                                        <p:cTn id="32" dur="500"/>
                                        <p:tgtEl>
                                          <p:spTgt spid="6">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2"/>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1">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093ACC4-0F81-1B9D-A0A4-9D4A99A4FFE3}"/>
              </a:ext>
            </a:extLst>
          </p:cNvPr>
          <p:cNvSpPr txBox="1"/>
          <p:nvPr/>
        </p:nvSpPr>
        <p:spPr>
          <a:xfrm>
            <a:off x="112395" y="1299340"/>
            <a:ext cx="11967210" cy="3666838"/>
          </a:xfrm>
          <a:prstGeom prst="rect">
            <a:avLst/>
          </a:prstGeom>
          <a:noFill/>
        </p:spPr>
        <p:txBody>
          <a:bodyPr wrap="square">
            <a:spAutoFit/>
          </a:bodyPr>
          <a:lstStyle/>
          <a:p>
            <a:r>
              <a:rPr lang="en-CA" sz="2800" b="1" dirty="0">
                <a:cs typeface="Arial" panose="020B0604020202020204" pitchFamily="34" charset="0"/>
              </a:rPr>
              <a:t>Name two of the five components that need to be stated in your venture agreement:</a:t>
            </a:r>
          </a:p>
          <a:p>
            <a:pPr>
              <a:lnSpc>
                <a:spcPct val="150000"/>
              </a:lnSpc>
            </a:pPr>
            <a:r>
              <a:rPr lang="en-CA" sz="2400" dirty="0"/>
              <a:t>1. Purpose and objectives of the partnership and venture </a:t>
            </a:r>
          </a:p>
          <a:p>
            <a:pPr>
              <a:lnSpc>
                <a:spcPct val="150000"/>
              </a:lnSpc>
            </a:pPr>
            <a:r>
              <a:rPr lang="en-CA" sz="2400" dirty="0"/>
              <a:t>2. The timeline</a:t>
            </a:r>
          </a:p>
          <a:p>
            <a:pPr>
              <a:lnSpc>
                <a:spcPct val="150000"/>
              </a:lnSpc>
            </a:pPr>
            <a:r>
              <a:rPr lang="en-CA" sz="2400" dirty="0"/>
              <a:t>3. Investment, revenues administration, and guarantees</a:t>
            </a:r>
          </a:p>
          <a:p>
            <a:pPr>
              <a:lnSpc>
                <a:spcPct val="150000"/>
              </a:lnSpc>
            </a:pPr>
            <a:r>
              <a:rPr lang="en-CA" sz="2400" dirty="0"/>
              <a:t>4. Intellectual properties</a:t>
            </a:r>
          </a:p>
          <a:p>
            <a:pPr>
              <a:lnSpc>
                <a:spcPct val="150000"/>
              </a:lnSpc>
            </a:pPr>
            <a:r>
              <a:rPr lang="en-CA" sz="2400" dirty="0"/>
              <a:t>5. Terms of </a:t>
            </a:r>
            <a:r>
              <a:rPr lang="en-CA" sz="2400" dirty="0">
                <a:hlinkClick r:id="rId2" action="ppaction://hlinksldjump" tooltip="Terminated means to be finished, cancelled, or otherwise stopped. "/>
              </a:rPr>
              <a:t>termination</a:t>
            </a:r>
            <a:r>
              <a:rPr lang="en-CA" sz="2400" dirty="0"/>
              <a:t> of the venture</a:t>
            </a:r>
          </a:p>
        </p:txBody>
      </p:sp>
      <p:pic>
        <p:nvPicPr>
          <p:cNvPr id="6146" name="Picture 2">
            <a:extLst>
              <a:ext uri="{FF2B5EF4-FFF2-40B4-BE49-F238E27FC236}">
                <a16:creationId xmlns:a16="http://schemas.microsoft.com/office/drawing/2014/main" id="{68BB9886-68C3-8180-0F3C-0738F5E0C928}"/>
              </a:ext>
            </a:extLst>
          </p:cNvPr>
          <p:cNvPicPr>
            <a:picLocks noChangeAspect="1" noChangeArrowheads="1"/>
          </p:cNvPicPr>
          <p:nvPr/>
        </p:nvPicPr>
        <p:blipFill>
          <a:blip r:embed="rId3">
            <a:extLst>
              <a:ext uri="{BEBA8EAE-BF5A-486C-A8C5-ECC9F3942E4B}">
                <a14:imgProps xmlns:a14="http://schemas.microsoft.com/office/drawing/2010/main">
                  <a14:imgLayer r:embed="rId4">
                    <a14:imgEffect>
                      <a14:backgroundRemoval t="10000" b="90000" l="5333" r="93667">
                        <a14:foregroundMark x1="41833" y1="68833" x2="41833" y2="68833"/>
                        <a14:foregroundMark x1="41167" y1="65167" x2="33333" y2="65000"/>
                        <a14:foregroundMark x1="44167" y1="42333" x2="59500" y2="49667"/>
                        <a14:foregroundMark x1="59500" y1="49667" x2="68167" y2="75833"/>
                        <a14:foregroundMark x1="25333" y1="77667" x2="68167" y2="78500"/>
                        <a14:foregroundMark x1="68167" y1="78500" x2="55500" y2="57667"/>
                        <a14:foregroundMark x1="55500" y1="57667" x2="39000" y2="47500"/>
                        <a14:foregroundMark x1="39000" y1="47500" x2="39333" y2="37667"/>
                        <a14:foregroundMark x1="39333" y1="37667" x2="43833" y2="26833"/>
                        <a14:foregroundMark x1="51333" y1="21500" x2="47333" y2="56167"/>
                        <a14:foregroundMark x1="47333" y1="56167" x2="46167" y2="45000"/>
                        <a14:foregroundMark x1="46167" y1="45000" x2="60333" y2="52833"/>
                        <a14:foregroundMark x1="60333" y1="52833" x2="65333" y2="67000"/>
                        <a14:foregroundMark x1="65333" y1="67000" x2="78833" y2="82500"/>
                        <a14:foregroundMark x1="42000" y1="46000" x2="29167" y2="69833"/>
                        <a14:foregroundMark x1="29167" y1="69833" x2="54000" y2="66667"/>
                        <a14:foregroundMark x1="54000" y1="66667" x2="64667" y2="66833"/>
                        <a14:foregroundMark x1="64667" y1="66833" x2="61333" y2="73333"/>
                        <a14:foregroundMark x1="32833" y1="57500" x2="37667" y2="35833"/>
                        <a14:foregroundMark x1="37667" y1="35833" x2="34450" y2="34472"/>
                        <a14:foregroundMark x1="35143" y1="32425" x2="44833" y2="32833"/>
                        <a14:foregroundMark x1="44833" y1="32833" x2="39833" y2="32333"/>
                        <a14:foregroundMark x1="49000" y1="72333" x2="50000" y2="74833"/>
                        <a14:foregroundMark x1="54167" y1="36000" x2="78833" y2="76667"/>
                        <a14:foregroundMark x1="93667" y1="87833" x2="92167" y2="82667"/>
                        <a14:foregroundMark x1="6333" y1="88833" x2="5333" y2="85333"/>
                        <a14:foregroundMark x1="38000" y1="73667" x2="23833" y2="74833"/>
                        <a14:foregroundMark x1="48167" y1="73667" x2="51167" y2="74667"/>
                        <a14:foregroundMark x1="50667" y1="72667" x2="52000" y2="76167"/>
                        <a14:foregroundMark x1="22333" y1="78333" x2="18833" y2="80667"/>
                        <a14:backgroundMark x1="31333" y1="32833" x2="33833" y2="35000"/>
                        <a14:backgroundMark x1="33333" y1="33833" x2="29500" y2="33000"/>
                        <a14:backgroundMark x1="32333" y1="33333" x2="31833" y2="33333"/>
                        <a14:backgroundMark x1="33333" y1="33333" x2="34000" y2="32000"/>
                        <a14:backgroundMark x1="35333" y1="32500" x2="35333" y2="32500"/>
                      </a14:backgroundRemoval>
                    </a14:imgEffect>
                  </a14:imgLayer>
                </a14:imgProps>
              </a:ext>
              <a:ext uri="{28A0092B-C50C-407E-A947-70E740481C1C}">
                <a14:useLocalDpi xmlns:a14="http://schemas.microsoft.com/office/drawing/2010/main" val="0"/>
              </a:ext>
            </a:extLst>
          </a:blip>
          <a:srcRect/>
          <a:stretch>
            <a:fillRect/>
          </a:stretch>
        </p:blipFill>
        <p:spPr bwMode="auto">
          <a:xfrm rot="798042">
            <a:off x="8660384" y="2399333"/>
            <a:ext cx="3205843" cy="3205843"/>
          </a:xfrm>
          <a:prstGeom prst="rect">
            <a:avLst/>
          </a:prstGeom>
          <a:noFill/>
          <a:scene3d>
            <a:camera prst="perspectiveHeroicExtremeLeftFacing"/>
            <a:lightRig rig="threePt" dir="t"/>
          </a:scene3d>
          <a:extLst>
            <a:ext uri="{909E8E84-426E-40DD-AFC4-6F175D3DCCD1}">
              <a14:hiddenFill xmlns:a14="http://schemas.microsoft.com/office/drawing/2010/main">
                <a:solidFill>
                  <a:srgbClr val="FFFFFF"/>
                </a:solidFill>
              </a14:hiddenFill>
            </a:ext>
          </a:extLst>
        </p:spPr>
      </p:pic>
      <p:sp>
        <p:nvSpPr>
          <p:cNvPr id="11" name="TextBox 10">
            <a:extLst>
              <a:ext uri="{FF2B5EF4-FFF2-40B4-BE49-F238E27FC236}">
                <a16:creationId xmlns:a16="http://schemas.microsoft.com/office/drawing/2014/main" id="{655DA9A4-6D3B-C938-FDAD-C8F1D48E8D04}"/>
              </a:ext>
            </a:extLst>
          </p:cNvPr>
          <p:cNvSpPr txBox="1"/>
          <p:nvPr/>
        </p:nvSpPr>
        <p:spPr>
          <a:xfrm>
            <a:off x="112394" y="5084564"/>
            <a:ext cx="9187053" cy="1692771"/>
          </a:xfrm>
          <a:prstGeom prst="rect">
            <a:avLst/>
          </a:prstGeom>
          <a:noFill/>
        </p:spPr>
        <p:txBody>
          <a:bodyPr wrap="square">
            <a:spAutoFit/>
          </a:bodyPr>
          <a:lstStyle/>
          <a:p>
            <a:r>
              <a:rPr lang="en-CA" sz="2800" b="1" dirty="0"/>
              <a:t>What or the reasons why a joint venture is not successful or can be terminated?</a:t>
            </a:r>
          </a:p>
          <a:p>
            <a:r>
              <a:rPr lang="en-CA" sz="2400" dirty="0"/>
              <a:t>- Lack of trust and not a good business fit </a:t>
            </a:r>
          </a:p>
          <a:p>
            <a:r>
              <a:rPr lang="en-CA" sz="2400" dirty="0"/>
              <a:t>- Divergent goals/interests</a:t>
            </a:r>
          </a:p>
        </p:txBody>
      </p:sp>
      <p:sp>
        <p:nvSpPr>
          <p:cNvPr id="12" name="TextBox 11">
            <a:extLst>
              <a:ext uri="{FF2B5EF4-FFF2-40B4-BE49-F238E27FC236}">
                <a16:creationId xmlns:a16="http://schemas.microsoft.com/office/drawing/2014/main" id="{B3480AC8-A25E-ABBB-6650-1FC36362830D}"/>
              </a:ext>
            </a:extLst>
          </p:cNvPr>
          <p:cNvSpPr txBox="1"/>
          <p:nvPr/>
        </p:nvSpPr>
        <p:spPr>
          <a:xfrm>
            <a:off x="3120625" y="157608"/>
            <a:ext cx="5950750" cy="769441"/>
          </a:xfrm>
          <a:prstGeom prst="rect">
            <a:avLst/>
          </a:prstGeom>
          <a:noFill/>
        </p:spPr>
        <p:txBody>
          <a:bodyPr wrap="square" rtlCol="0">
            <a:spAutoFit/>
          </a:bodyPr>
          <a:lstStyle/>
          <a:p>
            <a:pPr algn="ctr"/>
            <a:r>
              <a:rPr lang="en-CA" sz="4400" b="1" dirty="0">
                <a:latin typeface="Arial" panose="020B0604020202020204" pitchFamily="34" charset="0"/>
                <a:cs typeface="Arial" panose="020B0604020202020204" pitchFamily="34" charset="0"/>
              </a:rPr>
              <a:t>Questions for Review</a:t>
            </a:r>
            <a:endParaRPr lang="en-US" sz="4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0596566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ECB34C8-2D36-C680-7E2F-6AB0D93D37A4}"/>
              </a:ext>
            </a:extLst>
          </p:cNvPr>
          <p:cNvSpPr txBox="1"/>
          <p:nvPr/>
        </p:nvSpPr>
        <p:spPr>
          <a:xfrm>
            <a:off x="3900527" y="173736"/>
            <a:ext cx="4390946" cy="1200329"/>
          </a:xfrm>
          <a:prstGeom prst="rect">
            <a:avLst/>
          </a:prstGeom>
          <a:noFill/>
        </p:spPr>
        <p:txBody>
          <a:bodyPr wrap="none" rtlCol="0">
            <a:spAutoFit/>
          </a:bodyPr>
          <a:lstStyle/>
          <a:p>
            <a:pPr algn="ctr"/>
            <a:r>
              <a:rPr lang="en-CA" sz="7200" b="1" dirty="0">
                <a:latin typeface="Arial" panose="020B0604020202020204" pitchFamily="34" charset="0"/>
                <a:cs typeface="Arial" panose="020B0604020202020204" pitchFamily="34" charset="0"/>
              </a:rPr>
              <a:t>Glossary </a:t>
            </a:r>
            <a:endParaRPr lang="en-US" sz="7200" b="1" dirty="0">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8FDD84A2-13A0-D11E-2FCB-F8EA427AE49D}"/>
              </a:ext>
            </a:extLst>
          </p:cNvPr>
          <p:cNvSpPr/>
          <p:nvPr/>
        </p:nvSpPr>
        <p:spPr>
          <a:xfrm>
            <a:off x="8611149" y="412218"/>
            <a:ext cx="3295457" cy="723363"/>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CA" sz="2400" dirty="0">
                <a:ln w="0"/>
                <a:solidFill>
                  <a:schemeClr val="tx1"/>
                </a:solidFill>
                <a:effectLst>
                  <a:outerShdw blurRad="38100" dist="19050" dir="2700000" algn="tl" rotWithShape="0">
                    <a:schemeClr val="dk1">
                      <a:alpha val="40000"/>
                    </a:schemeClr>
                  </a:outerShdw>
                </a:effectLst>
              </a:rPr>
              <a:t>Click on the word to go back to that slide.</a:t>
            </a:r>
            <a:endParaRPr lang="en-US" sz="2400" dirty="0">
              <a:ln w="0"/>
              <a:solidFill>
                <a:schemeClr val="tx1"/>
              </a:solidFill>
              <a:effectLst>
                <a:outerShdw blurRad="38100" dist="19050" dir="2700000" algn="tl" rotWithShape="0">
                  <a:schemeClr val="dk1">
                    <a:alpha val="40000"/>
                  </a:schemeClr>
                </a:outerShdw>
              </a:effectLst>
            </a:endParaRPr>
          </a:p>
        </p:txBody>
      </p:sp>
      <p:sp>
        <p:nvSpPr>
          <p:cNvPr id="5" name="TextBox 4">
            <a:extLst>
              <a:ext uri="{FF2B5EF4-FFF2-40B4-BE49-F238E27FC236}">
                <a16:creationId xmlns:a16="http://schemas.microsoft.com/office/drawing/2014/main" id="{809C5DF7-44CD-3A86-D578-E56EC1F3B0F4}"/>
              </a:ext>
            </a:extLst>
          </p:cNvPr>
          <p:cNvSpPr txBox="1"/>
          <p:nvPr/>
        </p:nvSpPr>
        <p:spPr>
          <a:xfrm>
            <a:off x="184952" y="1374065"/>
            <a:ext cx="11181040" cy="1200329"/>
          </a:xfrm>
          <a:prstGeom prst="rect">
            <a:avLst/>
          </a:prstGeom>
          <a:noFill/>
        </p:spPr>
        <p:txBody>
          <a:bodyPr wrap="square">
            <a:spAutoFit/>
          </a:bodyPr>
          <a:lstStyle/>
          <a:p>
            <a:r>
              <a:rPr lang="en-CA" sz="2400" b="1" i="0" dirty="0">
                <a:solidFill>
                  <a:srgbClr val="1A1A1A"/>
                </a:solidFill>
                <a:effectLst/>
                <a:latin typeface="Open Sans" panose="020B0604020202020204" pitchFamily="34" charset="0"/>
              </a:rPr>
              <a:t>- </a:t>
            </a:r>
            <a:r>
              <a:rPr lang="en-CA" sz="2400" b="1" i="0" dirty="0">
                <a:solidFill>
                  <a:srgbClr val="1A1A1A"/>
                </a:solidFill>
                <a:effectLst/>
                <a:hlinkClick r:id="rId2" action="ppaction://hlinksldjump"/>
              </a:rPr>
              <a:t>Legal Status</a:t>
            </a:r>
            <a:r>
              <a:rPr lang="en-CA" sz="2400" b="1" i="0" dirty="0">
                <a:solidFill>
                  <a:srgbClr val="1A1A1A"/>
                </a:solidFill>
                <a:effectLst/>
              </a:rPr>
              <a:t>: </a:t>
            </a:r>
            <a:r>
              <a:rPr lang="en-CA" sz="2400" b="0" i="0" dirty="0">
                <a:solidFill>
                  <a:srgbClr val="1A1A1A"/>
                </a:solidFill>
                <a:effectLst/>
              </a:rPr>
              <a:t>Refers to the legal identity by which a person, entity, association or company is recognised, with sufficient capacity for taking on obligations and carrying out activities that incur full legal responsibility, regarding themselves and third parties.</a:t>
            </a:r>
            <a:endParaRPr lang="en-US" sz="2400" dirty="0"/>
          </a:p>
        </p:txBody>
      </p:sp>
      <p:sp>
        <p:nvSpPr>
          <p:cNvPr id="9" name="TextBox 8">
            <a:extLst>
              <a:ext uri="{FF2B5EF4-FFF2-40B4-BE49-F238E27FC236}">
                <a16:creationId xmlns:a16="http://schemas.microsoft.com/office/drawing/2014/main" id="{2B3A37EA-FCBC-5B16-A892-2E6D617D8025}"/>
              </a:ext>
            </a:extLst>
          </p:cNvPr>
          <p:cNvSpPr txBox="1"/>
          <p:nvPr/>
        </p:nvSpPr>
        <p:spPr>
          <a:xfrm>
            <a:off x="184952" y="2812878"/>
            <a:ext cx="11181040" cy="2308324"/>
          </a:xfrm>
          <a:prstGeom prst="rect">
            <a:avLst/>
          </a:prstGeom>
          <a:noFill/>
        </p:spPr>
        <p:txBody>
          <a:bodyPr wrap="square">
            <a:spAutoFit/>
          </a:bodyPr>
          <a:lstStyle/>
          <a:p>
            <a:r>
              <a:rPr lang="en-CA" sz="2400" b="1" dirty="0"/>
              <a:t>- </a:t>
            </a:r>
            <a:r>
              <a:rPr lang="en-CA" sz="2400" b="1" dirty="0">
                <a:hlinkClick r:id="rId2" action="ppaction://hlinksldjump"/>
              </a:rPr>
              <a:t>Merger</a:t>
            </a:r>
            <a:r>
              <a:rPr lang="en-CA" sz="2400" b="1" dirty="0"/>
              <a:t>: </a:t>
            </a:r>
            <a:r>
              <a:rPr lang="en-CA" sz="2400" dirty="0"/>
              <a:t>A merger is an agreement that unites two existing companies into one new company. There are several types of mergers and also several reasons why companies complete mergers. Mergers and acquisitions (M&amp;A) are commonly done to expand a company’s reach, expand into new segments, or gain market share. All of these are done to increase shareholder value. Often, during a merger, companies have a no-shop clause to prevent purchases or mergers by additional companies.</a:t>
            </a:r>
            <a:endParaRPr lang="en-US" sz="2400" dirty="0"/>
          </a:p>
        </p:txBody>
      </p:sp>
      <p:sp>
        <p:nvSpPr>
          <p:cNvPr id="4" name="Arrow: Right 3">
            <a:extLst>
              <a:ext uri="{FF2B5EF4-FFF2-40B4-BE49-F238E27FC236}">
                <a16:creationId xmlns:a16="http://schemas.microsoft.com/office/drawing/2014/main" id="{17BE9FDB-6887-D1CB-2E32-B3FB8F1ECD62}"/>
              </a:ext>
            </a:extLst>
          </p:cNvPr>
          <p:cNvSpPr/>
          <p:nvPr/>
        </p:nvSpPr>
        <p:spPr>
          <a:xfrm>
            <a:off x="10378440" y="5842029"/>
            <a:ext cx="1528166" cy="72336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dirty="0"/>
              <a:t>Continued</a:t>
            </a:r>
            <a:endParaRPr lang="en-US" dirty="0"/>
          </a:p>
        </p:txBody>
      </p:sp>
      <p:sp>
        <p:nvSpPr>
          <p:cNvPr id="7" name="TextBox 6">
            <a:extLst>
              <a:ext uri="{FF2B5EF4-FFF2-40B4-BE49-F238E27FC236}">
                <a16:creationId xmlns:a16="http://schemas.microsoft.com/office/drawing/2014/main" id="{5B7AB1BE-6198-56A8-9F99-65593299FEA2}"/>
              </a:ext>
            </a:extLst>
          </p:cNvPr>
          <p:cNvSpPr txBox="1"/>
          <p:nvPr/>
        </p:nvSpPr>
        <p:spPr>
          <a:xfrm>
            <a:off x="184952" y="5252132"/>
            <a:ext cx="9662922" cy="1200329"/>
          </a:xfrm>
          <a:prstGeom prst="rect">
            <a:avLst/>
          </a:prstGeom>
          <a:noFill/>
        </p:spPr>
        <p:txBody>
          <a:bodyPr wrap="square">
            <a:spAutoFit/>
          </a:bodyPr>
          <a:lstStyle/>
          <a:p>
            <a:r>
              <a:rPr lang="en-CA" sz="2400" dirty="0">
                <a:effectLst/>
                <a:latin typeface="Calibri" panose="020F0502020204030204" pitchFamily="34" charset="0"/>
                <a:ea typeface="Calibri" panose="020F0502020204030204" pitchFamily="34" charset="0"/>
                <a:hlinkClick r:id="rId3" action="ppaction://hlinksldjump"/>
              </a:rPr>
              <a:t>-  Joint venture: </a:t>
            </a:r>
            <a:r>
              <a:rPr lang="en-CA" sz="2400" i="0" dirty="0">
                <a:ln w="0"/>
                <a:effectLst>
                  <a:outerShdw blurRad="38100" dist="19050" dir="2700000" algn="tl" rotWithShape="0">
                    <a:schemeClr val="dk1">
                      <a:alpha val="40000"/>
                    </a:schemeClr>
                  </a:outerShdw>
                </a:effectLst>
              </a:rPr>
              <a:t>A joint venture is a business entity created by two or more parties, generally characterized by shared ownership, shared returns and risks, and shared governance.</a:t>
            </a:r>
            <a:r>
              <a:rPr lang="en-CA" sz="2400" dirty="0">
                <a:ln w="0"/>
                <a:effectLst>
                  <a:outerShdw blurRad="38100" dist="19050" dir="2700000" algn="tl" rotWithShape="0">
                    <a:schemeClr val="dk1">
                      <a:alpha val="40000"/>
                    </a:schemeClr>
                  </a:outerShdw>
                </a:effectLst>
                <a:ea typeface="Calibri" panose="020F0502020204030204" pitchFamily="34" charset="0"/>
                <a:hlinkClick r:id="rId3" action="ppaction://hlinksldjump"/>
              </a:rPr>
              <a:t> </a:t>
            </a:r>
            <a:endParaRPr lang="en-US" sz="2400" dirty="0"/>
          </a:p>
        </p:txBody>
      </p:sp>
    </p:spTree>
    <p:extLst>
      <p:ext uri="{BB962C8B-B14F-4D97-AF65-F5344CB8AC3E}">
        <p14:creationId xmlns:p14="http://schemas.microsoft.com/office/powerpoint/2010/main" val="155270070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37CA930-F6B4-63A4-B3ED-CF4B8E9667A2}"/>
              </a:ext>
            </a:extLst>
          </p:cNvPr>
          <p:cNvSpPr txBox="1"/>
          <p:nvPr/>
        </p:nvSpPr>
        <p:spPr>
          <a:xfrm>
            <a:off x="3023448" y="-175012"/>
            <a:ext cx="6145104" cy="1107996"/>
          </a:xfrm>
          <a:prstGeom prst="rect">
            <a:avLst/>
          </a:prstGeom>
          <a:noFill/>
        </p:spPr>
        <p:txBody>
          <a:bodyPr wrap="square" rtlCol="0">
            <a:spAutoFit/>
          </a:bodyPr>
          <a:lstStyle/>
          <a:p>
            <a:pPr algn="ctr"/>
            <a:r>
              <a:rPr lang="en-CA" sz="6600" b="1" dirty="0">
                <a:latin typeface="Arial" panose="020B0604020202020204" pitchFamily="34" charset="0"/>
                <a:cs typeface="Arial" panose="020B0604020202020204" pitchFamily="34" charset="0"/>
              </a:rPr>
              <a:t>Glossary, Pt.2 </a:t>
            </a:r>
            <a:endParaRPr lang="en-US" sz="6600" b="1" dirty="0">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3A87CCC9-14F6-B37F-B4D1-C239A105BCAC}"/>
              </a:ext>
            </a:extLst>
          </p:cNvPr>
          <p:cNvSpPr/>
          <p:nvPr/>
        </p:nvSpPr>
        <p:spPr>
          <a:xfrm>
            <a:off x="8951976" y="69311"/>
            <a:ext cx="3121721" cy="658078"/>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CA" sz="2400" dirty="0">
                <a:ln w="0"/>
                <a:solidFill>
                  <a:schemeClr val="tx1"/>
                </a:solidFill>
                <a:effectLst>
                  <a:outerShdw blurRad="38100" dist="19050" dir="2700000" algn="tl" rotWithShape="0">
                    <a:schemeClr val="dk1">
                      <a:alpha val="40000"/>
                    </a:schemeClr>
                  </a:outerShdw>
                </a:effectLst>
              </a:rPr>
              <a:t>Click on the word to go back to that slide.</a:t>
            </a:r>
            <a:endParaRPr lang="en-US" sz="2400" dirty="0">
              <a:ln w="0"/>
              <a:solidFill>
                <a:schemeClr val="tx1"/>
              </a:solidFill>
              <a:effectLst>
                <a:outerShdw blurRad="38100" dist="19050" dir="2700000" algn="tl" rotWithShape="0">
                  <a:schemeClr val="dk1">
                    <a:alpha val="40000"/>
                  </a:schemeClr>
                </a:outerShdw>
              </a:effectLst>
            </a:endParaRPr>
          </a:p>
        </p:txBody>
      </p:sp>
      <p:sp>
        <p:nvSpPr>
          <p:cNvPr id="5" name="TextBox 4">
            <a:extLst>
              <a:ext uri="{FF2B5EF4-FFF2-40B4-BE49-F238E27FC236}">
                <a16:creationId xmlns:a16="http://schemas.microsoft.com/office/drawing/2014/main" id="{4F15F39C-8B99-D7C3-D862-66E7ABD63BE5}"/>
              </a:ext>
            </a:extLst>
          </p:cNvPr>
          <p:cNvSpPr txBox="1"/>
          <p:nvPr/>
        </p:nvSpPr>
        <p:spPr>
          <a:xfrm>
            <a:off x="0" y="932984"/>
            <a:ext cx="12316968" cy="5632311"/>
          </a:xfrm>
          <a:prstGeom prst="rect">
            <a:avLst/>
          </a:prstGeom>
          <a:noFill/>
        </p:spPr>
        <p:txBody>
          <a:bodyPr wrap="square">
            <a:spAutoFit/>
          </a:bodyPr>
          <a:lstStyle/>
          <a:p>
            <a:pPr marR="0" lvl="0">
              <a:spcBef>
                <a:spcPts val="0"/>
              </a:spcBef>
              <a:spcAft>
                <a:spcPts val="0"/>
              </a:spcAft>
            </a:pPr>
            <a:r>
              <a:rPr lang="en-CA" sz="2400" dirty="0">
                <a:effectLst/>
                <a:latin typeface="Calibri" panose="020F0502020204030204" pitchFamily="34" charset="0"/>
                <a:ea typeface="Calibri" panose="020F0502020204030204" pitchFamily="34" charset="0"/>
                <a:hlinkClick r:id="rId2" action="ppaction://hlinksldjump"/>
              </a:rPr>
              <a:t>- Undertaking</a:t>
            </a:r>
            <a:r>
              <a:rPr lang="en-CA" sz="2400" dirty="0">
                <a:effectLst/>
                <a:latin typeface="Calibri" panose="020F0502020204030204" pitchFamily="34" charset="0"/>
                <a:ea typeface="Calibri" panose="020F0502020204030204" pitchFamily="34" charset="0"/>
              </a:rPr>
              <a:t> : </a:t>
            </a:r>
            <a:r>
              <a:rPr lang="en-CA" sz="2400" dirty="0">
                <a:ln w="0"/>
                <a:effectLst>
                  <a:outerShdw blurRad="38100" dist="19050" dir="2700000" algn="tl" rotWithShape="0">
                    <a:schemeClr val="dk1">
                      <a:alpha val="40000"/>
                    </a:schemeClr>
                  </a:outerShdw>
                </a:effectLst>
                <a:latin typeface="Calibri" panose="020F0502020204030204" pitchFamily="34" charset="0"/>
                <a:ea typeface="Calibri" panose="020F0502020204030204" pitchFamily="34" charset="0"/>
              </a:rPr>
              <a:t>an effort to do something, especially to do a large or difficult job, often as a primary objective.</a:t>
            </a:r>
            <a:br>
              <a:rPr lang="en-CA" sz="2400" dirty="0">
                <a:ln w="0"/>
                <a:effectLst>
                  <a:outerShdw blurRad="38100" dist="19050" dir="2700000" algn="tl" rotWithShape="0">
                    <a:schemeClr val="dk1">
                      <a:alpha val="40000"/>
                    </a:schemeClr>
                  </a:outerShdw>
                </a:effectLst>
                <a:latin typeface="Calibri" panose="020F0502020204030204" pitchFamily="34" charset="0"/>
                <a:ea typeface="Calibri" panose="020F0502020204030204" pitchFamily="34" charset="0"/>
              </a:rPr>
            </a:br>
            <a:endParaRPr lang="en-US" sz="2400" dirty="0">
              <a:effectLst/>
              <a:latin typeface="Calibri" panose="020F0502020204030204" pitchFamily="34" charset="0"/>
              <a:ea typeface="Calibri" panose="020F0502020204030204" pitchFamily="34" charset="0"/>
            </a:endParaRPr>
          </a:p>
          <a:p>
            <a:pPr marR="0" lvl="0">
              <a:spcBef>
                <a:spcPts val="0"/>
              </a:spcBef>
              <a:spcAft>
                <a:spcPts val="0"/>
              </a:spcAft>
            </a:pPr>
            <a:r>
              <a:rPr lang="en-CA" sz="2400" dirty="0">
                <a:effectLst/>
                <a:latin typeface="Calibri" panose="020F0502020204030204" pitchFamily="34" charset="0"/>
                <a:ea typeface="Calibri" panose="020F0502020204030204" pitchFamily="34" charset="0"/>
                <a:hlinkClick r:id="rId3" action="ppaction://hlinksldjump"/>
              </a:rPr>
              <a:t> - Entity</a:t>
            </a:r>
            <a:r>
              <a:rPr lang="en-CA" sz="2400" dirty="0">
                <a:effectLst/>
                <a:latin typeface="Calibri" panose="020F0502020204030204" pitchFamily="34" charset="0"/>
                <a:ea typeface="Calibri" panose="020F0502020204030204" pitchFamily="34" charset="0"/>
              </a:rPr>
              <a:t> :An entity refers to a person or organization possessing separate and distinct legal rights, such as an individual, partnership, or corporation. An entity can, among other things, own property, engage in business, enter into contracts, pay taxes, sue and be sued.</a:t>
            </a:r>
            <a:br>
              <a:rPr lang="en-CA" sz="2400" dirty="0">
                <a:effectLst/>
                <a:latin typeface="Calibri" panose="020F0502020204030204" pitchFamily="34" charset="0"/>
                <a:ea typeface="Calibri" panose="020F0502020204030204" pitchFamily="34" charset="0"/>
              </a:rPr>
            </a:br>
            <a:endParaRPr lang="en-US" sz="2400" dirty="0">
              <a:effectLst/>
              <a:latin typeface="Calibri" panose="020F0502020204030204" pitchFamily="34" charset="0"/>
              <a:ea typeface="Calibri" panose="020F0502020204030204" pitchFamily="34" charset="0"/>
            </a:endParaRPr>
          </a:p>
          <a:p>
            <a:pPr marR="0" lvl="0">
              <a:spcBef>
                <a:spcPts val="0"/>
              </a:spcBef>
              <a:spcAft>
                <a:spcPts val="0"/>
              </a:spcAft>
            </a:pPr>
            <a:r>
              <a:rPr lang="en-CA" sz="2400" dirty="0">
                <a:effectLst/>
                <a:latin typeface="Calibri" panose="020F0502020204030204" pitchFamily="34" charset="0"/>
                <a:ea typeface="Calibri" panose="020F0502020204030204" pitchFamily="34" charset="0"/>
                <a:hlinkClick r:id="rId4" action="ppaction://hlinksldjump"/>
              </a:rPr>
              <a:t> - Capacity</a:t>
            </a:r>
            <a:r>
              <a:rPr lang="en-CA" sz="2400" dirty="0">
                <a:effectLst/>
                <a:latin typeface="Calibri" panose="020F0502020204030204" pitchFamily="34" charset="0"/>
                <a:ea typeface="Calibri" panose="020F0502020204030204" pitchFamily="34" charset="0"/>
              </a:rPr>
              <a:t> : The maximum amount that something can contain, or produce. </a:t>
            </a:r>
            <a:r>
              <a:rPr lang="en-CA" sz="2400" dirty="0">
                <a:latin typeface="Calibri" panose="020F0502020204030204" pitchFamily="34" charset="0"/>
                <a:ea typeface="Calibri" panose="020F0502020204030204" pitchFamily="34" charset="0"/>
              </a:rPr>
              <a:t>An arena would have a seating capacity, whereas a business making and selling scarves would have a production capacity showing how many scarves they can produce in a certain time. </a:t>
            </a:r>
            <a:br>
              <a:rPr lang="en-CA" sz="2400" dirty="0">
                <a:latin typeface="Calibri" panose="020F0502020204030204" pitchFamily="34" charset="0"/>
                <a:ea typeface="Calibri" panose="020F0502020204030204" pitchFamily="34" charset="0"/>
              </a:rPr>
            </a:br>
            <a:endParaRPr lang="en-US" sz="2400" dirty="0">
              <a:effectLst/>
              <a:latin typeface="Calibri" panose="020F0502020204030204" pitchFamily="34" charset="0"/>
              <a:ea typeface="Calibri" panose="020F0502020204030204" pitchFamily="34" charset="0"/>
            </a:endParaRPr>
          </a:p>
          <a:p>
            <a:pPr marR="0" lvl="0">
              <a:spcBef>
                <a:spcPts val="0"/>
              </a:spcBef>
              <a:spcAft>
                <a:spcPts val="0"/>
              </a:spcAft>
            </a:pPr>
            <a:r>
              <a:rPr lang="en-CA" sz="2400" dirty="0">
                <a:effectLst/>
                <a:latin typeface="Calibri" panose="020F0502020204030204" pitchFamily="34" charset="0"/>
                <a:ea typeface="Calibri" panose="020F0502020204030204" pitchFamily="34" charset="0"/>
                <a:hlinkClick r:id="rId5" action="ppaction://hlinksldjump"/>
              </a:rPr>
              <a:t> - Divergent</a:t>
            </a:r>
            <a:r>
              <a:rPr lang="en-CA" sz="2400" dirty="0">
                <a:effectLst/>
                <a:latin typeface="Calibri" panose="020F0502020204030204" pitchFamily="34" charset="0"/>
                <a:ea typeface="Calibri" panose="020F0502020204030204" pitchFamily="34" charset="0"/>
              </a:rPr>
              <a:t> : To diverge means to move away from what is expected – partners with divergent goals have a hard time seeing eye-to-eye.</a:t>
            </a:r>
            <a:br>
              <a:rPr lang="en-CA" sz="2400" dirty="0">
                <a:effectLst/>
                <a:latin typeface="Calibri" panose="020F0502020204030204" pitchFamily="34" charset="0"/>
                <a:ea typeface="Calibri" panose="020F0502020204030204" pitchFamily="34" charset="0"/>
              </a:rPr>
            </a:br>
            <a:endParaRPr lang="en-US" sz="2400" dirty="0">
              <a:latin typeface="Calibri" panose="020F0502020204030204" pitchFamily="34" charset="0"/>
              <a:ea typeface="Calibri" panose="020F0502020204030204" pitchFamily="34" charset="0"/>
            </a:endParaRPr>
          </a:p>
          <a:p>
            <a:pPr marR="0" lvl="0">
              <a:spcBef>
                <a:spcPts val="0"/>
              </a:spcBef>
              <a:spcAft>
                <a:spcPts val="0"/>
              </a:spcAft>
            </a:pPr>
            <a:r>
              <a:rPr lang="en-US" sz="2400" dirty="0">
                <a:effectLst/>
                <a:latin typeface="Calibri" panose="020F0502020204030204" pitchFamily="34" charset="0"/>
                <a:ea typeface="Calibri" panose="020F0502020204030204" pitchFamily="34" charset="0"/>
                <a:hlinkClick r:id="rId6" action="ppaction://hlinksldjump"/>
              </a:rPr>
              <a:t> - </a:t>
            </a:r>
            <a:r>
              <a:rPr lang="en-CA" sz="2400" dirty="0">
                <a:effectLst/>
                <a:latin typeface="Calibri" panose="020F0502020204030204" pitchFamily="34" charset="0"/>
                <a:ea typeface="Calibri" panose="020F0502020204030204" pitchFamily="34" charset="0"/>
                <a:hlinkClick r:id="rId6" action="ppaction://hlinksldjump"/>
              </a:rPr>
              <a:t>Terminated</a:t>
            </a:r>
            <a:r>
              <a:rPr lang="en-CA" sz="2400" dirty="0">
                <a:effectLst/>
                <a:latin typeface="Calibri" panose="020F0502020204030204" pitchFamily="34" charset="0"/>
                <a:ea typeface="Calibri" panose="020F0502020204030204" pitchFamily="34" charset="0"/>
              </a:rPr>
              <a:t> : Terminated means to be finished, cancelled, or otherwise stopped. </a:t>
            </a:r>
            <a:endParaRPr lang="en-US" sz="24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338775586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91A7475-EA94-4EEE-817F-4F5029F976A2}"/>
              </a:ext>
            </a:extLst>
          </p:cNvPr>
          <p:cNvSpPr txBox="1"/>
          <p:nvPr/>
        </p:nvSpPr>
        <p:spPr>
          <a:xfrm>
            <a:off x="2195804" y="1063690"/>
            <a:ext cx="7800391" cy="3139321"/>
          </a:xfrm>
          <a:prstGeom prst="rect">
            <a:avLst/>
          </a:prstGeom>
          <a:noFill/>
        </p:spPr>
        <p:txBody>
          <a:bodyPr wrap="square" rtlCol="0">
            <a:spAutoFit/>
            <a:scene3d>
              <a:camera prst="orthographicFront"/>
              <a:lightRig rig="harsh" dir="t"/>
            </a:scene3d>
            <a:sp3d extrusionH="57150" prstMaterial="matte">
              <a:bevelT w="63500" h="12700" prst="angle"/>
              <a:contourClr>
                <a:schemeClr val="bg1">
                  <a:lumMod val="65000"/>
                </a:schemeClr>
              </a:contourClr>
            </a:sp3d>
          </a:bodyPr>
          <a:lstStyle/>
          <a:p>
            <a:pPr algn="ctr"/>
            <a:r>
              <a:rPr lang="en-CA" sz="6600" b="1" dirty="0">
                <a:ln w="22225">
                  <a:solidFill>
                    <a:schemeClr val="accent6">
                      <a:lumMod val="75000"/>
                    </a:schemeClr>
                  </a:solidFill>
                  <a:prstDash val="solid"/>
                </a:ln>
                <a:solidFill>
                  <a:schemeClr val="accent6">
                    <a:lumMod val="60000"/>
                    <a:lumOff val="40000"/>
                  </a:schemeClr>
                </a:solidFill>
              </a:rPr>
              <a:t>Congratulations, you have completed this module! </a:t>
            </a:r>
            <a:endParaRPr lang="en-US" sz="6600" b="1" dirty="0">
              <a:ln w="22225">
                <a:solidFill>
                  <a:schemeClr val="accent6">
                    <a:lumMod val="75000"/>
                  </a:schemeClr>
                </a:solidFill>
                <a:prstDash val="solid"/>
              </a:ln>
              <a:solidFill>
                <a:schemeClr val="accent6">
                  <a:lumMod val="60000"/>
                  <a:lumOff val="40000"/>
                </a:schemeClr>
              </a:solidFill>
            </a:endParaRPr>
          </a:p>
        </p:txBody>
      </p:sp>
      <p:sp>
        <p:nvSpPr>
          <p:cNvPr id="3" name="TextBox 2">
            <a:extLst>
              <a:ext uri="{FF2B5EF4-FFF2-40B4-BE49-F238E27FC236}">
                <a16:creationId xmlns:a16="http://schemas.microsoft.com/office/drawing/2014/main" id="{1E0FA0AC-3880-4254-A8F5-293DCD90CC28}"/>
              </a:ext>
            </a:extLst>
          </p:cNvPr>
          <p:cNvSpPr txBox="1"/>
          <p:nvPr/>
        </p:nvSpPr>
        <p:spPr>
          <a:xfrm>
            <a:off x="1123163" y="4409103"/>
            <a:ext cx="9593075" cy="523220"/>
          </a:xfrm>
          <a:prstGeom prst="rect">
            <a:avLst/>
          </a:prstGeom>
          <a:noFill/>
        </p:spPr>
        <p:txBody>
          <a:bodyPr wrap="none" rtlCol="0">
            <a:spAutoFit/>
          </a:bodyPr>
          <a:lstStyle/>
          <a:p>
            <a:r>
              <a:rPr lang="en-CA" sz="2800" dirty="0"/>
              <a:t>The next Module will be: When Should I Think About Expansion? </a:t>
            </a:r>
            <a:endParaRPr lang="en-US" sz="2800" dirty="0"/>
          </a:p>
        </p:txBody>
      </p:sp>
      <p:grpSp>
        <p:nvGrpSpPr>
          <p:cNvPr id="4" name="Group 3">
            <a:extLst>
              <a:ext uri="{FF2B5EF4-FFF2-40B4-BE49-F238E27FC236}">
                <a16:creationId xmlns:a16="http://schemas.microsoft.com/office/drawing/2014/main" id="{46857C66-D892-4134-A931-22A840CC1362}"/>
              </a:ext>
            </a:extLst>
          </p:cNvPr>
          <p:cNvGrpSpPr/>
          <p:nvPr/>
        </p:nvGrpSpPr>
        <p:grpSpPr>
          <a:xfrm>
            <a:off x="161831" y="6169003"/>
            <a:ext cx="4276819" cy="627572"/>
            <a:chOff x="161831" y="6169003"/>
            <a:chExt cx="4276819" cy="627572"/>
          </a:xfrm>
        </p:grpSpPr>
        <p:pic>
          <p:nvPicPr>
            <p:cNvPr id="5" name="Picture 4">
              <a:extLst>
                <a:ext uri="{FF2B5EF4-FFF2-40B4-BE49-F238E27FC236}">
                  <a16:creationId xmlns:a16="http://schemas.microsoft.com/office/drawing/2014/main" id="{D55347D2-CEAB-4BE5-89E6-25197637A254}"/>
                </a:ext>
              </a:extLst>
            </p:cNvPr>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61831" y="6205943"/>
              <a:ext cx="1352739" cy="590632"/>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a:extLst>
                <a:ext uri="{FF2B5EF4-FFF2-40B4-BE49-F238E27FC236}">
                  <a16:creationId xmlns:a16="http://schemas.microsoft.com/office/drawing/2014/main" id="{C9901EFE-AE32-49A8-A27C-13A58F5138B4}"/>
                </a:ext>
              </a:extLst>
            </p:cNvPr>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1514570" y="6169003"/>
              <a:ext cx="571500" cy="55245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8">
              <a:extLst>
                <a:ext uri="{FF2B5EF4-FFF2-40B4-BE49-F238E27FC236}">
                  <a16:creationId xmlns:a16="http://schemas.microsoft.com/office/drawing/2014/main" id="{64ED21EC-3265-4656-9981-5AC3CABA4FEE}"/>
                </a:ext>
              </a:extLst>
            </p:cNvPr>
            <p:cNvPicPr>
              <a:picLocks noChangeAspect="1" noChangeArrowheads="1"/>
            </p:cNvPicPr>
            <p:nvPr/>
          </p:nvPicPr>
          <p:blipFill>
            <a:blip r:embed="rId4">
              <a:extLst>
                <a:ext uri="{28A0092B-C50C-407E-A947-70E740481C1C}">
                  <a14:useLocalDpi xmlns:a14="http://schemas.microsoft.com/office/drawing/2010/main"/>
                </a:ext>
              </a:extLst>
            </a:blip>
            <a:srcRect/>
            <a:stretch>
              <a:fillRect/>
            </a:stretch>
          </p:blipFill>
          <p:spPr bwMode="auto">
            <a:xfrm>
              <a:off x="2305050" y="6184856"/>
              <a:ext cx="2133600" cy="533400"/>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97977049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688D8E-E816-4573-A717-5B086F1ADDD4}"/>
              </a:ext>
            </a:extLst>
          </p:cNvPr>
          <p:cNvSpPr>
            <a:spLocks noGrp="1"/>
          </p:cNvSpPr>
          <p:nvPr>
            <p:ph type="ctrTitle"/>
          </p:nvPr>
        </p:nvSpPr>
        <p:spPr>
          <a:xfrm>
            <a:off x="1524000" y="136547"/>
            <a:ext cx="9144000" cy="2387600"/>
          </a:xfrm>
        </p:spPr>
        <p:txBody>
          <a:bodyPr>
            <a:normAutofit fontScale="90000"/>
          </a:bodyPr>
          <a:lstStyle/>
          <a:p>
            <a:r>
              <a:rPr lang="en-CA" sz="6600" b="1" i="0" cap="all" dirty="0">
                <a:effectLst/>
                <a:latin typeface="Arial" panose="020B0604020202020204" pitchFamily="34" charset="0"/>
                <a:cs typeface="Arial" panose="020B0604020202020204" pitchFamily="34" charset="0"/>
              </a:rPr>
              <a:t>SEMINAR </a:t>
            </a:r>
            <a:r>
              <a:rPr lang="en-CA" sz="6600" b="1" cap="all" dirty="0">
                <a:latin typeface="Arial" panose="020B0604020202020204" pitchFamily="34" charset="0"/>
                <a:cs typeface="Arial" panose="020B0604020202020204" pitchFamily="34" charset="0"/>
              </a:rPr>
              <a:t>20</a:t>
            </a:r>
            <a:r>
              <a:rPr lang="en-CA" sz="6600" b="1" i="0" cap="all" dirty="0">
                <a:effectLst/>
                <a:latin typeface="Arial" panose="020B0604020202020204" pitchFamily="34" charset="0"/>
                <a:cs typeface="Arial" panose="020B0604020202020204" pitchFamily="34" charset="0"/>
              </a:rPr>
              <a:t>:</a:t>
            </a:r>
            <a:br>
              <a:rPr lang="en-CA" sz="6600" b="1" i="0" cap="all" dirty="0">
                <a:effectLst/>
                <a:latin typeface="Arial" panose="020B0604020202020204" pitchFamily="34" charset="0"/>
                <a:cs typeface="Arial" panose="020B0604020202020204" pitchFamily="34" charset="0"/>
              </a:rPr>
            </a:br>
            <a:r>
              <a:rPr lang="en-CA" sz="6600" b="1" i="0" cap="all" dirty="0">
                <a:effectLst/>
                <a:latin typeface="Arial" panose="020B0604020202020204" pitchFamily="34" charset="0"/>
                <a:cs typeface="Arial" panose="020B0604020202020204" pitchFamily="34" charset="0"/>
              </a:rPr>
              <a:t>WHAT ARE JOINT VENTURES?</a:t>
            </a:r>
            <a:endParaRPr lang="en-US" sz="6600" b="1" dirty="0">
              <a:latin typeface="Arial" panose="020B0604020202020204" pitchFamily="34" charset="0"/>
              <a:cs typeface="Arial" panose="020B0604020202020204" pitchFamily="34" charset="0"/>
            </a:endParaRPr>
          </a:p>
        </p:txBody>
      </p:sp>
      <p:sp>
        <p:nvSpPr>
          <p:cNvPr id="3" name="Subtitle 2">
            <a:extLst>
              <a:ext uri="{FF2B5EF4-FFF2-40B4-BE49-F238E27FC236}">
                <a16:creationId xmlns:a16="http://schemas.microsoft.com/office/drawing/2014/main" id="{96239F95-E453-4133-98E8-F0C5B8991BD8}"/>
              </a:ext>
            </a:extLst>
          </p:cNvPr>
          <p:cNvSpPr>
            <a:spLocks noGrp="1"/>
          </p:cNvSpPr>
          <p:nvPr>
            <p:ph type="subTitle" idx="1"/>
          </p:nvPr>
        </p:nvSpPr>
        <p:spPr>
          <a:xfrm>
            <a:off x="1524000" y="2522083"/>
            <a:ext cx="9144000" cy="3366654"/>
          </a:xfrm>
        </p:spPr>
        <p:txBody>
          <a:bodyPr>
            <a:normAutofit fontScale="92500"/>
          </a:bodyPr>
          <a:lstStyle/>
          <a:p>
            <a:pPr algn="l">
              <a:lnSpc>
                <a:spcPct val="1250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CA" sz="2400" dirty="0">
                <a:effectLst/>
                <a:latin typeface="Calibri" panose="020F0502020204030204" pitchFamily="34" charset="0"/>
                <a:ea typeface="Calibri" panose="020F0502020204030204" pitchFamily="34" charset="0"/>
                <a:cs typeface="Twentieth Century"/>
              </a:rPr>
              <a:t>Business is all about people, and sometimes, you can’t do it all by yourself. </a:t>
            </a:r>
          </a:p>
          <a:p>
            <a:pPr algn="l">
              <a:lnSpc>
                <a:spcPct val="1250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CA" dirty="0">
                <a:effectLst/>
                <a:latin typeface="Calibri" panose="020F0502020204030204" pitchFamily="34" charset="0"/>
                <a:ea typeface="Calibri" panose="020F0502020204030204" pitchFamily="34" charset="0"/>
                <a:cs typeface="Twentieth Century"/>
              </a:rPr>
              <a:t>Have you ever heard of the expressions :</a:t>
            </a:r>
            <a:endParaRPr lang="en-CA" dirty="0">
              <a:effectLst/>
              <a:latin typeface="Twentieth Century"/>
              <a:ea typeface="Twentieth Century"/>
              <a:cs typeface="Twentieth Century"/>
            </a:endParaRPr>
          </a:p>
          <a:p>
            <a:pPr marL="342900" indent="-342900" algn="ctr">
              <a:lnSpc>
                <a:spcPct val="125000"/>
              </a:lnSpc>
              <a:spcAft>
                <a:spcPts val="0"/>
              </a:spcAft>
              <a:buFont typeface="Arial" panose="020B0604020202020204" pitchFamily="34" charset="0"/>
              <a:buChar cha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CA" i="1" dirty="0">
                <a:effectLst/>
                <a:latin typeface="Calibri" panose="020F0502020204030204" pitchFamily="34" charset="0"/>
                <a:ea typeface="Calibri" panose="020F0502020204030204" pitchFamily="34" charset="0"/>
                <a:cs typeface="Twentieth Century"/>
              </a:rPr>
              <a:t>If you can't beat them, join them</a:t>
            </a:r>
            <a:endParaRPr lang="en-CA" dirty="0">
              <a:effectLst/>
              <a:latin typeface="Twentieth Century"/>
              <a:ea typeface="Twentieth Century"/>
              <a:cs typeface="Twentieth Century"/>
            </a:endParaRPr>
          </a:p>
          <a:p>
            <a:pPr marL="342900" indent="-342900" algn="ctr">
              <a:lnSpc>
                <a:spcPct val="125000"/>
              </a:lnSpc>
              <a:spcAft>
                <a:spcPts val="0"/>
              </a:spcAft>
              <a:buFont typeface="Arial" panose="020B0604020202020204" pitchFamily="34" charset="0"/>
              <a:buChar cha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CA" i="1" dirty="0">
                <a:effectLst/>
                <a:latin typeface="Calibri" panose="020F0502020204030204" pitchFamily="34" charset="0"/>
                <a:ea typeface="Calibri" panose="020F0502020204030204" pitchFamily="34" charset="0"/>
                <a:cs typeface="Twentieth Century"/>
              </a:rPr>
              <a:t>Two heads are better than one </a:t>
            </a:r>
            <a:endParaRPr lang="en-CA" dirty="0">
              <a:effectLst/>
              <a:latin typeface="Twentieth Century"/>
              <a:ea typeface="Twentieth Century"/>
              <a:cs typeface="Twentieth Century"/>
            </a:endParaRPr>
          </a:p>
          <a:p>
            <a:pPr marL="342900" indent="-342900">
              <a:lnSpc>
                <a:spcPct val="125000"/>
              </a:lnSpc>
              <a:buFont typeface="Arial" panose="020B0604020202020204" pitchFamily="34" charset="0"/>
              <a:buChar cha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CA" i="1" dirty="0">
                <a:effectLst/>
                <a:ea typeface="Calibri" panose="020F0502020204030204" pitchFamily="34" charset="0"/>
                <a:cs typeface="Twentieth Century"/>
              </a:rPr>
              <a:t>United we stand, divided we fall</a:t>
            </a:r>
            <a:r>
              <a:rPr lang="en-CA" i="1" baseline="30000" dirty="0">
                <a:effectLst/>
                <a:latin typeface="Calibri" panose="020F0502020204030204" pitchFamily="34" charset="0"/>
                <a:ea typeface="Calibri" panose="020F0502020204030204" pitchFamily="34" charset="0"/>
                <a:cs typeface="Twentieth Century"/>
              </a:rPr>
              <a:t/>
            </a:r>
            <a:br>
              <a:rPr lang="en-CA" i="1" baseline="30000" dirty="0">
                <a:effectLst/>
                <a:latin typeface="Calibri" panose="020F0502020204030204" pitchFamily="34" charset="0"/>
                <a:ea typeface="Calibri" panose="020F0502020204030204" pitchFamily="34" charset="0"/>
                <a:cs typeface="Twentieth Century"/>
              </a:rPr>
            </a:br>
            <a:r>
              <a:rPr lang="en-CA" sz="2600" u="sng" dirty="0">
                <a:effectLst/>
                <a:ea typeface="Calibri" panose="020F0502020204030204" pitchFamily="34" charset="0"/>
                <a:cs typeface="Twentieth Century"/>
              </a:rPr>
              <a:t>This is what a </a:t>
            </a:r>
            <a:r>
              <a:rPr lang="en-CA" sz="2600" u="sng" dirty="0">
                <a:effectLst/>
                <a:ea typeface="Calibri" panose="020F0502020204030204" pitchFamily="34" charset="0"/>
                <a:cs typeface="Twentieth Century"/>
                <a:hlinkClick r:id="rId2" action="ppaction://hlinksldjump" tooltip="A joint venture is a business entity created by two or more parties, generally characterized by shared ownership, shared returns and risks, and shared governance. "/>
              </a:rPr>
              <a:t>joint venture </a:t>
            </a:r>
            <a:r>
              <a:rPr lang="en-CA" sz="2600" u="sng" dirty="0">
                <a:effectLst/>
                <a:ea typeface="Calibri" panose="020F0502020204030204" pitchFamily="34" charset="0"/>
                <a:cs typeface="Twentieth Century"/>
              </a:rPr>
              <a:t>is all about!</a:t>
            </a:r>
            <a:endParaRPr lang="en-CA" sz="2600" u="sng" dirty="0">
              <a:effectLst/>
              <a:ea typeface="Twentieth Century"/>
              <a:cs typeface="Twentieth Century"/>
            </a:endParaRPr>
          </a:p>
          <a:p>
            <a:pPr marL="342900" indent="-342900" algn="ctr">
              <a:lnSpc>
                <a:spcPct val="125000"/>
              </a:lnSpc>
              <a:spcAft>
                <a:spcPts val="0"/>
              </a:spcAft>
              <a:buFont typeface="Arial" panose="020B0604020202020204" pitchFamily="34" charset="0"/>
              <a:buChar cha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endParaRPr lang="en-CA" dirty="0">
              <a:effectLst/>
              <a:latin typeface="Twentieth Century"/>
              <a:ea typeface="Twentieth Century"/>
              <a:cs typeface="Twentieth Century"/>
            </a:endParaRPr>
          </a:p>
          <a:p>
            <a:endParaRPr lang="en-US" dirty="0"/>
          </a:p>
        </p:txBody>
      </p:sp>
      <p:grpSp>
        <p:nvGrpSpPr>
          <p:cNvPr id="4" name="Group 3">
            <a:extLst>
              <a:ext uri="{FF2B5EF4-FFF2-40B4-BE49-F238E27FC236}">
                <a16:creationId xmlns:a16="http://schemas.microsoft.com/office/drawing/2014/main" id="{E084FA53-442B-4FDA-8F78-D82D083BBE33}"/>
              </a:ext>
            </a:extLst>
          </p:cNvPr>
          <p:cNvGrpSpPr/>
          <p:nvPr/>
        </p:nvGrpSpPr>
        <p:grpSpPr>
          <a:xfrm>
            <a:off x="161831" y="6169003"/>
            <a:ext cx="4276819" cy="627572"/>
            <a:chOff x="161831" y="6169003"/>
            <a:chExt cx="4276819" cy="627572"/>
          </a:xfrm>
        </p:grpSpPr>
        <p:pic>
          <p:nvPicPr>
            <p:cNvPr id="5" name="Picture 4">
              <a:extLst>
                <a:ext uri="{FF2B5EF4-FFF2-40B4-BE49-F238E27FC236}">
                  <a16:creationId xmlns:a16="http://schemas.microsoft.com/office/drawing/2014/main" id="{8F229C42-0C59-43A1-9703-FBB0337CD418}"/>
                </a:ext>
              </a:extLst>
            </p:cNvPr>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161831" y="6205943"/>
              <a:ext cx="1352739" cy="590632"/>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a:extLst>
                <a:ext uri="{FF2B5EF4-FFF2-40B4-BE49-F238E27FC236}">
                  <a16:creationId xmlns:a16="http://schemas.microsoft.com/office/drawing/2014/main" id="{BACCA940-1955-4BD5-900F-96BDD4140D19}"/>
                </a:ext>
              </a:extLst>
            </p:cNvPr>
            <p:cNvPicPr>
              <a:picLocks noChangeAspect="1" noChangeArrowheads="1"/>
            </p:cNvPicPr>
            <p:nvPr/>
          </p:nvPicPr>
          <p:blipFill>
            <a:blip r:embed="rId4">
              <a:extLst>
                <a:ext uri="{28A0092B-C50C-407E-A947-70E740481C1C}">
                  <a14:useLocalDpi xmlns:a14="http://schemas.microsoft.com/office/drawing/2010/main"/>
                </a:ext>
              </a:extLst>
            </a:blip>
            <a:srcRect/>
            <a:stretch>
              <a:fillRect/>
            </a:stretch>
          </p:blipFill>
          <p:spPr bwMode="auto">
            <a:xfrm>
              <a:off x="1514570" y="6169003"/>
              <a:ext cx="571500" cy="55245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8">
              <a:extLst>
                <a:ext uri="{FF2B5EF4-FFF2-40B4-BE49-F238E27FC236}">
                  <a16:creationId xmlns:a16="http://schemas.microsoft.com/office/drawing/2014/main" id="{CE023CD4-9584-404B-A69F-444F4234D176}"/>
                </a:ext>
              </a:extLst>
            </p:cNvPr>
            <p:cNvPicPr>
              <a:picLocks noChangeAspect="1" noChangeArrowheads="1"/>
            </p:cNvPicPr>
            <p:nvPr/>
          </p:nvPicPr>
          <p:blipFill>
            <a:blip r:embed="rId5">
              <a:extLst>
                <a:ext uri="{28A0092B-C50C-407E-A947-70E740481C1C}">
                  <a14:useLocalDpi xmlns:a14="http://schemas.microsoft.com/office/drawing/2010/main"/>
                </a:ext>
              </a:extLst>
            </a:blip>
            <a:srcRect/>
            <a:stretch>
              <a:fillRect/>
            </a:stretch>
          </p:blipFill>
          <p:spPr bwMode="auto">
            <a:xfrm>
              <a:off x="2305050" y="6184856"/>
              <a:ext cx="2133600" cy="533400"/>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29457624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F0FD895-3EB9-92B5-8EE5-26695720D1E4}"/>
              </a:ext>
            </a:extLst>
          </p:cNvPr>
          <p:cNvSpPr txBox="1"/>
          <p:nvPr/>
        </p:nvSpPr>
        <p:spPr>
          <a:xfrm>
            <a:off x="364617" y="318254"/>
            <a:ext cx="11462766" cy="1200329"/>
          </a:xfrm>
          <a:prstGeom prst="rect">
            <a:avLst/>
          </a:prstGeom>
          <a:noFill/>
        </p:spPr>
        <p:txBody>
          <a:bodyPr wrap="square">
            <a:spAutoFit/>
          </a:bodyPr>
          <a:lstStyle/>
          <a:p>
            <a:pPr algn="ctr"/>
            <a:r>
              <a:rPr lang="en-CA" sz="7200" b="1" dirty="0">
                <a:effectLst/>
                <a:latin typeface="Arial" panose="020B0604020202020204" pitchFamily="34" charset="0"/>
                <a:ea typeface="Calibri" panose="020F0502020204030204" pitchFamily="34" charset="0"/>
                <a:cs typeface="Arial" panose="020B0604020202020204" pitchFamily="34" charset="0"/>
              </a:rPr>
              <a:t>Why Call </a:t>
            </a:r>
            <a:r>
              <a:rPr lang="en-CA" sz="7200" b="1" dirty="0">
                <a:latin typeface="Arial" panose="020B0604020202020204" pitchFamily="34" charset="0"/>
                <a:ea typeface="Calibri" panose="020F0502020204030204" pitchFamily="34" charset="0"/>
                <a:cs typeface="Arial" panose="020B0604020202020204" pitchFamily="34" charset="0"/>
              </a:rPr>
              <a:t>i</a:t>
            </a:r>
            <a:r>
              <a:rPr lang="en-CA" sz="7200" b="1" dirty="0">
                <a:effectLst/>
                <a:latin typeface="Arial" panose="020B0604020202020204" pitchFamily="34" charset="0"/>
                <a:ea typeface="Calibri" panose="020F0502020204030204" pitchFamily="34" charset="0"/>
                <a:cs typeface="Arial" panose="020B0604020202020204" pitchFamily="34" charset="0"/>
              </a:rPr>
              <a:t>t a Venture?</a:t>
            </a:r>
            <a:endParaRPr lang="en-US" sz="7200" dirty="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C3E74791-19A7-0EC4-8B08-BF4915C7345D}"/>
              </a:ext>
            </a:extLst>
          </p:cNvPr>
          <p:cNvSpPr txBox="1"/>
          <p:nvPr/>
        </p:nvSpPr>
        <p:spPr>
          <a:xfrm>
            <a:off x="364616" y="1859340"/>
            <a:ext cx="11595735" cy="1569660"/>
          </a:xfrm>
          <a:prstGeom prst="rect">
            <a:avLst/>
          </a:prstGeom>
          <a:noFill/>
        </p:spPr>
        <p:txBody>
          <a:bodyPr wrap="square">
            <a:spAutoFit/>
          </a:bodyPr>
          <a:lstStyle/>
          <a:p>
            <a:r>
              <a:rPr lang="en-CA" sz="3200" dirty="0">
                <a:solidFill>
                  <a:srgbClr val="000000"/>
                </a:solidFill>
                <a:effectLst/>
                <a:latin typeface="Calibri" panose="020F0502020204030204" pitchFamily="34" charset="0"/>
                <a:ea typeface="Calibri" panose="020F0502020204030204" pitchFamily="34" charset="0"/>
              </a:rPr>
              <a:t>A venture is defined as a risky or daring journey or </a:t>
            </a:r>
            <a:r>
              <a:rPr lang="en-CA" sz="3200" dirty="0">
                <a:solidFill>
                  <a:srgbClr val="000000"/>
                </a:solidFill>
                <a:effectLst/>
                <a:latin typeface="Calibri" panose="020F0502020204030204" pitchFamily="34" charset="0"/>
                <a:ea typeface="Calibri" panose="020F0502020204030204" pitchFamily="34" charset="0"/>
                <a:hlinkClick r:id="rId2" action="ppaction://hlinksldjump" tooltip="an effort to do something, especially to do a large or difficult job, often as a primary objective."/>
              </a:rPr>
              <a:t>undertaking</a:t>
            </a:r>
            <a:r>
              <a:rPr lang="en-CA" sz="3200" dirty="0">
                <a:solidFill>
                  <a:srgbClr val="000000"/>
                </a:solidFill>
                <a:effectLst/>
                <a:latin typeface="Calibri" panose="020F0502020204030204" pitchFamily="34" charset="0"/>
                <a:ea typeface="Calibri" panose="020F0502020204030204" pitchFamily="34" charset="0"/>
              </a:rPr>
              <a:t>. This may sound just about right when </a:t>
            </a:r>
            <a:r>
              <a:rPr lang="en-CA" sz="3200" dirty="0">
                <a:effectLst/>
                <a:latin typeface="Calibri" panose="020F0502020204030204" pitchFamily="34" charset="0"/>
                <a:ea typeface="Calibri" panose="020F0502020204030204" pitchFamily="34" charset="0"/>
              </a:rPr>
              <a:t>undertaking</a:t>
            </a:r>
            <a:r>
              <a:rPr lang="en-CA" sz="3200" dirty="0">
                <a:solidFill>
                  <a:srgbClr val="000000"/>
                </a:solidFill>
                <a:effectLst/>
                <a:latin typeface="Calibri" panose="020F0502020204030204" pitchFamily="34" charset="0"/>
                <a:ea typeface="Calibri" panose="020F0502020204030204" pitchFamily="34" charset="0"/>
              </a:rPr>
              <a:t> new markets or projects. </a:t>
            </a:r>
            <a:endParaRPr lang="en-US" sz="3200" dirty="0"/>
          </a:p>
        </p:txBody>
      </p:sp>
      <p:pic>
        <p:nvPicPr>
          <p:cNvPr id="1026" name="Picture 2">
            <a:extLst>
              <a:ext uri="{FF2B5EF4-FFF2-40B4-BE49-F238E27FC236}">
                <a16:creationId xmlns:a16="http://schemas.microsoft.com/office/drawing/2014/main" id="{6EBF115C-B810-2170-5A75-A56F96A7013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892" y="3623369"/>
            <a:ext cx="5146548" cy="2916377"/>
          </a:xfrm>
          <a:prstGeom prst="rect">
            <a:avLst/>
          </a:prstGeom>
          <a:ln w="228600" cap="sq" cmpd="thickThin">
            <a:solidFill>
              <a:srgbClr val="000000"/>
            </a:solidFill>
            <a:prstDash val="solid"/>
            <a:miter lim="800000"/>
          </a:ln>
          <a:effectLst>
            <a:innerShdw blurRad="76200">
              <a:srgbClr val="000000"/>
            </a:innerShdw>
          </a:effectLst>
          <a:extLst>
            <a:ext uri="{909E8E84-426E-40DD-AFC4-6F175D3DCCD1}">
              <a14:hiddenFill xmlns:a14="http://schemas.microsoft.com/office/drawing/2010/main">
                <a:solidFill>
                  <a:srgbClr val="FFFFFF"/>
                </a:solidFill>
              </a14:hiddenFill>
            </a:ext>
          </a:extLst>
        </p:spPr>
      </p:pic>
      <p:pic>
        <p:nvPicPr>
          <p:cNvPr id="1028" name="Picture 4">
            <a:extLst>
              <a:ext uri="{FF2B5EF4-FFF2-40B4-BE49-F238E27FC236}">
                <a16:creationId xmlns:a16="http://schemas.microsoft.com/office/drawing/2014/main" id="{A7422A60-7185-6079-593B-B3BCCA6C73B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635019" y="3494368"/>
            <a:ext cx="5192364" cy="2916378"/>
          </a:xfrm>
          <a:prstGeom prst="rect">
            <a:avLst/>
          </a:prstGeom>
          <a:solidFill>
            <a:schemeClr val="accent4">
              <a:lumMod val="20000"/>
              <a:lumOff val="80000"/>
              <a:alpha val="0"/>
            </a:schemeClr>
          </a:solidFill>
          <a:ln w="6350" cap="sq">
            <a:solidFill>
              <a:schemeClr val="tx1"/>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spTree>
    <p:extLst>
      <p:ext uri="{BB962C8B-B14F-4D97-AF65-F5344CB8AC3E}">
        <p14:creationId xmlns:p14="http://schemas.microsoft.com/office/powerpoint/2010/main" val="124120691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CF701D6-0631-C1D0-09BB-3921CC9EBF45}"/>
              </a:ext>
            </a:extLst>
          </p:cNvPr>
          <p:cNvSpPr txBox="1"/>
          <p:nvPr/>
        </p:nvSpPr>
        <p:spPr>
          <a:xfrm>
            <a:off x="-197739" y="25031"/>
            <a:ext cx="12587478" cy="1938992"/>
          </a:xfrm>
          <a:prstGeom prst="rect">
            <a:avLst/>
          </a:prstGeom>
          <a:noFill/>
        </p:spPr>
        <p:txBody>
          <a:bodyPr wrap="square">
            <a:spAutoFit/>
          </a:bodyPr>
          <a:lstStyle/>
          <a:p>
            <a:pPr algn="ctr"/>
            <a:r>
              <a:rPr lang="en-CA" sz="6000" b="1" dirty="0">
                <a:effectLst/>
                <a:latin typeface="Arial" panose="020B0604020202020204" pitchFamily="34" charset="0"/>
                <a:ea typeface="Calibri" panose="020F0502020204030204" pitchFamily="34" charset="0"/>
                <a:cs typeface="Arial" panose="020B0604020202020204" pitchFamily="34" charset="0"/>
              </a:rPr>
              <a:t>Differences Between Partnership and Joint Venture </a:t>
            </a:r>
            <a:endParaRPr lang="en-US" sz="6000" dirty="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AFA2F2E6-C3BA-6AD7-5B54-A8699B6B3FAE}"/>
              </a:ext>
            </a:extLst>
          </p:cNvPr>
          <p:cNvSpPr txBox="1"/>
          <p:nvPr/>
        </p:nvSpPr>
        <p:spPr>
          <a:xfrm>
            <a:off x="228599" y="1964023"/>
            <a:ext cx="11484865" cy="1904817"/>
          </a:xfrm>
          <a:prstGeom prst="rect">
            <a:avLst/>
          </a:prstGeom>
          <a:noFill/>
        </p:spPr>
        <p:txBody>
          <a:bodyPr wrap="square">
            <a:spAutoFit/>
          </a:bodyPr>
          <a:lstStyle/>
          <a:p>
            <a:pPr>
              <a:lnSpc>
                <a:spcPct val="125000"/>
              </a:lnSpc>
              <a:spcAft>
                <a:spcPts val="0"/>
              </a:spcAft>
            </a:pPr>
            <a:r>
              <a:rPr lang="en-CA" sz="2400" dirty="0">
                <a:solidFill>
                  <a:srgbClr val="000000"/>
                </a:solidFill>
                <a:effectLst/>
                <a:latin typeface="Calibri" panose="020F0502020204030204" pitchFamily="34" charset="0"/>
                <a:ea typeface="Calibri" panose="020F0502020204030204" pitchFamily="34" charset="0"/>
              </a:rPr>
              <a:t>A joint venture is a cooperative arrangement between two or more business entities, often to take on new business activity. Each entity contributes assets to the joint venture and agrees on dividing income and expenses. </a:t>
            </a:r>
            <a:r>
              <a:rPr lang="en-CA" sz="2400" dirty="0">
                <a:solidFill>
                  <a:srgbClr val="000000"/>
                </a:solidFill>
                <a:latin typeface="Twentieth Century"/>
                <a:ea typeface="Calibri" panose="020F0502020204030204" pitchFamily="34" charset="0"/>
              </a:rPr>
              <a:t>An e</a:t>
            </a:r>
            <a:r>
              <a:rPr lang="en-CA" sz="2400" dirty="0">
                <a:solidFill>
                  <a:srgbClr val="000000"/>
                </a:solidFill>
                <a:effectLst/>
                <a:latin typeface="Twentieth Century"/>
                <a:ea typeface="Twentieth Century"/>
                <a:cs typeface="Twentieth Century"/>
              </a:rPr>
              <a:t>xample is </a:t>
            </a:r>
            <a:r>
              <a:rPr lang="en-CA" sz="2400" u="sng" dirty="0" err="1">
                <a:solidFill>
                  <a:srgbClr val="0563C1"/>
                </a:solidFill>
                <a:effectLst/>
                <a:latin typeface="Twentieth Century"/>
                <a:ea typeface="Twentieth Century"/>
                <a:cs typeface="Twentieth Century"/>
                <a:hlinkClick r:id="rId2"/>
              </a:rPr>
              <a:t>Nuqsana</a:t>
            </a:r>
            <a:r>
              <a:rPr lang="en-CA" sz="2400" u="sng" dirty="0">
                <a:solidFill>
                  <a:srgbClr val="0563C1"/>
                </a:solidFill>
                <a:effectLst/>
                <a:latin typeface="Twentieth Century"/>
                <a:ea typeface="Twentieth Century"/>
                <a:cs typeface="Twentieth Century"/>
                <a:hlinkClick r:id="rId2"/>
              </a:rPr>
              <a:t>-Pinnacle</a:t>
            </a:r>
            <a:r>
              <a:rPr lang="en-CA" sz="2400" dirty="0">
                <a:solidFill>
                  <a:srgbClr val="000000"/>
                </a:solidFill>
                <a:latin typeface="Twentieth Century"/>
                <a:ea typeface="Twentieth Century"/>
                <a:cs typeface="Twentieth Century"/>
              </a:rPr>
              <a:t>, which </a:t>
            </a:r>
            <a:r>
              <a:rPr lang="en-CA" sz="2400" dirty="0">
                <a:solidFill>
                  <a:srgbClr val="000000"/>
                </a:solidFill>
                <a:effectLst/>
                <a:latin typeface="Twentieth Century"/>
                <a:ea typeface="Twentieth Century"/>
                <a:cs typeface="Twentieth Century"/>
              </a:rPr>
              <a:t>is based in Baker Lake, Nunavut.</a:t>
            </a:r>
            <a:endParaRPr lang="en-CA" sz="2400" dirty="0">
              <a:effectLst/>
              <a:latin typeface="Twentieth Century"/>
              <a:ea typeface="Twentieth Century"/>
              <a:cs typeface="Twentieth Century"/>
            </a:endParaRPr>
          </a:p>
        </p:txBody>
      </p:sp>
      <p:sp>
        <p:nvSpPr>
          <p:cNvPr id="7" name="TextBox 6">
            <a:extLst>
              <a:ext uri="{FF2B5EF4-FFF2-40B4-BE49-F238E27FC236}">
                <a16:creationId xmlns:a16="http://schemas.microsoft.com/office/drawing/2014/main" id="{F45D592B-C33B-550B-39C4-4B4031EAEB9A}"/>
              </a:ext>
            </a:extLst>
          </p:cNvPr>
          <p:cNvSpPr txBox="1"/>
          <p:nvPr/>
        </p:nvSpPr>
        <p:spPr>
          <a:xfrm>
            <a:off x="771144" y="4211158"/>
            <a:ext cx="11420856" cy="830997"/>
          </a:xfrm>
          <a:prstGeom prst="rect">
            <a:avLst/>
          </a:prstGeom>
          <a:noFill/>
        </p:spPr>
        <p:txBody>
          <a:bodyPr wrap="square">
            <a:spAutoFit/>
          </a:bodyPr>
          <a:lstStyle/>
          <a:p>
            <a:r>
              <a:rPr lang="en-CA" sz="2400" dirty="0">
                <a:solidFill>
                  <a:srgbClr val="000000"/>
                </a:solidFill>
                <a:effectLst/>
                <a:latin typeface="Calibri" panose="020F0502020204030204" pitchFamily="34" charset="0"/>
                <a:ea typeface="Calibri" panose="020F0502020204030204" pitchFamily="34" charset="0"/>
              </a:rPr>
              <a:t>A partnership's purpose is not limited to a single </a:t>
            </a:r>
            <a:r>
              <a:rPr lang="en-CA" sz="2400" dirty="0">
                <a:effectLst/>
                <a:latin typeface="Calibri" panose="020F0502020204030204" pitchFamily="34" charset="0"/>
                <a:ea typeface="Calibri" panose="020F0502020204030204" pitchFamily="34" charset="0"/>
              </a:rPr>
              <a:t>project; rather</a:t>
            </a:r>
            <a:r>
              <a:rPr lang="en-CA" sz="2400" dirty="0">
                <a:solidFill>
                  <a:srgbClr val="000000"/>
                </a:solidFill>
                <a:effectLst/>
                <a:latin typeface="Calibri" panose="020F0502020204030204" pitchFamily="34" charset="0"/>
                <a:ea typeface="Calibri" panose="020F0502020204030204" pitchFamily="34" charset="0"/>
              </a:rPr>
              <a:t>, it is oriented towards partners/ owners running a business or long-term enterprise and making a profit.</a:t>
            </a:r>
            <a:endParaRPr lang="en-US" sz="2400" dirty="0"/>
          </a:p>
        </p:txBody>
      </p:sp>
      <p:sp>
        <p:nvSpPr>
          <p:cNvPr id="11" name="TextBox 10">
            <a:extLst>
              <a:ext uri="{FF2B5EF4-FFF2-40B4-BE49-F238E27FC236}">
                <a16:creationId xmlns:a16="http://schemas.microsoft.com/office/drawing/2014/main" id="{274192B4-702D-36FE-01F3-4F7C7D172819}"/>
              </a:ext>
            </a:extLst>
          </p:cNvPr>
          <p:cNvSpPr txBox="1"/>
          <p:nvPr/>
        </p:nvSpPr>
        <p:spPr>
          <a:xfrm>
            <a:off x="1296924" y="5287225"/>
            <a:ext cx="10369295" cy="1545744"/>
          </a:xfrm>
          <a:prstGeom prst="rect">
            <a:avLst/>
          </a:prstGeom>
          <a:noFill/>
        </p:spPr>
        <p:txBody>
          <a:bodyPr wrap="square">
            <a:spAutoFit/>
          </a:bodyPr>
          <a:lstStyle/>
          <a:p>
            <a:pPr marL="342900" lvl="0" indent="-342900">
              <a:lnSpc>
                <a:spcPct val="125000"/>
              </a:lnSpc>
              <a:spcAft>
                <a:spcPts val="800"/>
              </a:spcAft>
              <a:buFont typeface="Arial" panose="020B0604020202020204" pitchFamily="34" charset="0"/>
              <a:buChar char="●"/>
            </a:pPr>
            <a:r>
              <a:rPr lang="en-CA" sz="2400" dirty="0">
                <a:solidFill>
                  <a:srgbClr val="000000"/>
                </a:solidFill>
                <a:effectLst/>
                <a:latin typeface="Calibri" panose="020F0502020204030204" pitchFamily="34" charset="0"/>
                <a:ea typeface="Calibri" panose="020F0502020204030204" pitchFamily="34" charset="0"/>
                <a:cs typeface="Noto Sans Symbols"/>
              </a:rPr>
              <a:t>In a Joint venture</a:t>
            </a:r>
            <a:r>
              <a:rPr lang="en-CA" sz="2400" dirty="0">
                <a:effectLst/>
                <a:latin typeface="Calibri" panose="020F0502020204030204" pitchFamily="34" charset="0"/>
                <a:ea typeface="Calibri" panose="020F0502020204030204" pitchFamily="34" charset="0"/>
                <a:cs typeface="Noto Sans Symbols"/>
              </a:rPr>
              <a:t>,</a:t>
            </a:r>
            <a:r>
              <a:rPr lang="en-CA" sz="2400" dirty="0">
                <a:solidFill>
                  <a:srgbClr val="000000"/>
                </a:solidFill>
                <a:effectLst/>
                <a:latin typeface="Calibri" panose="020F0502020204030204" pitchFamily="34" charset="0"/>
                <a:ea typeface="Calibri" panose="020F0502020204030204" pitchFamily="34" charset="0"/>
                <a:cs typeface="Noto Sans Symbols"/>
              </a:rPr>
              <a:t> each party/business </a:t>
            </a:r>
            <a:r>
              <a:rPr lang="en-CA" sz="2400" dirty="0">
                <a:effectLst/>
                <a:latin typeface="Calibri" panose="020F0502020204030204" pitchFamily="34" charset="0"/>
                <a:ea typeface="Calibri" panose="020F0502020204030204" pitchFamily="34" charset="0"/>
                <a:cs typeface="Noto Sans Symbols"/>
                <a:hlinkClick r:id="rId3" action="ppaction://hlinksldjump" tooltip="An entity refers to a person or organization possessing separate and distinct legal rights, such as an individual, partnership, or corporation. An entity can, among other things, own property, engage in business, enter into contracts, pay taxes, sue and be"/>
              </a:rPr>
              <a:t>entity</a:t>
            </a:r>
            <a:r>
              <a:rPr lang="en-CA" sz="2400" dirty="0">
                <a:solidFill>
                  <a:srgbClr val="000000"/>
                </a:solidFill>
                <a:effectLst/>
                <a:latin typeface="Calibri" panose="020F0502020204030204" pitchFamily="34" charset="0"/>
                <a:ea typeface="Calibri" panose="020F0502020204030204" pitchFamily="34" charset="0"/>
                <a:cs typeface="Noto Sans Symbols"/>
              </a:rPr>
              <a:t> keeps its separate </a:t>
            </a:r>
            <a:r>
              <a:rPr lang="en-CA" sz="2400" dirty="0">
                <a:solidFill>
                  <a:srgbClr val="000000"/>
                </a:solidFill>
                <a:effectLst/>
                <a:latin typeface="Calibri" panose="020F0502020204030204" pitchFamily="34" charset="0"/>
                <a:ea typeface="Calibri" panose="020F0502020204030204" pitchFamily="34" charset="0"/>
                <a:cs typeface="Noto Sans Symbols"/>
                <a:hlinkClick r:id="rId4" action="ppaction://hlinksldjump" tooltip="Refers to the legal identity by which a person, entity, association or company is recognised, with sufficient capacity for taking on obligations and carrying out activities that incur full legal responsibility, regarding themselves and third parties."/>
              </a:rPr>
              <a:t>legal status</a:t>
            </a:r>
            <a:r>
              <a:rPr lang="en-CA" sz="2400" dirty="0">
                <a:solidFill>
                  <a:srgbClr val="000000"/>
                </a:solidFill>
                <a:effectLst/>
                <a:latin typeface="Calibri" panose="020F0502020204030204" pitchFamily="34" charset="0"/>
                <a:ea typeface="Calibri" panose="020F0502020204030204" pitchFamily="34" charset="0"/>
                <a:cs typeface="Noto Sans Symbols"/>
              </a:rPr>
              <a:t>.</a:t>
            </a:r>
            <a:endParaRPr lang="en-CA" sz="2400" dirty="0">
              <a:effectLst/>
              <a:latin typeface="Noto Sans Symbols"/>
              <a:ea typeface="Noto Sans Symbols"/>
              <a:cs typeface="Noto Sans Symbols"/>
            </a:endParaRPr>
          </a:p>
          <a:p>
            <a:pPr marL="342900" lvl="0" indent="-342900">
              <a:lnSpc>
                <a:spcPct val="125000"/>
              </a:lnSpc>
              <a:spcAft>
                <a:spcPts val="800"/>
              </a:spcAft>
              <a:buFont typeface="Arial" panose="020B0604020202020204" pitchFamily="34" charset="0"/>
              <a:buChar char="●"/>
            </a:pPr>
            <a:r>
              <a:rPr lang="en-CA" sz="2400" dirty="0">
                <a:solidFill>
                  <a:srgbClr val="000000"/>
                </a:solidFill>
                <a:effectLst/>
                <a:latin typeface="Calibri" panose="020F0502020204030204" pitchFamily="34" charset="0"/>
                <a:ea typeface="Calibri" panose="020F0502020204030204" pitchFamily="34" charset="0"/>
                <a:cs typeface="Noto Sans Symbols"/>
              </a:rPr>
              <a:t>A joint venture is also </a:t>
            </a:r>
            <a:r>
              <a:rPr lang="en-CA" sz="2400" dirty="0">
                <a:effectLst/>
                <a:latin typeface="Calibri" panose="020F0502020204030204" pitchFamily="34" charset="0"/>
                <a:ea typeface="Calibri" panose="020F0502020204030204" pitchFamily="34" charset="0"/>
                <a:cs typeface="Noto Sans Symbols"/>
              </a:rPr>
              <a:t>different</a:t>
            </a:r>
            <a:r>
              <a:rPr lang="en-CA" sz="2400" dirty="0">
                <a:solidFill>
                  <a:srgbClr val="000000"/>
                </a:solidFill>
                <a:effectLst/>
                <a:latin typeface="Calibri" panose="020F0502020204030204" pitchFamily="34" charset="0"/>
                <a:ea typeface="Calibri" panose="020F0502020204030204" pitchFamily="34" charset="0"/>
                <a:cs typeface="Noto Sans Symbols"/>
              </a:rPr>
              <a:t> from a </a:t>
            </a:r>
            <a:r>
              <a:rPr lang="en-CA" sz="2400" dirty="0">
                <a:solidFill>
                  <a:srgbClr val="000000"/>
                </a:solidFill>
                <a:effectLst/>
                <a:latin typeface="Calibri" panose="020F0502020204030204" pitchFamily="34" charset="0"/>
                <a:ea typeface="Calibri" panose="020F0502020204030204" pitchFamily="34" charset="0"/>
                <a:cs typeface="Noto Sans Symbols"/>
                <a:hlinkClick r:id="rId4" action="ppaction://hlinksldjump" tooltip="A merger is an agreement that unites two existing companies into one new company. There are several types of mergers and also several reasons why companies complete mergers."/>
              </a:rPr>
              <a:t>merger</a:t>
            </a:r>
            <a:r>
              <a:rPr lang="en-CA" sz="2400" dirty="0">
                <a:solidFill>
                  <a:srgbClr val="000000"/>
                </a:solidFill>
                <a:effectLst/>
                <a:latin typeface="Calibri" panose="020F0502020204030204" pitchFamily="34" charset="0"/>
                <a:ea typeface="Calibri" panose="020F0502020204030204" pitchFamily="34" charset="0"/>
                <a:cs typeface="Noto Sans Symbols"/>
              </a:rPr>
              <a:t> because there is no transfer of ownership in the deal.</a:t>
            </a:r>
            <a:endParaRPr lang="en-CA" sz="2400" dirty="0">
              <a:effectLst/>
              <a:latin typeface="Noto Sans Symbols"/>
              <a:ea typeface="Noto Sans Symbols"/>
              <a:cs typeface="Noto Sans Symbols"/>
            </a:endParaRPr>
          </a:p>
        </p:txBody>
      </p:sp>
      <p:sp>
        <p:nvSpPr>
          <p:cNvPr id="12" name="TextBox 11">
            <a:extLst>
              <a:ext uri="{FF2B5EF4-FFF2-40B4-BE49-F238E27FC236}">
                <a16:creationId xmlns:a16="http://schemas.microsoft.com/office/drawing/2014/main" id="{C4B8B7FB-DA75-A3B4-33C5-49395997E4DE}"/>
              </a:ext>
            </a:extLst>
          </p:cNvPr>
          <p:cNvSpPr txBox="1"/>
          <p:nvPr/>
        </p:nvSpPr>
        <p:spPr>
          <a:xfrm>
            <a:off x="7342631" y="4916559"/>
            <a:ext cx="2980945" cy="461665"/>
          </a:xfrm>
          <a:prstGeom prst="rect">
            <a:avLst/>
          </a:prstGeom>
          <a:noFill/>
        </p:spPr>
        <p:txBody>
          <a:bodyPr wrap="square" rtlCol="0">
            <a:spAutoFit/>
          </a:bodyPr>
          <a:lstStyle/>
          <a:p>
            <a:r>
              <a:rPr lang="en-CA" sz="2400" i="1" dirty="0">
                <a:ln w="0"/>
                <a:solidFill>
                  <a:schemeClr val="accent6">
                    <a:lumMod val="75000"/>
                  </a:schemeClr>
                </a:solidFill>
                <a:effectLst>
                  <a:outerShdw blurRad="38100" dist="25400" dir="5400000" algn="ctr" rotWithShape="0">
                    <a:srgbClr val="6E747A">
                      <a:alpha val="43000"/>
                    </a:srgbClr>
                  </a:outerShdw>
                </a:effectLst>
              </a:rPr>
              <a:t>Remember…</a:t>
            </a:r>
            <a:endParaRPr lang="en-US" sz="2400" i="1" dirty="0">
              <a:ln w="0"/>
              <a:solidFill>
                <a:schemeClr val="accent6">
                  <a:lumMod val="75000"/>
                </a:schemeClr>
              </a:solidFill>
              <a:effectLst>
                <a:outerShdw blurRad="38100" dist="25400" dir="5400000" algn="ctr" rotWithShape="0">
                  <a:srgbClr val="6E747A">
                    <a:alpha val="43000"/>
                  </a:srgbClr>
                </a:outerShdw>
              </a:effectLst>
            </a:endParaRPr>
          </a:p>
        </p:txBody>
      </p:sp>
      <p:sp>
        <p:nvSpPr>
          <p:cNvPr id="4" name="TextBox 3">
            <a:extLst>
              <a:ext uri="{FF2B5EF4-FFF2-40B4-BE49-F238E27FC236}">
                <a16:creationId xmlns:a16="http://schemas.microsoft.com/office/drawing/2014/main" id="{08E7439A-C067-45DC-2167-7B76122E5038}"/>
              </a:ext>
            </a:extLst>
          </p:cNvPr>
          <p:cNvSpPr txBox="1"/>
          <p:nvPr/>
        </p:nvSpPr>
        <p:spPr>
          <a:xfrm>
            <a:off x="771144" y="3868840"/>
            <a:ext cx="6537960" cy="461665"/>
          </a:xfrm>
          <a:prstGeom prst="rect">
            <a:avLst/>
          </a:prstGeom>
          <a:noFill/>
        </p:spPr>
        <p:txBody>
          <a:bodyPr wrap="square">
            <a:spAutoFit/>
          </a:bodyPr>
          <a:lstStyle/>
          <a:p>
            <a:r>
              <a:rPr lang="en-CA" sz="2400" b="1" dirty="0">
                <a:solidFill>
                  <a:srgbClr val="000000"/>
                </a:solidFill>
                <a:effectLst/>
                <a:latin typeface="Calibri" panose="020F0502020204030204" pitchFamily="34" charset="0"/>
                <a:ea typeface="Calibri" panose="020F0502020204030204" pitchFamily="34" charset="0"/>
              </a:rPr>
              <a:t>Partnerships and joint ventures are different.</a:t>
            </a:r>
            <a:endParaRPr lang="en-US" sz="2400" b="1" dirty="0"/>
          </a:p>
        </p:txBody>
      </p:sp>
    </p:spTree>
    <p:extLst>
      <p:ext uri="{BB962C8B-B14F-4D97-AF65-F5344CB8AC3E}">
        <p14:creationId xmlns:p14="http://schemas.microsoft.com/office/powerpoint/2010/main" val="26243104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arn(inVertical)">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1">
                                            <p:txEl>
                                              <p:pRg st="0" end="0"/>
                                            </p:txEl>
                                          </p:spTgt>
                                        </p:tgtEl>
                                        <p:attrNameLst>
                                          <p:attrName>style.visibility</p:attrName>
                                        </p:attrNameLst>
                                      </p:cBhvr>
                                      <p:to>
                                        <p:strVal val="visible"/>
                                      </p:to>
                                    </p:set>
                                    <p:animEffect transition="in" filter="fade">
                                      <p:cBhvr>
                                        <p:cTn id="12" dur="500"/>
                                        <p:tgtEl>
                                          <p:spTgt spid="11">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1">
                                            <p:txEl>
                                              <p:pRg st="1" end="1"/>
                                            </p:txEl>
                                          </p:spTgt>
                                        </p:tgtEl>
                                        <p:attrNameLst>
                                          <p:attrName>style.visibility</p:attrName>
                                        </p:attrNameLst>
                                      </p:cBhvr>
                                      <p:to>
                                        <p:strVal val="visible"/>
                                      </p:to>
                                    </p:set>
                                    <p:animEffect transition="in" filter="fade">
                                      <p:cBhvr>
                                        <p:cTn id="17" dur="500"/>
                                        <p:tgtEl>
                                          <p:spTgt spid="1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DED6C97-288C-FB72-8271-E615588DFB2B}"/>
              </a:ext>
            </a:extLst>
          </p:cNvPr>
          <p:cNvSpPr txBox="1"/>
          <p:nvPr/>
        </p:nvSpPr>
        <p:spPr>
          <a:xfrm>
            <a:off x="322707" y="0"/>
            <a:ext cx="11546586" cy="1341265"/>
          </a:xfrm>
          <a:prstGeom prst="rect">
            <a:avLst/>
          </a:prstGeom>
          <a:noFill/>
        </p:spPr>
        <p:txBody>
          <a:bodyPr wrap="square">
            <a:spAutoFit/>
          </a:bodyPr>
          <a:lstStyle/>
          <a:p>
            <a:pPr algn="ctr">
              <a:lnSpc>
                <a:spcPct val="125000"/>
              </a:lnSpc>
              <a:spcAft>
                <a:spcPts val="800"/>
              </a:spcAft>
            </a:pPr>
            <a:r>
              <a:rPr lang="en-CA" sz="7200" b="1" dirty="0">
                <a:effectLst/>
                <a:latin typeface="Arial" panose="020B0604020202020204" pitchFamily="34" charset="0"/>
                <a:ea typeface="Calibri" panose="020F0502020204030204" pitchFamily="34" charset="0"/>
                <a:cs typeface="Arial" panose="020B0604020202020204" pitchFamily="34" charset="0"/>
              </a:rPr>
              <a:t>T</a:t>
            </a:r>
            <a:r>
              <a:rPr lang="en-CA" sz="7200" b="1" dirty="0">
                <a:solidFill>
                  <a:srgbClr val="000000"/>
                </a:solidFill>
                <a:effectLst/>
                <a:latin typeface="Arial" panose="020B0604020202020204" pitchFamily="34" charset="0"/>
                <a:ea typeface="Calibri" panose="020F0502020204030204" pitchFamily="34" charset="0"/>
                <a:cs typeface="Arial" panose="020B0604020202020204" pitchFamily="34" charset="0"/>
              </a:rPr>
              <a:t>ypes of Joint Ventures  </a:t>
            </a:r>
            <a:endParaRPr lang="en-CA" sz="7200" dirty="0">
              <a:effectLst/>
              <a:latin typeface="Arial" panose="020B0604020202020204" pitchFamily="34" charset="0"/>
              <a:ea typeface="Twentieth Century"/>
              <a:cs typeface="Arial" panose="020B0604020202020204" pitchFamily="34" charset="0"/>
            </a:endParaRPr>
          </a:p>
        </p:txBody>
      </p:sp>
      <p:sp>
        <p:nvSpPr>
          <p:cNvPr id="7" name="TextBox 6">
            <a:extLst>
              <a:ext uri="{FF2B5EF4-FFF2-40B4-BE49-F238E27FC236}">
                <a16:creationId xmlns:a16="http://schemas.microsoft.com/office/drawing/2014/main" id="{E492C468-888A-5B4B-D443-407CF6511F78}"/>
              </a:ext>
            </a:extLst>
          </p:cNvPr>
          <p:cNvSpPr txBox="1"/>
          <p:nvPr/>
        </p:nvSpPr>
        <p:spPr>
          <a:xfrm>
            <a:off x="6055614" y="1445108"/>
            <a:ext cx="6136386" cy="830997"/>
          </a:xfrm>
          <a:prstGeom prst="rect">
            <a:avLst/>
          </a:prstGeom>
          <a:noFill/>
        </p:spPr>
        <p:txBody>
          <a:bodyPr wrap="square">
            <a:spAutoFit/>
          </a:bodyPr>
          <a:lstStyle/>
          <a:p>
            <a:pPr marL="285750" indent="-285750">
              <a:buFont typeface="Arial" panose="020B0604020202020204" pitchFamily="34" charset="0"/>
              <a:buChar char="•"/>
            </a:pPr>
            <a:r>
              <a:rPr lang="en-CA" sz="2400" dirty="0">
                <a:solidFill>
                  <a:srgbClr val="000000"/>
                </a:solidFill>
                <a:effectLst/>
                <a:latin typeface="Calibri" panose="020F0502020204030204" pitchFamily="34" charset="0"/>
                <a:ea typeface="Calibri" panose="020F0502020204030204" pitchFamily="34" charset="0"/>
              </a:rPr>
              <a:t>Unincorporated: such as a partnership, cooperation agreement, or strategic alliance.</a:t>
            </a:r>
            <a:endParaRPr lang="en-US" sz="2400" dirty="0"/>
          </a:p>
        </p:txBody>
      </p:sp>
      <p:sp>
        <p:nvSpPr>
          <p:cNvPr id="13" name="TextBox 12">
            <a:extLst>
              <a:ext uri="{FF2B5EF4-FFF2-40B4-BE49-F238E27FC236}">
                <a16:creationId xmlns:a16="http://schemas.microsoft.com/office/drawing/2014/main" id="{6DE12398-43FA-E8CD-0BD6-9D68BB3AFE03}"/>
              </a:ext>
            </a:extLst>
          </p:cNvPr>
          <p:cNvSpPr txBox="1"/>
          <p:nvPr/>
        </p:nvSpPr>
        <p:spPr>
          <a:xfrm>
            <a:off x="201930" y="1449502"/>
            <a:ext cx="5145405" cy="830997"/>
          </a:xfrm>
          <a:prstGeom prst="rect">
            <a:avLst/>
          </a:prstGeom>
          <a:noFill/>
        </p:spPr>
        <p:txBody>
          <a:bodyPr wrap="square">
            <a:spAutoFit/>
          </a:bodyPr>
          <a:lstStyle/>
          <a:p>
            <a:pPr marL="342900" lvl="0" indent="-342900">
              <a:spcAft>
                <a:spcPts val="800"/>
              </a:spcAft>
              <a:buFont typeface="Arial" panose="020B0604020202020204" pitchFamily="34" charset="0"/>
              <a:buChar char="•"/>
            </a:pPr>
            <a:r>
              <a:rPr lang="en-CA" sz="2400" dirty="0">
                <a:solidFill>
                  <a:srgbClr val="000000"/>
                </a:solidFill>
                <a:effectLst/>
                <a:latin typeface="Calibri" panose="020F0502020204030204" pitchFamily="34" charset="0"/>
                <a:ea typeface="Calibri" panose="020F0502020204030204" pitchFamily="34" charset="0"/>
                <a:cs typeface="Noto Sans Symbols"/>
              </a:rPr>
              <a:t>Incorporated:  As </a:t>
            </a:r>
            <a:r>
              <a:rPr lang="en-CA" sz="2400" dirty="0">
                <a:effectLst/>
                <a:latin typeface="Calibri" panose="020F0502020204030204" pitchFamily="34" charset="0"/>
                <a:ea typeface="Calibri" panose="020F0502020204030204" pitchFamily="34" charset="0"/>
                <a:cs typeface="Noto Sans Symbols"/>
              </a:rPr>
              <a:t>a newly</a:t>
            </a:r>
            <a:r>
              <a:rPr lang="en-CA" sz="2400" dirty="0">
                <a:solidFill>
                  <a:srgbClr val="000000"/>
                </a:solidFill>
                <a:effectLst/>
                <a:latin typeface="Calibri" panose="020F0502020204030204" pitchFamily="34" charset="0"/>
                <a:ea typeface="Calibri" panose="020F0502020204030204" pitchFamily="34" charset="0"/>
                <a:cs typeface="Noto Sans Symbols"/>
              </a:rPr>
              <a:t> incorporated co-owned company. </a:t>
            </a:r>
            <a:endParaRPr lang="en-CA" sz="2400" dirty="0">
              <a:effectLst/>
              <a:latin typeface="Noto Sans Symbols"/>
              <a:ea typeface="Noto Sans Symbols"/>
              <a:cs typeface="Noto Sans Symbols"/>
            </a:endParaRPr>
          </a:p>
        </p:txBody>
      </p:sp>
      <p:pic>
        <p:nvPicPr>
          <p:cNvPr id="2050" name="Picture 2">
            <a:extLst>
              <a:ext uri="{FF2B5EF4-FFF2-40B4-BE49-F238E27FC236}">
                <a16:creationId xmlns:a16="http://schemas.microsoft.com/office/drawing/2014/main" id="{7E43575D-56BB-1161-BE37-5F5E5491C7F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5779" y="2632744"/>
            <a:ext cx="4257706" cy="3784092"/>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pic>
        <p:nvPicPr>
          <p:cNvPr id="2052" name="Picture 4">
            <a:extLst>
              <a:ext uri="{FF2B5EF4-FFF2-40B4-BE49-F238E27FC236}">
                <a16:creationId xmlns:a16="http://schemas.microsoft.com/office/drawing/2014/main" id="{9BBAE36E-A4FD-AAC5-A791-844880FFF08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94954" y="2632744"/>
            <a:ext cx="4257706" cy="3784092"/>
          </a:xfrm>
          <a:prstGeom prst="rect">
            <a:avLst/>
          </a:prstGeom>
          <a:ln w="28575">
            <a:solidFill>
              <a:schemeClr val="tx1"/>
            </a:solid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93736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500"/>
                                        <p:tgtEl>
                                          <p:spTgt spid="13"/>
                                        </p:tgtEl>
                                      </p:cBhvr>
                                    </p:animEffect>
                                  </p:childTnLst>
                                </p:cTn>
                              </p:par>
                              <p:par>
                                <p:cTn id="8" presetID="10" presetClass="entr" presetSubtype="0" fill="hold" nodeType="withEffect">
                                  <p:stCondLst>
                                    <p:cond delay="0"/>
                                  </p:stCondLst>
                                  <p:childTnLst>
                                    <p:set>
                                      <p:cBhvr>
                                        <p:cTn id="9" dur="1" fill="hold">
                                          <p:stCondLst>
                                            <p:cond delay="0"/>
                                          </p:stCondLst>
                                        </p:cTn>
                                        <p:tgtEl>
                                          <p:spTgt spid="2050"/>
                                        </p:tgtEl>
                                        <p:attrNameLst>
                                          <p:attrName>style.visibility</p:attrName>
                                        </p:attrNameLst>
                                      </p:cBhvr>
                                      <p:to>
                                        <p:strVal val="visible"/>
                                      </p:to>
                                    </p:set>
                                    <p:animEffect transition="in" filter="fade">
                                      <p:cBhvr>
                                        <p:cTn id="10" dur="500"/>
                                        <p:tgtEl>
                                          <p:spTgt spid="2050"/>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fade">
                                      <p:cBhvr>
                                        <p:cTn id="15" dur="500"/>
                                        <p:tgtEl>
                                          <p:spTgt spid="7"/>
                                        </p:tgtEl>
                                      </p:cBhvr>
                                    </p:animEffect>
                                  </p:childTnLst>
                                </p:cTn>
                              </p:par>
                              <p:par>
                                <p:cTn id="16" presetID="10" presetClass="entr" presetSubtype="0" fill="hold" nodeType="withEffect">
                                  <p:stCondLst>
                                    <p:cond delay="0"/>
                                  </p:stCondLst>
                                  <p:childTnLst>
                                    <p:set>
                                      <p:cBhvr>
                                        <p:cTn id="17" dur="1" fill="hold">
                                          <p:stCondLst>
                                            <p:cond delay="0"/>
                                          </p:stCondLst>
                                        </p:cTn>
                                        <p:tgtEl>
                                          <p:spTgt spid="2052"/>
                                        </p:tgtEl>
                                        <p:attrNameLst>
                                          <p:attrName>style.visibility</p:attrName>
                                        </p:attrNameLst>
                                      </p:cBhvr>
                                      <p:to>
                                        <p:strVal val="visible"/>
                                      </p:to>
                                    </p:set>
                                    <p:animEffect transition="in" filter="fade">
                                      <p:cBhvr>
                                        <p:cTn id="18" dur="500"/>
                                        <p:tgtEl>
                                          <p:spTgt spid="20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101D557-E3D4-3378-F45C-429BFF44B443}"/>
              </a:ext>
            </a:extLst>
          </p:cNvPr>
          <p:cNvSpPr txBox="1"/>
          <p:nvPr/>
        </p:nvSpPr>
        <p:spPr>
          <a:xfrm>
            <a:off x="1365885" y="171950"/>
            <a:ext cx="9460230" cy="1200329"/>
          </a:xfrm>
          <a:prstGeom prst="rect">
            <a:avLst/>
          </a:prstGeom>
          <a:noFill/>
        </p:spPr>
        <p:txBody>
          <a:bodyPr wrap="square">
            <a:spAutoFit/>
          </a:bodyPr>
          <a:lstStyle/>
          <a:p>
            <a:pPr algn="ctr"/>
            <a:r>
              <a:rPr lang="en-CA" sz="7200" b="1" dirty="0">
                <a:effectLst/>
                <a:latin typeface="Arial" panose="020B0604020202020204" pitchFamily="34" charset="0"/>
                <a:ea typeface="Calibri" panose="020F0502020204030204" pitchFamily="34" charset="0"/>
                <a:cs typeface="Arial" panose="020B0604020202020204" pitchFamily="34" charset="0"/>
              </a:rPr>
              <a:t> The A</a:t>
            </a:r>
            <a:r>
              <a:rPr lang="en-CA" sz="7200" b="1" dirty="0">
                <a:solidFill>
                  <a:srgbClr val="000000"/>
                </a:solidFill>
                <a:effectLst/>
                <a:latin typeface="Arial" panose="020B0604020202020204" pitchFamily="34" charset="0"/>
                <a:ea typeface="Calibri" panose="020F0502020204030204" pitchFamily="34" charset="0"/>
                <a:cs typeface="Arial" panose="020B0604020202020204" pitchFamily="34" charset="0"/>
              </a:rPr>
              <a:t>dvantages:</a:t>
            </a:r>
            <a:endParaRPr lang="en-US" sz="7200" dirty="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9BE15B0D-7B8C-1E5B-137C-E68CA1DBE392}"/>
              </a:ext>
            </a:extLst>
          </p:cNvPr>
          <p:cNvSpPr txBox="1"/>
          <p:nvPr/>
        </p:nvSpPr>
        <p:spPr>
          <a:xfrm>
            <a:off x="73723" y="1598968"/>
            <a:ext cx="12044553" cy="1200329"/>
          </a:xfrm>
          <a:prstGeom prst="rect">
            <a:avLst/>
          </a:prstGeom>
          <a:noFill/>
        </p:spPr>
        <p:txBody>
          <a:bodyPr wrap="square">
            <a:spAutoFit/>
          </a:bodyPr>
          <a:lstStyle/>
          <a:p>
            <a:r>
              <a:rPr lang="en-CA" sz="2400" dirty="0">
                <a:solidFill>
                  <a:srgbClr val="000000"/>
                </a:solidFill>
                <a:effectLst/>
                <a:latin typeface="Calibri" panose="020F0502020204030204" pitchFamily="34" charset="0"/>
                <a:ea typeface="Calibri" panose="020F0502020204030204" pitchFamily="34" charset="0"/>
              </a:rPr>
              <a:t>A joint venture can help your business grow faster, increase productivity and generate greater profits</a:t>
            </a:r>
            <a:r>
              <a:rPr lang="en-CA" sz="2400" dirty="0">
                <a:effectLst/>
                <a:latin typeface="Calibri" panose="020F0502020204030204" pitchFamily="34" charset="0"/>
                <a:ea typeface="Calibri" panose="020F0502020204030204" pitchFamily="34" charset="0"/>
              </a:rPr>
              <a:t>,</a:t>
            </a:r>
            <a:r>
              <a:rPr lang="en-CA" sz="2400" dirty="0">
                <a:solidFill>
                  <a:srgbClr val="000000"/>
                </a:solidFill>
                <a:effectLst/>
                <a:latin typeface="Calibri" panose="020F0502020204030204" pitchFamily="34" charset="0"/>
                <a:ea typeface="Calibri" panose="020F0502020204030204" pitchFamily="34" charset="0"/>
              </a:rPr>
              <a:t> enable growth without </a:t>
            </a:r>
            <a:r>
              <a:rPr lang="en-CA" sz="2400" dirty="0">
                <a:effectLst/>
                <a:latin typeface="Calibri" panose="020F0502020204030204" pitchFamily="34" charset="0"/>
                <a:ea typeface="Calibri" panose="020F0502020204030204" pitchFamily="34" charset="0"/>
              </a:rPr>
              <a:t>borrowing</a:t>
            </a:r>
            <a:r>
              <a:rPr lang="en-CA" sz="2400" dirty="0">
                <a:solidFill>
                  <a:srgbClr val="000000"/>
                </a:solidFill>
                <a:effectLst/>
                <a:latin typeface="Calibri" panose="020F0502020204030204" pitchFamily="34" charset="0"/>
                <a:ea typeface="Calibri" panose="020F0502020204030204" pitchFamily="34" charset="0"/>
              </a:rPr>
              <a:t> funds</a:t>
            </a:r>
            <a:r>
              <a:rPr lang="en-CA" sz="2400" dirty="0">
                <a:effectLst/>
                <a:latin typeface="Calibri" panose="020F0502020204030204" pitchFamily="34" charset="0"/>
                <a:ea typeface="Calibri" panose="020F0502020204030204" pitchFamily="34" charset="0"/>
              </a:rPr>
              <a:t>,</a:t>
            </a:r>
            <a:r>
              <a:rPr lang="en-CA" sz="2400" dirty="0">
                <a:solidFill>
                  <a:srgbClr val="000000"/>
                </a:solidFill>
                <a:effectLst/>
                <a:latin typeface="Calibri" panose="020F0502020204030204" pitchFamily="34" charset="0"/>
                <a:ea typeface="Calibri" panose="020F0502020204030204" pitchFamily="34" charset="0"/>
              </a:rPr>
              <a:t> or look for outside investors</a:t>
            </a:r>
            <a:r>
              <a:rPr lang="en-CA" sz="2400" dirty="0">
                <a:effectLst/>
                <a:latin typeface="Calibri" panose="020F0502020204030204" pitchFamily="34" charset="0"/>
                <a:ea typeface="Calibri" panose="020F0502020204030204" pitchFamily="34" charset="0"/>
              </a:rPr>
              <a:t>, including access</a:t>
            </a:r>
            <a:r>
              <a:rPr lang="en-CA" sz="2400" dirty="0">
                <a:solidFill>
                  <a:srgbClr val="000000"/>
                </a:solidFill>
                <a:effectLst/>
                <a:latin typeface="Calibri" panose="020F0502020204030204" pitchFamily="34" charset="0"/>
                <a:ea typeface="Calibri" panose="020F0502020204030204" pitchFamily="34" charset="0"/>
              </a:rPr>
              <a:t> to new markets and distribution networks.</a:t>
            </a:r>
            <a:endParaRPr lang="en-US" sz="2400" dirty="0"/>
          </a:p>
        </p:txBody>
      </p:sp>
      <p:sp>
        <p:nvSpPr>
          <p:cNvPr id="6" name="TextBox 5">
            <a:extLst>
              <a:ext uri="{FF2B5EF4-FFF2-40B4-BE49-F238E27FC236}">
                <a16:creationId xmlns:a16="http://schemas.microsoft.com/office/drawing/2014/main" id="{4977CB3F-9567-74AC-CE47-23CE09D5B5BE}"/>
              </a:ext>
            </a:extLst>
          </p:cNvPr>
          <p:cNvSpPr txBox="1"/>
          <p:nvPr/>
        </p:nvSpPr>
        <p:spPr>
          <a:xfrm>
            <a:off x="4379975" y="3097451"/>
            <a:ext cx="3107069" cy="523220"/>
          </a:xfrm>
          <a:prstGeom prst="rect">
            <a:avLst/>
          </a:prstGeom>
          <a:noFill/>
        </p:spPr>
        <p:txBody>
          <a:bodyPr wrap="none" rtlCol="0">
            <a:prstTxWarp prst="textArchUp">
              <a:avLst/>
            </a:prstTxWarp>
            <a:spAutoFit/>
          </a:bodyPr>
          <a:lstStyle/>
          <a:p>
            <a:r>
              <a:rPr lang="en-CA" sz="2800" dirty="0">
                <a:ln w="0"/>
                <a:solidFill>
                  <a:schemeClr val="accent1"/>
                </a:solidFill>
                <a:effectLst>
                  <a:outerShdw blurRad="38100" dist="25400" dir="5400000" algn="ctr" rotWithShape="0">
                    <a:srgbClr val="6E747A">
                      <a:alpha val="43000"/>
                    </a:srgbClr>
                  </a:outerShdw>
                </a:effectLst>
              </a:rPr>
              <a:t>Advantages include:</a:t>
            </a:r>
            <a:endParaRPr lang="en-US" sz="2800" dirty="0">
              <a:ln w="0"/>
              <a:solidFill>
                <a:schemeClr val="accent1"/>
              </a:solidFill>
              <a:effectLst>
                <a:outerShdw blurRad="38100" dist="25400" dir="5400000" algn="ctr" rotWithShape="0">
                  <a:srgbClr val="6E747A">
                    <a:alpha val="43000"/>
                  </a:srgbClr>
                </a:outerShdw>
              </a:effectLst>
            </a:endParaRPr>
          </a:p>
        </p:txBody>
      </p:sp>
      <p:sp>
        <p:nvSpPr>
          <p:cNvPr id="13" name="TextBox 12">
            <a:extLst>
              <a:ext uri="{FF2B5EF4-FFF2-40B4-BE49-F238E27FC236}">
                <a16:creationId xmlns:a16="http://schemas.microsoft.com/office/drawing/2014/main" id="{715AF48F-C3CB-5812-5E6C-BFFF9126BB71}"/>
              </a:ext>
            </a:extLst>
          </p:cNvPr>
          <p:cNvSpPr txBox="1"/>
          <p:nvPr/>
        </p:nvSpPr>
        <p:spPr>
          <a:xfrm>
            <a:off x="543122" y="3498939"/>
            <a:ext cx="10780776" cy="3359061"/>
          </a:xfrm>
          <a:prstGeom prst="rect">
            <a:avLst/>
          </a:prstGeom>
          <a:noFill/>
        </p:spPr>
        <p:txBody>
          <a:bodyPr wrap="square" rtlCol="0">
            <a:spAutoFit/>
          </a:bodyPr>
          <a:lstStyle/>
          <a:p>
            <a:pPr>
              <a:lnSpc>
                <a:spcPct val="150000"/>
              </a:lnSpc>
            </a:pPr>
            <a:r>
              <a:rPr lang="en-CA" sz="2400" dirty="0"/>
              <a:t>●	Increased </a:t>
            </a:r>
            <a:r>
              <a:rPr lang="en-CA" sz="2400" dirty="0">
                <a:hlinkClick r:id="rId2" action="ppaction://hlinksldjump" tooltip="The maximum amount that something can contain, or produce. An arena would have a seating capacity, whereas a business making and selling scarves would have a production capacity showing how many scarves they can produce in a certain time."/>
              </a:rPr>
              <a:t>capacity</a:t>
            </a:r>
            <a:r>
              <a:rPr lang="en-CA" sz="2400" dirty="0"/>
              <a:t>.</a:t>
            </a:r>
          </a:p>
          <a:p>
            <a:pPr>
              <a:lnSpc>
                <a:spcPct val="150000"/>
              </a:lnSpc>
            </a:pPr>
            <a:r>
              <a:rPr lang="en-CA" sz="2400" dirty="0"/>
              <a:t>●	Sharing of risks, costs, and liability with a partner.</a:t>
            </a:r>
          </a:p>
          <a:p>
            <a:pPr>
              <a:lnSpc>
                <a:spcPct val="150000"/>
              </a:lnSpc>
            </a:pPr>
            <a:r>
              <a:rPr lang="en-CA" sz="2400" dirty="0"/>
              <a:t>●	Access to new knowledge and expertise, including specialized staff.</a:t>
            </a:r>
          </a:p>
          <a:p>
            <a:pPr>
              <a:lnSpc>
                <a:spcPct val="150000"/>
              </a:lnSpc>
            </a:pPr>
            <a:r>
              <a:rPr lang="en-CA" sz="2400" dirty="0"/>
              <a:t>●	Access to greater resources, for example, technology and financing.</a:t>
            </a:r>
          </a:p>
          <a:p>
            <a:pPr>
              <a:lnSpc>
                <a:spcPct val="150000"/>
              </a:lnSpc>
            </a:pPr>
            <a:r>
              <a:rPr lang="en-CA" sz="2400" dirty="0"/>
              <a:t>●	Joined forces in purchasing, research, and development.</a:t>
            </a:r>
          </a:p>
          <a:p>
            <a:pPr>
              <a:lnSpc>
                <a:spcPct val="150000"/>
              </a:lnSpc>
            </a:pPr>
            <a:endParaRPr lang="en-US" sz="2400" dirty="0"/>
          </a:p>
        </p:txBody>
      </p:sp>
    </p:spTree>
    <p:extLst>
      <p:ext uri="{BB962C8B-B14F-4D97-AF65-F5344CB8AC3E}">
        <p14:creationId xmlns:p14="http://schemas.microsoft.com/office/powerpoint/2010/main" val="17343937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13">
                                            <p:txEl>
                                              <p:pRg st="0" end="0"/>
                                            </p:txEl>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13">
                                            <p:txEl>
                                              <p:pRg st="1" end="1"/>
                                            </p:txEl>
                                          </p:spTgt>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nodeType="clickEffect">
                                  <p:stCondLst>
                                    <p:cond delay="0"/>
                                  </p:stCondLst>
                                  <p:childTnLst>
                                    <p:set>
                                      <p:cBhvr>
                                        <p:cTn id="19" dur="1" fill="hold">
                                          <p:stCondLst>
                                            <p:cond delay="0"/>
                                          </p:stCondLst>
                                        </p:cTn>
                                        <p:tgtEl>
                                          <p:spTgt spid="13">
                                            <p:txEl>
                                              <p:pRg st="2" end="2"/>
                                            </p:txEl>
                                          </p:spTgt>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nodeType="clickEffect">
                                  <p:stCondLst>
                                    <p:cond delay="0"/>
                                  </p:stCondLst>
                                  <p:childTnLst>
                                    <p:set>
                                      <p:cBhvr>
                                        <p:cTn id="23" dur="1" fill="hold">
                                          <p:stCondLst>
                                            <p:cond delay="0"/>
                                          </p:stCondLst>
                                        </p:cTn>
                                        <p:tgtEl>
                                          <p:spTgt spid="13">
                                            <p:txEl>
                                              <p:pRg st="3" end="3"/>
                                            </p:txEl>
                                          </p:spTgt>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1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5358122-2E88-D43A-966C-1ED21704CABD}"/>
              </a:ext>
            </a:extLst>
          </p:cNvPr>
          <p:cNvSpPr txBox="1"/>
          <p:nvPr/>
        </p:nvSpPr>
        <p:spPr>
          <a:xfrm>
            <a:off x="3048762" y="95285"/>
            <a:ext cx="6094476" cy="1374800"/>
          </a:xfrm>
          <a:prstGeom prst="rect">
            <a:avLst/>
          </a:prstGeom>
          <a:noFill/>
        </p:spPr>
        <p:txBody>
          <a:bodyPr wrap="square">
            <a:spAutoFit/>
          </a:bodyPr>
          <a:lstStyle/>
          <a:p>
            <a:pPr algn="ctr">
              <a:lnSpc>
                <a:spcPct val="125000"/>
              </a:lnSpc>
              <a:spcAft>
                <a:spcPts val="800"/>
              </a:spcAft>
            </a:pPr>
            <a:r>
              <a:rPr lang="en-CA" sz="7200" b="1" dirty="0">
                <a:effectLst/>
                <a:latin typeface="Arial" panose="020B0604020202020204" pitchFamily="34" charset="0"/>
                <a:ea typeface="Calibri" panose="020F0502020204030204" pitchFamily="34" charset="0"/>
                <a:cs typeface="Arial" panose="020B0604020202020204" pitchFamily="34" charset="0"/>
              </a:rPr>
              <a:t> The Risks:</a:t>
            </a:r>
            <a:endParaRPr lang="en-CA" sz="7200" dirty="0">
              <a:effectLst/>
              <a:latin typeface="Arial" panose="020B0604020202020204" pitchFamily="34" charset="0"/>
              <a:ea typeface="Twentieth Century"/>
              <a:cs typeface="Arial" panose="020B0604020202020204" pitchFamily="34" charset="0"/>
            </a:endParaRPr>
          </a:p>
        </p:txBody>
      </p:sp>
      <p:sp>
        <p:nvSpPr>
          <p:cNvPr id="5" name="TextBox 4">
            <a:extLst>
              <a:ext uri="{FF2B5EF4-FFF2-40B4-BE49-F238E27FC236}">
                <a16:creationId xmlns:a16="http://schemas.microsoft.com/office/drawing/2014/main" id="{7074D412-3A08-F6A2-FF22-6638AB794BA2}"/>
              </a:ext>
            </a:extLst>
          </p:cNvPr>
          <p:cNvSpPr txBox="1"/>
          <p:nvPr/>
        </p:nvSpPr>
        <p:spPr>
          <a:xfrm>
            <a:off x="194310" y="1574768"/>
            <a:ext cx="7194042" cy="1938992"/>
          </a:xfrm>
          <a:prstGeom prst="rect">
            <a:avLst/>
          </a:prstGeom>
          <a:noFill/>
        </p:spPr>
        <p:txBody>
          <a:bodyPr wrap="square">
            <a:spAutoFit/>
          </a:bodyPr>
          <a:lstStyle/>
          <a:p>
            <a:r>
              <a:rPr lang="en-CA" sz="2400" b="1" dirty="0">
                <a:solidFill>
                  <a:srgbClr val="000000"/>
                </a:solidFill>
                <a:effectLst/>
                <a:latin typeface="Calibri" panose="020F0502020204030204" pitchFamily="34" charset="0"/>
                <a:ea typeface="Calibri" panose="020F0502020204030204" pitchFamily="34" charset="0"/>
              </a:rPr>
              <a:t>- Lack of trust:  </a:t>
            </a:r>
            <a:r>
              <a:rPr lang="en-CA" sz="2400" dirty="0">
                <a:solidFill>
                  <a:srgbClr val="000000"/>
                </a:solidFill>
                <a:effectLst/>
                <a:latin typeface="Calibri" panose="020F0502020204030204" pitchFamily="34" charset="0"/>
                <a:ea typeface="Calibri" panose="020F0502020204030204" pitchFamily="34" charset="0"/>
              </a:rPr>
              <a:t>Since alliances are built on trust, one of the main risks you can face may occur if the partners are from different cultures and management styles. They may not trust working in a certain "way.” When joint venturing, be prepared to give and take.</a:t>
            </a:r>
            <a:endParaRPr lang="en-US" sz="2400" dirty="0"/>
          </a:p>
        </p:txBody>
      </p:sp>
      <p:sp>
        <p:nvSpPr>
          <p:cNvPr id="7" name="TextBox 6">
            <a:extLst>
              <a:ext uri="{FF2B5EF4-FFF2-40B4-BE49-F238E27FC236}">
                <a16:creationId xmlns:a16="http://schemas.microsoft.com/office/drawing/2014/main" id="{8F8045C7-5787-0341-0CC4-2E44E9F6C919}"/>
              </a:ext>
            </a:extLst>
          </p:cNvPr>
          <p:cNvSpPr txBox="1"/>
          <p:nvPr/>
        </p:nvSpPr>
        <p:spPr>
          <a:xfrm>
            <a:off x="194310" y="3938480"/>
            <a:ext cx="7276338" cy="1569660"/>
          </a:xfrm>
          <a:prstGeom prst="rect">
            <a:avLst/>
          </a:prstGeom>
          <a:noFill/>
        </p:spPr>
        <p:txBody>
          <a:bodyPr wrap="square">
            <a:spAutoFit/>
          </a:bodyPr>
          <a:lstStyle/>
          <a:p>
            <a:r>
              <a:rPr lang="en-CA" sz="2400" b="1" dirty="0">
                <a:solidFill>
                  <a:srgbClr val="000000"/>
                </a:solidFill>
                <a:effectLst/>
                <a:latin typeface="Calibri" panose="020F0502020204030204" pitchFamily="34" charset="0"/>
                <a:ea typeface="Calibri" panose="020F0502020204030204" pitchFamily="34" charset="0"/>
              </a:rPr>
              <a:t>- Divergent Goals/Interests:</a:t>
            </a:r>
            <a:r>
              <a:rPr lang="en-CA" sz="2400" dirty="0">
                <a:solidFill>
                  <a:srgbClr val="000000"/>
                </a:solidFill>
                <a:effectLst/>
                <a:latin typeface="Calibri" panose="020F0502020204030204" pitchFamily="34" charset="0"/>
                <a:ea typeface="Calibri" panose="020F0502020204030204" pitchFamily="34" charset="0"/>
              </a:rPr>
              <a:t> Many potential joint </a:t>
            </a:r>
            <a:r>
              <a:rPr lang="en-CA" sz="2400" dirty="0">
                <a:effectLst/>
                <a:latin typeface="Calibri" panose="020F0502020204030204" pitchFamily="34" charset="0"/>
                <a:ea typeface="Calibri" panose="020F0502020204030204" pitchFamily="34" charset="0"/>
              </a:rPr>
              <a:t>ventures failed before the ink on the contract was dry because of </a:t>
            </a:r>
            <a:r>
              <a:rPr lang="en-CA" sz="2400" dirty="0">
                <a:effectLst/>
                <a:latin typeface="Calibri" panose="020F0502020204030204" pitchFamily="34" charset="0"/>
                <a:ea typeface="Calibri" panose="020F0502020204030204" pitchFamily="34" charset="0"/>
                <a:hlinkClick r:id="rId2" action="ppaction://hlinksldjump" tooltip="To diverge means to move away from what is expected – partners with divergent goals have a hard time seeing eye-to-eye."/>
              </a:rPr>
              <a:t>divergent</a:t>
            </a:r>
            <a:r>
              <a:rPr lang="en-CA" sz="2400" dirty="0">
                <a:effectLst/>
                <a:latin typeface="Calibri" panose="020F0502020204030204" pitchFamily="34" charset="0"/>
                <a:ea typeface="Calibri" panose="020F0502020204030204" pitchFamily="34" charset="0"/>
              </a:rPr>
              <a:t> goals and ambitions or the venture's objectives</a:t>
            </a:r>
            <a:r>
              <a:rPr lang="en-CA" sz="2400" dirty="0">
                <a:solidFill>
                  <a:srgbClr val="000000"/>
                </a:solidFill>
                <a:effectLst/>
                <a:latin typeface="Calibri" panose="020F0502020204030204" pitchFamily="34" charset="0"/>
                <a:ea typeface="Calibri" panose="020F0502020204030204" pitchFamily="34" charset="0"/>
              </a:rPr>
              <a:t> were unclear. </a:t>
            </a:r>
            <a:endParaRPr lang="en-US" sz="2400" dirty="0"/>
          </a:p>
        </p:txBody>
      </p:sp>
      <p:pic>
        <p:nvPicPr>
          <p:cNvPr id="3074" name="Picture 2">
            <a:extLst>
              <a:ext uri="{FF2B5EF4-FFF2-40B4-BE49-F238E27FC236}">
                <a16:creationId xmlns:a16="http://schemas.microsoft.com/office/drawing/2014/main" id="{E7D81D1A-34D3-3DE8-7701-3DD27914A8F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78752" y="1999488"/>
            <a:ext cx="5065776" cy="3377184"/>
          </a:xfrm>
          <a:prstGeom prst="roundRect">
            <a:avLst>
              <a:gd name="adj" fmla="val 8594"/>
            </a:avLst>
          </a:prstGeom>
          <a:solidFill>
            <a:srgbClr val="FFFFFF">
              <a:shade val="85000"/>
            </a:srgbClr>
          </a:solidFill>
          <a:ln w="19050">
            <a:solidFill>
              <a:schemeClr val="tx1"/>
            </a:solidFill>
          </a:ln>
          <a:effectLst>
            <a:reflection blurRad="12700" stA="38000" endPos="28000" dist="5000" dir="5400000" sy="-100000" algn="bl" rotWithShape="0"/>
          </a:effectLst>
          <a:scene3d>
            <a:camera prst="perspectiveContrastingLeftFacing"/>
            <a:lightRig rig="threePt" dir="t"/>
          </a:scene3d>
        </p:spPr>
      </p:pic>
    </p:spTree>
    <p:extLst>
      <p:ext uri="{BB962C8B-B14F-4D97-AF65-F5344CB8AC3E}">
        <p14:creationId xmlns:p14="http://schemas.microsoft.com/office/powerpoint/2010/main" val="15559558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barn(inVertical)">
                                      <p:cBhvr>
                                        <p:cTn id="13"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Diagonal Corners Rounded 14">
            <a:extLst>
              <a:ext uri="{FF2B5EF4-FFF2-40B4-BE49-F238E27FC236}">
                <a16:creationId xmlns:a16="http://schemas.microsoft.com/office/drawing/2014/main" id="{B774E27B-CB68-3DBF-2161-427A1AB789D4}"/>
              </a:ext>
            </a:extLst>
          </p:cNvPr>
          <p:cNvSpPr/>
          <p:nvPr/>
        </p:nvSpPr>
        <p:spPr>
          <a:xfrm>
            <a:off x="176022" y="56630"/>
            <a:ext cx="7612144" cy="978408"/>
          </a:xfrm>
          <a:prstGeom prst="round2Diag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2DD97430-C314-0922-2C90-2A744B5CA8D2}"/>
              </a:ext>
            </a:extLst>
          </p:cNvPr>
          <p:cNvSpPr txBox="1"/>
          <p:nvPr/>
        </p:nvSpPr>
        <p:spPr>
          <a:xfrm>
            <a:off x="285750" y="179034"/>
            <a:ext cx="8126730" cy="733599"/>
          </a:xfrm>
          <a:prstGeom prst="rect">
            <a:avLst/>
          </a:prstGeom>
          <a:noFill/>
        </p:spPr>
        <p:txBody>
          <a:bodyPr wrap="square">
            <a:spAutoFit/>
          </a:bodyPr>
          <a:lstStyle/>
          <a:p>
            <a:pPr>
              <a:lnSpc>
                <a:spcPct val="125000"/>
              </a:lnSpc>
              <a:spcAft>
                <a:spcPts val="800"/>
              </a:spcAft>
            </a:pPr>
            <a:r>
              <a:rPr lang="en-CA" sz="3600" b="1" dirty="0">
                <a:solidFill>
                  <a:srgbClr val="000000"/>
                </a:solidFill>
                <a:effectLst/>
                <a:latin typeface="Calibri" panose="020F0502020204030204" pitchFamily="34" charset="0"/>
                <a:ea typeface="Calibri" panose="020F0502020204030204" pitchFamily="34" charset="0"/>
                <a:cs typeface="Twentieth Century"/>
              </a:rPr>
              <a:t>Problems are also likely to come up if:</a:t>
            </a:r>
            <a:endParaRPr lang="en-CA" sz="3600" b="1" dirty="0">
              <a:effectLst/>
              <a:latin typeface="Twentieth Century"/>
              <a:ea typeface="Twentieth Century"/>
              <a:cs typeface="Twentieth Century"/>
            </a:endParaRPr>
          </a:p>
        </p:txBody>
      </p:sp>
      <p:sp>
        <p:nvSpPr>
          <p:cNvPr id="13" name="TextBox 12">
            <a:extLst>
              <a:ext uri="{FF2B5EF4-FFF2-40B4-BE49-F238E27FC236}">
                <a16:creationId xmlns:a16="http://schemas.microsoft.com/office/drawing/2014/main" id="{84CBBA39-F2CC-82D9-EA23-8D63EC599EB7}"/>
              </a:ext>
            </a:extLst>
          </p:cNvPr>
          <p:cNvSpPr txBox="1"/>
          <p:nvPr/>
        </p:nvSpPr>
        <p:spPr>
          <a:xfrm>
            <a:off x="176022" y="1035037"/>
            <a:ext cx="10988802" cy="3088025"/>
          </a:xfrm>
          <a:prstGeom prst="rect">
            <a:avLst/>
          </a:prstGeom>
          <a:noFill/>
        </p:spPr>
        <p:txBody>
          <a:bodyPr wrap="square">
            <a:spAutoFit/>
          </a:bodyPr>
          <a:lstStyle/>
          <a:p>
            <a:pPr marL="342900" lvl="0" indent="-342900" algn="ctr">
              <a:lnSpc>
                <a:spcPct val="125000"/>
              </a:lnSpc>
              <a:spcBef>
                <a:spcPts val="1400"/>
              </a:spcBef>
              <a:spcAft>
                <a:spcPts val="800"/>
              </a:spcAft>
              <a:buSzPct val="100000"/>
              <a:buFont typeface="Calibri" panose="020F0502020204030204" pitchFamily="34" charset="0"/>
              <a:buChar char="•"/>
            </a:pPr>
            <a:r>
              <a:rPr lang="en-CA" sz="2400" dirty="0">
                <a:solidFill>
                  <a:srgbClr val="000000"/>
                </a:solidFill>
                <a:effectLst/>
                <a:ea typeface="Calibri" panose="020F0502020204030204" pitchFamily="34" charset="0"/>
                <a:cs typeface="Noto Sans Symbols"/>
              </a:rPr>
              <a:t>The communication between partners is not great.</a:t>
            </a:r>
            <a:endParaRPr lang="en-CA" sz="2400" dirty="0">
              <a:effectLst/>
              <a:ea typeface="Noto Sans Symbols"/>
              <a:cs typeface="Noto Sans Symbols"/>
            </a:endParaRPr>
          </a:p>
          <a:p>
            <a:pPr marL="342900" lvl="0" indent="-342900" algn="ctr">
              <a:lnSpc>
                <a:spcPct val="125000"/>
              </a:lnSpc>
              <a:spcAft>
                <a:spcPts val="800"/>
              </a:spcAft>
              <a:buSzPct val="100000"/>
              <a:buFont typeface="Calibri" panose="020F0502020204030204" pitchFamily="34" charset="0"/>
              <a:buChar char="•"/>
            </a:pPr>
            <a:r>
              <a:rPr lang="en-CA" sz="2400" dirty="0">
                <a:solidFill>
                  <a:srgbClr val="000000"/>
                </a:solidFill>
                <a:effectLst/>
                <a:ea typeface="Calibri" panose="020F0502020204030204" pitchFamily="34" charset="0"/>
                <a:cs typeface="Noto Sans Symbols"/>
              </a:rPr>
              <a:t>The level of expertise and investment isn't equally matched.</a:t>
            </a:r>
            <a:endParaRPr lang="en-CA" sz="2400" dirty="0">
              <a:effectLst/>
              <a:ea typeface="Noto Sans Symbols"/>
              <a:cs typeface="Noto Sans Symbols"/>
            </a:endParaRPr>
          </a:p>
          <a:p>
            <a:pPr marL="342900" lvl="0" indent="-342900" algn="ctr">
              <a:lnSpc>
                <a:spcPct val="125000"/>
              </a:lnSpc>
              <a:spcAft>
                <a:spcPts val="800"/>
              </a:spcAft>
              <a:buSzPct val="100000"/>
              <a:buFont typeface="Calibri" panose="020F0502020204030204" pitchFamily="34" charset="0"/>
              <a:buChar char="•"/>
            </a:pPr>
            <a:r>
              <a:rPr lang="en-CA" sz="2400" dirty="0">
                <a:solidFill>
                  <a:srgbClr val="000000"/>
                </a:solidFill>
                <a:effectLst/>
                <a:ea typeface="Calibri" panose="020F0502020204030204" pitchFamily="34" charset="0"/>
                <a:cs typeface="Noto Sans Symbols"/>
              </a:rPr>
              <a:t>The work and resources aren't distributed equally.</a:t>
            </a:r>
            <a:endParaRPr lang="en-CA" sz="2400" dirty="0">
              <a:effectLst/>
              <a:ea typeface="Noto Sans Symbols"/>
              <a:cs typeface="Noto Sans Symbols"/>
            </a:endParaRPr>
          </a:p>
          <a:p>
            <a:pPr marL="342900" lvl="0" indent="-342900" algn="ctr">
              <a:lnSpc>
                <a:spcPct val="125000"/>
              </a:lnSpc>
              <a:spcAft>
                <a:spcPts val="800"/>
              </a:spcAft>
              <a:buSzPct val="100000"/>
              <a:buFont typeface="Calibri" panose="020F0502020204030204" pitchFamily="34" charset="0"/>
              <a:buChar cha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CA" sz="2400" dirty="0">
                <a:solidFill>
                  <a:srgbClr val="000000"/>
                </a:solidFill>
                <a:effectLst/>
                <a:ea typeface="Calibri" panose="020F0502020204030204" pitchFamily="34" charset="0"/>
                <a:cs typeface="Noto Sans Symbols"/>
              </a:rPr>
              <a:t>There is not a good fit between the participating partners. </a:t>
            </a:r>
            <a:endParaRPr lang="en-CA" sz="2400" dirty="0">
              <a:effectLst/>
              <a:ea typeface="Noto Sans Symbols"/>
              <a:cs typeface="Noto Sans Symbols"/>
            </a:endParaRPr>
          </a:p>
          <a:p>
            <a:pPr marL="342900" indent="-342900" algn="ctr">
              <a:buSzPct val="100000"/>
              <a:buFont typeface="Calibri" panose="020F0502020204030204" pitchFamily="34" charset="0"/>
              <a:buChar char="•"/>
            </a:pPr>
            <a:r>
              <a:rPr lang="en-CA" sz="2400" dirty="0">
                <a:effectLst/>
                <a:ea typeface="Calibri" panose="020F0502020204030204" pitchFamily="34" charset="0"/>
              </a:rPr>
              <a:t>The alliance hurts the core business reputation or</a:t>
            </a:r>
            <a:r>
              <a:rPr lang="en-CA" sz="2400" dirty="0">
                <a:solidFill>
                  <a:srgbClr val="000000"/>
                </a:solidFill>
                <a:effectLst/>
                <a:ea typeface="Calibri" panose="020F0502020204030204" pitchFamily="34" charset="0"/>
              </a:rPr>
              <a:t> </a:t>
            </a:r>
            <a:r>
              <a:rPr lang="en-CA" sz="2400" dirty="0">
                <a:effectLst/>
                <a:ea typeface="Calibri" panose="020F0502020204030204" pitchFamily="34" charset="0"/>
              </a:rPr>
              <a:t>poses</a:t>
            </a:r>
            <a:r>
              <a:rPr lang="en-CA" sz="2400" dirty="0">
                <a:solidFill>
                  <a:srgbClr val="000000"/>
                </a:solidFill>
                <a:effectLst/>
                <a:ea typeface="Calibri" panose="020F0502020204030204" pitchFamily="34" charset="0"/>
              </a:rPr>
              <a:t> a risk to a partner's primary business operations. </a:t>
            </a:r>
            <a:endParaRPr lang="en-US" sz="2400" dirty="0"/>
          </a:p>
        </p:txBody>
      </p:sp>
      <p:pic>
        <p:nvPicPr>
          <p:cNvPr id="4098" name="Picture 2">
            <a:extLst>
              <a:ext uri="{FF2B5EF4-FFF2-40B4-BE49-F238E27FC236}">
                <a16:creationId xmlns:a16="http://schemas.microsoft.com/office/drawing/2014/main" id="{6FFE1981-1F1E-A85D-56AA-099D5DD0E89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95438" y="3745423"/>
            <a:ext cx="4024884" cy="3112577"/>
          </a:xfrm>
          <a:prstGeom prst="snip2DiagRect">
            <a:avLst/>
          </a:prstGeom>
          <a:solidFill>
            <a:schemeClr val="accent4">
              <a:lumMod val="20000"/>
              <a:lumOff val="80000"/>
              <a:alpha val="0"/>
            </a:schemeClr>
          </a:solidFill>
          <a:ln w="19050" cap="sq">
            <a:solidFill>
              <a:schemeClr val="tx1"/>
            </a:solidFill>
            <a:miter lim="800000"/>
          </a:ln>
          <a:effectLst>
            <a:outerShdw blurRad="88900" algn="tl" rotWithShape="0">
              <a:srgbClr val="000000">
                <a:alpha val="45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24444181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506FA18-C060-A72E-7B23-7FBA8BC370B3}"/>
              </a:ext>
            </a:extLst>
          </p:cNvPr>
          <p:cNvSpPr txBox="1"/>
          <p:nvPr/>
        </p:nvSpPr>
        <p:spPr>
          <a:xfrm>
            <a:off x="171831" y="0"/>
            <a:ext cx="11848338" cy="2123658"/>
          </a:xfrm>
          <a:prstGeom prst="rect">
            <a:avLst/>
          </a:prstGeom>
          <a:noFill/>
        </p:spPr>
        <p:txBody>
          <a:bodyPr wrap="square">
            <a:spAutoFit/>
          </a:bodyPr>
          <a:lstStyle/>
          <a:p>
            <a:pPr algn="ctr"/>
            <a:r>
              <a:rPr lang="en-CA" sz="6600" b="1" dirty="0">
                <a:effectLst/>
                <a:latin typeface="Arial" panose="020B0604020202020204" pitchFamily="34" charset="0"/>
                <a:ea typeface="Calibri" panose="020F0502020204030204" pitchFamily="34" charset="0"/>
                <a:cs typeface="Arial" panose="020B0604020202020204" pitchFamily="34" charset="0"/>
              </a:rPr>
              <a:t>Dividing the “Who’s" and "What’s”: </a:t>
            </a:r>
            <a:endParaRPr lang="en-US" sz="6600" dirty="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72E8FB88-7DD1-0A36-BA69-DF0E521F0548}"/>
              </a:ext>
            </a:extLst>
          </p:cNvPr>
          <p:cNvSpPr txBox="1"/>
          <p:nvPr/>
        </p:nvSpPr>
        <p:spPr>
          <a:xfrm>
            <a:off x="343662" y="3467826"/>
            <a:ext cx="11848338" cy="3252172"/>
          </a:xfrm>
          <a:prstGeom prst="rect">
            <a:avLst/>
          </a:prstGeom>
          <a:noFill/>
        </p:spPr>
        <p:txBody>
          <a:bodyPr wrap="square">
            <a:spAutoFit/>
          </a:bodyPr>
          <a:lstStyle/>
          <a:p>
            <a:pPr>
              <a:lnSpc>
                <a:spcPct val="125000"/>
              </a:lnSpc>
              <a:spcAft>
                <a:spcPts val="800"/>
              </a:spcAft>
            </a:pPr>
            <a:r>
              <a:rPr lang="en-CA" sz="2400" dirty="0">
                <a:solidFill>
                  <a:srgbClr val="000000"/>
                </a:solidFill>
                <a:effectLst/>
                <a:ea typeface="Calibri" panose="020F0502020204030204" pitchFamily="34" charset="0"/>
                <a:cs typeface="Twentieth Century"/>
              </a:rPr>
              <a:t>Once again, success depends on good communication, a carefully planned joint venture relationship, and a clear joint venture agreement.</a:t>
            </a:r>
            <a:endParaRPr lang="en-CA" sz="2400" dirty="0">
              <a:effectLst/>
              <a:ea typeface="Twentieth Century"/>
              <a:cs typeface="Twentieth Century"/>
            </a:endParaRPr>
          </a:p>
          <a:p>
            <a:pPr>
              <a:lnSpc>
                <a:spcPct val="125000"/>
              </a:lnSpc>
              <a:spcAft>
                <a:spcPts val="800"/>
              </a:spcAft>
            </a:pPr>
            <a:r>
              <a:rPr lang="en-CA" sz="2400" dirty="0">
                <a:solidFill>
                  <a:srgbClr val="000000"/>
                </a:solidFill>
                <a:effectLst/>
                <a:ea typeface="Calibri" panose="020F0502020204030204" pitchFamily="34" charset="0"/>
                <a:cs typeface="Twentieth Century"/>
              </a:rPr>
              <a:t>The "wh</a:t>
            </a:r>
            <a:r>
              <a:rPr lang="en-CA" sz="2400" dirty="0">
                <a:effectLst/>
                <a:ea typeface="Calibri" panose="020F0502020204030204" pitchFamily="34" charset="0"/>
                <a:cs typeface="Twentieth Century"/>
              </a:rPr>
              <a:t>o</a:t>
            </a:r>
            <a:r>
              <a:rPr lang="en-CA" sz="2400" dirty="0">
                <a:solidFill>
                  <a:srgbClr val="000000"/>
                </a:solidFill>
                <a:effectLst/>
                <a:ea typeface="Calibri" panose="020F0502020204030204" pitchFamily="34" charset="0"/>
                <a:cs typeface="Twentieth Century"/>
              </a:rPr>
              <a:t>’s" and "w</a:t>
            </a:r>
            <a:r>
              <a:rPr lang="en-CA" sz="2400" dirty="0">
                <a:effectLst/>
                <a:ea typeface="Calibri" panose="020F0502020204030204" pitchFamily="34" charset="0"/>
                <a:cs typeface="Twentieth Century"/>
              </a:rPr>
              <a:t>hat</a:t>
            </a:r>
            <a:r>
              <a:rPr lang="en-CA" sz="2400" dirty="0">
                <a:solidFill>
                  <a:srgbClr val="000000"/>
                </a:solidFill>
                <a:effectLst/>
                <a:ea typeface="Calibri" panose="020F0502020204030204" pitchFamily="34" charset="0"/>
                <a:cs typeface="Twentieth Century"/>
              </a:rPr>
              <a:t>’s" should be covered in a legal agreement that carefully lists which party brings which assets to the joint venture.  </a:t>
            </a:r>
            <a:endParaRPr lang="en-CA" sz="2400" dirty="0">
              <a:effectLst/>
              <a:ea typeface="Twentieth Century"/>
              <a:cs typeface="Twentieth Century"/>
            </a:endParaRPr>
          </a:p>
          <a:p>
            <a:r>
              <a:rPr lang="en-CA" sz="2400" dirty="0">
                <a:solidFill>
                  <a:srgbClr val="000000"/>
                </a:solidFill>
                <a:effectLst/>
                <a:ea typeface="Calibri" panose="020F0502020204030204" pitchFamily="34" charset="0"/>
              </a:rPr>
              <a:t>A contract should outline the resources, such as money, properties, and other assets each entity will bring to the venture. The agreement also establishes how the venture will be managed, and how its profits and losses will be divided.</a:t>
            </a:r>
            <a:endParaRPr lang="en-US" sz="2400" dirty="0"/>
          </a:p>
        </p:txBody>
      </p:sp>
      <p:pic>
        <p:nvPicPr>
          <p:cNvPr id="5122" name="Picture 2">
            <a:extLst>
              <a:ext uri="{FF2B5EF4-FFF2-40B4-BE49-F238E27FC236}">
                <a16:creationId xmlns:a16="http://schemas.microsoft.com/office/drawing/2014/main" id="{DCDF166B-E7BC-85B4-7ED3-7F2114F21959}"/>
              </a:ext>
            </a:extLst>
          </p:cNvPr>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9905" b="90286" l="10000" r="90000">
                        <a14:foregroundMark x1="63667" y1="84952" x2="63667" y2="84952"/>
                        <a14:foregroundMark x1="71000" y1="71810" x2="71000" y2="71810"/>
                        <a14:foregroundMark x1="71500" y1="68381" x2="71500" y2="68381"/>
                        <a14:foregroundMark x1="70833" y1="89143" x2="70833" y2="89143"/>
                        <a14:foregroundMark x1="64000" y1="85333" x2="64000" y2="85333"/>
                        <a14:foregroundMark x1="64000" y1="84190" x2="64000" y2="84190"/>
                        <a14:foregroundMark x1="59833" y1="82667" x2="59833" y2="82667"/>
                        <a14:foregroundMark x1="59833" y1="80381" x2="61000" y2="80762"/>
                        <a14:foregroundMark x1="61167" y1="80190" x2="61167" y2="80190"/>
                        <a14:foregroundMark x1="60000" y1="78476" x2="60833" y2="80381"/>
                        <a14:foregroundMark x1="61167" y1="81905" x2="68667" y2="79810"/>
                        <a14:foregroundMark x1="69833" y1="76571" x2="70500" y2="72000"/>
                        <a14:foregroundMark x1="61333" y1="86667" x2="63833" y2="88571"/>
                        <a14:foregroundMark x1="61167" y1="89333" x2="57500" y2="87429"/>
                        <a14:foregroundMark x1="56167" y1="90286" x2="57333" y2="89333"/>
                        <a14:foregroundMark x1="56667" y1="89333" x2="56667" y2="89333"/>
                        <a14:backgroundMark x1="70500" y1="88952" x2="70500" y2="88952"/>
                        <a14:backgroundMark x1="68500" y1="86095" x2="68500" y2="86095"/>
                      </a14:backgroundRemoval>
                    </a14:imgEffect>
                  </a14:imgLayer>
                </a14:imgProps>
              </a:ext>
              <a:ext uri="{28A0092B-C50C-407E-A947-70E740481C1C}">
                <a14:useLocalDpi xmlns:a14="http://schemas.microsoft.com/office/drawing/2010/main" val="0"/>
              </a:ext>
            </a:extLst>
          </a:blip>
          <a:srcRect/>
          <a:stretch>
            <a:fillRect/>
          </a:stretch>
        </p:blipFill>
        <p:spPr bwMode="auto">
          <a:xfrm rot="20856629">
            <a:off x="604431" y="857820"/>
            <a:ext cx="3171444" cy="2775014"/>
          </a:xfrm>
          <a:prstGeom prst="rect">
            <a:avLst/>
          </a:prstGeom>
          <a:noFill/>
          <a:extLst>
            <a:ext uri="{909E8E84-426E-40DD-AFC4-6F175D3DCCD1}">
              <a14:hiddenFill xmlns:a14="http://schemas.microsoft.com/office/drawing/2010/main">
                <a:solidFill>
                  <a:srgbClr val="FFFFFF"/>
                </a:solidFill>
              </a14:hiddenFill>
            </a:ext>
          </a:extLst>
        </p:spPr>
      </p:pic>
      <p:pic>
        <p:nvPicPr>
          <p:cNvPr id="5124" name="Picture 4">
            <a:extLst>
              <a:ext uri="{FF2B5EF4-FFF2-40B4-BE49-F238E27FC236}">
                <a16:creationId xmlns:a16="http://schemas.microsoft.com/office/drawing/2014/main" id="{C899CD3C-84DF-6DF7-9CD1-EDA455C4FC34}"/>
              </a:ext>
            </a:extLst>
          </p:cNvPr>
          <p:cNvPicPr>
            <a:picLocks noChangeAspect="1" noChangeArrowheads="1"/>
          </p:cNvPicPr>
          <p:nvPr/>
        </p:nvPicPr>
        <p:blipFill>
          <a:blip r:embed="rId4">
            <a:extLst>
              <a:ext uri="{BEBA8EAE-BF5A-486C-A8C5-ECC9F3942E4B}">
                <a14:imgProps xmlns:a14="http://schemas.microsoft.com/office/drawing/2010/main">
                  <a14:imgLayer r:embed="rId5">
                    <a14:imgEffect>
                      <a14:backgroundRemoval t="10000" b="90000" l="10000" r="90000"/>
                    </a14:imgEffect>
                  </a14:imgLayer>
                </a14:imgProps>
              </a:ext>
              <a:ext uri="{28A0092B-C50C-407E-A947-70E740481C1C}">
                <a14:useLocalDpi xmlns:a14="http://schemas.microsoft.com/office/drawing/2010/main" val="0"/>
              </a:ext>
            </a:extLst>
          </a:blip>
          <a:srcRect/>
          <a:stretch>
            <a:fillRect/>
          </a:stretch>
        </p:blipFill>
        <p:spPr bwMode="auto">
          <a:xfrm>
            <a:off x="8614030" y="757522"/>
            <a:ext cx="2380488" cy="297561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503125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fade">
                                      <p:cBhvr>
                                        <p:cTn id="7" dur="500"/>
                                        <p:tgtEl>
                                          <p:spTgt spid="5">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animEffect transition="in" filter="fade">
                                      <p:cBhvr>
                                        <p:cTn id="12"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7691</TotalTime>
  <Words>1205</Words>
  <Application>Microsoft Office PowerPoint</Application>
  <PresentationFormat>Widescreen</PresentationFormat>
  <Paragraphs>75</Paragraphs>
  <Slides>14</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14</vt:i4>
      </vt:variant>
    </vt:vector>
  </HeadingPairs>
  <TitlesOfParts>
    <vt:vector size="22" baseType="lpstr">
      <vt:lpstr>Arial</vt:lpstr>
      <vt:lpstr>Calibri</vt:lpstr>
      <vt:lpstr>Calibri Light</vt:lpstr>
      <vt:lpstr>Cooper Black</vt:lpstr>
      <vt:lpstr>Noto Sans Symbols</vt:lpstr>
      <vt:lpstr>Open Sans</vt:lpstr>
      <vt:lpstr>Twentieth Century</vt:lpstr>
      <vt:lpstr>1_Office Theme</vt:lpstr>
      <vt:lpstr>Entrepreneur Local Learning Centers</vt:lpstr>
      <vt:lpstr>SEMINAR 20: WHAT ARE JOINT VENTURES?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SEMINAR 20: WHAT ARE JOINT VENTURES?</dc:title>
  <dc:creator>Keilan Baker</dc:creator>
  <cp:lastModifiedBy>Dave McMullen</cp:lastModifiedBy>
  <cp:revision>3</cp:revision>
  <dcterms:created xsi:type="dcterms:W3CDTF">2022-08-25T22:43:44Z</dcterms:created>
  <dcterms:modified xsi:type="dcterms:W3CDTF">2023-01-13T18:19:03Z</dcterms:modified>
</cp:coreProperties>
</file>