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328" r:id="rId2"/>
    <p:sldId id="257" r:id="rId3"/>
    <p:sldId id="258" r:id="rId4"/>
    <p:sldId id="259" r:id="rId5"/>
    <p:sldId id="260" r:id="rId6"/>
    <p:sldId id="261" r:id="rId7"/>
    <p:sldId id="262" r:id="rId8"/>
    <p:sldId id="263" r:id="rId9"/>
    <p:sldId id="264" r:id="rId10"/>
    <p:sldId id="265" r:id="rId11"/>
    <p:sldId id="311" r:id="rId12"/>
    <p:sldId id="320" r:id="rId13"/>
    <p:sldId id="319" r:id="rId14"/>
    <p:sldId id="266" r:id="rId15"/>
    <p:sldId id="291" r:id="rId16"/>
    <p:sldId id="293" r:id="rId17"/>
    <p:sldId id="321" r:id="rId18"/>
    <p:sldId id="322" r:id="rId19"/>
    <p:sldId id="32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80" d="100"/>
          <a:sy n="80" d="100"/>
        </p:scale>
        <p:origin x="120" y="7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D595DE-3403-4D93-99F7-3405D5E31F98}" type="datetimeFigureOut">
              <a:rPr lang="en-US" smtClean="0"/>
              <a:t>1/13/2023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62C4AC-68D7-4FC0-895F-781551B0AF46}" type="slidenum">
              <a:rPr lang="en-US" smtClean="0"/>
              <a:t>‹#›</a:t>
            </a:fld>
            <a:endParaRPr lang="en-US"/>
          </a:p>
        </p:txBody>
      </p:sp>
    </p:spTree>
    <p:extLst>
      <p:ext uri="{BB962C8B-B14F-4D97-AF65-F5344CB8AC3E}">
        <p14:creationId xmlns:p14="http://schemas.microsoft.com/office/powerpoint/2010/main" val="3774730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88EAF-5E1D-49E0-9005-82B4FF9210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F6A94B-F83C-42F9-AB7F-CE75F062FD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A41AF0-5A23-47FB-BE9C-4E9EF5D6648F}"/>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5" name="Footer Placeholder 4">
            <a:extLst>
              <a:ext uri="{FF2B5EF4-FFF2-40B4-BE49-F238E27FC236}">
                <a16:creationId xmlns:a16="http://schemas.microsoft.com/office/drawing/2014/main" id="{B5C3F77C-C5FF-4AAE-A8E8-E79E24E815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9033CF-2B97-4C99-B96C-799DD4606099}"/>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501320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706A2-1A88-4E1D-AB18-8C0947F4D4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8DD66E-B88D-4B8F-B7D0-CC7A261639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B7D0C6-52BD-4179-A9E1-A858A0C8A059}"/>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5" name="Footer Placeholder 4">
            <a:extLst>
              <a:ext uri="{FF2B5EF4-FFF2-40B4-BE49-F238E27FC236}">
                <a16:creationId xmlns:a16="http://schemas.microsoft.com/office/drawing/2014/main" id="{E2ABC914-1944-4E47-9B8A-99729AE0B6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186586-C737-4E4C-BE2E-AA11D95746E2}"/>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74290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6BC7F4-58D9-4736-9F67-C19564957D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670435-5D77-4232-AAE8-093319C10E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2E404F-4EAE-41F9-81D6-7F394F679E20}"/>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5" name="Footer Placeholder 4">
            <a:extLst>
              <a:ext uri="{FF2B5EF4-FFF2-40B4-BE49-F238E27FC236}">
                <a16:creationId xmlns:a16="http://schemas.microsoft.com/office/drawing/2014/main" id="{28888772-B3D5-47A4-807C-5C549FD2E7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0E0318-9F0A-43E2-B115-CCEDFB981363}"/>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3776696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3EB10-0339-4503-A288-90D4B95049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F9A4A2-B0DA-4695-A3F2-D94D757A70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9B4355-67BC-4AD8-A6F5-9AF28C53A5B1}"/>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5" name="Footer Placeholder 4">
            <a:extLst>
              <a:ext uri="{FF2B5EF4-FFF2-40B4-BE49-F238E27FC236}">
                <a16:creationId xmlns:a16="http://schemas.microsoft.com/office/drawing/2014/main" id="{99A65148-DD8F-468B-A433-C517B6B7C1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B7DA6-0A7C-4841-A806-D4DB72F23340}"/>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911929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10D23-73DB-4EEC-B9AA-8621D4AC80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934FE8-5ECF-47CD-9123-9E81DC4F32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42BA34-4A6F-4073-A701-2844B2422239}"/>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5" name="Footer Placeholder 4">
            <a:extLst>
              <a:ext uri="{FF2B5EF4-FFF2-40B4-BE49-F238E27FC236}">
                <a16:creationId xmlns:a16="http://schemas.microsoft.com/office/drawing/2014/main" id="{42BBC31D-1A2A-4483-88E1-232A7C43F3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DDE735-4912-45B4-88FE-D9858B15E433}"/>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3230137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BC67E-8B76-416F-A9C2-2901337BB2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9CEF12-564B-46F8-8FA5-72C882DB94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E75485-7DDF-4B54-9DA2-CE2CC6BCF7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9788167-0D8C-4286-9776-6801A68D69D7}"/>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6" name="Footer Placeholder 5">
            <a:extLst>
              <a:ext uri="{FF2B5EF4-FFF2-40B4-BE49-F238E27FC236}">
                <a16:creationId xmlns:a16="http://schemas.microsoft.com/office/drawing/2014/main" id="{C6476EFC-8358-42C5-B239-D5802A8F35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DAE5EE-3E76-4AE4-95E4-002E72767376}"/>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858282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633ED-76A7-4754-B3A9-69D849C476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BF4363-45B8-40C4-BD5D-73B1E7722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1CF51A-08D4-47F5-9138-C08E8FF715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93615C-FB19-4C7E-BFB4-9EF2A1323F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EAC761-7C88-41F5-AEEC-01D523E516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FF5B1B-435B-4A1F-B15F-01323AFA5A3D}"/>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8" name="Footer Placeholder 7">
            <a:extLst>
              <a:ext uri="{FF2B5EF4-FFF2-40B4-BE49-F238E27FC236}">
                <a16:creationId xmlns:a16="http://schemas.microsoft.com/office/drawing/2014/main" id="{B0C0D43F-16DD-4678-983D-300C269BF2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FE9F2B-63B2-42AE-9295-E2E971ADF5BB}"/>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407436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4FEA8-6ACC-42B7-8080-2F8E486B93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7B4F2F9-A5AA-47AB-B2E5-F347BA4C4387}"/>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4" name="Footer Placeholder 3">
            <a:extLst>
              <a:ext uri="{FF2B5EF4-FFF2-40B4-BE49-F238E27FC236}">
                <a16:creationId xmlns:a16="http://schemas.microsoft.com/office/drawing/2014/main" id="{027F0300-5BA4-492E-AF50-78D4ACA2AE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CFFEB0-AC38-4588-B35D-76A15967E457}"/>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794703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4B0F9C-AAD0-4772-98FD-EBEBA5968FC4}"/>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3" name="Footer Placeholder 2">
            <a:extLst>
              <a:ext uri="{FF2B5EF4-FFF2-40B4-BE49-F238E27FC236}">
                <a16:creationId xmlns:a16="http://schemas.microsoft.com/office/drawing/2014/main" id="{0FD546A2-BFE7-4F69-90B0-9EF184CAF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E923E3-9DAD-43C2-95A2-9F35352F1A57}"/>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42707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4A6EF-6536-4598-889D-71A9E98303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66937B-C5B7-49D3-96AF-7257EA5602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FB992F-3F00-486C-89D1-A0FC1B4857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D89064-D44F-48C3-AD20-7AF1B21C5C77}"/>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6" name="Footer Placeholder 5">
            <a:extLst>
              <a:ext uri="{FF2B5EF4-FFF2-40B4-BE49-F238E27FC236}">
                <a16:creationId xmlns:a16="http://schemas.microsoft.com/office/drawing/2014/main" id="{25F0E66D-3180-4A2F-B28E-DC4FB99EAB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05FAB6-7B79-4EE9-97A2-D0201136C056}"/>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171170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797F5-1FDE-4136-8A78-5E7379E5F8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AAC6AC-CD09-4CA1-A558-81370107DF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7E540E-F27A-472E-BD27-423DCE81A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21B260-AB3E-41E3-9E6F-C96D63DBB1DD}"/>
              </a:ext>
            </a:extLst>
          </p:cNvPr>
          <p:cNvSpPr>
            <a:spLocks noGrp="1"/>
          </p:cNvSpPr>
          <p:nvPr>
            <p:ph type="dt" sz="half" idx="10"/>
          </p:nvPr>
        </p:nvSpPr>
        <p:spPr/>
        <p:txBody>
          <a:bodyPr/>
          <a:lstStyle/>
          <a:p>
            <a:fld id="{8459FFDE-EDD8-4A90-8365-9BB972B1F52C}" type="datetimeFigureOut">
              <a:rPr lang="en-US" smtClean="0"/>
              <a:t>1/13/2023</a:t>
            </a:fld>
            <a:endParaRPr lang="en-US"/>
          </a:p>
        </p:txBody>
      </p:sp>
      <p:sp>
        <p:nvSpPr>
          <p:cNvPr id="6" name="Footer Placeholder 5">
            <a:extLst>
              <a:ext uri="{FF2B5EF4-FFF2-40B4-BE49-F238E27FC236}">
                <a16:creationId xmlns:a16="http://schemas.microsoft.com/office/drawing/2014/main" id="{CF5BA532-D1E8-4056-B25F-A09F18DAEB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38BF27-BFF6-49DE-9A42-E4570D87FA2B}"/>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4158186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70653F-2915-422A-8160-ED9A694623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3C6D3B-C079-4A29-AA8D-5D1D7F36C0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671A0C-473A-404F-8422-17B6FDB055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9FFDE-EDD8-4A90-8365-9BB972B1F52C}" type="datetimeFigureOut">
              <a:rPr lang="en-US" smtClean="0"/>
              <a:t>1/13/2023</a:t>
            </a:fld>
            <a:endParaRPr lang="en-US"/>
          </a:p>
        </p:txBody>
      </p:sp>
      <p:sp>
        <p:nvSpPr>
          <p:cNvPr id="5" name="Footer Placeholder 4">
            <a:extLst>
              <a:ext uri="{FF2B5EF4-FFF2-40B4-BE49-F238E27FC236}">
                <a16:creationId xmlns:a16="http://schemas.microsoft.com/office/drawing/2014/main" id="{06F818A8-3763-4ECC-8DA7-4F82D9D868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F4767F9-9303-4C09-92F7-E81BD17C5F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0A9938-EE79-44C7-8ECE-D2F3258BD2BB}" type="slidenum">
              <a:rPr lang="en-US" smtClean="0"/>
              <a:t>‹#›</a:t>
            </a:fld>
            <a:endParaRPr lang="en-US"/>
          </a:p>
        </p:txBody>
      </p:sp>
    </p:spTree>
    <p:extLst>
      <p:ext uri="{BB962C8B-B14F-4D97-AF65-F5344CB8AC3E}">
        <p14:creationId xmlns:p14="http://schemas.microsoft.com/office/powerpoint/2010/main" val="8965652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7.xml"/><Relationship Id="rId1" Type="http://schemas.openxmlformats.org/officeDocument/2006/relationships/slideLayout" Target="../slideLayouts/slideLayout7.xml"/><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B42FBF-A567-2416-3456-F5BA14C3088B}"/>
              </a:ext>
            </a:extLst>
          </p:cNvPr>
          <p:cNvSpPr txBox="1"/>
          <p:nvPr/>
        </p:nvSpPr>
        <p:spPr>
          <a:xfrm>
            <a:off x="1470279" y="-199864"/>
            <a:ext cx="9251442" cy="2308324"/>
          </a:xfrm>
          <a:prstGeom prst="rect">
            <a:avLst/>
          </a:prstGeom>
          <a:noFill/>
        </p:spPr>
        <p:txBody>
          <a:bodyPr wrap="square">
            <a:spAutoFit/>
          </a:bodyPr>
          <a:lstStyle/>
          <a:p>
            <a:pPr algn="ctr"/>
            <a:r>
              <a:rPr lang="en-CA" sz="7200" b="1" dirty="0">
                <a:effectLst/>
                <a:latin typeface="Arial" panose="020B0604020202020204" pitchFamily="34" charset="0"/>
                <a:ea typeface="Calibri" panose="020F0502020204030204" pitchFamily="34" charset="0"/>
                <a:cs typeface="Arial" panose="020B0604020202020204" pitchFamily="34" charset="0"/>
              </a:rPr>
              <a:t>Keep Your </a:t>
            </a:r>
            <a:r>
              <a:rPr lang="en-CA" sz="7200" b="1" dirty="0">
                <a:latin typeface="Arial" panose="020B0604020202020204" pitchFamily="34" charset="0"/>
                <a:ea typeface="Calibri" panose="020F0502020204030204" pitchFamily="34" charset="0"/>
                <a:cs typeface="Arial" panose="020B0604020202020204" pitchFamily="34" charset="0"/>
              </a:rPr>
              <a:t>H</a:t>
            </a:r>
            <a:r>
              <a:rPr lang="en-CA" sz="7200" b="1" dirty="0">
                <a:effectLst/>
                <a:latin typeface="Arial" panose="020B0604020202020204" pitchFamily="34" charset="0"/>
                <a:ea typeface="Calibri" panose="020F0502020204030204" pitchFamily="34" charset="0"/>
                <a:cs typeface="Arial" panose="020B0604020202020204" pitchFamily="34" charset="0"/>
              </a:rPr>
              <a:t>ands on the Wheels.</a:t>
            </a:r>
            <a:endParaRPr lang="en-US" sz="72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B3A084F-BED7-7000-7328-E12A78C9EC5F}"/>
              </a:ext>
            </a:extLst>
          </p:cNvPr>
          <p:cNvSpPr txBox="1"/>
          <p:nvPr/>
        </p:nvSpPr>
        <p:spPr>
          <a:xfrm>
            <a:off x="251460" y="2011740"/>
            <a:ext cx="11384279" cy="1569660"/>
          </a:xfrm>
          <a:prstGeom prst="rect">
            <a:avLst/>
          </a:prstGeom>
          <a:noFill/>
        </p:spPr>
        <p:txBody>
          <a:bodyPr wrap="square">
            <a:spAutoFit/>
          </a:bodyPr>
          <a:lstStyle/>
          <a:p>
            <a:pPr algn="ctr"/>
            <a:r>
              <a:rPr lang="en-CA" sz="2400" dirty="0">
                <a:solidFill>
                  <a:srgbClr val="111111"/>
                </a:solidFill>
                <a:effectLst/>
                <a:ea typeface="Calibri" panose="020F0502020204030204" pitchFamily="34" charset="0"/>
              </a:rPr>
              <a:t>For your business to achieve growth and expansion,</a:t>
            </a:r>
            <a:r>
              <a:rPr lang="en-CA" sz="2400" dirty="0">
                <a:effectLst/>
                <a:ea typeface="Twentieth Century"/>
                <a:cs typeface="Twentieth Century"/>
              </a:rPr>
              <a:t> </a:t>
            </a:r>
            <a:r>
              <a:rPr lang="en-CA" sz="2400" dirty="0">
                <a:solidFill>
                  <a:srgbClr val="111111"/>
                </a:solidFill>
                <a:effectLst/>
                <a:ea typeface="Calibri" panose="020F0502020204030204" pitchFamily="34" charset="0"/>
              </a:rPr>
              <a:t>it is critical that you, as the manager and owner, take control and identify opportunities for development that are consistent with the company’s vision. Furthermore, take care to realign your business model to adapt to the changes that growth and expansion opportunities may bring. </a:t>
            </a:r>
            <a:endParaRPr lang="en-US" sz="2400" dirty="0"/>
          </a:p>
        </p:txBody>
      </p:sp>
      <p:sp>
        <p:nvSpPr>
          <p:cNvPr id="8" name="AutoShape 6">
            <a:extLst>
              <a:ext uri="{FF2B5EF4-FFF2-40B4-BE49-F238E27FC236}">
                <a16:creationId xmlns:a16="http://schemas.microsoft.com/office/drawing/2014/main" id="{4EA17BAF-75F5-67AF-8B8A-AC33A4162DEE}"/>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176" name="Picture 8">
            <a:extLst>
              <a:ext uri="{FF2B5EF4-FFF2-40B4-BE49-F238E27FC236}">
                <a16:creationId xmlns:a16="http://schemas.microsoft.com/office/drawing/2014/main" id="{0029C0B7-5DDE-E892-C34A-8B85B0A0E4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4606" y="3657600"/>
            <a:ext cx="3017986" cy="301798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669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Rounded Corners 13">
            <a:hlinkClick r:id="rId2" action="ppaction://hlinksldjump"/>
            <a:extLst>
              <a:ext uri="{FF2B5EF4-FFF2-40B4-BE49-F238E27FC236}">
                <a16:creationId xmlns:a16="http://schemas.microsoft.com/office/drawing/2014/main" id="{D9E73F30-8CA2-A3CD-D7D6-923355A3351F}"/>
              </a:ext>
            </a:extLst>
          </p:cNvPr>
          <p:cNvSpPr/>
          <p:nvPr/>
        </p:nvSpPr>
        <p:spPr>
          <a:xfrm>
            <a:off x="289560" y="4045117"/>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16" name="Rectangle: Rounded Corners 15">
            <a:hlinkClick r:id="rId3" action="ppaction://hlinksldjump"/>
            <a:extLst>
              <a:ext uri="{FF2B5EF4-FFF2-40B4-BE49-F238E27FC236}">
                <a16:creationId xmlns:a16="http://schemas.microsoft.com/office/drawing/2014/main" id="{250ACEA4-85C6-C3F0-80B7-067D691276B9}"/>
              </a:ext>
            </a:extLst>
          </p:cNvPr>
          <p:cNvSpPr/>
          <p:nvPr/>
        </p:nvSpPr>
        <p:spPr>
          <a:xfrm>
            <a:off x="289560" y="5035370"/>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13" name="Rectangle: Rounded Corners 12">
            <a:hlinkClick r:id="rId3" action="ppaction://hlinksldjump"/>
            <a:extLst>
              <a:ext uri="{FF2B5EF4-FFF2-40B4-BE49-F238E27FC236}">
                <a16:creationId xmlns:a16="http://schemas.microsoft.com/office/drawing/2014/main" id="{86FC29A8-260F-EE1A-9C67-53EB9EDD7CEC}"/>
              </a:ext>
            </a:extLst>
          </p:cNvPr>
          <p:cNvSpPr/>
          <p:nvPr/>
        </p:nvSpPr>
        <p:spPr>
          <a:xfrm>
            <a:off x="289560" y="6058935"/>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D.</a:t>
            </a:r>
            <a:endParaRPr lang="en-US" sz="2200" dirty="0"/>
          </a:p>
        </p:txBody>
      </p:sp>
      <p:sp>
        <p:nvSpPr>
          <p:cNvPr id="2" name="Title 1">
            <a:extLst>
              <a:ext uri="{FF2B5EF4-FFF2-40B4-BE49-F238E27FC236}">
                <a16:creationId xmlns:a16="http://schemas.microsoft.com/office/drawing/2014/main" id="{5D435E73-C35C-4C91-A44E-C8CFD2977203}"/>
              </a:ext>
            </a:extLst>
          </p:cNvPr>
          <p:cNvSpPr>
            <a:spLocks noGrp="1"/>
          </p:cNvSpPr>
          <p:nvPr>
            <p:ph type="title"/>
          </p:nvPr>
        </p:nvSpPr>
        <p:spPr>
          <a:xfrm>
            <a:off x="838200" y="0"/>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SELF EVALUATION</a:t>
            </a:r>
            <a:endParaRPr lang="en-US" sz="6600" b="1"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D59E5F9-14EE-0139-7137-4C84DFB7AF24}"/>
              </a:ext>
            </a:extLst>
          </p:cNvPr>
          <p:cNvSpPr txBox="1"/>
          <p:nvPr/>
        </p:nvSpPr>
        <p:spPr>
          <a:xfrm>
            <a:off x="0" y="1139771"/>
            <a:ext cx="8887968" cy="461665"/>
          </a:xfrm>
          <a:prstGeom prst="rect">
            <a:avLst/>
          </a:prstGeom>
          <a:noFill/>
        </p:spPr>
        <p:txBody>
          <a:bodyPr wrap="square" rtlCol="0">
            <a:spAutoFit/>
          </a:bodyPr>
          <a:lstStyle/>
          <a:p>
            <a:r>
              <a:rPr lang="en-CA" sz="2400" b="1" dirty="0"/>
              <a:t>Please select the correct answer by clicking on the box.</a:t>
            </a:r>
            <a:endParaRPr lang="en-US" sz="2400" b="1" dirty="0"/>
          </a:p>
        </p:txBody>
      </p:sp>
      <p:sp>
        <p:nvSpPr>
          <p:cNvPr id="12" name="TextBox 11">
            <a:extLst>
              <a:ext uri="{FF2B5EF4-FFF2-40B4-BE49-F238E27FC236}">
                <a16:creationId xmlns:a16="http://schemas.microsoft.com/office/drawing/2014/main" id="{F50594AB-A175-D71F-88E2-A47D3D238087}"/>
              </a:ext>
            </a:extLst>
          </p:cNvPr>
          <p:cNvSpPr txBox="1"/>
          <p:nvPr/>
        </p:nvSpPr>
        <p:spPr>
          <a:xfrm>
            <a:off x="0" y="2003669"/>
            <a:ext cx="8887968" cy="461665"/>
          </a:xfrm>
          <a:prstGeom prst="rect">
            <a:avLst/>
          </a:prstGeom>
          <a:noFill/>
        </p:spPr>
        <p:txBody>
          <a:bodyPr wrap="square">
            <a:spAutoFit/>
          </a:bodyPr>
          <a:lstStyle/>
          <a:p>
            <a:r>
              <a:rPr lang="en-CA" sz="2400" u="sng" dirty="0"/>
              <a:t>What is a false sign that may make the business expansion risky? </a:t>
            </a:r>
            <a:endParaRPr lang="en-US" sz="2400" u="sng" dirty="0"/>
          </a:p>
        </p:txBody>
      </p:sp>
      <p:sp>
        <p:nvSpPr>
          <p:cNvPr id="15" name="Rectangle: Rounded Corners 14">
            <a:hlinkClick r:id="rId3" action="ppaction://hlinksldjump"/>
            <a:extLst>
              <a:ext uri="{FF2B5EF4-FFF2-40B4-BE49-F238E27FC236}">
                <a16:creationId xmlns:a16="http://schemas.microsoft.com/office/drawing/2014/main" id="{EEB9FA73-DA75-9765-E587-704A3D8FEC96}"/>
              </a:ext>
            </a:extLst>
          </p:cNvPr>
          <p:cNvSpPr/>
          <p:nvPr/>
        </p:nvSpPr>
        <p:spPr>
          <a:xfrm>
            <a:off x="289560" y="3045654"/>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18" name="TextBox 17">
            <a:extLst>
              <a:ext uri="{FF2B5EF4-FFF2-40B4-BE49-F238E27FC236}">
                <a16:creationId xmlns:a16="http://schemas.microsoft.com/office/drawing/2014/main" id="{63B8F444-D2BA-B674-77DD-C95654B29F30}"/>
              </a:ext>
            </a:extLst>
          </p:cNvPr>
          <p:cNvSpPr txBox="1"/>
          <p:nvPr/>
        </p:nvSpPr>
        <p:spPr>
          <a:xfrm>
            <a:off x="1083564" y="4045101"/>
            <a:ext cx="8231886" cy="519822"/>
          </a:xfrm>
          <a:prstGeom prst="rect">
            <a:avLst/>
          </a:prstGeom>
          <a:noFill/>
        </p:spPr>
        <p:txBody>
          <a:bodyPr wrap="square">
            <a:spAutoFit/>
          </a:bodyPr>
          <a:lstStyle/>
          <a:p>
            <a:pPr>
              <a:lnSpc>
                <a:spcPct val="125000"/>
              </a:lnSpc>
              <a:spcAft>
                <a:spcPts val="800"/>
              </a:spcAft>
            </a:pPr>
            <a:r>
              <a:rPr lang="en-CA" sz="2400" dirty="0">
                <a:solidFill>
                  <a:srgbClr val="111111"/>
                </a:solidFill>
                <a:latin typeface="Calibri" panose="020F0502020204030204" pitchFamily="34" charset="0"/>
                <a:ea typeface="Calibri" panose="020F0502020204030204" pitchFamily="34" charset="0"/>
                <a:cs typeface="Twentieth Century"/>
              </a:rPr>
              <a:t>When you are mistaking growth with seasonal trends.</a:t>
            </a:r>
            <a:endParaRPr lang="en-CA" sz="2400" dirty="0">
              <a:effectLst/>
              <a:latin typeface="Twentieth Century"/>
              <a:ea typeface="Twentieth Century"/>
              <a:cs typeface="Twentieth Century"/>
            </a:endParaRPr>
          </a:p>
        </p:txBody>
      </p:sp>
      <p:sp>
        <p:nvSpPr>
          <p:cNvPr id="20" name="TextBox 19">
            <a:extLst>
              <a:ext uri="{FF2B5EF4-FFF2-40B4-BE49-F238E27FC236}">
                <a16:creationId xmlns:a16="http://schemas.microsoft.com/office/drawing/2014/main" id="{79686134-AC1F-8609-FC82-E6605EBAA2D0}"/>
              </a:ext>
            </a:extLst>
          </p:cNvPr>
          <p:cNvSpPr txBox="1"/>
          <p:nvPr/>
        </p:nvSpPr>
        <p:spPr>
          <a:xfrm>
            <a:off x="1389888" y="3362805"/>
            <a:ext cx="1856232" cy="369332"/>
          </a:xfrm>
          <a:prstGeom prst="rect">
            <a:avLst/>
          </a:prstGeom>
          <a:noFill/>
        </p:spPr>
        <p:txBody>
          <a:bodyPr wrap="square" rtlCol="0">
            <a:spAutoFit/>
          </a:bodyPr>
          <a:lstStyle/>
          <a:p>
            <a:endParaRPr lang="en-US" dirty="0"/>
          </a:p>
        </p:txBody>
      </p:sp>
      <p:sp>
        <p:nvSpPr>
          <p:cNvPr id="21" name="TextBox 20">
            <a:extLst>
              <a:ext uri="{FF2B5EF4-FFF2-40B4-BE49-F238E27FC236}">
                <a16:creationId xmlns:a16="http://schemas.microsoft.com/office/drawing/2014/main" id="{B005C7AB-6B5F-3661-1164-3D79E23D8697}"/>
              </a:ext>
            </a:extLst>
          </p:cNvPr>
          <p:cNvSpPr txBox="1"/>
          <p:nvPr/>
        </p:nvSpPr>
        <p:spPr>
          <a:xfrm>
            <a:off x="1040130" y="3149548"/>
            <a:ext cx="9599676" cy="461665"/>
          </a:xfrm>
          <a:prstGeom prst="rect">
            <a:avLst/>
          </a:prstGeom>
          <a:noFill/>
        </p:spPr>
        <p:txBody>
          <a:bodyPr wrap="square" rtlCol="0">
            <a:spAutoFit/>
          </a:bodyPr>
          <a:lstStyle/>
          <a:p>
            <a:r>
              <a:rPr lang="en-CA" sz="2400" dirty="0"/>
              <a:t>When you need to bring in additional expertise.</a:t>
            </a:r>
            <a:endParaRPr lang="en-US" sz="2400" dirty="0"/>
          </a:p>
        </p:txBody>
      </p:sp>
      <p:sp>
        <p:nvSpPr>
          <p:cNvPr id="23" name="TextBox 22">
            <a:extLst>
              <a:ext uri="{FF2B5EF4-FFF2-40B4-BE49-F238E27FC236}">
                <a16:creationId xmlns:a16="http://schemas.microsoft.com/office/drawing/2014/main" id="{B3528666-2C17-D252-A980-FA7AF293C13A}"/>
              </a:ext>
            </a:extLst>
          </p:cNvPr>
          <p:cNvSpPr txBox="1"/>
          <p:nvPr/>
        </p:nvSpPr>
        <p:spPr>
          <a:xfrm>
            <a:off x="1040130" y="5119735"/>
            <a:ext cx="9599676" cy="461665"/>
          </a:xfrm>
          <a:prstGeom prst="rect">
            <a:avLst/>
          </a:prstGeom>
          <a:noFill/>
        </p:spPr>
        <p:txBody>
          <a:bodyPr wrap="square" rtlCol="0">
            <a:spAutoFit/>
          </a:bodyPr>
          <a:lstStyle/>
          <a:p>
            <a:r>
              <a:rPr lang="en-CA" sz="2400" dirty="0"/>
              <a:t>When you are getting overloaded with work.</a:t>
            </a:r>
            <a:endParaRPr lang="en-US" sz="2400" dirty="0"/>
          </a:p>
        </p:txBody>
      </p:sp>
      <p:sp>
        <p:nvSpPr>
          <p:cNvPr id="25" name="TextBox 24">
            <a:extLst>
              <a:ext uri="{FF2B5EF4-FFF2-40B4-BE49-F238E27FC236}">
                <a16:creationId xmlns:a16="http://schemas.microsoft.com/office/drawing/2014/main" id="{8F362D12-725B-EA5C-F638-251105277356}"/>
              </a:ext>
            </a:extLst>
          </p:cNvPr>
          <p:cNvSpPr txBox="1"/>
          <p:nvPr/>
        </p:nvSpPr>
        <p:spPr>
          <a:xfrm>
            <a:off x="1040130" y="6145253"/>
            <a:ext cx="8419228" cy="461665"/>
          </a:xfrm>
          <a:prstGeom prst="rect">
            <a:avLst/>
          </a:prstGeom>
          <a:noFill/>
        </p:spPr>
        <p:txBody>
          <a:bodyPr wrap="none" rtlCol="0">
            <a:spAutoFit/>
          </a:bodyPr>
          <a:lstStyle/>
          <a:p>
            <a:r>
              <a:rPr lang="en-CA" sz="2400" dirty="0"/>
              <a:t>When your space starts to feel small for the size of your business.</a:t>
            </a:r>
            <a:endParaRPr lang="en-US" sz="2400" dirty="0"/>
          </a:p>
        </p:txBody>
      </p:sp>
    </p:spTree>
    <p:extLst>
      <p:ext uri="{BB962C8B-B14F-4D97-AF65-F5344CB8AC3E}">
        <p14:creationId xmlns:p14="http://schemas.microsoft.com/office/powerpoint/2010/main" val="3909193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94D25FD-C1FF-2AF6-B7AF-119DB18A06B8}"/>
              </a:ext>
            </a:extLst>
          </p:cNvPr>
          <p:cNvSpPr>
            <a:spLocks noGrp="1"/>
          </p:cNvSpPr>
          <p:nvPr>
            <p:ph type="title"/>
          </p:nvPr>
        </p:nvSpPr>
        <p:spPr>
          <a:xfrm>
            <a:off x="838200" y="365125"/>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SELF EVALUATION</a:t>
            </a:r>
            <a:endParaRPr lang="en-US" sz="6600" b="1" dirty="0">
              <a:latin typeface="Arial" panose="020B0604020202020204" pitchFamily="34" charset="0"/>
              <a:cs typeface="Arial" panose="020B0604020202020204" pitchFamily="34" charset="0"/>
            </a:endParaRPr>
          </a:p>
        </p:txBody>
      </p:sp>
      <p:sp>
        <p:nvSpPr>
          <p:cNvPr id="5" name="Rectangle: Rounded Corners 4">
            <a:hlinkClick r:id="rId2" action="ppaction://hlinksldjump"/>
            <a:extLst>
              <a:ext uri="{FF2B5EF4-FFF2-40B4-BE49-F238E27FC236}">
                <a16:creationId xmlns:a16="http://schemas.microsoft.com/office/drawing/2014/main" id="{A1C2E3A2-1922-A1F2-647E-C1433B71E729}"/>
              </a:ext>
            </a:extLst>
          </p:cNvPr>
          <p:cNvSpPr/>
          <p:nvPr/>
        </p:nvSpPr>
        <p:spPr>
          <a:xfrm>
            <a:off x="507492" y="3587917"/>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6" name="Rectangle: Rounded Corners 5">
            <a:hlinkClick r:id="rId3" action="ppaction://hlinksldjump"/>
            <a:extLst>
              <a:ext uri="{FF2B5EF4-FFF2-40B4-BE49-F238E27FC236}">
                <a16:creationId xmlns:a16="http://schemas.microsoft.com/office/drawing/2014/main" id="{07E41B11-0F8D-C236-69C9-748CE51961EC}"/>
              </a:ext>
            </a:extLst>
          </p:cNvPr>
          <p:cNvSpPr/>
          <p:nvPr/>
        </p:nvSpPr>
        <p:spPr>
          <a:xfrm>
            <a:off x="507492" y="4578170"/>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7" name="Rectangle: Rounded Corners 6">
            <a:hlinkClick r:id="rId2" action="ppaction://hlinksldjump"/>
            <a:extLst>
              <a:ext uri="{FF2B5EF4-FFF2-40B4-BE49-F238E27FC236}">
                <a16:creationId xmlns:a16="http://schemas.microsoft.com/office/drawing/2014/main" id="{E9908A54-8F99-D39A-E467-D5DDB5F731F1}"/>
              </a:ext>
            </a:extLst>
          </p:cNvPr>
          <p:cNvSpPr/>
          <p:nvPr/>
        </p:nvSpPr>
        <p:spPr>
          <a:xfrm>
            <a:off x="507492" y="5601735"/>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D.</a:t>
            </a:r>
            <a:endParaRPr lang="en-US" sz="2200" dirty="0"/>
          </a:p>
        </p:txBody>
      </p:sp>
      <p:sp>
        <p:nvSpPr>
          <p:cNvPr id="8" name="Rectangle: Rounded Corners 7">
            <a:hlinkClick r:id="rId2" action="ppaction://hlinksldjump"/>
            <a:extLst>
              <a:ext uri="{FF2B5EF4-FFF2-40B4-BE49-F238E27FC236}">
                <a16:creationId xmlns:a16="http://schemas.microsoft.com/office/drawing/2014/main" id="{9E08AF4A-C743-42B8-B3C3-D9AA9BAA302D}"/>
              </a:ext>
            </a:extLst>
          </p:cNvPr>
          <p:cNvSpPr/>
          <p:nvPr/>
        </p:nvSpPr>
        <p:spPr>
          <a:xfrm>
            <a:off x="507492" y="2588454"/>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12" name="TextBox 11">
            <a:extLst>
              <a:ext uri="{FF2B5EF4-FFF2-40B4-BE49-F238E27FC236}">
                <a16:creationId xmlns:a16="http://schemas.microsoft.com/office/drawing/2014/main" id="{A4D830D3-EE8E-08FC-6193-15DC5B319398}"/>
              </a:ext>
            </a:extLst>
          </p:cNvPr>
          <p:cNvSpPr txBox="1"/>
          <p:nvPr/>
        </p:nvSpPr>
        <p:spPr>
          <a:xfrm>
            <a:off x="194310" y="1849117"/>
            <a:ext cx="10796778" cy="461665"/>
          </a:xfrm>
          <a:prstGeom prst="rect">
            <a:avLst/>
          </a:prstGeom>
          <a:noFill/>
        </p:spPr>
        <p:txBody>
          <a:bodyPr wrap="square">
            <a:spAutoFit/>
          </a:bodyPr>
          <a:lstStyle/>
          <a:p>
            <a:r>
              <a:rPr lang="en-CA" sz="2400" u="sng" dirty="0"/>
              <a:t>Should you take advantage of all business opportunities that are presented to you?</a:t>
            </a:r>
            <a:endParaRPr lang="en-US" sz="2400" u="sng" dirty="0"/>
          </a:p>
        </p:txBody>
      </p:sp>
      <p:sp>
        <p:nvSpPr>
          <p:cNvPr id="14" name="TextBox 13">
            <a:extLst>
              <a:ext uri="{FF2B5EF4-FFF2-40B4-BE49-F238E27FC236}">
                <a16:creationId xmlns:a16="http://schemas.microsoft.com/office/drawing/2014/main" id="{EB5B1FF7-4E03-A0C0-F2F0-B58B40D828C5}"/>
              </a:ext>
            </a:extLst>
          </p:cNvPr>
          <p:cNvSpPr txBox="1"/>
          <p:nvPr/>
        </p:nvSpPr>
        <p:spPr>
          <a:xfrm>
            <a:off x="1168908" y="4381135"/>
            <a:ext cx="11102340" cy="1200329"/>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 No, you need to carefully assess the situation and see if expansion is feasible and suitable for your business and will not affect and ruin your core business and competitive advantages. </a:t>
            </a:r>
            <a:endParaRPr lang="en-US" sz="2400" dirty="0"/>
          </a:p>
        </p:txBody>
      </p:sp>
      <p:sp>
        <p:nvSpPr>
          <p:cNvPr id="15" name="TextBox 14">
            <a:extLst>
              <a:ext uri="{FF2B5EF4-FFF2-40B4-BE49-F238E27FC236}">
                <a16:creationId xmlns:a16="http://schemas.microsoft.com/office/drawing/2014/main" id="{D54876C7-090D-5AC6-9C79-7C9839DE6353}"/>
              </a:ext>
            </a:extLst>
          </p:cNvPr>
          <p:cNvSpPr txBox="1"/>
          <p:nvPr/>
        </p:nvSpPr>
        <p:spPr>
          <a:xfrm>
            <a:off x="1168908" y="2598003"/>
            <a:ext cx="10515600" cy="830997"/>
          </a:xfrm>
          <a:prstGeom prst="rect">
            <a:avLst/>
          </a:prstGeom>
          <a:noFill/>
        </p:spPr>
        <p:txBody>
          <a:bodyPr wrap="square" rtlCol="0">
            <a:spAutoFit/>
          </a:bodyPr>
          <a:lstStyle/>
          <a:p>
            <a:r>
              <a:rPr lang="en-CA" sz="2400" dirty="0"/>
              <a:t>- Yes, business opportunities are hard to come by and should be seized in order to gain the most from them.</a:t>
            </a:r>
            <a:endParaRPr lang="en-US" sz="2400" dirty="0"/>
          </a:p>
        </p:txBody>
      </p:sp>
      <p:sp>
        <p:nvSpPr>
          <p:cNvPr id="16" name="TextBox 15">
            <a:extLst>
              <a:ext uri="{FF2B5EF4-FFF2-40B4-BE49-F238E27FC236}">
                <a16:creationId xmlns:a16="http://schemas.microsoft.com/office/drawing/2014/main" id="{D845ED71-CECE-D69B-7118-A29B9EE8EE21}"/>
              </a:ext>
            </a:extLst>
          </p:cNvPr>
          <p:cNvSpPr txBox="1"/>
          <p:nvPr/>
        </p:nvSpPr>
        <p:spPr>
          <a:xfrm>
            <a:off x="1168908" y="3678502"/>
            <a:ext cx="10786799" cy="461665"/>
          </a:xfrm>
          <a:prstGeom prst="rect">
            <a:avLst/>
          </a:prstGeom>
          <a:noFill/>
        </p:spPr>
        <p:txBody>
          <a:bodyPr wrap="none" rtlCol="0">
            <a:spAutoFit/>
          </a:bodyPr>
          <a:lstStyle/>
          <a:p>
            <a:r>
              <a:rPr lang="en-CA" sz="2400" dirty="0"/>
              <a:t>- No, business opportunities and expansions will lead to an overload of work for you. </a:t>
            </a:r>
            <a:endParaRPr lang="en-US" sz="2400" dirty="0"/>
          </a:p>
        </p:txBody>
      </p:sp>
      <p:sp>
        <p:nvSpPr>
          <p:cNvPr id="17" name="TextBox 16">
            <a:extLst>
              <a:ext uri="{FF2B5EF4-FFF2-40B4-BE49-F238E27FC236}">
                <a16:creationId xmlns:a16="http://schemas.microsoft.com/office/drawing/2014/main" id="{C49F4F62-B522-55AA-34CF-98D3C172B600}"/>
              </a:ext>
            </a:extLst>
          </p:cNvPr>
          <p:cNvSpPr txBox="1"/>
          <p:nvPr/>
        </p:nvSpPr>
        <p:spPr>
          <a:xfrm>
            <a:off x="1168908" y="5562817"/>
            <a:ext cx="8604504" cy="830997"/>
          </a:xfrm>
          <a:prstGeom prst="rect">
            <a:avLst/>
          </a:prstGeom>
          <a:noFill/>
        </p:spPr>
        <p:txBody>
          <a:bodyPr wrap="square" rtlCol="0">
            <a:spAutoFit/>
          </a:bodyPr>
          <a:lstStyle/>
          <a:p>
            <a:r>
              <a:rPr lang="en-CA" sz="2400" dirty="0"/>
              <a:t>- No, opportunities are risky and expansion can lead to a loss of funds, which should always be avoided. </a:t>
            </a:r>
            <a:endParaRPr lang="en-US" sz="2400" dirty="0"/>
          </a:p>
        </p:txBody>
      </p:sp>
    </p:spTree>
    <p:extLst>
      <p:ext uri="{BB962C8B-B14F-4D97-AF65-F5344CB8AC3E}">
        <p14:creationId xmlns:p14="http://schemas.microsoft.com/office/powerpoint/2010/main" val="3290747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2001032" y="4518831"/>
            <a:ext cx="8189934" cy="523220"/>
          </a:xfrm>
          <a:prstGeom prst="rect">
            <a:avLst/>
          </a:prstGeom>
          <a:noFill/>
        </p:spPr>
        <p:txBody>
          <a:bodyPr wrap="none" rtlCol="0">
            <a:spAutoFit/>
          </a:bodyPr>
          <a:lstStyle/>
          <a:p>
            <a:r>
              <a:rPr lang="en-CA" sz="2800" dirty="0"/>
              <a:t>The next Module will be: How to Retain Key Employees</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68927-C666-6C2B-CF84-4D5692FCF757}"/>
              </a:ext>
            </a:extLst>
          </p:cNvPr>
          <p:cNvSpPr txBox="1">
            <a:spLocks/>
          </p:cNvSpPr>
          <p:nvPr/>
        </p:nvSpPr>
        <p:spPr>
          <a:xfrm>
            <a:off x="838200" y="265191"/>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dirty="0">
                <a:latin typeface="Arial" panose="020B0604020202020204" pitchFamily="34" charset="0"/>
                <a:cs typeface="Arial" panose="020B0604020202020204" pitchFamily="34" charset="0"/>
              </a:rPr>
              <a:t>GLOSSARY</a:t>
            </a:r>
            <a:endParaRPr lang="en-US" sz="66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156705E-7E41-BA0C-C5F8-1BD1D09E01BA}"/>
              </a:ext>
            </a:extLst>
          </p:cNvPr>
          <p:cNvSpPr/>
          <p:nvPr/>
        </p:nvSpPr>
        <p:spPr>
          <a:xfrm>
            <a:off x="8803173" y="566290"/>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2E165539-292F-1920-4C7E-65A87A14CCF0}"/>
              </a:ext>
            </a:extLst>
          </p:cNvPr>
          <p:cNvSpPr txBox="1"/>
          <p:nvPr/>
        </p:nvSpPr>
        <p:spPr>
          <a:xfrm>
            <a:off x="212598" y="1590754"/>
            <a:ext cx="11141202" cy="4893647"/>
          </a:xfrm>
          <a:prstGeom prst="rect">
            <a:avLst/>
          </a:prstGeom>
          <a:noFill/>
        </p:spPr>
        <p:txBody>
          <a:bodyPr wrap="square">
            <a:spAutoFit/>
          </a:bodyPr>
          <a:lstStyle/>
          <a:p>
            <a:r>
              <a:rPr lang="en-CA" sz="2400" b="1" u="sng" dirty="0">
                <a:solidFill>
                  <a:srgbClr val="111111"/>
                </a:solidFill>
                <a:effectLst/>
                <a:latin typeface="Calibri" panose="020F0502020204030204" pitchFamily="34" charset="0"/>
                <a:ea typeface="Calibri" panose="020F0502020204030204" pitchFamily="34" charset="0"/>
                <a:hlinkClick r:id="rId2" action="ppaction://hlinksldjump"/>
              </a:rPr>
              <a:t>Core business</a:t>
            </a:r>
            <a:r>
              <a:rPr lang="en-CA" sz="2400" b="1" dirty="0">
                <a:solidFill>
                  <a:srgbClr val="111111"/>
                </a:solidFill>
                <a:effectLst/>
                <a:latin typeface="Calibri" panose="020F0502020204030204" pitchFamily="34" charset="0"/>
                <a:ea typeface="Calibri" panose="020F0502020204030204" pitchFamily="34" charset="0"/>
              </a:rPr>
              <a:t>: </a:t>
            </a:r>
            <a:r>
              <a:rPr lang="en-CA" sz="2400" dirty="0">
                <a:solidFill>
                  <a:srgbClr val="111111"/>
                </a:solidFill>
                <a:effectLst/>
                <a:latin typeface="Calibri" panose="020F0502020204030204" pitchFamily="34" charset="0"/>
                <a:ea typeface="Calibri" panose="020F0502020204030204" pitchFamily="34" charset="0"/>
              </a:rPr>
              <a:t>Business core competencies are your company's unique abilities, products, and services that give it a competitive advantage in your industry and market.</a:t>
            </a:r>
          </a:p>
          <a:p>
            <a:endParaRPr lang="en-CA" sz="2400" dirty="0">
              <a:solidFill>
                <a:srgbClr val="111111"/>
              </a:solidFill>
              <a:latin typeface="Calibri" panose="020F0502020204030204" pitchFamily="34" charset="0"/>
            </a:endParaRPr>
          </a:p>
          <a:p>
            <a:r>
              <a:rPr lang="en-CA" sz="2400" b="1" dirty="0">
                <a:solidFill>
                  <a:srgbClr val="111111"/>
                </a:solidFill>
                <a:latin typeface="Calibri" panose="020F0502020204030204" pitchFamily="34" charset="0"/>
                <a:hlinkClick r:id="rId3" action="ppaction://hlinksldjump"/>
              </a:rPr>
              <a:t>Stagnating</a:t>
            </a:r>
            <a:r>
              <a:rPr lang="en-CA" sz="2400" dirty="0">
                <a:solidFill>
                  <a:srgbClr val="111111"/>
                </a:solidFill>
                <a:latin typeface="Calibri" panose="020F0502020204030204" pitchFamily="34" charset="0"/>
              </a:rPr>
              <a:t>:</a:t>
            </a:r>
            <a:r>
              <a:rPr lang="en-CA" sz="2400" dirty="0">
                <a:ln w="0"/>
                <a:solidFill>
                  <a:srgbClr val="111111"/>
                </a:solidFill>
                <a:effectLst>
                  <a:outerShdw blurRad="38100" dist="19050" dir="2700000" algn="tl" rotWithShape="0">
                    <a:schemeClr val="dk1">
                      <a:alpha val="40000"/>
                    </a:schemeClr>
                  </a:outerShdw>
                </a:effectLst>
                <a:latin typeface="Calibri" panose="020F0502020204030204" pitchFamily="34" charset="0"/>
              </a:rPr>
              <a:t> T</a:t>
            </a:r>
            <a:r>
              <a:rPr lang="en-CA" sz="2400" dirty="0">
                <a:ln w="0"/>
                <a:effectLst>
                  <a:outerShdw blurRad="38100" dist="19050" dir="2700000" algn="tl" rotWithShape="0">
                    <a:schemeClr val="dk1">
                      <a:alpha val="40000"/>
                    </a:schemeClr>
                  </a:outerShdw>
                </a:effectLst>
                <a:latin typeface="Calibri" panose="020F0502020204030204" pitchFamily="34" charset="0"/>
              </a:rPr>
              <a:t>o stagnate means to stop growing or developing, or not show any signs of activity.</a:t>
            </a:r>
          </a:p>
          <a:p>
            <a:endParaRPr lang="en-CA" sz="2400" dirty="0">
              <a:ln w="0"/>
              <a:effectLst>
                <a:outerShdw blurRad="38100" dist="19050" dir="2700000" algn="tl" rotWithShape="0">
                  <a:schemeClr val="dk1">
                    <a:alpha val="40000"/>
                  </a:schemeClr>
                </a:outerShdw>
              </a:effectLst>
              <a:latin typeface="Calibri" panose="020F0502020204030204" pitchFamily="34" charset="0"/>
            </a:endParaRPr>
          </a:p>
          <a:p>
            <a:r>
              <a:rPr lang="en-US" sz="2400" dirty="0">
                <a:hlinkClick r:id="rId4" action="ppaction://hlinksldjump"/>
              </a:rPr>
              <a:t>Facility</a:t>
            </a:r>
            <a:r>
              <a:rPr lang="en-US" sz="2400" dirty="0"/>
              <a:t> : A space provided for a particular purpose, like a warehouse for storage or office space for a sales team. </a:t>
            </a:r>
          </a:p>
          <a:p>
            <a:endParaRPr lang="en-US" sz="2400" dirty="0"/>
          </a:p>
          <a:p>
            <a:r>
              <a:rPr lang="en-US" sz="2400" dirty="0">
                <a:hlinkClick r:id="rId2" action="ppaction://hlinksldjump"/>
              </a:rPr>
              <a:t>Pivot</a:t>
            </a:r>
            <a:r>
              <a:rPr lang="en-US" sz="2400" dirty="0"/>
              <a:t> : In a business context, to pivot means to suddenly change direction in the way affairs were being run – it is a core component to flexibility and helpful when faced with the difficult task of expansion.</a:t>
            </a:r>
          </a:p>
          <a:p>
            <a:endParaRPr lang="en-US" sz="2400" dirty="0"/>
          </a:p>
        </p:txBody>
      </p:sp>
    </p:spTree>
    <p:extLst>
      <p:ext uri="{BB962C8B-B14F-4D97-AF65-F5344CB8AC3E}">
        <p14:creationId xmlns:p14="http://schemas.microsoft.com/office/powerpoint/2010/main" val="3966635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AC5-2636-4548-B2DD-56C1A5E9E42F}"/>
              </a:ext>
            </a:extLst>
          </p:cNvPr>
          <p:cNvSpPr>
            <a:spLocks noGrp="1"/>
          </p:cNvSpPr>
          <p:nvPr>
            <p:ph type="title"/>
          </p:nvPr>
        </p:nvSpPr>
        <p:spPr/>
        <p:txBody>
          <a:bodyPr/>
          <a:lstStyle/>
          <a:p>
            <a:endParaRPr lang="en-US"/>
          </a:p>
        </p:txBody>
      </p:sp>
      <p:sp>
        <p:nvSpPr>
          <p:cNvPr id="10" name="Rectangle 9">
            <a:extLst>
              <a:ext uri="{FF2B5EF4-FFF2-40B4-BE49-F238E27FC236}">
                <a16:creationId xmlns:a16="http://schemas.microsoft.com/office/drawing/2014/main" id="{68D932FE-951A-49B0-9E48-10E7F83DE7F8}"/>
              </a:ext>
            </a:extLst>
          </p:cNvPr>
          <p:cNvSpPr/>
          <p:nvPr/>
        </p:nvSpPr>
        <p:spPr>
          <a:xfrm>
            <a:off x="3048000" y="2040666"/>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3577484"/>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1409099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4289037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AC5-2636-4548-B2DD-56C1A5E9E42F}"/>
              </a:ext>
            </a:extLst>
          </p:cNvPr>
          <p:cNvSpPr>
            <a:spLocks noGrp="1"/>
          </p:cNvSpPr>
          <p:nvPr>
            <p:ph type="title"/>
          </p:nvPr>
        </p:nvSpPr>
        <p:spPr/>
        <p:txBody>
          <a:bodyPr/>
          <a:lstStyle/>
          <a:p>
            <a:endParaRPr lang="en-US"/>
          </a:p>
        </p:txBody>
      </p:sp>
      <p:sp>
        <p:nvSpPr>
          <p:cNvPr id="10" name="Rectangle 9">
            <a:extLst>
              <a:ext uri="{FF2B5EF4-FFF2-40B4-BE49-F238E27FC236}">
                <a16:creationId xmlns:a16="http://schemas.microsoft.com/office/drawing/2014/main" id="{68D932FE-951A-49B0-9E48-10E7F83DE7F8}"/>
              </a:ext>
            </a:extLst>
          </p:cNvPr>
          <p:cNvSpPr/>
          <p:nvPr/>
        </p:nvSpPr>
        <p:spPr>
          <a:xfrm>
            <a:off x="3048000" y="2040666"/>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3577484"/>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3522798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942002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218D3-5C8E-1FAE-98E1-FE46BB9891D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F0EFC78-317C-2724-12E6-6E262CDD40E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26498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4FFDD-5D4B-4015-8A16-196439C09928}"/>
              </a:ext>
            </a:extLst>
          </p:cNvPr>
          <p:cNvSpPr>
            <a:spLocks noGrp="1"/>
          </p:cNvSpPr>
          <p:nvPr>
            <p:ph type="ctrTitle"/>
          </p:nvPr>
        </p:nvSpPr>
        <p:spPr>
          <a:xfrm>
            <a:off x="1524000" y="109582"/>
            <a:ext cx="9144000" cy="2387600"/>
          </a:xfrm>
        </p:spPr>
        <p:txBody>
          <a:bodyPr>
            <a:normAutofit/>
          </a:bodyPr>
          <a:lstStyle/>
          <a:p>
            <a:r>
              <a:rPr lang="en-CA" sz="5500" b="1" i="0" cap="all" dirty="0">
                <a:effectLst/>
                <a:latin typeface="Arial" panose="020B0604020202020204" pitchFamily="34" charset="0"/>
                <a:cs typeface="Arial" panose="020B0604020202020204" pitchFamily="34" charset="0"/>
              </a:rPr>
              <a:t>SEMINAR </a:t>
            </a:r>
            <a:r>
              <a:rPr lang="en-CA" sz="5500" b="1" cap="all" dirty="0">
                <a:latin typeface="Arial" panose="020B0604020202020204" pitchFamily="34" charset="0"/>
                <a:cs typeface="Arial" panose="020B0604020202020204" pitchFamily="34" charset="0"/>
              </a:rPr>
              <a:t>21</a:t>
            </a:r>
            <a:r>
              <a:rPr lang="en-CA" sz="5500" b="1" i="0" cap="all" dirty="0">
                <a:effectLst/>
                <a:latin typeface="Arial" panose="020B0604020202020204" pitchFamily="34" charset="0"/>
                <a:cs typeface="Arial" panose="020B0604020202020204" pitchFamily="34" charset="0"/>
              </a:rPr>
              <a:t>:</a:t>
            </a:r>
            <a:br>
              <a:rPr lang="en-CA" sz="5500" b="1" i="0" cap="all" dirty="0">
                <a:effectLst/>
                <a:latin typeface="Arial" panose="020B0604020202020204" pitchFamily="34" charset="0"/>
                <a:cs typeface="Arial" panose="020B0604020202020204" pitchFamily="34" charset="0"/>
              </a:rPr>
            </a:br>
            <a:r>
              <a:rPr lang="en-CA" sz="5500" b="1" i="0" cap="all" dirty="0">
                <a:effectLst/>
                <a:latin typeface="Arial" panose="020B0604020202020204" pitchFamily="34" charset="0"/>
                <a:cs typeface="Arial" panose="020B0604020202020204" pitchFamily="34" charset="0"/>
              </a:rPr>
              <a:t>when should I think about expansion?</a:t>
            </a:r>
            <a:endParaRPr lang="en-US" sz="55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5156FE2E-5F37-48FF-967D-CC2D2A6C3B02}"/>
              </a:ext>
            </a:extLst>
          </p:cNvPr>
          <p:cNvSpPr>
            <a:spLocks noGrp="1"/>
          </p:cNvSpPr>
          <p:nvPr>
            <p:ph type="subTitle" idx="1"/>
          </p:nvPr>
        </p:nvSpPr>
        <p:spPr>
          <a:xfrm>
            <a:off x="1524000" y="2769934"/>
            <a:ext cx="9448800" cy="1948370"/>
          </a:xfrm>
        </p:spPr>
        <p:txBody>
          <a:bodyPr>
            <a:normAutofit/>
          </a:bodyPr>
          <a:lstStyle/>
          <a:p>
            <a:r>
              <a:rPr lang="en-CA" b="0" i="0" dirty="0">
                <a:solidFill>
                  <a:srgbClr val="000000"/>
                </a:solidFill>
                <a:effectLst/>
                <a:latin typeface="Calibri" panose="020F0502020204030204" pitchFamily="34" charset="0"/>
              </a:rPr>
              <a:t> </a:t>
            </a:r>
            <a:endParaRPr lang="en-US" sz="3200" dirty="0"/>
          </a:p>
        </p:txBody>
      </p:sp>
      <p:grpSp>
        <p:nvGrpSpPr>
          <p:cNvPr id="4" name="Group 3">
            <a:extLst>
              <a:ext uri="{FF2B5EF4-FFF2-40B4-BE49-F238E27FC236}">
                <a16:creationId xmlns:a16="http://schemas.microsoft.com/office/drawing/2014/main" id="{80FE3708-C114-4EA0-BAB0-1CB428BE0C48}"/>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29652960-727A-4FE7-A095-7A1C5D2656C6}"/>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1F205DF3-E1BE-4986-AB3D-417ACCE8BE8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41E99EB0-ABC8-4D96-A679-AB3B88C8D98C}"/>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TextBox 8">
            <a:extLst>
              <a:ext uri="{FF2B5EF4-FFF2-40B4-BE49-F238E27FC236}">
                <a16:creationId xmlns:a16="http://schemas.microsoft.com/office/drawing/2014/main" id="{E02197F4-0648-7C6F-9FFB-A39258DC82C3}"/>
              </a:ext>
            </a:extLst>
          </p:cNvPr>
          <p:cNvSpPr txBox="1"/>
          <p:nvPr/>
        </p:nvSpPr>
        <p:spPr>
          <a:xfrm>
            <a:off x="0" y="2385096"/>
            <a:ext cx="12326112" cy="2395528"/>
          </a:xfrm>
          <a:prstGeom prst="rect">
            <a:avLst/>
          </a:prstGeom>
          <a:noFill/>
        </p:spPr>
        <p:txBody>
          <a:bodyPr wrap="square">
            <a:spAutoFit/>
          </a:bodyPr>
          <a:lstStyle/>
          <a:p>
            <a:pPr algn="ctr">
              <a:lnSpc>
                <a:spcPct val="125000"/>
              </a:lnSpc>
              <a:spcAft>
                <a:spcPts val="800"/>
              </a:spcAft>
            </a:pPr>
            <a:r>
              <a:rPr lang="en-CA" sz="2200" dirty="0">
                <a:solidFill>
                  <a:srgbClr val="111111"/>
                </a:solidFill>
                <a:effectLst/>
                <a:ea typeface="Calibri" panose="020F0502020204030204" pitchFamily="34" charset="0"/>
                <a:cs typeface="Twentieth Century"/>
              </a:rPr>
              <a:t>Think back to your business project in the early days, when it was just you and a piece of paper scribbling and thriving ideas to create and build your dream job. Are you ready for the next step?</a:t>
            </a:r>
            <a:endParaRPr lang="en-CA" sz="2200" dirty="0">
              <a:effectLst/>
              <a:ea typeface="Twentieth Century"/>
              <a:cs typeface="Twentieth Century"/>
            </a:endParaRPr>
          </a:p>
          <a:p>
            <a:pPr algn="ctr"/>
            <a:r>
              <a:rPr lang="en-CA" sz="2200" dirty="0">
                <a:solidFill>
                  <a:srgbClr val="111111"/>
                </a:solidFill>
                <a:effectLst/>
                <a:ea typeface="Calibri" panose="020F0502020204030204" pitchFamily="34" charset="0"/>
              </a:rPr>
              <a:t>When your business started, it likely became apparent that it was time to expand: you needed more office space, extra help, a decent computer, and other resources and innovations to grow the size of your business and increase the scale of your operations. It may well be a question of survival in a competitive market! </a:t>
            </a:r>
            <a:endParaRPr lang="en-US" sz="2200" dirty="0"/>
          </a:p>
        </p:txBody>
      </p:sp>
      <p:sp>
        <p:nvSpPr>
          <p:cNvPr id="11" name="TextBox 10">
            <a:extLst>
              <a:ext uri="{FF2B5EF4-FFF2-40B4-BE49-F238E27FC236}">
                <a16:creationId xmlns:a16="http://schemas.microsoft.com/office/drawing/2014/main" id="{6B971756-C177-24DB-14EF-3521493C57A1}"/>
              </a:ext>
            </a:extLst>
          </p:cNvPr>
          <p:cNvSpPr txBox="1"/>
          <p:nvPr/>
        </p:nvSpPr>
        <p:spPr>
          <a:xfrm>
            <a:off x="1371600" y="4673470"/>
            <a:ext cx="9448800" cy="1433213"/>
          </a:xfrm>
          <a:prstGeom prst="rect">
            <a:avLst/>
          </a:prstGeom>
          <a:noFill/>
        </p:spPr>
        <p:txBody>
          <a:bodyPr wrap="square">
            <a:spAutoFit/>
          </a:bodyPr>
          <a:lstStyle/>
          <a:p>
            <a:pPr algn="ctr">
              <a:lnSpc>
                <a:spcPct val="125000"/>
              </a:lnSpc>
              <a:spcAft>
                <a:spcPts val="800"/>
              </a:spcAft>
            </a:pPr>
            <a:r>
              <a:rPr lang="en-CA" sz="2200" dirty="0">
                <a:solidFill>
                  <a:srgbClr val="111111"/>
                </a:solidFill>
                <a:effectLst/>
                <a:latin typeface="Calibri" panose="020F0502020204030204" pitchFamily="34" charset="0"/>
                <a:ea typeface="Calibri" panose="020F0502020204030204" pitchFamily="34" charset="0"/>
                <a:cs typeface="Twentieth Century"/>
              </a:rPr>
              <a:t>The expansion made sense in retrospect, but it’s not always so obvious in the moment - especially when you need to invest capital into development.</a:t>
            </a:r>
          </a:p>
          <a:p>
            <a:pPr algn="ctr">
              <a:lnSpc>
                <a:spcPct val="125000"/>
              </a:lnSpc>
              <a:spcAft>
                <a:spcPts val="800"/>
              </a:spcAft>
            </a:pPr>
            <a:r>
              <a:rPr lang="en-CA" sz="2200" dirty="0">
                <a:solidFill>
                  <a:srgbClr val="111111"/>
                </a:solidFill>
                <a:effectLst/>
                <a:latin typeface="Calibri" panose="020F0502020204030204" pitchFamily="34" charset="0"/>
                <a:ea typeface="Calibri" panose="020F0502020204030204" pitchFamily="34" charset="0"/>
              </a:rPr>
              <a:t>Take a look at these few signs and decide if it’s time for you to expand.</a:t>
            </a:r>
            <a:endParaRPr lang="en-CA" sz="2200" dirty="0">
              <a:effectLst/>
              <a:latin typeface="Twentieth Century"/>
              <a:ea typeface="Twentieth Century"/>
              <a:cs typeface="Twentieth Century"/>
            </a:endParaRPr>
          </a:p>
        </p:txBody>
      </p:sp>
    </p:spTree>
    <p:extLst>
      <p:ext uri="{BB962C8B-B14F-4D97-AF65-F5344CB8AC3E}">
        <p14:creationId xmlns:p14="http://schemas.microsoft.com/office/powerpoint/2010/main" val="1798508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E1ED69-876D-F010-289D-19A7FB2E879E}"/>
              </a:ext>
            </a:extLst>
          </p:cNvPr>
          <p:cNvSpPr txBox="1"/>
          <p:nvPr/>
        </p:nvSpPr>
        <p:spPr>
          <a:xfrm>
            <a:off x="664464" y="162806"/>
            <a:ext cx="10863072" cy="2123658"/>
          </a:xfrm>
          <a:prstGeom prst="rect">
            <a:avLst/>
          </a:prstGeom>
          <a:noFill/>
        </p:spPr>
        <p:txBody>
          <a:bodyPr wrap="square">
            <a:spAutoFit/>
          </a:bodyPr>
          <a:lstStyle/>
          <a:p>
            <a:pPr algn="ctr"/>
            <a:r>
              <a:rPr lang="en-CA" sz="6600" b="1" dirty="0">
                <a:effectLst/>
                <a:latin typeface="Arial" panose="020B0604020202020204" pitchFamily="34" charset="0"/>
                <a:ea typeface="Calibri" panose="020F0502020204030204" pitchFamily="34" charset="0"/>
                <a:cs typeface="Arial" panose="020B0604020202020204" pitchFamily="34" charset="0"/>
              </a:rPr>
              <a:t>A Lack of Skill Means Help is Needed. </a:t>
            </a:r>
            <a:endParaRPr lang="en-US" sz="66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3896462-A5BD-D16E-9A4A-60D0B6181781}"/>
              </a:ext>
            </a:extLst>
          </p:cNvPr>
          <p:cNvSpPr txBox="1"/>
          <p:nvPr/>
        </p:nvSpPr>
        <p:spPr>
          <a:xfrm>
            <a:off x="221742" y="2286464"/>
            <a:ext cx="7660386" cy="1569660"/>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An excellent time to grow your business is when you no longer have the skills to do the job. Don’t </a:t>
            </a:r>
            <a:r>
              <a:rPr lang="en-CA" sz="2400" dirty="0">
                <a:solidFill>
                  <a:srgbClr val="111111"/>
                </a:solidFill>
                <a:latin typeface="Calibri" panose="020F0502020204030204" pitchFamily="34" charset="0"/>
                <a:ea typeface="Calibri" panose="020F0502020204030204" pitchFamily="34" charset="0"/>
              </a:rPr>
              <a:t>see</a:t>
            </a:r>
            <a:r>
              <a:rPr lang="en-CA" sz="2400" dirty="0">
                <a:solidFill>
                  <a:srgbClr val="111111"/>
                </a:solidFill>
                <a:effectLst/>
                <a:latin typeface="Calibri" panose="020F0502020204030204" pitchFamily="34" charset="0"/>
                <a:ea typeface="Calibri" panose="020F0502020204030204" pitchFamily="34" charset="0"/>
              </a:rPr>
              <a:t> this as a personal shortcoming - It is part of a business’s growth cycle. </a:t>
            </a:r>
            <a:endParaRPr lang="en-US" sz="2400" dirty="0"/>
          </a:p>
        </p:txBody>
      </p:sp>
      <p:sp>
        <p:nvSpPr>
          <p:cNvPr id="7" name="TextBox 6">
            <a:extLst>
              <a:ext uri="{FF2B5EF4-FFF2-40B4-BE49-F238E27FC236}">
                <a16:creationId xmlns:a16="http://schemas.microsoft.com/office/drawing/2014/main" id="{5C6072A7-3457-3D79-3CB5-D31A581C7E67}"/>
              </a:ext>
            </a:extLst>
          </p:cNvPr>
          <p:cNvSpPr txBox="1"/>
          <p:nvPr/>
        </p:nvSpPr>
        <p:spPr>
          <a:xfrm>
            <a:off x="2265807" y="3625292"/>
            <a:ext cx="7660386" cy="1569660"/>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As a skilled mechanic, you may have the expertise to fix any vehicle without a problem. Still, you might not know how to perform accurate accounting, payroll, or manage social media.</a:t>
            </a:r>
            <a:endParaRPr lang="en-US" sz="2400" dirty="0"/>
          </a:p>
        </p:txBody>
      </p:sp>
      <p:sp>
        <p:nvSpPr>
          <p:cNvPr id="9" name="TextBox 8">
            <a:extLst>
              <a:ext uri="{FF2B5EF4-FFF2-40B4-BE49-F238E27FC236}">
                <a16:creationId xmlns:a16="http://schemas.microsoft.com/office/drawing/2014/main" id="{55AABCCE-DAC3-B424-734E-929C7B853B80}"/>
              </a:ext>
            </a:extLst>
          </p:cNvPr>
          <p:cNvSpPr txBox="1"/>
          <p:nvPr/>
        </p:nvSpPr>
        <p:spPr>
          <a:xfrm>
            <a:off x="3867150" y="5104745"/>
            <a:ext cx="7660386" cy="1569660"/>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Sometimes, the right employee or manager makes the difference between developing new skills and getting by. Other times, it’s best to step down from your weak areas, hire the right help, and focus and invest in what you do best.</a:t>
            </a:r>
            <a:endParaRPr lang="en-US" sz="2400" dirty="0"/>
          </a:p>
        </p:txBody>
      </p:sp>
      <p:pic>
        <p:nvPicPr>
          <p:cNvPr id="1026" name="Picture 2">
            <a:extLst>
              <a:ext uri="{FF2B5EF4-FFF2-40B4-BE49-F238E27FC236}">
                <a16:creationId xmlns:a16="http://schemas.microsoft.com/office/drawing/2014/main" id="{108A2757-DCC7-D7F2-A12A-119C803A751A}"/>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9167" r="91333">
                        <a14:foregroundMark x1="9167" y1="25000" x2="9167" y2="25000"/>
                        <a14:foregroundMark x1="9167" y1="26333" x2="9333" y2="23833"/>
                        <a14:foregroundMark x1="91167" y1="51833" x2="91333" y2="48833"/>
                      </a14:backgroundRemoval>
                    </a14:imgEffect>
                  </a14:imgLayer>
                </a14:imgProps>
              </a:ext>
              <a:ext uri="{28A0092B-C50C-407E-A947-70E740481C1C}">
                <a14:useLocalDpi xmlns:a14="http://schemas.microsoft.com/office/drawing/2010/main" val="0"/>
              </a:ext>
            </a:extLst>
          </a:blip>
          <a:srcRect/>
          <a:stretch>
            <a:fillRect/>
          </a:stretch>
        </p:blipFill>
        <p:spPr bwMode="auto">
          <a:xfrm>
            <a:off x="8722233" y="962786"/>
            <a:ext cx="3248025" cy="32480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E2715C43-61F6-004E-8AF2-6773805E3DD2}"/>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3167" l="8475" r="89831">
                        <a14:foregroundMark x1="13075" y1="32333" x2="18160" y2="31833"/>
                        <a14:foregroundMark x1="26392" y1="32500" x2="22034" y2="32833"/>
                        <a14:foregroundMark x1="33898" y1="28000" x2="35109" y2="31167"/>
                        <a14:foregroundMark x1="39709" y1="30167" x2="58354" y2="26000"/>
                        <a14:foregroundMark x1="9201" y1="32333" x2="8475" y2="30500"/>
                        <a14:foregroundMark x1="32688" y1="91833" x2="32930" y2="92000"/>
                        <a14:foregroundMark x1="54964" y1="92000" x2="54964" y2="92000"/>
                        <a14:foregroundMark x1="77966" y1="92833" x2="77966" y2="92833"/>
                        <a14:foregroundMark x1="77240" y1="93167" x2="76513" y2="92500"/>
                        <a14:foregroundMark x1="77966" y1="92333" x2="77482" y2="92833"/>
                        <a14:foregroundMark x1="54722" y1="92500" x2="54722" y2="92500"/>
                      </a14:backgroundRemoval>
                    </a14:imgEffect>
                  </a14:imgLayer>
                </a14:imgProps>
              </a:ext>
              <a:ext uri="{28A0092B-C50C-407E-A947-70E740481C1C}">
                <a14:useLocalDpi xmlns:a14="http://schemas.microsoft.com/office/drawing/2010/main" val="0"/>
              </a:ext>
            </a:extLst>
          </a:blip>
          <a:srcRect/>
          <a:stretch>
            <a:fillRect/>
          </a:stretch>
        </p:blipFill>
        <p:spPr bwMode="auto">
          <a:xfrm>
            <a:off x="517208" y="3499978"/>
            <a:ext cx="2372295" cy="34464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878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ECC87D-70E8-61E6-59B9-847FA83051DB}"/>
              </a:ext>
            </a:extLst>
          </p:cNvPr>
          <p:cNvSpPr txBox="1"/>
          <p:nvPr/>
        </p:nvSpPr>
        <p:spPr>
          <a:xfrm>
            <a:off x="607123" y="71366"/>
            <a:ext cx="10977753" cy="1200329"/>
          </a:xfrm>
          <a:prstGeom prst="rect">
            <a:avLst/>
          </a:prstGeom>
          <a:noFill/>
        </p:spPr>
        <p:txBody>
          <a:bodyPr wrap="square">
            <a:spAutoFit/>
          </a:bodyPr>
          <a:lstStyle/>
          <a:p>
            <a:pPr algn="ctr"/>
            <a:r>
              <a:rPr lang="en-CA" sz="7200" b="1" dirty="0">
                <a:effectLst/>
                <a:latin typeface="Arial" panose="020B0604020202020204" pitchFamily="34" charset="0"/>
                <a:ea typeface="Calibri" panose="020F0502020204030204" pitchFamily="34" charset="0"/>
                <a:cs typeface="Arial" panose="020B0604020202020204" pitchFamily="34" charset="0"/>
              </a:rPr>
              <a:t>Customers and  Demand</a:t>
            </a:r>
            <a:endParaRPr lang="en-US" sz="72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ED25EAA-E4C4-9001-2BDA-604EA0DA1C53}"/>
              </a:ext>
            </a:extLst>
          </p:cNvPr>
          <p:cNvSpPr txBox="1"/>
          <p:nvPr/>
        </p:nvSpPr>
        <p:spPr>
          <a:xfrm>
            <a:off x="75438" y="1555972"/>
            <a:ext cx="6165128" cy="4257576"/>
          </a:xfrm>
          <a:prstGeom prst="rect">
            <a:avLst/>
          </a:prstGeom>
          <a:noFill/>
        </p:spPr>
        <p:txBody>
          <a:bodyPr wrap="square">
            <a:spAutoFit/>
          </a:bodyPr>
          <a:lstStyle/>
          <a:p>
            <a:pPr algn="just">
              <a:spcBef>
                <a:spcPts val="1200"/>
              </a:spcBef>
              <a:spcAft>
                <a:spcPts val="800"/>
              </a:spcAft>
            </a:pPr>
            <a:r>
              <a:rPr lang="en-CA" sz="2400" dirty="0">
                <a:solidFill>
                  <a:srgbClr val="111111"/>
                </a:solidFill>
                <a:effectLst/>
                <a:ea typeface="Calibri" panose="020F0502020204030204" pitchFamily="34" charset="0"/>
                <a:cs typeface="Twentieth Century"/>
              </a:rPr>
              <a:t>Sales are </a:t>
            </a:r>
            <a:r>
              <a:rPr lang="en-CA" sz="2400" dirty="0">
                <a:solidFill>
                  <a:srgbClr val="111111"/>
                </a:solidFill>
                <a:effectLst/>
                <a:ea typeface="Calibri" panose="020F0502020204030204" pitchFamily="34" charset="0"/>
                <a:cs typeface="Twentieth Century"/>
                <a:hlinkClick r:id="rId2" action="ppaction://hlinksldjump" tooltip="To stagnate means to stop growing or developing, or not show any signs of activity."/>
              </a:rPr>
              <a:t>stagnating</a:t>
            </a:r>
            <a:r>
              <a:rPr lang="en-CA" sz="2400" dirty="0">
                <a:solidFill>
                  <a:srgbClr val="111111"/>
                </a:solidFill>
                <a:effectLst/>
                <a:ea typeface="Calibri" panose="020F0502020204030204" pitchFamily="34" charset="0"/>
                <a:cs typeface="Twentieth Century"/>
              </a:rPr>
              <a:t>. Despite repeat business, you notice you have only a few new customers. Customers repeatedly ask for the same solution, products, or services that you don’t have.  </a:t>
            </a:r>
            <a:endParaRPr lang="en-CA" sz="2400" dirty="0">
              <a:effectLst/>
              <a:ea typeface="Twentieth Century"/>
              <a:cs typeface="Twentieth Century"/>
            </a:endParaRPr>
          </a:p>
          <a:p>
            <a:r>
              <a:rPr lang="en-CA" sz="2400" dirty="0">
                <a:solidFill>
                  <a:srgbClr val="111111"/>
                </a:solidFill>
                <a:effectLst/>
                <a:ea typeface="Calibri" panose="020F0502020204030204" pitchFamily="34" charset="0"/>
              </a:rPr>
              <a:t>This is a sign that it might be time to expand or take a new direction in your business.  Survey, and listen to your customers.  Feedback can generate significant growth opportunities and help you find innovative ways to achieve customer satisfaction and move more products to increase volume and revenue.</a:t>
            </a:r>
            <a:r>
              <a:rPr lang="en-CA" sz="2400" i="1" dirty="0">
                <a:effectLst/>
                <a:ea typeface="Calibri" panose="020F0502020204030204" pitchFamily="34" charset="0"/>
              </a:rPr>
              <a:t> </a:t>
            </a:r>
            <a:endParaRPr lang="en-US" sz="2400" dirty="0"/>
          </a:p>
        </p:txBody>
      </p:sp>
      <p:pic>
        <p:nvPicPr>
          <p:cNvPr id="2050" name="Picture 2">
            <a:extLst>
              <a:ext uri="{FF2B5EF4-FFF2-40B4-BE49-F238E27FC236}">
                <a16:creationId xmlns:a16="http://schemas.microsoft.com/office/drawing/2014/main" id="{34356E00-66C3-D4F5-613E-FA762ADAF7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43897">
            <a:off x="6419089" y="1667702"/>
            <a:ext cx="5376672" cy="3844320"/>
          </a:xfrm>
          <a:prstGeom prst="rect">
            <a:avLst/>
          </a:prstGeom>
          <a:ln w="38100" cap="sq">
            <a:solidFill>
              <a:srgbClr val="000000"/>
            </a:solidFill>
            <a:prstDash val="solid"/>
            <a:miter lim="800000"/>
          </a:ln>
          <a:effectLst>
            <a:outerShdw blurRad="76200" dir="13500000" sy="23000" kx="1200000" algn="br" rotWithShape="0">
              <a:prstClr val="black">
                <a:alpha val="20000"/>
              </a:prstClr>
            </a:outerShdw>
          </a:effectLst>
          <a:scene3d>
            <a:camera prst="perspectiveLeft"/>
            <a:lightRig rig="threePt" dir="t"/>
          </a:scene3d>
          <a:sp3d>
            <a:bevelT w="165100" prst="coolSlant"/>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5038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BD6315-3B51-79A4-0333-D1B74660D5D8}"/>
              </a:ext>
            </a:extLst>
          </p:cNvPr>
          <p:cNvSpPr txBox="1"/>
          <p:nvPr/>
        </p:nvSpPr>
        <p:spPr>
          <a:xfrm>
            <a:off x="-203073" y="199382"/>
            <a:ext cx="12598146" cy="1107996"/>
          </a:xfrm>
          <a:prstGeom prst="rect">
            <a:avLst/>
          </a:prstGeom>
          <a:noFill/>
        </p:spPr>
        <p:txBody>
          <a:bodyPr wrap="square">
            <a:spAutoFit/>
          </a:bodyPr>
          <a:lstStyle/>
          <a:p>
            <a:pPr algn="ctr"/>
            <a:r>
              <a:rPr lang="en-CA" sz="66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Space - Equipment - </a:t>
            </a:r>
            <a:r>
              <a:rPr lang="en-CA" sz="6600" b="1" dirty="0">
                <a:solidFill>
                  <a:srgbClr val="111111"/>
                </a:solidFill>
                <a:latin typeface="Arial" panose="020B0604020202020204" pitchFamily="34" charset="0"/>
                <a:ea typeface="Calibri" panose="020F0502020204030204" pitchFamily="34" charset="0"/>
                <a:cs typeface="Arial" panose="020B0604020202020204" pitchFamily="34" charset="0"/>
              </a:rPr>
              <a:t>S</a:t>
            </a:r>
            <a:r>
              <a:rPr lang="en-CA" sz="66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torage </a:t>
            </a:r>
            <a:endParaRPr lang="en-US" sz="66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141BA59-502F-F2AB-19F0-C71A67CE4680}"/>
              </a:ext>
            </a:extLst>
          </p:cNvPr>
          <p:cNvSpPr txBox="1"/>
          <p:nvPr/>
        </p:nvSpPr>
        <p:spPr>
          <a:xfrm>
            <a:off x="781050" y="1381241"/>
            <a:ext cx="10629900" cy="981487"/>
          </a:xfrm>
          <a:prstGeom prst="rect">
            <a:avLst/>
          </a:prstGeom>
          <a:noFill/>
        </p:spPr>
        <p:txBody>
          <a:bodyPr wrap="square">
            <a:spAutoFit/>
          </a:bodyPr>
          <a:lstStyle/>
          <a:p>
            <a:pPr algn="ctr">
              <a:lnSpc>
                <a:spcPct val="125000"/>
              </a:lnSpc>
              <a:spcAft>
                <a:spcPts val="800"/>
              </a:spcAft>
            </a:pPr>
            <a:r>
              <a:rPr lang="en-CA" sz="2400" u="sng" dirty="0">
                <a:effectLst/>
                <a:latin typeface="Calibri" panose="020F0502020204030204" pitchFamily="34" charset="0"/>
                <a:ea typeface="Calibri" panose="020F0502020204030204" pitchFamily="34" charset="0"/>
                <a:cs typeface="Twentieth Century"/>
              </a:rPr>
              <a:t>Whether working from home, in an office, a store, or a manufacturing </a:t>
            </a:r>
            <a:r>
              <a:rPr lang="en-CA" sz="2400" u="sng" dirty="0">
                <a:effectLst/>
                <a:latin typeface="Calibri" panose="020F0502020204030204" pitchFamily="34" charset="0"/>
                <a:ea typeface="Calibri" panose="020F0502020204030204" pitchFamily="34" charset="0"/>
                <a:cs typeface="Twentieth Century"/>
                <a:hlinkClick r:id="rId2" action="ppaction://hlinksldjump" tooltip="A space provided for a particular purpose, like a warehouse for storage or office space for a sales team. "/>
              </a:rPr>
              <a:t>facility</a:t>
            </a:r>
            <a:r>
              <a:rPr lang="en-CA" sz="2400" u="sng" dirty="0">
                <a:effectLst/>
                <a:latin typeface="Calibri" panose="020F0502020204030204" pitchFamily="34" charset="0"/>
                <a:ea typeface="Calibri" panose="020F0502020204030204" pitchFamily="34" charset="0"/>
                <a:cs typeface="Twentieth Century"/>
              </a:rPr>
              <a:t>, you need enough room to operate comfortably. </a:t>
            </a:r>
            <a:endParaRPr lang="en-CA" sz="2400" u="sng" dirty="0">
              <a:effectLst/>
              <a:latin typeface="Twentieth Century"/>
              <a:ea typeface="Twentieth Century"/>
              <a:cs typeface="Twentieth Century"/>
            </a:endParaRPr>
          </a:p>
        </p:txBody>
      </p:sp>
      <p:sp>
        <p:nvSpPr>
          <p:cNvPr id="7" name="TextBox 6">
            <a:extLst>
              <a:ext uri="{FF2B5EF4-FFF2-40B4-BE49-F238E27FC236}">
                <a16:creationId xmlns:a16="http://schemas.microsoft.com/office/drawing/2014/main" id="{813D6E00-FB1C-F622-4133-15BCA8D47DF5}"/>
              </a:ext>
            </a:extLst>
          </p:cNvPr>
          <p:cNvSpPr txBox="1"/>
          <p:nvPr/>
        </p:nvSpPr>
        <p:spPr>
          <a:xfrm>
            <a:off x="80009" y="2362728"/>
            <a:ext cx="12031981" cy="1904817"/>
          </a:xfrm>
          <a:prstGeom prst="rect">
            <a:avLst/>
          </a:prstGeom>
          <a:noFill/>
        </p:spPr>
        <p:txBody>
          <a:bodyPr wrap="square">
            <a:spAutoFit/>
          </a:bodyPr>
          <a:lstStyle/>
          <a:p>
            <a:pPr>
              <a:lnSpc>
                <a:spcPct val="125000"/>
              </a:lnSpc>
              <a:spcAft>
                <a:spcPts val="800"/>
              </a:spcAft>
            </a:pPr>
            <a:r>
              <a:rPr lang="en-CA" sz="2400" dirty="0">
                <a:effectLst/>
                <a:latin typeface="Calibri" panose="020F0502020204030204" pitchFamily="34" charset="0"/>
                <a:ea typeface="Calibri" panose="020F0502020204030204" pitchFamily="34" charset="0"/>
                <a:cs typeface="Twentieth Century"/>
              </a:rPr>
              <a:t>You may need to expand if you are tripping over boxes, furniture, or your employees are squeezed in crowded spaces with no elbow room. </a:t>
            </a:r>
            <a:r>
              <a:rPr lang="en-CA" sz="2400" dirty="0">
                <a:effectLst/>
                <a:latin typeface="Calibri" panose="020F0502020204030204" pitchFamily="34" charset="0"/>
                <a:ea typeface="Calibri" panose="020F0502020204030204" pitchFamily="34" charset="0"/>
              </a:rPr>
              <a:t>These close quarters or the incapacity to bring in new equipment for better efficiency could mean purchasing a new space, building a second location, or renovating your existing site. </a:t>
            </a:r>
            <a:endParaRPr lang="en-US" sz="2400" dirty="0"/>
          </a:p>
        </p:txBody>
      </p:sp>
      <p:sp>
        <p:nvSpPr>
          <p:cNvPr id="9" name="TextBox 8">
            <a:extLst>
              <a:ext uri="{FF2B5EF4-FFF2-40B4-BE49-F238E27FC236}">
                <a16:creationId xmlns:a16="http://schemas.microsoft.com/office/drawing/2014/main" id="{68109EF0-67D5-AF95-F720-7ECA39D8F6AB}"/>
              </a:ext>
            </a:extLst>
          </p:cNvPr>
          <p:cNvSpPr txBox="1"/>
          <p:nvPr/>
        </p:nvSpPr>
        <p:spPr>
          <a:xfrm>
            <a:off x="375665" y="4843617"/>
            <a:ext cx="11816335" cy="1904817"/>
          </a:xfrm>
          <a:prstGeom prst="rect">
            <a:avLst/>
          </a:prstGeom>
          <a:noFill/>
        </p:spPr>
        <p:txBody>
          <a:bodyPr wrap="square">
            <a:spAutoFit/>
          </a:bodyPr>
          <a:lstStyle/>
          <a:p>
            <a:pPr>
              <a:lnSpc>
                <a:spcPct val="125000"/>
              </a:lnSpc>
              <a:spcAft>
                <a:spcPts val="0"/>
              </a:spcAft>
            </a:pPr>
            <a:r>
              <a:rPr lang="en-CA" sz="2400" dirty="0">
                <a:effectLst/>
                <a:latin typeface="Calibri" panose="020F0502020204030204" pitchFamily="34" charset="0"/>
                <a:ea typeface="Calibri" panose="020F0502020204030204" pitchFamily="34" charset="0"/>
              </a:rPr>
              <a:t>Be rational about leasing a larger space or moving to another location. Look closely at a different scenario and the cost considerations (taxes, utilities, transport, access). Ask yourself if the growth you’re experiencing is consistent or simply the result of seasonal trends</a:t>
            </a:r>
            <a:r>
              <a:rPr lang="en-CA" sz="2400" dirty="0">
                <a:effectLst/>
                <a:latin typeface="Twentieth Century"/>
                <a:ea typeface="Twentieth Century"/>
                <a:cs typeface="Twentieth Century"/>
              </a:rPr>
              <a:t> </a:t>
            </a:r>
            <a:r>
              <a:rPr lang="en-CA" sz="2400" dirty="0">
                <a:effectLst/>
                <a:latin typeface="Calibri" panose="020F0502020204030204" pitchFamily="34" charset="0"/>
                <a:ea typeface="Calibri" panose="020F0502020204030204" pitchFamily="34" charset="0"/>
              </a:rPr>
              <a:t>. Finally, will the expansion lead to improved customer experience or employee work environment?</a:t>
            </a:r>
            <a:r>
              <a:rPr lang="en-CA" sz="2400" dirty="0">
                <a:effectLst/>
              </a:rPr>
              <a:t> </a:t>
            </a:r>
            <a:endParaRPr lang="en-CA" sz="2400" dirty="0">
              <a:effectLst/>
              <a:latin typeface="Twentieth Century"/>
              <a:ea typeface="Twentieth Century"/>
              <a:cs typeface="Twentieth Century"/>
            </a:endParaRPr>
          </a:p>
        </p:txBody>
      </p:sp>
      <p:sp>
        <p:nvSpPr>
          <p:cNvPr id="10" name="TextBox 9">
            <a:extLst>
              <a:ext uri="{FF2B5EF4-FFF2-40B4-BE49-F238E27FC236}">
                <a16:creationId xmlns:a16="http://schemas.microsoft.com/office/drawing/2014/main" id="{232C473D-5B7E-59C1-5AA7-5FECB8124862}"/>
              </a:ext>
            </a:extLst>
          </p:cNvPr>
          <p:cNvSpPr txBox="1"/>
          <p:nvPr/>
        </p:nvSpPr>
        <p:spPr>
          <a:xfrm>
            <a:off x="694944" y="4412730"/>
            <a:ext cx="3639312" cy="430887"/>
          </a:xfrm>
          <a:prstGeom prst="rect">
            <a:avLst/>
          </a:prstGeom>
          <a:noFill/>
        </p:spPr>
        <p:txBody>
          <a:bodyPr wrap="square" rtlCol="0">
            <a:spAutoFit/>
            <a:scene3d>
              <a:camera prst="isometricOffAxis1Right"/>
              <a:lightRig rig="threePt" dir="t"/>
            </a:scene3d>
          </a:bodyPr>
          <a:lstStyle/>
          <a:p>
            <a:r>
              <a:rPr lang="en-CA" sz="2200" i="1" dirty="0">
                <a:ln w="0"/>
                <a:solidFill>
                  <a:schemeClr val="accent1"/>
                </a:solidFill>
                <a:effectLst>
                  <a:outerShdw blurRad="38100" dist="25400" dir="5400000" algn="ctr" rotWithShape="0">
                    <a:srgbClr val="6E747A">
                      <a:alpha val="43000"/>
                    </a:srgbClr>
                  </a:outerShdw>
                </a:effectLst>
              </a:rPr>
              <a:t>Food for Thought….</a:t>
            </a:r>
            <a:endParaRPr lang="en-US" sz="2200" i="1"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86295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8CE063-7395-BF51-69C4-7CC5B308E507}"/>
              </a:ext>
            </a:extLst>
          </p:cNvPr>
          <p:cNvSpPr txBox="1"/>
          <p:nvPr/>
        </p:nvSpPr>
        <p:spPr>
          <a:xfrm>
            <a:off x="670179" y="-124171"/>
            <a:ext cx="10851642" cy="2308324"/>
          </a:xfrm>
          <a:prstGeom prst="rect">
            <a:avLst/>
          </a:prstGeom>
          <a:noFill/>
        </p:spPr>
        <p:txBody>
          <a:bodyPr wrap="square">
            <a:spAutoFit/>
          </a:bodyPr>
          <a:lstStyle/>
          <a:p>
            <a:pPr algn="ctr">
              <a:spcAft>
                <a:spcPts val="800"/>
              </a:spcAft>
            </a:pPr>
            <a:r>
              <a:rPr lang="en-CA" sz="7200" b="1" dirty="0">
                <a:effectLst/>
                <a:latin typeface="Arial" panose="020B0604020202020204" pitchFamily="34" charset="0"/>
                <a:ea typeface="Calibri" panose="020F0502020204030204" pitchFamily="34" charset="0"/>
                <a:cs typeface="Arial" panose="020B0604020202020204" pitchFamily="34" charset="0"/>
              </a:rPr>
              <a:t>Too Much Business to Handle Yourself</a:t>
            </a:r>
            <a:endParaRPr lang="en-CA" sz="7200" dirty="0">
              <a:effectLst/>
              <a:latin typeface="Arial" panose="020B0604020202020204" pitchFamily="34" charset="0"/>
              <a:ea typeface="Twentieth Century"/>
              <a:cs typeface="Arial" panose="020B0604020202020204" pitchFamily="34" charset="0"/>
            </a:endParaRPr>
          </a:p>
        </p:txBody>
      </p:sp>
      <p:sp>
        <p:nvSpPr>
          <p:cNvPr id="5" name="TextBox 4">
            <a:extLst>
              <a:ext uri="{FF2B5EF4-FFF2-40B4-BE49-F238E27FC236}">
                <a16:creationId xmlns:a16="http://schemas.microsoft.com/office/drawing/2014/main" id="{F8EC3144-B827-614D-A879-1F42364AB3F1}"/>
              </a:ext>
            </a:extLst>
          </p:cNvPr>
          <p:cNvSpPr txBox="1"/>
          <p:nvPr/>
        </p:nvSpPr>
        <p:spPr>
          <a:xfrm>
            <a:off x="1" y="2276731"/>
            <a:ext cx="7178040" cy="4524315"/>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Too much business isn’t something most start-ups worry about; it can become a </a:t>
            </a:r>
            <a:r>
              <a:rPr lang="en-CA" sz="2400" dirty="0">
                <a:solidFill>
                  <a:srgbClr val="111111"/>
                </a:solidFill>
                <a:latin typeface="Calibri" panose="020F0502020204030204" pitchFamily="34" charset="0"/>
                <a:ea typeface="Calibri" panose="020F0502020204030204" pitchFamily="34" charset="0"/>
              </a:rPr>
              <a:t>big</a:t>
            </a:r>
            <a:r>
              <a:rPr lang="en-CA" sz="2400" dirty="0">
                <a:solidFill>
                  <a:srgbClr val="111111"/>
                </a:solidFill>
                <a:effectLst/>
                <a:latin typeface="Calibri" panose="020F0502020204030204" pitchFamily="34" charset="0"/>
                <a:ea typeface="Calibri" panose="020F0502020204030204" pitchFamily="34" charset="0"/>
              </a:rPr>
              <a:t> issue for rapidly growing companies. Suppose you’re working long hours or turning away customers due to incapacity. In that case, it may be a good time to expand your business by hiring help, increasing production capacity with new equipment, or getting a bigger place of business. </a:t>
            </a:r>
          </a:p>
          <a:p>
            <a:endParaRPr lang="en-CA" sz="2400" dirty="0">
              <a:solidFill>
                <a:srgbClr val="111111"/>
              </a:solidFill>
              <a:latin typeface="Calibri" panose="020F0502020204030204" pitchFamily="34" charset="0"/>
              <a:ea typeface="Calibri" panose="020F0502020204030204" pitchFamily="34" charset="0"/>
            </a:endParaRPr>
          </a:p>
          <a:p>
            <a:r>
              <a:rPr lang="en-CA" sz="2400" dirty="0">
                <a:solidFill>
                  <a:srgbClr val="111111"/>
                </a:solidFill>
                <a:effectLst/>
                <a:latin typeface="Calibri" panose="020F0502020204030204" pitchFamily="34" charset="0"/>
                <a:ea typeface="Calibri" panose="020F0502020204030204" pitchFamily="34" charset="0"/>
              </a:rPr>
              <a:t>Too much business is the perfect excuse to expand your company. Just take a closer look at your sales records and ensure it’s not a seasonal fluctuation that will leave you overstaffed once it’s passed.</a:t>
            </a:r>
            <a:endParaRPr lang="en-US" sz="2400" dirty="0"/>
          </a:p>
        </p:txBody>
      </p:sp>
      <p:pic>
        <p:nvPicPr>
          <p:cNvPr id="3074" name="Picture 2">
            <a:extLst>
              <a:ext uri="{FF2B5EF4-FFF2-40B4-BE49-F238E27FC236}">
                <a16:creationId xmlns:a16="http://schemas.microsoft.com/office/drawing/2014/main" id="{E298125B-4446-7F71-94AD-8E16F5817F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1292886">
            <a:off x="7645908" y="2211585"/>
            <a:ext cx="4177665" cy="4177665"/>
          </a:xfrm>
          <a:prstGeom prst="round2DiagRect">
            <a:avLst>
              <a:gd name="adj1" fmla="val 16667"/>
              <a:gd name="adj2" fmla="val 0"/>
            </a:avLst>
          </a:prstGeom>
          <a:ln w="88900" cap="sq">
            <a:solidFill>
              <a:schemeClr val="tx1"/>
            </a:solidFill>
            <a:miter lim="800000"/>
          </a:ln>
          <a:effectLst>
            <a:innerShdw blurRad="63500" dist="50800" dir="10800000">
              <a:prstClr val="black">
                <a:alpha val="50000"/>
              </a:prstClr>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6215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208243-CDE5-AA15-69C0-A60C1AF23E90}"/>
              </a:ext>
            </a:extLst>
          </p:cNvPr>
          <p:cNvSpPr txBox="1"/>
          <p:nvPr/>
        </p:nvSpPr>
        <p:spPr>
          <a:xfrm>
            <a:off x="1923669" y="71366"/>
            <a:ext cx="8344662" cy="1200329"/>
          </a:xfrm>
          <a:prstGeom prst="rect">
            <a:avLst/>
          </a:prstGeom>
          <a:noFill/>
        </p:spPr>
        <p:txBody>
          <a:bodyPr wrap="square">
            <a:spAutoFit/>
          </a:bodyPr>
          <a:lstStyle/>
          <a:p>
            <a:pPr algn="ctr"/>
            <a:r>
              <a:rPr lang="en-CA" sz="7200" b="1" dirty="0">
                <a:effectLst/>
                <a:latin typeface="Arial" panose="020B0604020202020204" pitchFamily="34" charset="0"/>
                <a:ea typeface="Calibri" panose="020F0502020204030204" pitchFamily="34" charset="0"/>
                <a:cs typeface="Arial" panose="020B0604020202020204" pitchFamily="34" charset="0"/>
              </a:rPr>
              <a:t>Opportunities</a:t>
            </a:r>
            <a:endParaRPr lang="en-US" sz="72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CF96773-5043-5ABB-A578-61B6FDDB516B}"/>
              </a:ext>
            </a:extLst>
          </p:cNvPr>
          <p:cNvSpPr txBox="1"/>
          <p:nvPr/>
        </p:nvSpPr>
        <p:spPr>
          <a:xfrm rot="21353480">
            <a:off x="463065" y="1436735"/>
            <a:ext cx="6787125" cy="1085901"/>
          </a:xfrm>
          <a:prstGeom prst="roundRect">
            <a:avLst/>
          </a:prstGeom>
          <a:solidFill>
            <a:schemeClr val="accent1">
              <a:lumMod val="20000"/>
              <a:lumOff val="80000"/>
            </a:schemeClr>
          </a:solidFill>
          <a:ln w="19050"/>
          <a:effectLst>
            <a:outerShdw blurRad="76200" dir="13500000" sy="23000" kx="1200000" algn="br" rotWithShape="0">
              <a:prstClr val="black">
                <a:alpha val="20000"/>
              </a:prstClr>
            </a:outerShdw>
          </a:effectLst>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25000"/>
              </a:lnSpc>
              <a:spcAft>
                <a:spcPts val="800"/>
              </a:spcAft>
            </a:pPr>
            <a:r>
              <a:rPr lang="en-CA" sz="2400" i="1" dirty="0">
                <a:solidFill>
                  <a:srgbClr val="111111"/>
                </a:solidFill>
                <a:effectLst/>
                <a:latin typeface="Calibri" panose="020F0502020204030204" pitchFamily="34" charset="0"/>
                <a:ea typeface="Calibri" panose="020F0502020204030204" pitchFamily="34" charset="0"/>
                <a:cs typeface="Twentieth Century"/>
              </a:rPr>
              <a:t>Sometimes you’ll need to expand your business to seize new opportunities before they pass.  </a:t>
            </a:r>
            <a:endParaRPr lang="en-CA" sz="2400" i="1" dirty="0">
              <a:effectLst/>
              <a:latin typeface="Twentieth Century"/>
              <a:ea typeface="Twentieth Century"/>
              <a:cs typeface="Twentieth Century"/>
            </a:endParaRPr>
          </a:p>
        </p:txBody>
      </p:sp>
      <p:sp>
        <p:nvSpPr>
          <p:cNvPr id="7" name="TextBox 6">
            <a:extLst>
              <a:ext uri="{FF2B5EF4-FFF2-40B4-BE49-F238E27FC236}">
                <a16:creationId xmlns:a16="http://schemas.microsoft.com/office/drawing/2014/main" id="{9E837084-B422-984C-9554-B58BD6C9A441}"/>
              </a:ext>
            </a:extLst>
          </p:cNvPr>
          <p:cNvSpPr txBox="1"/>
          <p:nvPr/>
        </p:nvSpPr>
        <p:spPr>
          <a:xfrm>
            <a:off x="436626" y="2687674"/>
            <a:ext cx="11628882" cy="1904817"/>
          </a:xfrm>
          <a:prstGeom prst="rect">
            <a:avLst/>
          </a:prstGeom>
          <a:noFill/>
        </p:spPr>
        <p:txBody>
          <a:bodyPr wrap="square">
            <a:spAutoFit/>
          </a:bodyPr>
          <a:lstStyle/>
          <a:p>
            <a:pPr>
              <a:lnSpc>
                <a:spcPct val="125000"/>
              </a:lnSpc>
              <a:spcAft>
                <a:spcPts val="800"/>
              </a:spcAft>
            </a:pPr>
            <a:r>
              <a:rPr lang="en-CA" sz="2400" dirty="0">
                <a:solidFill>
                  <a:srgbClr val="111111"/>
                </a:solidFill>
                <a:effectLst/>
                <a:latin typeface="Calibri" panose="020F0502020204030204" pitchFamily="34" charset="0"/>
                <a:ea typeface="Calibri" panose="020F0502020204030204" pitchFamily="34" charset="0"/>
                <a:cs typeface="Twentieth Century"/>
              </a:rPr>
              <a:t>When a great location or great space in an event is available in a busy part of town, a chance for an acquisition or partnership/investments presents itself, or when there’s a shocking sale on necessary equipment or goods, you may need to grow your business faster than you’re comfortable with.</a:t>
            </a:r>
            <a:endParaRPr lang="en-CA" sz="2400" dirty="0">
              <a:effectLst/>
              <a:latin typeface="Twentieth Century"/>
              <a:ea typeface="Twentieth Century"/>
              <a:cs typeface="Twentieth Century"/>
            </a:endParaRPr>
          </a:p>
        </p:txBody>
      </p:sp>
      <p:sp>
        <p:nvSpPr>
          <p:cNvPr id="10" name="TextBox 9">
            <a:extLst>
              <a:ext uri="{FF2B5EF4-FFF2-40B4-BE49-F238E27FC236}">
                <a16:creationId xmlns:a16="http://schemas.microsoft.com/office/drawing/2014/main" id="{AC073964-93A6-1EC5-C437-BCACA8304223}"/>
              </a:ext>
            </a:extLst>
          </p:cNvPr>
          <p:cNvSpPr txBox="1"/>
          <p:nvPr/>
        </p:nvSpPr>
        <p:spPr>
          <a:xfrm>
            <a:off x="144398" y="4788861"/>
            <a:ext cx="11194162" cy="1938992"/>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Rarely do great opportunities go according to plan.  Be flexible and willing to </a:t>
            </a:r>
            <a:r>
              <a:rPr lang="en-CA" sz="2400" dirty="0">
                <a:solidFill>
                  <a:srgbClr val="111111"/>
                </a:solidFill>
                <a:effectLst/>
                <a:latin typeface="Calibri" panose="020F0502020204030204" pitchFamily="34" charset="0"/>
                <a:ea typeface="Calibri" panose="020F0502020204030204" pitchFamily="34" charset="0"/>
                <a:hlinkClick r:id="rId2" action="ppaction://hlinksldjump" tooltip="In a business context, to pivot means to suddenly change direction in the way affairs were being run – it is a core component to flexibility and helpful when faced with the difficult task of expansion."/>
              </a:rPr>
              <a:t>pivot</a:t>
            </a:r>
            <a:r>
              <a:rPr lang="en-CA" sz="2400" dirty="0">
                <a:solidFill>
                  <a:srgbClr val="111111"/>
                </a:solidFill>
                <a:effectLst/>
                <a:latin typeface="Calibri" panose="020F0502020204030204" pitchFamily="34" charset="0"/>
                <a:ea typeface="Calibri" panose="020F0502020204030204" pitchFamily="34" charset="0"/>
              </a:rPr>
              <a:t> when an opportunity comes knocking. More often than not, it</a:t>
            </a:r>
            <a:r>
              <a:rPr lang="en-CA" sz="2400" dirty="0">
                <a:solidFill>
                  <a:srgbClr val="111111"/>
                </a:solidFill>
                <a:latin typeface="Calibri" panose="020F0502020204030204" pitchFamily="34" charset="0"/>
                <a:ea typeface="Calibri" panose="020F0502020204030204" pitchFamily="34" charset="0"/>
              </a:rPr>
              <a:t> will seem risky when it appears</a:t>
            </a:r>
            <a:r>
              <a:rPr lang="en-CA" sz="2400" dirty="0">
                <a:solidFill>
                  <a:srgbClr val="111111"/>
                </a:solidFill>
                <a:effectLst/>
                <a:latin typeface="Calibri" panose="020F0502020204030204" pitchFamily="34" charset="0"/>
                <a:ea typeface="Calibri" panose="020F0502020204030204" pitchFamily="34" charset="0"/>
              </a:rPr>
              <a:t>;</a:t>
            </a:r>
            <a:r>
              <a:rPr lang="en-CA" sz="2400" dirty="0">
                <a:solidFill>
                  <a:srgbClr val="111111"/>
                </a:solidFill>
                <a:latin typeface="Calibri" panose="020F0502020204030204" pitchFamily="34" charset="0"/>
                <a:ea typeface="Calibri" panose="020F0502020204030204" pitchFamily="34" charset="0"/>
              </a:rPr>
              <a:t> you will need to carefully analyze the situation and see if expansion is feasible and suitable for your </a:t>
            </a:r>
            <a:r>
              <a:rPr lang="en-CA" sz="2400" dirty="0">
                <a:solidFill>
                  <a:srgbClr val="111111"/>
                </a:solidFill>
                <a:latin typeface="Calibri" panose="020F0502020204030204" pitchFamily="34" charset="0"/>
                <a:ea typeface="Calibri" panose="020F0502020204030204" pitchFamily="34" charset="0"/>
                <a:hlinkClick r:id="rId2" action="ppaction://hlinksldjump" tooltip="Business core competencies are your company's unique abilities, products, and services that give it a competitive advantage in your industry and market."/>
              </a:rPr>
              <a:t>core business</a:t>
            </a:r>
            <a:r>
              <a:rPr lang="en-CA" sz="2400" dirty="0">
                <a:solidFill>
                  <a:srgbClr val="111111"/>
                </a:solidFill>
                <a:latin typeface="Calibri" panose="020F0502020204030204" pitchFamily="34" charset="0"/>
                <a:ea typeface="Calibri" panose="020F0502020204030204" pitchFamily="34" charset="0"/>
              </a:rPr>
              <a:t> and competencies, visions, goals, and values.</a:t>
            </a:r>
            <a:r>
              <a:rPr lang="en-CA" sz="2400" dirty="0">
                <a:solidFill>
                  <a:srgbClr val="111111"/>
                </a:solidFill>
                <a:effectLst/>
                <a:latin typeface="Calibri" panose="020F0502020204030204" pitchFamily="34" charset="0"/>
                <a:ea typeface="Calibri" panose="020F0502020204030204" pitchFamily="34" charset="0"/>
              </a:rPr>
              <a:t> If it feels right, seize it before it’s gone.</a:t>
            </a:r>
            <a:endParaRPr lang="en-US" sz="2400" dirty="0"/>
          </a:p>
        </p:txBody>
      </p:sp>
      <p:sp>
        <p:nvSpPr>
          <p:cNvPr id="11" name="TextBox 10">
            <a:extLst>
              <a:ext uri="{FF2B5EF4-FFF2-40B4-BE49-F238E27FC236}">
                <a16:creationId xmlns:a16="http://schemas.microsoft.com/office/drawing/2014/main" id="{15F408D9-BC81-0770-B600-11861CF8D88F}"/>
              </a:ext>
            </a:extLst>
          </p:cNvPr>
          <p:cNvSpPr txBox="1"/>
          <p:nvPr/>
        </p:nvSpPr>
        <p:spPr>
          <a:xfrm>
            <a:off x="4797552" y="4459844"/>
            <a:ext cx="2596896" cy="461665"/>
          </a:xfrm>
          <a:prstGeom prst="rect">
            <a:avLst/>
          </a:prstGeom>
          <a:noFill/>
        </p:spPr>
        <p:txBody>
          <a:bodyPr wrap="square" rtlCol="0">
            <a:prstTxWarp prst="textArchUp">
              <a:avLst/>
            </a:prstTxWarp>
            <a:spAutoFit/>
          </a:bodyPr>
          <a:lstStyle/>
          <a:p>
            <a:r>
              <a:rPr lang="en-CA"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Remember:</a:t>
            </a:r>
            <a:endParaRPr lang="en-US"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804163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13BACA-B019-628A-A777-93CE179A0107}"/>
              </a:ext>
            </a:extLst>
          </p:cNvPr>
          <p:cNvSpPr txBox="1"/>
          <p:nvPr/>
        </p:nvSpPr>
        <p:spPr>
          <a:xfrm>
            <a:off x="62103" y="107942"/>
            <a:ext cx="12067794" cy="1754326"/>
          </a:xfrm>
          <a:prstGeom prst="rect">
            <a:avLst/>
          </a:prstGeom>
          <a:noFill/>
        </p:spPr>
        <p:txBody>
          <a:bodyPr wrap="square">
            <a:spAutoFit/>
          </a:bodyPr>
          <a:lstStyle/>
          <a:p>
            <a:pPr algn="ctr"/>
            <a:r>
              <a:rPr lang="en-CA" sz="5400" b="1" dirty="0">
                <a:effectLst/>
                <a:latin typeface="Arial" panose="020B0604020202020204" pitchFamily="34" charset="0"/>
                <a:ea typeface="Calibri" panose="020F0502020204030204" pitchFamily="34" charset="0"/>
                <a:cs typeface="Arial" panose="020B0604020202020204" pitchFamily="34" charset="0"/>
              </a:rPr>
              <a:t>You Find a Golden Product -Market Fit</a:t>
            </a:r>
            <a:endParaRPr lang="en-US" sz="54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96F7E48-46BF-E939-0015-B1BE60ABAFA8}"/>
              </a:ext>
            </a:extLst>
          </p:cNvPr>
          <p:cNvSpPr txBox="1"/>
          <p:nvPr/>
        </p:nvSpPr>
        <p:spPr>
          <a:xfrm>
            <a:off x="62103" y="1756112"/>
            <a:ext cx="9621393" cy="830997"/>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If you find the perfect product-market fit in a new market for your product or service and you can’t afford to wait and see how things play out. </a:t>
            </a:r>
            <a:endParaRPr lang="en-US" sz="2400" dirty="0"/>
          </a:p>
        </p:txBody>
      </p:sp>
      <p:sp>
        <p:nvSpPr>
          <p:cNvPr id="7" name="TextBox 6">
            <a:extLst>
              <a:ext uri="{FF2B5EF4-FFF2-40B4-BE49-F238E27FC236}">
                <a16:creationId xmlns:a16="http://schemas.microsoft.com/office/drawing/2014/main" id="{F00DFB43-2F70-6169-8183-D73105D04D2D}"/>
              </a:ext>
            </a:extLst>
          </p:cNvPr>
          <p:cNvSpPr txBox="1"/>
          <p:nvPr/>
        </p:nvSpPr>
        <p:spPr>
          <a:xfrm>
            <a:off x="0" y="2577322"/>
            <a:ext cx="8676323" cy="4370427"/>
          </a:xfrm>
          <a:prstGeom prst="rect">
            <a:avLst/>
          </a:prstGeom>
          <a:noFill/>
        </p:spPr>
        <p:txBody>
          <a:bodyPr wrap="square">
            <a:spAutoFit/>
          </a:bodyPr>
          <a:lstStyle/>
          <a:p>
            <a:pPr marL="342900" lvl="0" indent="-342900">
              <a:lnSpc>
                <a:spcPct val="125000"/>
              </a:lnSpc>
              <a:spcAft>
                <a:spcPts val="800"/>
              </a:spcAft>
              <a:buSzPct val="115000"/>
              <a:buFont typeface="Arial" panose="020B0604020202020204" pitchFamily="34" charset="0"/>
              <a:buChar char="•"/>
            </a:pPr>
            <a:r>
              <a:rPr lang="en-CA" sz="2400" dirty="0">
                <a:solidFill>
                  <a:srgbClr val="111111"/>
                </a:solidFill>
                <a:effectLst/>
                <a:ea typeface="Calibri" panose="020F0502020204030204" pitchFamily="34" charset="0"/>
                <a:cs typeface="Noto Sans Symbols"/>
              </a:rPr>
              <a:t>Market segmentation analysis: will your product sell in this new market?</a:t>
            </a:r>
            <a:endParaRPr lang="en-CA" sz="2400" dirty="0">
              <a:effectLst/>
              <a:ea typeface="Noto Sans Symbols"/>
              <a:cs typeface="Noto Sans Symbols"/>
            </a:endParaRPr>
          </a:p>
          <a:p>
            <a:pPr marL="342900" lvl="0" indent="-342900">
              <a:lnSpc>
                <a:spcPct val="125000"/>
              </a:lnSpc>
              <a:spcAft>
                <a:spcPts val="800"/>
              </a:spcAft>
              <a:buSzPct val="115000"/>
              <a:buFont typeface="Arial" panose="020B0604020202020204" pitchFamily="34" charset="0"/>
              <a:buChar char="•"/>
            </a:pPr>
            <a:r>
              <a:rPr lang="en-CA" sz="2400" dirty="0">
                <a:solidFill>
                  <a:srgbClr val="111111"/>
                </a:solidFill>
                <a:effectLst/>
                <a:ea typeface="Calibri" panose="020F0502020204030204" pitchFamily="34" charset="0"/>
                <a:cs typeface="Noto Sans Symbols"/>
              </a:rPr>
              <a:t>Product gap analysis: Is a similar product already selling well in this new market?</a:t>
            </a:r>
            <a:endParaRPr lang="en-CA" sz="2400" dirty="0">
              <a:effectLst/>
              <a:ea typeface="Noto Sans Symbols"/>
              <a:cs typeface="Noto Sans Symbols"/>
            </a:endParaRPr>
          </a:p>
          <a:p>
            <a:pPr marL="342900" lvl="0" indent="-342900">
              <a:lnSpc>
                <a:spcPct val="125000"/>
              </a:lnSpc>
              <a:spcAft>
                <a:spcPts val="800"/>
              </a:spcAft>
              <a:buSzPct val="115000"/>
              <a:buFont typeface="Arial" panose="020B0604020202020204" pitchFamily="34" charset="0"/>
              <a:buChar char="•"/>
            </a:pPr>
            <a:r>
              <a:rPr lang="en-CA" sz="2400" dirty="0">
                <a:solidFill>
                  <a:srgbClr val="111111"/>
                </a:solidFill>
                <a:effectLst/>
                <a:ea typeface="Calibri" panose="020F0502020204030204" pitchFamily="34" charset="0"/>
                <a:cs typeface="Noto Sans Symbols"/>
              </a:rPr>
              <a:t>SWOT analysis (strength/weaknesses/opportunity/threats) to determine, for example, if your product is priced higher than local merchandise, will I be able to be competitive?</a:t>
            </a:r>
            <a:endParaRPr lang="en-CA" sz="2400" dirty="0">
              <a:effectLst/>
              <a:ea typeface="Noto Sans Symbols"/>
              <a:cs typeface="Noto Sans Symbols"/>
            </a:endParaRPr>
          </a:p>
          <a:p>
            <a:pPr marL="342900" indent="-342900">
              <a:buSzPct val="115000"/>
              <a:buFont typeface="Arial" panose="020B0604020202020204" pitchFamily="34" charset="0"/>
              <a:buChar char="•"/>
            </a:pPr>
            <a:r>
              <a:rPr lang="en-CA" sz="2400" dirty="0">
                <a:solidFill>
                  <a:srgbClr val="111111"/>
                </a:solidFill>
                <a:effectLst/>
                <a:ea typeface="Calibri" panose="020F0502020204030204" pitchFamily="34" charset="0"/>
              </a:rPr>
              <a:t>Market opportunity/sizing: how significant is the new market, and how long will it take to seal targeted sales?</a:t>
            </a:r>
            <a:endParaRPr lang="en-US" sz="2400" dirty="0"/>
          </a:p>
        </p:txBody>
      </p:sp>
      <p:pic>
        <p:nvPicPr>
          <p:cNvPr id="5122" name="Picture 2">
            <a:extLst>
              <a:ext uri="{FF2B5EF4-FFF2-40B4-BE49-F238E27FC236}">
                <a16:creationId xmlns:a16="http://schemas.microsoft.com/office/drawing/2014/main" id="{E1F1F2FB-27F7-AFD3-57F7-F3685F41A0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7478" y="2171610"/>
            <a:ext cx="3603022" cy="360302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7909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C0E47F-8CE7-F6C9-F93A-AC35A2BAE9FE}"/>
              </a:ext>
            </a:extLst>
          </p:cNvPr>
          <p:cNvSpPr txBox="1"/>
          <p:nvPr/>
        </p:nvSpPr>
        <p:spPr>
          <a:xfrm>
            <a:off x="1895475" y="171950"/>
            <a:ext cx="8401050" cy="1200329"/>
          </a:xfrm>
          <a:prstGeom prst="rect">
            <a:avLst/>
          </a:prstGeom>
          <a:noFill/>
        </p:spPr>
        <p:txBody>
          <a:bodyPr wrap="square">
            <a:spAutoFit/>
          </a:bodyPr>
          <a:lstStyle/>
          <a:p>
            <a:pPr algn="ctr"/>
            <a:r>
              <a:rPr lang="en-CA" sz="7200" b="1" dirty="0">
                <a:effectLst/>
                <a:latin typeface="Arial" panose="020B0604020202020204" pitchFamily="34" charset="0"/>
                <a:ea typeface="Calibri" panose="020F0502020204030204" pitchFamily="34" charset="0"/>
                <a:cs typeface="Arial" panose="020B0604020202020204" pitchFamily="34" charset="0"/>
              </a:rPr>
              <a:t>Money in the Bank</a:t>
            </a:r>
            <a:endParaRPr lang="en-US" sz="72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3403D69-0C20-9B18-46DA-E442F8A3F783}"/>
              </a:ext>
            </a:extLst>
          </p:cNvPr>
          <p:cNvSpPr txBox="1"/>
          <p:nvPr/>
        </p:nvSpPr>
        <p:spPr>
          <a:xfrm>
            <a:off x="73152" y="1317969"/>
            <a:ext cx="11766042" cy="1200329"/>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As mentioned in previous seminars on budgeting, keeping a safety cushion on hand in case of an emergency is essential, but too much money sitting in the bank does no good for your business. You need to put that money to work!</a:t>
            </a:r>
            <a:endParaRPr lang="en-US" sz="2400" dirty="0"/>
          </a:p>
        </p:txBody>
      </p:sp>
      <p:sp>
        <p:nvSpPr>
          <p:cNvPr id="7" name="TextBox 6">
            <a:extLst>
              <a:ext uri="{FF2B5EF4-FFF2-40B4-BE49-F238E27FC236}">
                <a16:creationId xmlns:a16="http://schemas.microsoft.com/office/drawing/2014/main" id="{05B568CD-2ECC-ED99-3362-03B22C55D156}"/>
              </a:ext>
            </a:extLst>
          </p:cNvPr>
          <p:cNvSpPr txBox="1"/>
          <p:nvPr/>
        </p:nvSpPr>
        <p:spPr>
          <a:xfrm>
            <a:off x="4645916" y="2459504"/>
            <a:ext cx="7722106" cy="1938992"/>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Use your extra capital to grow the business: make timely repairs, replace outdated equipment, invest in real estate, hire talent, and improve marketing campaigns. </a:t>
            </a:r>
            <a:r>
              <a:rPr lang="en-CA" sz="2400" dirty="0">
                <a:effectLst/>
                <a:latin typeface="Twentieth Century"/>
                <a:ea typeface="Twentieth Century"/>
                <a:cs typeface="Twentieth Century"/>
              </a:rPr>
              <a:t> </a:t>
            </a:r>
            <a:r>
              <a:rPr lang="en-CA" sz="2400" dirty="0">
                <a:solidFill>
                  <a:srgbClr val="111111"/>
                </a:solidFill>
                <a:effectLst/>
                <a:latin typeface="Calibri" panose="020F0502020204030204" pitchFamily="34" charset="0"/>
                <a:ea typeface="Calibri" panose="020F0502020204030204" pitchFamily="34" charset="0"/>
              </a:rPr>
              <a:t>Think of ways to grow your business and get that cash working for you.</a:t>
            </a:r>
            <a:endParaRPr lang="en-US" sz="2400" dirty="0"/>
          </a:p>
        </p:txBody>
      </p:sp>
      <p:sp>
        <p:nvSpPr>
          <p:cNvPr id="9" name="TextBox 8">
            <a:extLst>
              <a:ext uri="{FF2B5EF4-FFF2-40B4-BE49-F238E27FC236}">
                <a16:creationId xmlns:a16="http://schemas.microsoft.com/office/drawing/2014/main" id="{B6B1DBCC-A788-C4DB-FB02-FC2FD5247136}"/>
              </a:ext>
            </a:extLst>
          </p:cNvPr>
          <p:cNvSpPr txBox="1"/>
          <p:nvPr/>
        </p:nvSpPr>
        <p:spPr>
          <a:xfrm>
            <a:off x="4645916" y="4275134"/>
            <a:ext cx="7468362" cy="2410916"/>
          </a:xfrm>
          <a:prstGeom prst="rect">
            <a:avLst/>
          </a:prstGeom>
          <a:noFill/>
        </p:spPr>
        <p:txBody>
          <a:bodyPr wrap="square">
            <a:spAutoFit/>
          </a:bodyPr>
          <a:lstStyle/>
          <a:p>
            <a:pPr>
              <a:spcAft>
                <a:spcPts val="800"/>
              </a:spcAft>
            </a:pPr>
            <a:r>
              <a:rPr lang="en-CA" sz="2400" dirty="0">
                <a:solidFill>
                  <a:srgbClr val="111111"/>
                </a:solidFill>
                <a:effectLst/>
                <a:latin typeface="Calibri" panose="020F0502020204030204" pitchFamily="34" charset="0"/>
                <a:ea typeface="Calibri" panose="020F0502020204030204" pitchFamily="34" charset="0"/>
                <a:cs typeface="Twentieth Century"/>
              </a:rPr>
              <a:t>Be careful not to get caught up in the excitement. If you push your business too soon, you might not have what it takes to survive. </a:t>
            </a:r>
            <a:endParaRPr lang="en-CA" sz="2400" dirty="0">
              <a:effectLst/>
              <a:latin typeface="Twentieth Century"/>
              <a:ea typeface="Twentieth Century"/>
              <a:cs typeface="Twentieth Century"/>
            </a:endParaRPr>
          </a:p>
          <a:p>
            <a:pPr>
              <a:spcAft>
                <a:spcPts val="800"/>
              </a:spcAft>
            </a:pPr>
            <a:r>
              <a:rPr lang="en-CA" sz="2400" dirty="0">
                <a:solidFill>
                  <a:srgbClr val="111111"/>
                </a:solidFill>
                <a:effectLst/>
                <a:latin typeface="Calibri" panose="020F0502020204030204" pitchFamily="34" charset="0"/>
                <a:ea typeface="Calibri" panose="020F0502020204030204" pitchFamily="34" charset="0"/>
                <a:cs typeface="Twentieth Century"/>
              </a:rPr>
              <a:t> </a:t>
            </a:r>
            <a:r>
              <a:rPr lang="en-CA" sz="2400" dirty="0">
                <a:solidFill>
                  <a:srgbClr val="111111"/>
                </a:solidFill>
                <a:effectLst/>
                <a:latin typeface="Calibri" panose="020F0502020204030204" pitchFamily="34" charset="0"/>
                <a:ea typeface="Calibri" panose="020F0502020204030204" pitchFamily="34" charset="0"/>
              </a:rPr>
              <a:t>Watch for these signs. They can be a great indicator, and when the day comes, be confident in your decision to start the next phase of your entrepreneurial journey.</a:t>
            </a:r>
            <a:endParaRPr lang="en-US" sz="2400" dirty="0"/>
          </a:p>
        </p:txBody>
      </p:sp>
      <p:pic>
        <p:nvPicPr>
          <p:cNvPr id="6146" name="Picture 2">
            <a:extLst>
              <a:ext uri="{FF2B5EF4-FFF2-40B4-BE49-F238E27FC236}">
                <a16:creationId xmlns:a16="http://schemas.microsoft.com/office/drawing/2014/main" id="{B2DEEC7A-F08A-5A35-896F-CEE673E28F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80" y="2670362"/>
            <a:ext cx="4279392" cy="3209544"/>
          </a:xfrm>
          <a:prstGeom prst="roundRect">
            <a:avLst>
              <a:gd name="adj" fmla="val 16667"/>
            </a:avLst>
          </a:prstGeom>
          <a:ln w="12700">
            <a:solidFill>
              <a:schemeClr val="tx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8292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9699</TotalTime>
  <Words>1521</Words>
  <Application>Microsoft Office PowerPoint</Application>
  <PresentationFormat>Widescreen</PresentationFormat>
  <Paragraphs>82</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Cooper Black</vt:lpstr>
      <vt:lpstr>Noto Sans Symbols</vt:lpstr>
      <vt:lpstr>Twentieth Century</vt:lpstr>
      <vt:lpstr>1_Office Theme</vt:lpstr>
      <vt:lpstr>Entrepreneur Local Learning Centers</vt:lpstr>
      <vt:lpstr>SEMINAR 21: when should I think about expansion?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SELF EVALUATION</vt:lpstr>
      <vt:lpstr>SELF EVALUATION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21: when should I think about expansion?</dc:title>
  <dc:creator>Keilan Baker</dc:creator>
  <cp:lastModifiedBy>Dave McMullen</cp:lastModifiedBy>
  <cp:revision>5</cp:revision>
  <dcterms:created xsi:type="dcterms:W3CDTF">2022-08-30T20:46:52Z</dcterms:created>
  <dcterms:modified xsi:type="dcterms:W3CDTF">2023-01-13T18:22:47Z</dcterms:modified>
</cp:coreProperties>
</file>