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328" r:id="rId2"/>
    <p:sldId id="257" r:id="rId3"/>
    <p:sldId id="258" r:id="rId4"/>
    <p:sldId id="259" r:id="rId5"/>
    <p:sldId id="260" r:id="rId6"/>
    <p:sldId id="261" r:id="rId7"/>
    <p:sldId id="262" r:id="rId8"/>
    <p:sldId id="263" r:id="rId9"/>
    <p:sldId id="264" r:id="rId10"/>
    <p:sldId id="265" r:id="rId11"/>
    <p:sldId id="266" r:id="rId12"/>
    <p:sldId id="319" r:id="rId13"/>
    <p:sldId id="267"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eilan Baker" initials="KB" lastIdx="2" clrIdx="0">
    <p:extLst>
      <p:ext uri="{19B8F6BF-5375-455C-9EA6-DF929625EA0E}">
        <p15:presenceInfo xmlns:p15="http://schemas.microsoft.com/office/powerpoint/2012/main" userId="f55a0ce9be160cb2"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25" autoAdjust="0"/>
    <p:restoredTop sz="94660"/>
  </p:normalViewPr>
  <p:slideViewPr>
    <p:cSldViewPr snapToGrid="0">
      <p:cViewPr varScale="1">
        <p:scale>
          <a:sx n="109" d="100"/>
          <a:sy n="109" d="100"/>
        </p:scale>
        <p:origin x="552" y="126"/>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2-09-11T11:27:15.288" idx="1">
    <p:pos x="7149" y="343"/>
    <p:text>omitted a section from the word doc</p:text>
    <p:extLst>
      <p:ext uri="{C676402C-5697-4E1C-873F-D02D1690AC5C}">
        <p15:threadingInfo xmlns:p15="http://schemas.microsoft.com/office/powerpoint/2012/main" timeZoneBias="24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D53D79-BD79-4A39-AF65-89520152C3DA}" type="datetimeFigureOut">
              <a:rPr lang="en-US" smtClean="0"/>
              <a:t>1/14/2023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0EDDB89-C051-41D3-8A31-D47E83584472}" type="slidenum">
              <a:rPr lang="en-US" smtClean="0"/>
              <a:t>‹#›</a:t>
            </a:fld>
            <a:endParaRPr lang="en-US"/>
          </a:p>
        </p:txBody>
      </p:sp>
    </p:spTree>
    <p:extLst>
      <p:ext uri="{BB962C8B-B14F-4D97-AF65-F5344CB8AC3E}">
        <p14:creationId xmlns:p14="http://schemas.microsoft.com/office/powerpoint/2010/main" val="12150207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71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7893C85-EB2E-4318-901C-A3AB50D25613}" type="slidenum">
              <a:rPr lang="en-US" altLang="en-US" smtClean="0">
                <a:latin typeface="Arial" panose="020B0604020202020204" pitchFamily="34" charset="0"/>
              </a:rPr>
              <a:pPr>
                <a:spcBef>
                  <a:spcPct val="0"/>
                </a:spcBef>
              </a:pPr>
              <a:t>1</a:t>
            </a:fld>
            <a:endParaRPr lang="en-US" altLang="en-US">
              <a:latin typeface="Arial" panose="020B0604020202020204" pitchFamily="34" charset="0"/>
            </a:endParaRPr>
          </a:p>
        </p:txBody>
      </p:sp>
    </p:spTree>
    <p:extLst>
      <p:ext uri="{BB962C8B-B14F-4D97-AF65-F5344CB8AC3E}">
        <p14:creationId xmlns:p14="http://schemas.microsoft.com/office/powerpoint/2010/main" val="40451219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E88EAF-5E1D-49E0-9005-82B4FF9210B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BF6A94B-F83C-42F9-AB7F-CE75F062FD2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AA41AF0-5A23-47FB-BE9C-4E9EF5D6648F}"/>
              </a:ext>
            </a:extLst>
          </p:cNvPr>
          <p:cNvSpPr>
            <a:spLocks noGrp="1"/>
          </p:cNvSpPr>
          <p:nvPr>
            <p:ph type="dt" sz="half" idx="10"/>
          </p:nvPr>
        </p:nvSpPr>
        <p:spPr/>
        <p:txBody>
          <a:bodyPr/>
          <a:lstStyle/>
          <a:p>
            <a:fld id="{8459FFDE-EDD8-4A90-8365-9BB972B1F52C}" type="datetimeFigureOut">
              <a:rPr lang="en-US" smtClean="0"/>
              <a:t>1/14/2023</a:t>
            </a:fld>
            <a:endParaRPr lang="en-US"/>
          </a:p>
        </p:txBody>
      </p:sp>
      <p:sp>
        <p:nvSpPr>
          <p:cNvPr id="5" name="Footer Placeholder 4">
            <a:extLst>
              <a:ext uri="{FF2B5EF4-FFF2-40B4-BE49-F238E27FC236}">
                <a16:creationId xmlns:a16="http://schemas.microsoft.com/office/drawing/2014/main" id="{B5C3F77C-C5FF-4AAE-A8E8-E79E24E8152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79033CF-2B97-4C99-B96C-799DD4606099}"/>
              </a:ext>
            </a:extLst>
          </p:cNvPr>
          <p:cNvSpPr>
            <a:spLocks noGrp="1"/>
          </p:cNvSpPr>
          <p:nvPr>
            <p:ph type="sldNum" sz="quarter" idx="12"/>
          </p:nvPr>
        </p:nvSpPr>
        <p:spPr/>
        <p:txBody>
          <a:bodyPr/>
          <a:lstStyle/>
          <a:p>
            <a:fld id="{450A9938-EE79-44C7-8ECE-D2F3258BD2BB}" type="slidenum">
              <a:rPr lang="en-US" smtClean="0"/>
              <a:t>‹#›</a:t>
            </a:fld>
            <a:endParaRPr lang="en-US"/>
          </a:p>
        </p:txBody>
      </p:sp>
    </p:spTree>
    <p:extLst>
      <p:ext uri="{BB962C8B-B14F-4D97-AF65-F5344CB8AC3E}">
        <p14:creationId xmlns:p14="http://schemas.microsoft.com/office/powerpoint/2010/main" val="30630772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5706A2-1A88-4E1D-AB18-8C0947F4D4C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78DD66E-B88D-4B8F-B7D0-CC7A261639A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3B7D0C6-52BD-4179-A9E1-A858A0C8A059}"/>
              </a:ext>
            </a:extLst>
          </p:cNvPr>
          <p:cNvSpPr>
            <a:spLocks noGrp="1"/>
          </p:cNvSpPr>
          <p:nvPr>
            <p:ph type="dt" sz="half" idx="10"/>
          </p:nvPr>
        </p:nvSpPr>
        <p:spPr/>
        <p:txBody>
          <a:bodyPr/>
          <a:lstStyle/>
          <a:p>
            <a:fld id="{8459FFDE-EDD8-4A90-8365-9BB972B1F52C}" type="datetimeFigureOut">
              <a:rPr lang="en-US" smtClean="0"/>
              <a:t>1/14/2023</a:t>
            </a:fld>
            <a:endParaRPr lang="en-US"/>
          </a:p>
        </p:txBody>
      </p:sp>
      <p:sp>
        <p:nvSpPr>
          <p:cNvPr id="5" name="Footer Placeholder 4">
            <a:extLst>
              <a:ext uri="{FF2B5EF4-FFF2-40B4-BE49-F238E27FC236}">
                <a16:creationId xmlns:a16="http://schemas.microsoft.com/office/drawing/2014/main" id="{E2ABC914-1944-4E47-9B8A-99729AE0B68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F186586-C737-4E4C-BE2E-AA11D95746E2}"/>
              </a:ext>
            </a:extLst>
          </p:cNvPr>
          <p:cNvSpPr>
            <a:spLocks noGrp="1"/>
          </p:cNvSpPr>
          <p:nvPr>
            <p:ph type="sldNum" sz="quarter" idx="12"/>
          </p:nvPr>
        </p:nvSpPr>
        <p:spPr/>
        <p:txBody>
          <a:bodyPr/>
          <a:lstStyle/>
          <a:p>
            <a:fld id="{450A9938-EE79-44C7-8ECE-D2F3258BD2BB}" type="slidenum">
              <a:rPr lang="en-US" smtClean="0"/>
              <a:t>‹#›</a:t>
            </a:fld>
            <a:endParaRPr lang="en-US"/>
          </a:p>
        </p:txBody>
      </p:sp>
    </p:spTree>
    <p:extLst>
      <p:ext uri="{BB962C8B-B14F-4D97-AF65-F5344CB8AC3E}">
        <p14:creationId xmlns:p14="http://schemas.microsoft.com/office/powerpoint/2010/main" val="14399268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16BC7F4-58D9-4736-9F67-C19564957D0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9670435-5D77-4232-AAE8-093319C10E7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62E404F-4EAE-41F9-81D6-7F394F679E20}"/>
              </a:ext>
            </a:extLst>
          </p:cNvPr>
          <p:cNvSpPr>
            <a:spLocks noGrp="1"/>
          </p:cNvSpPr>
          <p:nvPr>
            <p:ph type="dt" sz="half" idx="10"/>
          </p:nvPr>
        </p:nvSpPr>
        <p:spPr/>
        <p:txBody>
          <a:bodyPr/>
          <a:lstStyle/>
          <a:p>
            <a:fld id="{8459FFDE-EDD8-4A90-8365-9BB972B1F52C}" type="datetimeFigureOut">
              <a:rPr lang="en-US" smtClean="0"/>
              <a:t>1/14/2023</a:t>
            </a:fld>
            <a:endParaRPr lang="en-US"/>
          </a:p>
        </p:txBody>
      </p:sp>
      <p:sp>
        <p:nvSpPr>
          <p:cNvPr id="5" name="Footer Placeholder 4">
            <a:extLst>
              <a:ext uri="{FF2B5EF4-FFF2-40B4-BE49-F238E27FC236}">
                <a16:creationId xmlns:a16="http://schemas.microsoft.com/office/drawing/2014/main" id="{28888772-B3D5-47A4-807C-5C549FD2E7C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80E0318-9F0A-43E2-B115-CCEDFB981363}"/>
              </a:ext>
            </a:extLst>
          </p:cNvPr>
          <p:cNvSpPr>
            <a:spLocks noGrp="1"/>
          </p:cNvSpPr>
          <p:nvPr>
            <p:ph type="sldNum" sz="quarter" idx="12"/>
          </p:nvPr>
        </p:nvSpPr>
        <p:spPr/>
        <p:txBody>
          <a:bodyPr/>
          <a:lstStyle/>
          <a:p>
            <a:fld id="{450A9938-EE79-44C7-8ECE-D2F3258BD2BB}" type="slidenum">
              <a:rPr lang="en-US" smtClean="0"/>
              <a:t>‹#›</a:t>
            </a:fld>
            <a:endParaRPr lang="en-US"/>
          </a:p>
        </p:txBody>
      </p:sp>
    </p:spTree>
    <p:extLst>
      <p:ext uri="{BB962C8B-B14F-4D97-AF65-F5344CB8AC3E}">
        <p14:creationId xmlns:p14="http://schemas.microsoft.com/office/powerpoint/2010/main" val="23666467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E3EB10-0339-4503-A288-90D4B95049E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2F9A4A2-B0DA-4695-A3F2-D94D757A709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9B4355-67BC-4AD8-A6F5-9AF28C53A5B1}"/>
              </a:ext>
            </a:extLst>
          </p:cNvPr>
          <p:cNvSpPr>
            <a:spLocks noGrp="1"/>
          </p:cNvSpPr>
          <p:nvPr>
            <p:ph type="dt" sz="half" idx="10"/>
          </p:nvPr>
        </p:nvSpPr>
        <p:spPr/>
        <p:txBody>
          <a:bodyPr/>
          <a:lstStyle/>
          <a:p>
            <a:fld id="{8459FFDE-EDD8-4A90-8365-9BB972B1F52C}" type="datetimeFigureOut">
              <a:rPr lang="en-US" smtClean="0"/>
              <a:t>1/14/2023</a:t>
            </a:fld>
            <a:endParaRPr lang="en-US"/>
          </a:p>
        </p:txBody>
      </p:sp>
      <p:sp>
        <p:nvSpPr>
          <p:cNvPr id="5" name="Footer Placeholder 4">
            <a:extLst>
              <a:ext uri="{FF2B5EF4-FFF2-40B4-BE49-F238E27FC236}">
                <a16:creationId xmlns:a16="http://schemas.microsoft.com/office/drawing/2014/main" id="{99A65148-DD8F-468B-A433-C517B6B7C11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1BB7DA6-0A7C-4841-A806-D4DB72F23340}"/>
              </a:ext>
            </a:extLst>
          </p:cNvPr>
          <p:cNvSpPr>
            <a:spLocks noGrp="1"/>
          </p:cNvSpPr>
          <p:nvPr>
            <p:ph type="sldNum" sz="quarter" idx="12"/>
          </p:nvPr>
        </p:nvSpPr>
        <p:spPr/>
        <p:txBody>
          <a:bodyPr/>
          <a:lstStyle/>
          <a:p>
            <a:fld id="{450A9938-EE79-44C7-8ECE-D2F3258BD2BB}" type="slidenum">
              <a:rPr lang="en-US" smtClean="0"/>
              <a:t>‹#›</a:t>
            </a:fld>
            <a:endParaRPr lang="en-US"/>
          </a:p>
        </p:txBody>
      </p:sp>
    </p:spTree>
    <p:extLst>
      <p:ext uri="{BB962C8B-B14F-4D97-AF65-F5344CB8AC3E}">
        <p14:creationId xmlns:p14="http://schemas.microsoft.com/office/powerpoint/2010/main" val="6727966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410D23-73DB-4EEC-B9AA-8621D4AC808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A934FE8-5ECF-47CD-9123-9E81DC4F32F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B42BA34-4A6F-4073-A701-2844B2422239}"/>
              </a:ext>
            </a:extLst>
          </p:cNvPr>
          <p:cNvSpPr>
            <a:spLocks noGrp="1"/>
          </p:cNvSpPr>
          <p:nvPr>
            <p:ph type="dt" sz="half" idx="10"/>
          </p:nvPr>
        </p:nvSpPr>
        <p:spPr/>
        <p:txBody>
          <a:bodyPr/>
          <a:lstStyle/>
          <a:p>
            <a:fld id="{8459FFDE-EDD8-4A90-8365-9BB972B1F52C}" type="datetimeFigureOut">
              <a:rPr lang="en-US" smtClean="0"/>
              <a:t>1/14/2023</a:t>
            </a:fld>
            <a:endParaRPr lang="en-US"/>
          </a:p>
        </p:txBody>
      </p:sp>
      <p:sp>
        <p:nvSpPr>
          <p:cNvPr id="5" name="Footer Placeholder 4">
            <a:extLst>
              <a:ext uri="{FF2B5EF4-FFF2-40B4-BE49-F238E27FC236}">
                <a16:creationId xmlns:a16="http://schemas.microsoft.com/office/drawing/2014/main" id="{42BBC31D-1A2A-4483-88E1-232A7C43F3F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DDE735-4912-45B4-88FE-D9858B15E433}"/>
              </a:ext>
            </a:extLst>
          </p:cNvPr>
          <p:cNvSpPr>
            <a:spLocks noGrp="1"/>
          </p:cNvSpPr>
          <p:nvPr>
            <p:ph type="sldNum" sz="quarter" idx="12"/>
          </p:nvPr>
        </p:nvSpPr>
        <p:spPr/>
        <p:txBody>
          <a:bodyPr/>
          <a:lstStyle/>
          <a:p>
            <a:fld id="{450A9938-EE79-44C7-8ECE-D2F3258BD2BB}" type="slidenum">
              <a:rPr lang="en-US" smtClean="0"/>
              <a:t>‹#›</a:t>
            </a:fld>
            <a:endParaRPr lang="en-US"/>
          </a:p>
        </p:txBody>
      </p:sp>
    </p:spTree>
    <p:extLst>
      <p:ext uri="{BB962C8B-B14F-4D97-AF65-F5344CB8AC3E}">
        <p14:creationId xmlns:p14="http://schemas.microsoft.com/office/powerpoint/2010/main" val="33773139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6BC67E-8B76-416F-A9C2-2901337BB28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B9CEF12-564B-46F8-8FA5-72C882DB940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CE75485-7DDF-4B54-9DA2-CE2CC6BCF73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9788167-0D8C-4286-9776-6801A68D69D7}"/>
              </a:ext>
            </a:extLst>
          </p:cNvPr>
          <p:cNvSpPr>
            <a:spLocks noGrp="1"/>
          </p:cNvSpPr>
          <p:nvPr>
            <p:ph type="dt" sz="half" idx="10"/>
          </p:nvPr>
        </p:nvSpPr>
        <p:spPr/>
        <p:txBody>
          <a:bodyPr/>
          <a:lstStyle/>
          <a:p>
            <a:fld id="{8459FFDE-EDD8-4A90-8365-9BB972B1F52C}" type="datetimeFigureOut">
              <a:rPr lang="en-US" smtClean="0"/>
              <a:t>1/14/2023</a:t>
            </a:fld>
            <a:endParaRPr lang="en-US"/>
          </a:p>
        </p:txBody>
      </p:sp>
      <p:sp>
        <p:nvSpPr>
          <p:cNvPr id="6" name="Footer Placeholder 5">
            <a:extLst>
              <a:ext uri="{FF2B5EF4-FFF2-40B4-BE49-F238E27FC236}">
                <a16:creationId xmlns:a16="http://schemas.microsoft.com/office/drawing/2014/main" id="{C6476EFC-8358-42C5-B239-D5802A8F354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6DAE5EE-3E76-4AE4-95E4-002E72767376}"/>
              </a:ext>
            </a:extLst>
          </p:cNvPr>
          <p:cNvSpPr>
            <a:spLocks noGrp="1"/>
          </p:cNvSpPr>
          <p:nvPr>
            <p:ph type="sldNum" sz="quarter" idx="12"/>
          </p:nvPr>
        </p:nvSpPr>
        <p:spPr/>
        <p:txBody>
          <a:bodyPr/>
          <a:lstStyle/>
          <a:p>
            <a:fld id="{450A9938-EE79-44C7-8ECE-D2F3258BD2BB}" type="slidenum">
              <a:rPr lang="en-US" smtClean="0"/>
              <a:t>‹#›</a:t>
            </a:fld>
            <a:endParaRPr lang="en-US"/>
          </a:p>
        </p:txBody>
      </p:sp>
    </p:spTree>
    <p:extLst>
      <p:ext uri="{BB962C8B-B14F-4D97-AF65-F5344CB8AC3E}">
        <p14:creationId xmlns:p14="http://schemas.microsoft.com/office/powerpoint/2010/main" val="42793841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1633ED-76A7-4754-B3A9-69D849C476C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2BF4363-45B8-40C4-BD5D-73B1E772239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C1CF51A-08D4-47F5-9138-C08E8FF7150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E93615C-FB19-4C7E-BFB4-9EF2A1323FF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4EAC761-7C88-41F5-AEEC-01D523E516C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1FF5B1B-435B-4A1F-B15F-01323AFA5A3D}"/>
              </a:ext>
            </a:extLst>
          </p:cNvPr>
          <p:cNvSpPr>
            <a:spLocks noGrp="1"/>
          </p:cNvSpPr>
          <p:nvPr>
            <p:ph type="dt" sz="half" idx="10"/>
          </p:nvPr>
        </p:nvSpPr>
        <p:spPr/>
        <p:txBody>
          <a:bodyPr/>
          <a:lstStyle/>
          <a:p>
            <a:fld id="{8459FFDE-EDD8-4A90-8365-9BB972B1F52C}" type="datetimeFigureOut">
              <a:rPr lang="en-US" smtClean="0"/>
              <a:t>1/14/2023</a:t>
            </a:fld>
            <a:endParaRPr lang="en-US"/>
          </a:p>
        </p:txBody>
      </p:sp>
      <p:sp>
        <p:nvSpPr>
          <p:cNvPr id="8" name="Footer Placeholder 7">
            <a:extLst>
              <a:ext uri="{FF2B5EF4-FFF2-40B4-BE49-F238E27FC236}">
                <a16:creationId xmlns:a16="http://schemas.microsoft.com/office/drawing/2014/main" id="{B0C0D43F-16DD-4678-983D-300C269BF28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EFE9F2B-63B2-42AE-9295-E2E971ADF5BB}"/>
              </a:ext>
            </a:extLst>
          </p:cNvPr>
          <p:cNvSpPr>
            <a:spLocks noGrp="1"/>
          </p:cNvSpPr>
          <p:nvPr>
            <p:ph type="sldNum" sz="quarter" idx="12"/>
          </p:nvPr>
        </p:nvSpPr>
        <p:spPr/>
        <p:txBody>
          <a:bodyPr/>
          <a:lstStyle/>
          <a:p>
            <a:fld id="{450A9938-EE79-44C7-8ECE-D2F3258BD2BB}" type="slidenum">
              <a:rPr lang="en-US" smtClean="0"/>
              <a:t>‹#›</a:t>
            </a:fld>
            <a:endParaRPr lang="en-US"/>
          </a:p>
        </p:txBody>
      </p:sp>
    </p:spTree>
    <p:extLst>
      <p:ext uri="{BB962C8B-B14F-4D97-AF65-F5344CB8AC3E}">
        <p14:creationId xmlns:p14="http://schemas.microsoft.com/office/powerpoint/2010/main" val="25099789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64FEA8-6ACC-42B7-8080-2F8E486B934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7B4F2F9-A5AA-47AB-B2E5-F347BA4C4387}"/>
              </a:ext>
            </a:extLst>
          </p:cNvPr>
          <p:cNvSpPr>
            <a:spLocks noGrp="1"/>
          </p:cNvSpPr>
          <p:nvPr>
            <p:ph type="dt" sz="half" idx="10"/>
          </p:nvPr>
        </p:nvSpPr>
        <p:spPr/>
        <p:txBody>
          <a:bodyPr/>
          <a:lstStyle/>
          <a:p>
            <a:fld id="{8459FFDE-EDD8-4A90-8365-9BB972B1F52C}" type="datetimeFigureOut">
              <a:rPr lang="en-US" smtClean="0"/>
              <a:t>1/14/2023</a:t>
            </a:fld>
            <a:endParaRPr lang="en-US"/>
          </a:p>
        </p:txBody>
      </p:sp>
      <p:sp>
        <p:nvSpPr>
          <p:cNvPr id="4" name="Footer Placeholder 3">
            <a:extLst>
              <a:ext uri="{FF2B5EF4-FFF2-40B4-BE49-F238E27FC236}">
                <a16:creationId xmlns:a16="http://schemas.microsoft.com/office/drawing/2014/main" id="{027F0300-5BA4-492E-AF50-78D4ACA2AEF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3CFFEB0-AC38-4588-B35D-76A15967E457}"/>
              </a:ext>
            </a:extLst>
          </p:cNvPr>
          <p:cNvSpPr>
            <a:spLocks noGrp="1"/>
          </p:cNvSpPr>
          <p:nvPr>
            <p:ph type="sldNum" sz="quarter" idx="12"/>
          </p:nvPr>
        </p:nvSpPr>
        <p:spPr/>
        <p:txBody>
          <a:bodyPr/>
          <a:lstStyle/>
          <a:p>
            <a:fld id="{450A9938-EE79-44C7-8ECE-D2F3258BD2BB}" type="slidenum">
              <a:rPr lang="en-US" smtClean="0"/>
              <a:t>‹#›</a:t>
            </a:fld>
            <a:endParaRPr lang="en-US"/>
          </a:p>
        </p:txBody>
      </p:sp>
    </p:spTree>
    <p:extLst>
      <p:ext uri="{BB962C8B-B14F-4D97-AF65-F5344CB8AC3E}">
        <p14:creationId xmlns:p14="http://schemas.microsoft.com/office/powerpoint/2010/main" val="18783409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B4B0F9C-AAD0-4772-98FD-EBEBA5968FC4}"/>
              </a:ext>
            </a:extLst>
          </p:cNvPr>
          <p:cNvSpPr>
            <a:spLocks noGrp="1"/>
          </p:cNvSpPr>
          <p:nvPr>
            <p:ph type="dt" sz="half" idx="10"/>
          </p:nvPr>
        </p:nvSpPr>
        <p:spPr/>
        <p:txBody>
          <a:bodyPr/>
          <a:lstStyle/>
          <a:p>
            <a:fld id="{8459FFDE-EDD8-4A90-8365-9BB972B1F52C}" type="datetimeFigureOut">
              <a:rPr lang="en-US" smtClean="0"/>
              <a:t>1/14/2023</a:t>
            </a:fld>
            <a:endParaRPr lang="en-US"/>
          </a:p>
        </p:txBody>
      </p:sp>
      <p:sp>
        <p:nvSpPr>
          <p:cNvPr id="3" name="Footer Placeholder 2">
            <a:extLst>
              <a:ext uri="{FF2B5EF4-FFF2-40B4-BE49-F238E27FC236}">
                <a16:creationId xmlns:a16="http://schemas.microsoft.com/office/drawing/2014/main" id="{0FD546A2-BFE7-4F69-90B0-9EF184CAF24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0E923E3-9DAD-43C2-95A2-9F35352F1A57}"/>
              </a:ext>
            </a:extLst>
          </p:cNvPr>
          <p:cNvSpPr>
            <a:spLocks noGrp="1"/>
          </p:cNvSpPr>
          <p:nvPr>
            <p:ph type="sldNum" sz="quarter" idx="12"/>
          </p:nvPr>
        </p:nvSpPr>
        <p:spPr/>
        <p:txBody>
          <a:bodyPr/>
          <a:lstStyle/>
          <a:p>
            <a:fld id="{450A9938-EE79-44C7-8ECE-D2F3258BD2BB}" type="slidenum">
              <a:rPr lang="en-US" smtClean="0"/>
              <a:t>‹#›</a:t>
            </a:fld>
            <a:endParaRPr lang="en-US"/>
          </a:p>
        </p:txBody>
      </p:sp>
    </p:spTree>
    <p:extLst>
      <p:ext uri="{BB962C8B-B14F-4D97-AF65-F5344CB8AC3E}">
        <p14:creationId xmlns:p14="http://schemas.microsoft.com/office/powerpoint/2010/main" val="6722644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C4A6EF-6536-4598-889D-71A9E983038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566937B-C5B7-49D3-96AF-7257EA5602C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4FB992F-3F00-486C-89D1-A0FC1B4857B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CD89064-D44F-48C3-AD20-7AF1B21C5C77}"/>
              </a:ext>
            </a:extLst>
          </p:cNvPr>
          <p:cNvSpPr>
            <a:spLocks noGrp="1"/>
          </p:cNvSpPr>
          <p:nvPr>
            <p:ph type="dt" sz="half" idx="10"/>
          </p:nvPr>
        </p:nvSpPr>
        <p:spPr/>
        <p:txBody>
          <a:bodyPr/>
          <a:lstStyle/>
          <a:p>
            <a:fld id="{8459FFDE-EDD8-4A90-8365-9BB972B1F52C}" type="datetimeFigureOut">
              <a:rPr lang="en-US" smtClean="0"/>
              <a:t>1/14/2023</a:t>
            </a:fld>
            <a:endParaRPr lang="en-US"/>
          </a:p>
        </p:txBody>
      </p:sp>
      <p:sp>
        <p:nvSpPr>
          <p:cNvPr id="6" name="Footer Placeholder 5">
            <a:extLst>
              <a:ext uri="{FF2B5EF4-FFF2-40B4-BE49-F238E27FC236}">
                <a16:creationId xmlns:a16="http://schemas.microsoft.com/office/drawing/2014/main" id="{25F0E66D-3180-4A2F-B28E-DC4FB99EAB0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405FAB6-7B79-4EE9-97A2-D0201136C056}"/>
              </a:ext>
            </a:extLst>
          </p:cNvPr>
          <p:cNvSpPr>
            <a:spLocks noGrp="1"/>
          </p:cNvSpPr>
          <p:nvPr>
            <p:ph type="sldNum" sz="quarter" idx="12"/>
          </p:nvPr>
        </p:nvSpPr>
        <p:spPr/>
        <p:txBody>
          <a:bodyPr/>
          <a:lstStyle/>
          <a:p>
            <a:fld id="{450A9938-EE79-44C7-8ECE-D2F3258BD2BB}" type="slidenum">
              <a:rPr lang="en-US" smtClean="0"/>
              <a:t>‹#›</a:t>
            </a:fld>
            <a:endParaRPr lang="en-US"/>
          </a:p>
        </p:txBody>
      </p:sp>
    </p:spTree>
    <p:extLst>
      <p:ext uri="{BB962C8B-B14F-4D97-AF65-F5344CB8AC3E}">
        <p14:creationId xmlns:p14="http://schemas.microsoft.com/office/powerpoint/2010/main" val="22952128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F797F5-1FDE-4136-8A78-5E7379E5F84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1AAC6AC-CD09-4CA1-A558-81370107DF9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F7E540E-F27A-472E-BD27-423DCE81A6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721B260-AB3E-41E3-9E6F-C96D63DBB1DD}"/>
              </a:ext>
            </a:extLst>
          </p:cNvPr>
          <p:cNvSpPr>
            <a:spLocks noGrp="1"/>
          </p:cNvSpPr>
          <p:nvPr>
            <p:ph type="dt" sz="half" idx="10"/>
          </p:nvPr>
        </p:nvSpPr>
        <p:spPr/>
        <p:txBody>
          <a:bodyPr/>
          <a:lstStyle/>
          <a:p>
            <a:fld id="{8459FFDE-EDD8-4A90-8365-9BB972B1F52C}" type="datetimeFigureOut">
              <a:rPr lang="en-US" smtClean="0"/>
              <a:t>1/14/2023</a:t>
            </a:fld>
            <a:endParaRPr lang="en-US"/>
          </a:p>
        </p:txBody>
      </p:sp>
      <p:sp>
        <p:nvSpPr>
          <p:cNvPr id="6" name="Footer Placeholder 5">
            <a:extLst>
              <a:ext uri="{FF2B5EF4-FFF2-40B4-BE49-F238E27FC236}">
                <a16:creationId xmlns:a16="http://schemas.microsoft.com/office/drawing/2014/main" id="{CF5BA532-D1E8-4056-B25F-A09F18DAEB0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E38BF27-BFF6-49DE-9A42-E4570D87FA2B}"/>
              </a:ext>
            </a:extLst>
          </p:cNvPr>
          <p:cNvSpPr>
            <a:spLocks noGrp="1"/>
          </p:cNvSpPr>
          <p:nvPr>
            <p:ph type="sldNum" sz="quarter" idx="12"/>
          </p:nvPr>
        </p:nvSpPr>
        <p:spPr/>
        <p:txBody>
          <a:bodyPr/>
          <a:lstStyle/>
          <a:p>
            <a:fld id="{450A9938-EE79-44C7-8ECE-D2F3258BD2BB}" type="slidenum">
              <a:rPr lang="en-US" smtClean="0"/>
              <a:t>‹#›</a:t>
            </a:fld>
            <a:endParaRPr lang="en-US"/>
          </a:p>
        </p:txBody>
      </p:sp>
    </p:spTree>
    <p:extLst>
      <p:ext uri="{BB962C8B-B14F-4D97-AF65-F5344CB8AC3E}">
        <p14:creationId xmlns:p14="http://schemas.microsoft.com/office/powerpoint/2010/main" val="22096031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570653F-2915-422A-8160-ED9A6946233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F3C6D3B-C079-4A29-AA8D-5D1D7F36C04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1671A0C-473A-404F-8422-17B6FDB0556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59FFDE-EDD8-4A90-8365-9BB972B1F52C}" type="datetimeFigureOut">
              <a:rPr lang="en-US" smtClean="0"/>
              <a:t>1/14/2023</a:t>
            </a:fld>
            <a:endParaRPr lang="en-US"/>
          </a:p>
        </p:txBody>
      </p:sp>
      <p:sp>
        <p:nvSpPr>
          <p:cNvPr id="5" name="Footer Placeholder 4">
            <a:extLst>
              <a:ext uri="{FF2B5EF4-FFF2-40B4-BE49-F238E27FC236}">
                <a16:creationId xmlns:a16="http://schemas.microsoft.com/office/drawing/2014/main" id="{06F818A8-3763-4ECC-8DA7-4F82D9D868F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F4767F9-9303-4C09-92F7-E81BD17C5FE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0A9938-EE79-44C7-8ECE-D2F3258BD2BB}" type="slidenum">
              <a:rPr lang="en-US" smtClean="0"/>
              <a:t>‹#›</a:t>
            </a:fld>
            <a:endParaRPr lang="en-US"/>
          </a:p>
        </p:txBody>
      </p:sp>
    </p:spTree>
    <p:extLst>
      <p:ext uri="{BB962C8B-B14F-4D97-AF65-F5344CB8AC3E}">
        <p14:creationId xmlns:p14="http://schemas.microsoft.com/office/powerpoint/2010/main" val="227451443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slide" Target="slide13.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13.xml.rels><?xml version="1.0" encoding="UTF-8" standalone="yes"?>
<Relationships xmlns="http://schemas.openxmlformats.org/package/2006/relationships"><Relationship Id="rId3" Type="http://schemas.openxmlformats.org/officeDocument/2006/relationships/slide" Target="slide11.xml"/><Relationship Id="rId2" Type="http://schemas.openxmlformats.org/officeDocument/2006/relationships/slide" Target="slide4.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slide" Target="slide13.xml"/><Relationship Id="rId2" Type="http://schemas.openxmlformats.org/officeDocument/2006/relationships/image" Target="../media/image7.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547814" y="299289"/>
            <a:ext cx="9120187" cy="1600200"/>
          </a:xfrm>
        </p:spPr>
        <p:txBody>
          <a:bodyPr>
            <a:noAutofit/>
          </a:bodyPr>
          <a:lstStyle/>
          <a:p>
            <a:pPr eaLnBrk="1" hangingPunct="1">
              <a:defRPr/>
            </a:pPr>
            <a:r>
              <a:rPr lang="en-US" b="1" dirty="0">
                <a:latin typeface="Cooper Black" panose="0208090404030B020404" pitchFamily="18" charset="0"/>
                <a:cs typeface="Arial" panose="020B0604020202020204" pitchFamily="34" charset="0"/>
              </a:rPr>
              <a:t>Entrepreneur</a:t>
            </a:r>
            <a:br>
              <a:rPr lang="en-US" b="1" dirty="0">
                <a:latin typeface="Cooper Black" panose="0208090404030B020404" pitchFamily="18" charset="0"/>
                <a:cs typeface="Arial" panose="020B0604020202020204" pitchFamily="34" charset="0"/>
              </a:rPr>
            </a:br>
            <a:r>
              <a:rPr lang="en-US" b="1" dirty="0">
                <a:latin typeface="Cooper Black" panose="0208090404030B020404" pitchFamily="18" charset="0"/>
                <a:cs typeface="Arial" panose="020B0604020202020204" pitchFamily="34" charset="0"/>
              </a:rPr>
              <a:t>Local Learning Centers</a:t>
            </a:r>
            <a:endParaRPr lang="en-US" b="1" i="1" dirty="0">
              <a:latin typeface="Cooper Black" panose="0208090404030B020404" pitchFamily="18" charset="0"/>
              <a:cs typeface="Arial" panose="020B0604020202020204" pitchFamily="34" charset="0"/>
            </a:endParaRPr>
          </a:p>
        </p:txBody>
      </p:sp>
      <p:sp>
        <p:nvSpPr>
          <p:cNvPr id="3" name="Rectangle 2"/>
          <p:cNvSpPr txBox="1">
            <a:spLocks noChangeArrowheads="1"/>
          </p:cNvSpPr>
          <p:nvPr/>
        </p:nvSpPr>
        <p:spPr bwMode="auto">
          <a:xfrm>
            <a:off x="6477000" y="4038600"/>
            <a:ext cx="1524000" cy="838200"/>
          </a:xfrm>
          <a:prstGeom prst="rect">
            <a:avLst/>
          </a:prstGeom>
          <a:noFill/>
          <a:ln w="9525">
            <a:noFill/>
            <a:miter lim="800000"/>
            <a:headEnd/>
            <a:tailEnd/>
          </a:ln>
          <a:effectLst/>
        </p:spPr>
        <p:txBody>
          <a:bodyPr anchor="ctr"/>
          <a:lstStyle/>
          <a:p>
            <a:pPr algn="ctr" eaLnBrk="1" hangingPunct="1">
              <a:defRPr/>
            </a:pPr>
            <a:endParaRPr lang="en-US" sz="2800" b="1" kern="0" dirty="0">
              <a:solidFill>
                <a:schemeClr val="tx2"/>
              </a:solidFill>
              <a:effectLst>
                <a:outerShdw blurRad="38100" dist="38100" dir="2700000" algn="tl">
                  <a:srgbClr val="000000"/>
                </a:outerShdw>
              </a:effectLst>
              <a:latin typeface="+mj-lt"/>
              <a:ea typeface="+mj-ea"/>
              <a:cs typeface="+mj-cs"/>
            </a:endParaRPr>
          </a:p>
        </p:txBody>
      </p:sp>
      <p:pic>
        <p:nvPicPr>
          <p:cNvPr id="6149"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191001" y="2444552"/>
            <a:ext cx="6297827" cy="15766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0" name="Picture 6"/>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571462" y="2682839"/>
            <a:ext cx="2939921" cy="28850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029200" y="4561057"/>
            <a:ext cx="5334000" cy="1904245"/>
          </a:xfrm>
          <a:prstGeom prst="rect">
            <a:avLst/>
          </a:prstGeom>
        </p:spPr>
      </p:pic>
    </p:spTree>
    <p:extLst>
      <p:ext uri="{BB962C8B-B14F-4D97-AF65-F5344CB8AC3E}">
        <p14:creationId xmlns:p14="http://schemas.microsoft.com/office/powerpoint/2010/main" val="328459471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273DD6DB-B3D2-9AB3-2E83-C3B3F1800667}"/>
              </a:ext>
            </a:extLst>
          </p:cNvPr>
          <p:cNvSpPr>
            <a:spLocks noGrp="1"/>
          </p:cNvSpPr>
          <p:nvPr>
            <p:ph type="title"/>
          </p:nvPr>
        </p:nvSpPr>
        <p:spPr>
          <a:xfrm>
            <a:off x="838200" y="365125"/>
            <a:ext cx="10515600" cy="1325563"/>
          </a:xfrm>
        </p:spPr>
        <p:txBody>
          <a:bodyPr>
            <a:noAutofit/>
          </a:bodyPr>
          <a:lstStyle/>
          <a:p>
            <a:pPr algn="ctr"/>
            <a:r>
              <a:rPr lang="en-CA" sz="6800" b="1" dirty="0">
                <a:effectLst/>
                <a:latin typeface="Arial" panose="020B0604020202020204" pitchFamily="34" charset="0"/>
                <a:ea typeface="Calibri" panose="020F0502020204030204" pitchFamily="34" charset="0"/>
                <a:cs typeface="Arial" panose="020B0604020202020204" pitchFamily="34" charset="0"/>
              </a:rPr>
              <a:t>Family Business </a:t>
            </a:r>
            <a:r>
              <a:rPr lang="en-CA" sz="6800" b="1" dirty="0">
                <a:latin typeface="Arial" panose="020B0604020202020204" pitchFamily="34" charset="0"/>
                <a:ea typeface="Calibri" panose="020F0502020204030204" pitchFamily="34" charset="0"/>
                <a:cs typeface="Arial" panose="020B0604020202020204" pitchFamily="34" charset="0"/>
              </a:rPr>
              <a:t>C</a:t>
            </a:r>
            <a:r>
              <a:rPr lang="en-CA" sz="6800" b="1" dirty="0">
                <a:effectLst/>
                <a:latin typeface="Arial" panose="020B0604020202020204" pitchFamily="34" charset="0"/>
                <a:ea typeface="Calibri" panose="020F0502020204030204" pitchFamily="34" charset="0"/>
                <a:cs typeface="Arial" panose="020B0604020202020204" pitchFamily="34" charset="0"/>
              </a:rPr>
              <a:t>ont’d.</a:t>
            </a:r>
            <a:endParaRPr lang="en-US" sz="6800" b="1"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744C3099-69B1-8E65-7175-D114899785A2}"/>
              </a:ext>
            </a:extLst>
          </p:cNvPr>
          <p:cNvSpPr txBox="1"/>
          <p:nvPr/>
        </p:nvSpPr>
        <p:spPr>
          <a:xfrm>
            <a:off x="121158" y="1708024"/>
            <a:ext cx="11336274" cy="1938992"/>
          </a:xfrm>
          <a:prstGeom prst="rect">
            <a:avLst/>
          </a:prstGeom>
          <a:noFill/>
        </p:spPr>
        <p:txBody>
          <a:bodyPr wrap="square">
            <a:spAutoFit/>
          </a:bodyPr>
          <a:lstStyle/>
          <a:p>
            <a:r>
              <a:rPr lang="en-CA" sz="2400" dirty="0">
                <a:solidFill>
                  <a:srgbClr val="111111"/>
                </a:solidFill>
                <a:effectLst/>
                <a:latin typeface="Calibri" panose="020F0502020204030204" pitchFamily="34" charset="0"/>
                <a:ea typeface="Calibri" panose="020F0502020204030204" pitchFamily="34" charset="0"/>
              </a:rPr>
              <a:t>- Even though you work with your family, a lack of interest and ambition can threaten the partnership.  The member's interests are not always the same. This can be read as a deficiency of purpose and performance. Risk being let go and harming the performance of this one. Remember the roles and goals of each member should be regularly addressed to avoid misunderstanding! </a:t>
            </a:r>
            <a:endParaRPr lang="en-US" sz="2400" dirty="0"/>
          </a:p>
        </p:txBody>
      </p:sp>
      <p:sp>
        <p:nvSpPr>
          <p:cNvPr id="7" name="TextBox 6">
            <a:extLst>
              <a:ext uri="{FF2B5EF4-FFF2-40B4-BE49-F238E27FC236}">
                <a16:creationId xmlns:a16="http://schemas.microsoft.com/office/drawing/2014/main" id="{4CCBC484-0402-A8F1-9EB0-F772935FAA68}"/>
              </a:ext>
            </a:extLst>
          </p:cNvPr>
          <p:cNvSpPr txBox="1"/>
          <p:nvPr/>
        </p:nvSpPr>
        <p:spPr>
          <a:xfrm>
            <a:off x="121158" y="3830658"/>
            <a:ext cx="11583162" cy="1938992"/>
          </a:xfrm>
          <a:prstGeom prst="rect">
            <a:avLst/>
          </a:prstGeom>
          <a:noFill/>
        </p:spPr>
        <p:txBody>
          <a:bodyPr wrap="square">
            <a:spAutoFit/>
          </a:bodyPr>
          <a:lstStyle/>
          <a:p>
            <a:r>
              <a:rPr lang="en-CA" sz="2400" dirty="0">
                <a:solidFill>
                  <a:srgbClr val="111111"/>
                </a:solidFill>
                <a:effectLst/>
                <a:latin typeface="Calibri" panose="020F0502020204030204" pitchFamily="34" charset="0"/>
                <a:ea typeface="Calibri" panose="020F0502020204030204" pitchFamily="34" charset="0"/>
              </a:rPr>
              <a:t>- The risk of rivalry remains more present in family businesses. After a while, the members may go to war with each other, especially the children, when it comes to inheritance. Everyone wants the role of leader. Of course, this doesn’t always happen, and if a family is strong and healthy before entering into a business, these elements will likely be much smoother. </a:t>
            </a:r>
            <a:endParaRPr lang="en-US" sz="2400" dirty="0"/>
          </a:p>
        </p:txBody>
      </p:sp>
    </p:spTree>
    <p:extLst>
      <p:ext uri="{BB962C8B-B14F-4D97-AF65-F5344CB8AC3E}">
        <p14:creationId xmlns:p14="http://schemas.microsoft.com/office/powerpoint/2010/main" val="289625022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95B1BA-71F7-759A-9210-0AB6C0DEBD1E}"/>
              </a:ext>
            </a:extLst>
          </p:cNvPr>
          <p:cNvSpPr>
            <a:spLocks noGrp="1"/>
          </p:cNvSpPr>
          <p:nvPr>
            <p:ph type="title"/>
          </p:nvPr>
        </p:nvSpPr>
        <p:spPr>
          <a:xfrm>
            <a:off x="838200" y="-161697"/>
            <a:ext cx="10515600" cy="1325563"/>
          </a:xfrm>
        </p:spPr>
        <p:txBody>
          <a:bodyPr>
            <a:normAutofit fontScale="90000"/>
          </a:bodyPr>
          <a:lstStyle/>
          <a:p>
            <a:pPr algn="ctr"/>
            <a:r>
              <a:rPr lang="en-US" sz="7200" b="1" dirty="0">
                <a:latin typeface="Arial" panose="020B0604020202020204" pitchFamily="34" charset="0"/>
                <a:cs typeface="Arial" panose="020B0604020202020204" pitchFamily="34" charset="0"/>
              </a:rPr>
              <a:t>Insubordinate Employees</a:t>
            </a:r>
          </a:p>
        </p:txBody>
      </p:sp>
      <p:sp>
        <p:nvSpPr>
          <p:cNvPr id="6" name="TextBox 5">
            <a:extLst>
              <a:ext uri="{FF2B5EF4-FFF2-40B4-BE49-F238E27FC236}">
                <a16:creationId xmlns:a16="http://schemas.microsoft.com/office/drawing/2014/main" id="{096EA326-C1E5-314E-C62B-4353F4261B28}"/>
              </a:ext>
            </a:extLst>
          </p:cNvPr>
          <p:cNvSpPr txBox="1"/>
          <p:nvPr/>
        </p:nvSpPr>
        <p:spPr>
          <a:xfrm>
            <a:off x="206502" y="1074510"/>
            <a:ext cx="6331458" cy="2308324"/>
          </a:xfrm>
          <a:prstGeom prst="rect">
            <a:avLst/>
          </a:prstGeom>
          <a:noFill/>
        </p:spPr>
        <p:txBody>
          <a:bodyPr wrap="square">
            <a:spAutoFit/>
          </a:bodyPr>
          <a:lstStyle/>
          <a:p>
            <a:r>
              <a:rPr lang="en-CA" sz="2400" dirty="0">
                <a:solidFill>
                  <a:srgbClr val="111111"/>
                </a:solidFill>
                <a:effectLst/>
                <a:latin typeface="Calibri" panose="020F0502020204030204" pitchFamily="34" charset="0"/>
                <a:ea typeface="Calibri" panose="020F0502020204030204" pitchFamily="34" charset="0"/>
              </a:rPr>
              <a:t>The breaking of rules and counterproductive behavior of an employee is not to be taken lightly. Moreover, if you do not intervene with an underperforming employee, you could see your leadership questioned, which can lead to an </a:t>
            </a:r>
            <a:r>
              <a:rPr lang="en-CA" sz="2400" dirty="0">
                <a:solidFill>
                  <a:srgbClr val="111111"/>
                </a:solidFill>
                <a:effectLst/>
                <a:latin typeface="Calibri" panose="020F0502020204030204" pitchFamily="34" charset="0"/>
                <a:ea typeface="Calibri" panose="020F0502020204030204" pitchFamily="34" charset="0"/>
                <a:hlinkClick r:id="rId2" action="ppaction://hlinksldjump" tooltip="The process of breaking down or becoming worse; in a business sense, a employee’s bad attitude can harm the workplace, leading to a degradation in office morale or efficiency. "/>
              </a:rPr>
              <a:t>degradation</a:t>
            </a:r>
            <a:r>
              <a:rPr lang="en-CA" sz="2400" dirty="0">
                <a:solidFill>
                  <a:srgbClr val="111111"/>
                </a:solidFill>
                <a:effectLst/>
                <a:latin typeface="Calibri" panose="020F0502020204030204" pitchFamily="34" charset="0"/>
                <a:ea typeface="Calibri" panose="020F0502020204030204" pitchFamily="34" charset="0"/>
              </a:rPr>
              <a:t> of the work climate.</a:t>
            </a:r>
            <a:endParaRPr lang="en-US" sz="2400" dirty="0"/>
          </a:p>
        </p:txBody>
      </p:sp>
      <p:sp>
        <p:nvSpPr>
          <p:cNvPr id="8" name="TextBox 7">
            <a:extLst>
              <a:ext uri="{FF2B5EF4-FFF2-40B4-BE49-F238E27FC236}">
                <a16:creationId xmlns:a16="http://schemas.microsoft.com/office/drawing/2014/main" id="{1452CAC4-C2D1-FB45-2B36-D076A76F4716}"/>
              </a:ext>
            </a:extLst>
          </p:cNvPr>
          <p:cNvSpPr txBox="1"/>
          <p:nvPr/>
        </p:nvSpPr>
        <p:spPr>
          <a:xfrm>
            <a:off x="148590" y="4124474"/>
            <a:ext cx="5374386" cy="2677656"/>
          </a:xfrm>
          <a:prstGeom prst="rect">
            <a:avLst/>
          </a:prstGeom>
          <a:noFill/>
        </p:spPr>
        <p:txBody>
          <a:bodyPr wrap="square">
            <a:spAutoFit/>
          </a:bodyPr>
          <a:lstStyle/>
          <a:p>
            <a:r>
              <a:rPr lang="en-CA" sz="2400" dirty="0">
                <a:solidFill>
                  <a:srgbClr val="111111"/>
                </a:solidFill>
                <a:effectLst/>
                <a:ea typeface="Calibri" panose="020F0502020204030204" pitchFamily="34" charset="0"/>
              </a:rPr>
              <a:t>A problematic employee may need a little support. Meet with them to review the situation and clarify your expectations. Explain how their actions are unproductive or against the company polices, and show them what to do by providing guides or tools. </a:t>
            </a:r>
            <a:endParaRPr lang="en-US" sz="2400" dirty="0"/>
          </a:p>
        </p:txBody>
      </p:sp>
      <p:pic>
        <p:nvPicPr>
          <p:cNvPr id="2050" name="Picture 2">
            <a:extLst>
              <a:ext uri="{FF2B5EF4-FFF2-40B4-BE49-F238E27FC236}">
                <a16:creationId xmlns:a16="http://schemas.microsoft.com/office/drawing/2014/main" id="{0B0EBFCC-49F5-C786-5E3C-BBBBEF2EF40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69658" y="1059697"/>
            <a:ext cx="4049109" cy="3131312"/>
          </a:xfrm>
          <a:prstGeom prst="rect">
            <a:avLst/>
          </a:prstGeom>
          <a:noFill/>
          <a:ln w="28575">
            <a:solidFill>
              <a:schemeClr val="tx1"/>
            </a:solidFill>
          </a:ln>
          <a:effectLst>
            <a:outerShdw blurRad="76200" dir="13500000" sy="23000" kx="1200000" algn="br" rotWithShape="0">
              <a:prstClr val="black">
                <a:alpha val="20000"/>
              </a:prstClr>
            </a:outerShdw>
          </a:effectLst>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A1AD787A-F68F-C078-F315-202024A0BF67}"/>
              </a:ext>
            </a:extLst>
          </p:cNvPr>
          <p:cNvSpPr txBox="1"/>
          <p:nvPr/>
        </p:nvSpPr>
        <p:spPr>
          <a:xfrm>
            <a:off x="941832" y="3755142"/>
            <a:ext cx="1829412" cy="369332"/>
          </a:xfrm>
          <a:prstGeom prst="rect">
            <a:avLst/>
          </a:prstGeom>
          <a:noFill/>
        </p:spPr>
        <p:txBody>
          <a:bodyPr wrap="none" rtlCol="0">
            <a:prstTxWarp prst="textArchUp">
              <a:avLst/>
            </a:prstTxWarp>
            <a:spAutoFit/>
            <a:scene3d>
              <a:camera prst="isometricOffAxis1Right"/>
              <a:lightRig rig="threePt" dir="t"/>
            </a:scene3d>
          </a:bodyPr>
          <a:lstStyle/>
          <a:p>
            <a:r>
              <a:rPr lang="en-CA" sz="2800" dirty="0">
                <a:ln w="0"/>
                <a:solidFill>
                  <a:schemeClr val="accent1"/>
                </a:solidFill>
                <a:effectLst>
                  <a:outerShdw blurRad="38100" dist="25400" dir="5400000" algn="ctr" rotWithShape="0">
                    <a:srgbClr val="6E747A">
                      <a:alpha val="43000"/>
                    </a:srgbClr>
                  </a:outerShdw>
                </a:effectLst>
              </a:rPr>
              <a:t>How to Handle it:</a:t>
            </a:r>
            <a:endParaRPr lang="en-US" sz="2800" dirty="0">
              <a:ln w="0"/>
              <a:solidFill>
                <a:schemeClr val="accent1"/>
              </a:solidFill>
              <a:effectLst>
                <a:outerShdw blurRad="38100" dist="25400" dir="5400000" algn="ctr" rotWithShape="0">
                  <a:srgbClr val="6E747A">
                    <a:alpha val="43000"/>
                  </a:srgbClr>
                </a:outerShdw>
              </a:effectLst>
            </a:endParaRPr>
          </a:p>
        </p:txBody>
      </p:sp>
      <p:sp>
        <p:nvSpPr>
          <p:cNvPr id="11" name="TextBox 10">
            <a:extLst>
              <a:ext uri="{FF2B5EF4-FFF2-40B4-BE49-F238E27FC236}">
                <a16:creationId xmlns:a16="http://schemas.microsoft.com/office/drawing/2014/main" id="{FF3D72F4-DB39-39E7-D27D-47B2AB9E4EA1}"/>
              </a:ext>
            </a:extLst>
          </p:cNvPr>
          <p:cNvSpPr txBox="1"/>
          <p:nvPr/>
        </p:nvSpPr>
        <p:spPr>
          <a:xfrm>
            <a:off x="5586984" y="4309140"/>
            <a:ext cx="6605016" cy="1938992"/>
          </a:xfrm>
          <a:prstGeom prst="rect">
            <a:avLst/>
          </a:prstGeom>
          <a:noFill/>
        </p:spPr>
        <p:txBody>
          <a:bodyPr wrap="square">
            <a:spAutoFit/>
          </a:bodyPr>
          <a:lstStyle/>
          <a:p>
            <a:pPr>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CA" sz="2400" dirty="0">
                <a:solidFill>
                  <a:srgbClr val="111111"/>
                </a:solidFill>
                <a:latin typeface="Calibri" panose="020F0502020204030204" pitchFamily="34" charset="0"/>
                <a:ea typeface="Calibri" panose="020F0502020204030204" pitchFamily="34" charset="0"/>
                <a:cs typeface="Twentieth Century"/>
              </a:rPr>
              <a:t>Additionally, a</a:t>
            </a:r>
            <a:r>
              <a:rPr lang="en-CA" sz="2400" dirty="0">
                <a:solidFill>
                  <a:srgbClr val="111111"/>
                </a:solidFill>
                <a:effectLst/>
                <a:latin typeface="Calibri" panose="020F0502020204030204" pitchFamily="34" charset="0"/>
                <a:ea typeface="Calibri" panose="020F0502020204030204" pitchFamily="34" charset="0"/>
                <a:cs typeface="Twentieth Century"/>
              </a:rPr>
              <a:t>n action and improvement plan are suggested to document the facts and details on the situation and to formally engage the employee in the process while supervising them adequately and giving feedback. </a:t>
            </a:r>
            <a:endParaRPr lang="en-CA" sz="2400" dirty="0">
              <a:effectLst/>
              <a:latin typeface="Twentieth Century"/>
              <a:ea typeface="Twentieth Century"/>
              <a:cs typeface="Twentieth Century"/>
            </a:endParaRPr>
          </a:p>
        </p:txBody>
      </p:sp>
    </p:spTree>
    <p:extLst>
      <p:ext uri="{BB962C8B-B14F-4D97-AF65-F5344CB8AC3E}">
        <p14:creationId xmlns:p14="http://schemas.microsoft.com/office/powerpoint/2010/main" val="32086650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fade">
                                      <p:cBhvr>
                                        <p:cTn id="13" dur="500"/>
                                        <p:tgtEl>
                                          <p:spTgt spid="8"/>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1"/>
                                        </p:tgtEl>
                                        <p:attrNameLst>
                                          <p:attrName>style.visibility</p:attrName>
                                        </p:attrNameLst>
                                      </p:cBhvr>
                                      <p:to>
                                        <p:strVal val="visible"/>
                                      </p:to>
                                    </p:set>
                                    <p:animEffect transition="in" filter="fade">
                                      <p:cBhvr>
                                        <p:cTn id="16"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1"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91A7475-EA94-4EEE-817F-4F5029F976A2}"/>
              </a:ext>
            </a:extLst>
          </p:cNvPr>
          <p:cNvSpPr txBox="1"/>
          <p:nvPr/>
        </p:nvSpPr>
        <p:spPr>
          <a:xfrm>
            <a:off x="2195804" y="1063690"/>
            <a:ext cx="7800391" cy="3139321"/>
          </a:xfrm>
          <a:prstGeom prst="rect">
            <a:avLst/>
          </a:prstGeom>
          <a:noFill/>
        </p:spPr>
        <p:txBody>
          <a:bodyPr wrap="square" rtlCol="0">
            <a:spAutoFit/>
            <a:scene3d>
              <a:camera prst="orthographicFront"/>
              <a:lightRig rig="harsh" dir="t"/>
            </a:scene3d>
            <a:sp3d extrusionH="57150" prstMaterial="matte">
              <a:bevelT w="63500" h="12700" prst="angle"/>
              <a:contourClr>
                <a:schemeClr val="bg1">
                  <a:lumMod val="65000"/>
                </a:schemeClr>
              </a:contourClr>
            </a:sp3d>
          </a:bodyPr>
          <a:lstStyle/>
          <a:p>
            <a:pPr algn="ctr"/>
            <a:r>
              <a:rPr lang="en-CA" sz="6600" b="1" dirty="0">
                <a:ln w="22225">
                  <a:solidFill>
                    <a:schemeClr val="accent6">
                      <a:lumMod val="75000"/>
                    </a:schemeClr>
                  </a:solidFill>
                  <a:prstDash val="solid"/>
                </a:ln>
                <a:solidFill>
                  <a:schemeClr val="accent6">
                    <a:lumMod val="60000"/>
                    <a:lumOff val="40000"/>
                  </a:schemeClr>
                </a:solidFill>
              </a:rPr>
              <a:t>Congratulations, you have completed this module! </a:t>
            </a:r>
            <a:endParaRPr lang="en-US" sz="6600" b="1" dirty="0">
              <a:ln w="22225">
                <a:solidFill>
                  <a:schemeClr val="accent6">
                    <a:lumMod val="75000"/>
                  </a:schemeClr>
                </a:solidFill>
                <a:prstDash val="solid"/>
              </a:ln>
              <a:solidFill>
                <a:schemeClr val="accent6">
                  <a:lumMod val="60000"/>
                  <a:lumOff val="40000"/>
                </a:schemeClr>
              </a:solidFill>
            </a:endParaRPr>
          </a:p>
        </p:txBody>
      </p:sp>
      <p:sp>
        <p:nvSpPr>
          <p:cNvPr id="3" name="TextBox 2">
            <a:extLst>
              <a:ext uri="{FF2B5EF4-FFF2-40B4-BE49-F238E27FC236}">
                <a16:creationId xmlns:a16="http://schemas.microsoft.com/office/drawing/2014/main" id="{1E0FA0AC-3880-4254-A8F5-293DCD90CC28}"/>
              </a:ext>
            </a:extLst>
          </p:cNvPr>
          <p:cNvSpPr txBox="1"/>
          <p:nvPr/>
        </p:nvSpPr>
        <p:spPr>
          <a:xfrm>
            <a:off x="2936031" y="4317663"/>
            <a:ext cx="6319935" cy="523220"/>
          </a:xfrm>
          <a:prstGeom prst="rect">
            <a:avLst/>
          </a:prstGeom>
          <a:noFill/>
        </p:spPr>
        <p:txBody>
          <a:bodyPr wrap="none" rtlCol="0">
            <a:spAutoFit/>
          </a:bodyPr>
          <a:lstStyle/>
          <a:p>
            <a:r>
              <a:rPr lang="en-CA" sz="2800" dirty="0"/>
              <a:t>The next Module will be: Pay Yourself First</a:t>
            </a:r>
            <a:endParaRPr lang="en-US" sz="2800" dirty="0"/>
          </a:p>
        </p:txBody>
      </p:sp>
      <p:grpSp>
        <p:nvGrpSpPr>
          <p:cNvPr id="4" name="Group 3">
            <a:extLst>
              <a:ext uri="{FF2B5EF4-FFF2-40B4-BE49-F238E27FC236}">
                <a16:creationId xmlns:a16="http://schemas.microsoft.com/office/drawing/2014/main" id="{46857C66-D892-4134-A931-22A840CC1362}"/>
              </a:ext>
            </a:extLst>
          </p:cNvPr>
          <p:cNvGrpSpPr/>
          <p:nvPr/>
        </p:nvGrpSpPr>
        <p:grpSpPr>
          <a:xfrm>
            <a:off x="161831" y="6169003"/>
            <a:ext cx="4276819" cy="627572"/>
            <a:chOff x="161831" y="6169003"/>
            <a:chExt cx="4276819" cy="627572"/>
          </a:xfrm>
        </p:grpSpPr>
        <p:pic>
          <p:nvPicPr>
            <p:cNvPr id="5" name="Picture 4">
              <a:extLst>
                <a:ext uri="{FF2B5EF4-FFF2-40B4-BE49-F238E27FC236}">
                  <a16:creationId xmlns:a16="http://schemas.microsoft.com/office/drawing/2014/main" id="{D55347D2-CEAB-4BE5-89E6-25197637A254}"/>
                </a:ext>
              </a:extLst>
            </p:cNvPr>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61831" y="6205943"/>
              <a:ext cx="1352739" cy="590632"/>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C9901EFE-AE32-49A8-A27C-13A58F5138B4}"/>
                </a:ext>
              </a:extLst>
            </p:cNvPr>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514570" y="6169003"/>
              <a:ext cx="571500" cy="55245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8">
              <a:extLst>
                <a:ext uri="{FF2B5EF4-FFF2-40B4-BE49-F238E27FC236}">
                  <a16:creationId xmlns:a16="http://schemas.microsoft.com/office/drawing/2014/main" id="{64ED21EC-3265-4656-9981-5AC3CABA4FEE}"/>
                </a:ext>
              </a:extLst>
            </p:cNvPr>
            <p:cNvPicPr>
              <a:picLocks noChangeAspect="1" noChangeArrowheads="1"/>
            </p:cNvPicPr>
            <p:nvPr/>
          </p:nvPicPr>
          <p:blipFill>
            <a:blip r:embed="rId4">
              <a:extLst>
                <a:ext uri="{28A0092B-C50C-407E-A947-70E740481C1C}">
                  <a14:useLocalDpi xmlns:a14="http://schemas.microsoft.com/office/drawing/2010/main"/>
                </a:ext>
              </a:extLst>
            </a:blip>
            <a:srcRect/>
            <a:stretch>
              <a:fillRect/>
            </a:stretch>
          </p:blipFill>
          <p:spPr bwMode="auto">
            <a:xfrm>
              <a:off x="2305050" y="6184856"/>
              <a:ext cx="2133600" cy="533400"/>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97977049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9240F0-1AE7-4305-ABFB-5CE3CC54B94D}"/>
              </a:ext>
            </a:extLst>
          </p:cNvPr>
          <p:cNvSpPr txBox="1">
            <a:spLocks/>
          </p:cNvSpPr>
          <p:nvPr/>
        </p:nvSpPr>
        <p:spPr>
          <a:xfrm>
            <a:off x="838200" y="228615"/>
            <a:ext cx="10515600" cy="1325563"/>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CA" sz="6600" b="1" dirty="0">
                <a:latin typeface="Arial" panose="020B0604020202020204" pitchFamily="34" charset="0"/>
                <a:cs typeface="Arial" panose="020B0604020202020204" pitchFamily="34" charset="0"/>
              </a:rPr>
              <a:t>GLOSSARY</a:t>
            </a:r>
            <a:endParaRPr lang="en-US" sz="6600" b="1" dirty="0">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8EF09DCB-9E48-35CD-D88B-46ACD38F408B}"/>
              </a:ext>
            </a:extLst>
          </p:cNvPr>
          <p:cNvSpPr/>
          <p:nvPr/>
        </p:nvSpPr>
        <p:spPr>
          <a:xfrm>
            <a:off x="8803173" y="529714"/>
            <a:ext cx="3295457" cy="723363"/>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CA" sz="2400" dirty="0">
                <a:ln w="0"/>
                <a:solidFill>
                  <a:schemeClr val="tx1"/>
                </a:solidFill>
                <a:effectLst>
                  <a:outerShdw blurRad="38100" dist="19050" dir="2700000" algn="tl" rotWithShape="0">
                    <a:schemeClr val="dk1">
                      <a:alpha val="40000"/>
                    </a:schemeClr>
                  </a:outerShdw>
                </a:effectLst>
              </a:rPr>
              <a:t>Click on the word to go back to that slide.</a:t>
            </a:r>
            <a:endParaRPr lang="en-US" sz="2400" dirty="0">
              <a:ln w="0"/>
              <a:solidFill>
                <a:schemeClr val="tx1"/>
              </a:solidFill>
              <a:effectLst>
                <a:outerShdw blurRad="38100" dist="19050" dir="2700000" algn="tl" rotWithShape="0">
                  <a:schemeClr val="dk1">
                    <a:alpha val="40000"/>
                  </a:schemeClr>
                </a:outerShdw>
              </a:effectLst>
            </a:endParaRPr>
          </a:p>
        </p:txBody>
      </p:sp>
      <p:sp>
        <p:nvSpPr>
          <p:cNvPr id="5" name="TextBox 4">
            <a:extLst>
              <a:ext uri="{FF2B5EF4-FFF2-40B4-BE49-F238E27FC236}">
                <a16:creationId xmlns:a16="http://schemas.microsoft.com/office/drawing/2014/main" id="{057211C0-2A91-1169-E5C7-C23904D57EC7}"/>
              </a:ext>
            </a:extLst>
          </p:cNvPr>
          <p:cNvSpPr txBox="1"/>
          <p:nvPr/>
        </p:nvSpPr>
        <p:spPr>
          <a:xfrm>
            <a:off x="161544" y="1665655"/>
            <a:ext cx="11260430" cy="2785378"/>
          </a:xfrm>
          <a:prstGeom prst="rect">
            <a:avLst/>
          </a:prstGeom>
          <a:noFill/>
        </p:spPr>
        <p:txBody>
          <a:bodyPr wrap="square">
            <a:spAutoFit/>
          </a:bodyPr>
          <a:lstStyle/>
          <a:p>
            <a:pPr marL="342900" marR="0" lvl="0" indent="-342900">
              <a:spcBef>
                <a:spcPts val="0"/>
              </a:spcBef>
              <a:spcAft>
                <a:spcPts val="0"/>
              </a:spcAft>
              <a:buFont typeface="Calibri" panose="020F0502020204030204" pitchFamily="34" charset="0"/>
              <a:buChar char="-"/>
            </a:pPr>
            <a:r>
              <a:rPr lang="en-CA" sz="2500" b="1" dirty="0">
                <a:effectLst/>
                <a:latin typeface="Calibri" panose="020F0502020204030204" pitchFamily="34" charset="0"/>
                <a:ea typeface="Calibri" panose="020F0502020204030204" pitchFamily="34" charset="0"/>
                <a:hlinkClick r:id="rId2" action="ppaction://hlinksldjump"/>
              </a:rPr>
              <a:t>Onboarding </a:t>
            </a:r>
            <a:r>
              <a:rPr lang="en-CA" sz="2500" b="1" dirty="0">
                <a:effectLst/>
                <a:latin typeface="Calibri" panose="020F0502020204030204" pitchFamily="34" charset="0"/>
                <a:ea typeface="Calibri" panose="020F0502020204030204" pitchFamily="34" charset="0"/>
              </a:rPr>
              <a:t>:</a:t>
            </a:r>
            <a:r>
              <a:rPr lang="en-CA" sz="2500" dirty="0">
                <a:effectLst/>
                <a:latin typeface="Calibri" panose="020F0502020204030204" pitchFamily="34" charset="0"/>
                <a:ea typeface="Calibri" panose="020F0502020204030204" pitchFamily="34" charset="0"/>
              </a:rPr>
              <a:t> Onboarding refers to the process through which new employees acquire the necessary knowledge, skills, and behaviors in order to become effective team members.</a:t>
            </a:r>
            <a:br>
              <a:rPr lang="en-CA" sz="2500" dirty="0">
                <a:effectLst/>
                <a:latin typeface="Calibri" panose="020F0502020204030204" pitchFamily="34" charset="0"/>
                <a:ea typeface="Calibri" panose="020F0502020204030204" pitchFamily="34" charset="0"/>
              </a:rPr>
            </a:br>
            <a:endParaRPr lang="en-US" sz="2500" b="1" dirty="0">
              <a:effectLst/>
              <a:latin typeface="Calibri" panose="020F0502020204030204" pitchFamily="34" charset="0"/>
              <a:ea typeface="Calibri" panose="020F0502020204030204" pitchFamily="34" charset="0"/>
            </a:endParaRPr>
          </a:p>
          <a:p>
            <a:pPr marL="342900" marR="0" lvl="0" indent="-342900">
              <a:spcBef>
                <a:spcPts val="0"/>
              </a:spcBef>
              <a:spcAft>
                <a:spcPts val="0"/>
              </a:spcAft>
              <a:buFont typeface="Calibri" panose="020F0502020204030204" pitchFamily="34" charset="0"/>
              <a:buChar char="-"/>
            </a:pPr>
            <a:r>
              <a:rPr lang="en-CA" sz="2500" b="1" dirty="0">
                <a:effectLst/>
                <a:latin typeface="Calibri" panose="020F0502020204030204" pitchFamily="34" charset="0"/>
                <a:ea typeface="Calibri" panose="020F0502020204030204" pitchFamily="34" charset="0"/>
                <a:hlinkClick r:id="rId3" action="ppaction://hlinksldjump"/>
              </a:rPr>
              <a:t>Degradation</a:t>
            </a:r>
            <a:r>
              <a:rPr lang="en-CA" sz="2500" b="1" dirty="0">
                <a:effectLst/>
                <a:latin typeface="Calibri" panose="020F0502020204030204" pitchFamily="34" charset="0"/>
                <a:ea typeface="Calibri" panose="020F0502020204030204" pitchFamily="34" charset="0"/>
              </a:rPr>
              <a:t> </a:t>
            </a:r>
            <a:r>
              <a:rPr lang="en-CA" sz="2500" b="1" dirty="0">
                <a:latin typeface="Calibri" panose="020F0502020204030204" pitchFamily="34" charset="0"/>
                <a:ea typeface="Calibri" panose="020F0502020204030204" pitchFamily="34" charset="0"/>
              </a:rPr>
              <a:t>: </a:t>
            </a:r>
            <a:r>
              <a:rPr lang="en-CA" sz="2500" dirty="0">
                <a:latin typeface="Calibri" panose="020F0502020204030204" pitchFamily="34" charset="0"/>
                <a:ea typeface="Calibri" panose="020F0502020204030204" pitchFamily="34" charset="0"/>
              </a:rPr>
              <a:t>The process of breaking down or becoming worse; in a business sense, a employee’s bad attitude can harm the workplace, leading to a degradation in office morale or efficiency. </a:t>
            </a:r>
            <a:endParaRPr lang="en-US" sz="2500" b="1"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116492024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E4FFDD-5D4B-4015-8A16-196439C09928}"/>
              </a:ext>
            </a:extLst>
          </p:cNvPr>
          <p:cNvSpPr>
            <a:spLocks noGrp="1"/>
          </p:cNvSpPr>
          <p:nvPr>
            <p:ph type="ctrTitle"/>
          </p:nvPr>
        </p:nvSpPr>
        <p:spPr>
          <a:xfrm>
            <a:off x="1591056" y="0"/>
            <a:ext cx="9144000" cy="2387600"/>
          </a:xfrm>
        </p:spPr>
        <p:txBody>
          <a:bodyPr>
            <a:normAutofit/>
          </a:bodyPr>
          <a:lstStyle/>
          <a:p>
            <a:r>
              <a:rPr lang="en-CA" sz="5500" b="1" i="0" cap="all" dirty="0">
                <a:effectLst/>
                <a:latin typeface="Arial" panose="020B0604020202020204" pitchFamily="34" charset="0"/>
                <a:cs typeface="Arial" panose="020B0604020202020204" pitchFamily="34" charset="0"/>
              </a:rPr>
              <a:t>SEMINAR </a:t>
            </a:r>
            <a:r>
              <a:rPr lang="en-CA" sz="5500" b="1" cap="all" dirty="0">
                <a:latin typeface="Arial" panose="020B0604020202020204" pitchFamily="34" charset="0"/>
                <a:cs typeface="Arial" panose="020B0604020202020204" pitchFamily="34" charset="0"/>
              </a:rPr>
              <a:t>22</a:t>
            </a:r>
            <a:r>
              <a:rPr lang="en-CA" sz="5500" b="1" i="0" cap="all" dirty="0">
                <a:effectLst/>
                <a:latin typeface="Arial" panose="020B0604020202020204" pitchFamily="34" charset="0"/>
                <a:cs typeface="Arial" panose="020B0604020202020204" pitchFamily="34" charset="0"/>
              </a:rPr>
              <a:t>:</a:t>
            </a:r>
            <a:br>
              <a:rPr lang="en-CA" sz="5500" b="1" i="0" cap="all" dirty="0">
                <a:effectLst/>
                <a:latin typeface="Arial" panose="020B0604020202020204" pitchFamily="34" charset="0"/>
                <a:cs typeface="Arial" panose="020B0604020202020204" pitchFamily="34" charset="0"/>
              </a:rPr>
            </a:br>
            <a:r>
              <a:rPr lang="en-CA" sz="5500" b="1" i="0" cap="all" dirty="0">
                <a:effectLst/>
                <a:latin typeface="Arial" panose="020B0604020202020204" pitchFamily="34" charset="0"/>
                <a:cs typeface="Arial" panose="020B0604020202020204" pitchFamily="34" charset="0"/>
              </a:rPr>
              <a:t>HOW TO RETAIN KEY EMPLOYEES</a:t>
            </a:r>
            <a:endParaRPr lang="en-US" sz="5500" b="1" dirty="0">
              <a:latin typeface="Arial" panose="020B0604020202020204" pitchFamily="34" charset="0"/>
              <a:cs typeface="Arial" panose="020B0604020202020204" pitchFamily="34" charset="0"/>
            </a:endParaRPr>
          </a:p>
        </p:txBody>
      </p:sp>
      <p:sp>
        <p:nvSpPr>
          <p:cNvPr id="3" name="Subtitle 2">
            <a:extLst>
              <a:ext uri="{FF2B5EF4-FFF2-40B4-BE49-F238E27FC236}">
                <a16:creationId xmlns:a16="http://schemas.microsoft.com/office/drawing/2014/main" id="{5156FE2E-5F37-48FF-967D-CC2D2A6C3B02}"/>
              </a:ext>
            </a:extLst>
          </p:cNvPr>
          <p:cNvSpPr>
            <a:spLocks noGrp="1"/>
          </p:cNvSpPr>
          <p:nvPr>
            <p:ph type="subTitle" idx="1"/>
          </p:nvPr>
        </p:nvSpPr>
        <p:spPr>
          <a:xfrm>
            <a:off x="1524000" y="2769934"/>
            <a:ext cx="9448800" cy="1948370"/>
          </a:xfrm>
        </p:spPr>
        <p:txBody>
          <a:bodyPr>
            <a:normAutofit/>
          </a:bodyPr>
          <a:lstStyle/>
          <a:p>
            <a:r>
              <a:rPr lang="en-CA" b="0" i="0" dirty="0">
                <a:solidFill>
                  <a:srgbClr val="000000"/>
                </a:solidFill>
                <a:effectLst/>
                <a:latin typeface="Calibri" panose="020F0502020204030204" pitchFamily="34" charset="0"/>
              </a:rPr>
              <a:t> </a:t>
            </a:r>
            <a:endParaRPr lang="en-US" sz="3200" dirty="0"/>
          </a:p>
        </p:txBody>
      </p:sp>
      <p:grpSp>
        <p:nvGrpSpPr>
          <p:cNvPr id="4" name="Group 3">
            <a:extLst>
              <a:ext uri="{FF2B5EF4-FFF2-40B4-BE49-F238E27FC236}">
                <a16:creationId xmlns:a16="http://schemas.microsoft.com/office/drawing/2014/main" id="{80FE3708-C114-4EA0-BAB0-1CB428BE0C48}"/>
              </a:ext>
            </a:extLst>
          </p:cNvPr>
          <p:cNvGrpSpPr/>
          <p:nvPr/>
        </p:nvGrpSpPr>
        <p:grpSpPr>
          <a:xfrm>
            <a:off x="161831" y="6169003"/>
            <a:ext cx="4276819" cy="627572"/>
            <a:chOff x="161831" y="6169003"/>
            <a:chExt cx="4276819" cy="627572"/>
          </a:xfrm>
        </p:grpSpPr>
        <p:pic>
          <p:nvPicPr>
            <p:cNvPr id="5" name="Picture 4">
              <a:extLst>
                <a:ext uri="{FF2B5EF4-FFF2-40B4-BE49-F238E27FC236}">
                  <a16:creationId xmlns:a16="http://schemas.microsoft.com/office/drawing/2014/main" id="{29652960-727A-4FE7-A095-7A1C5D2656C6}"/>
                </a:ext>
              </a:extLst>
            </p:cNvPr>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61831" y="6205943"/>
              <a:ext cx="1352739" cy="590632"/>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1F205DF3-E1BE-4986-AB3D-417ACCE8BE87}"/>
                </a:ext>
              </a:extLst>
            </p:cNvPr>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514570" y="6169003"/>
              <a:ext cx="571500" cy="55245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8">
              <a:extLst>
                <a:ext uri="{FF2B5EF4-FFF2-40B4-BE49-F238E27FC236}">
                  <a16:creationId xmlns:a16="http://schemas.microsoft.com/office/drawing/2014/main" id="{41E99EB0-ABC8-4D96-A679-AB3B88C8D98C}"/>
                </a:ext>
              </a:extLst>
            </p:cNvPr>
            <p:cNvPicPr>
              <a:picLocks noChangeAspect="1" noChangeArrowheads="1"/>
            </p:cNvPicPr>
            <p:nvPr/>
          </p:nvPicPr>
          <p:blipFill>
            <a:blip r:embed="rId4">
              <a:extLst>
                <a:ext uri="{28A0092B-C50C-407E-A947-70E740481C1C}">
                  <a14:useLocalDpi xmlns:a14="http://schemas.microsoft.com/office/drawing/2010/main"/>
                </a:ext>
              </a:extLst>
            </a:blip>
            <a:srcRect/>
            <a:stretch>
              <a:fillRect/>
            </a:stretch>
          </p:blipFill>
          <p:spPr bwMode="auto">
            <a:xfrm>
              <a:off x="2305050" y="6184856"/>
              <a:ext cx="2133600" cy="533400"/>
            </a:xfrm>
            <a:prstGeom prst="rect">
              <a:avLst/>
            </a:prstGeom>
            <a:noFill/>
            <a:extLst>
              <a:ext uri="{909E8E84-426E-40DD-AFC4-6F175D3DCCD1}">
                <a14:hiddenFill xmlns:a14="http://schemas.microsoft.com/office/drawing/2010/main">
                  <a:solidFill>
                    <a:srgbClr val="FFFFFF"/>
                  </a:solidFill>
                </a14:hiddenFill>
              </a:ext>
            </a:extLst>
          </p:spPr>
        </p:pic>
      </p:grpSp>
      <p:sp>
        <p:nvSpPr>
          <p:cNvPr id="9" name="TextBox 8">
            <a:extLst>
              <a:ext uri="{FF2B5EF4-FFF2-40B4-BE49-F238E27FC236}">
                <a16:creationId xmlns:a16="http://schemas.microsoft.com/office/drawing/2014/main" id="{E02197F4-0648-7C6F-9FFB-A39258DC82C3}"/>
              </a:ext>
            </a:extLst>
          </p:cNvPr>
          <p:cNvSpPr txBox="1"/>
          <p:nvPr/>
        </p:nvSpPr>
        <p:spPr>
          <a:xfrm>
            <a:off x="0" y="2194690"/>
            <a:ext cx="12192000" cy="2308324"/>
          </a:xfrm>
          <a:prstGeom prst="rect">
            <a:avLst/>
          </a:prstGeom>
          <a:noFill/>
        </p:spPr>
        <p:txBody>
          <a:bodyPr wrap="square">
            <a:spAutoFit/>
          </a:bodyPr>
          <a:lstStyle/>
          <a:p>
            <a:pPr marL="0" marR="0" lvl="0" indent="0" algn="ctr" defTabSz="914400" rtl="0" eaLnBrk="1" fontAlgn="auto" latinLnBrk="0" hangingPunct="1">
              <a:spcBef>
                <a:spcPts val="0"/>
              </a:spcBef>
              <a:spcAft>
                <a:spcPts val="800"/>
              </a:spcAft>
              <a:buClrTx/>
              <a:buSzTx/>
              <a:buFontTx/>
              <a:buNone/>
              <a:tabLst/>
              <a:defRPr/>
            </a:pPr>
            <a:r>
              <a:rPr lang="en-CA" sz="2400" dirty="0">
                <a:effectLst/>
                <a:latin typeface="Calibri" panose="020F0502020204030204" pitchFamily="34" charset="0"/>
                <a:ea typeface="Calibri" panose="020F0502020204030204" pitchFamily="34" charset="0"/>
              </a:rPr>
              <a:t>Being a solo entrepreneur is never easy. If your business grows, you may begin to need help either because of a lack of expertise  or due to an increase in workload. Key employees play an essential role in your business operations. They contribute to the success of a business by helping it reach and exceed goals. In addition, </a:t>
            </a:r>
            <a:r>
              <a:rPr kumimoji="0" lang="en-CA" sz="24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rPr>
              <a:t>Having accountable people who care about the business’s success will allow you to free yourself from day-to-day operations and take on your role as leader and manager.</a:t>
            </a:r>
            <a:endParaRPr kumimoji="0" lang="en-US" sz="2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 name="TextBox 9">
            <a:extLst>
              <a:ext uri="{FF2B5EF4-FFF2-40B4-BE49-F238E27FC236}">
                <a16:creationId xmlns:a16="http://schemas.microsoft.com/office/drawing/2014/main" id="{93D0DA69-2A1F-E908-9487-86CF628895C7}"/>
              </a:ext>
            </a:extLst>
          </p:cNvPr>
          <p:cNvSpPr txBox="1"/>
          <p:nvPr/>
        </p:nvSpPr>
        <p:spPr>
          <a:xfrm>
            <a:off x="192595" y="4582290"/>
            <a:ext cx="11806810" cy="1200329"/>
          </a:xfrm>
          <a:prstGeom prst="rect">
            <a:avLst/>
          </a:prstGeom>
          <a:noFill/>
        </p:spPr>
        <p:txBody>
          <a:bodyPr wrap="square">
            <a:spAutoFit/>
          </a:bodyPr>
          <a:lstStyle/>
          <a:p>
            <a:pPr algn="ctr"/>
            <a:r>
              <a:rPr lang="en-CA" sz="2400" dirty="0">
                <a:effectLst/>
                <a:latin typeface="Calibri" panose="020F0502020204030204" pitchFamily="34" charset="0"/>
                <a:ea typeface="Calibri" panose="020F0502020204030204" pitchFamily="34" charset="0"/>
              </a:rPr>
              <a:t>You may not yet have the means to pay competitive salaries, and turnover can be costly because of the time you need to invest in training and for the new hires to fully perform! Here are some tips to achieve both the effective hiring and retaining of your employees.</a:t>
            </a:r>
            <a:endParaRPr lang="en-US" sz="2400" dirty="0"/>
          </a:p>
        </p:txBody>
      </p:sp>
    </p:spTree>
    <p:extLst>
      <p:ext uri="{BB962C8B-B14F-4D97-AF65-F5344CB8AC3E}">
        <p14:creationId xmlns:p14="http://schemas.microsoft.com/office/powerpoint/2010/main" val="179850881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B20EBE-89DA-A3FA-002B-F654845E834D}"/>
              </a:ext>
            </a:extLst>
          </p:cNvPr>
          <p:cNvSpPr>
            <a:spLocks noGrp="1"/>
          </p:cNvSpPr>
          <p:nvPr>
            <p:ph type="title"/>
          </p:nvPr>
        </p:nvSpPr>
        <p:spPr>
          <a:xfrm>
            <a:off x="838200" y="0"/>
            <a:ext cx="10515600" cy="1325563"/>
          </a:xfrm>
        </p:spPr>
        <p:txBody>
          <a:bodyPr>
            <a:normAutofit/>
          </a:bodyPr>
          <a:lstStyle/>
          <a:p>
            <a:pPr algn="ctr"/>
            <a:r>
              <a:rPr lang="en-CA" sz="7200" b="1" dirty="0">
                <a:solidFill>
                  <a:srgbClr val="111111"/>
                </a:solidFill>
                <a:effectLst/>
                <a:latin typeface="Arial" panose="020B0604020202020204" pitchFamily="34" charset="0"/>
                <a:ea typeface="Calibri" panose="020F0502020204030204" pitchFamily="34" charset="0"/>
                <a:cs typeface="Arial" panose="020B0604020202020204" pitchFamily="34" charset="0"/>
              </a:rPr>
              <a:t>Hiring and Onboarding</a:t>
            </a:r>
            <a:endParaRPr lang="en-US" sz="7200" b="1" dirty="0">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989B61F7-6C42-44B7-AE50-EA8D7DDFF0E2}"/>
              </a:ext>
            </a:extLst>
          </p:cNvPr>
          <p:cNvSpPr txBox="1"/>
          <p:nvPr/>
        </p:nvSpPr>
        <p:spPr>
          <a:xfrm>
            <a:off x="2082927" y="1224979"/>
            <a:ext cx="8026146" cy="361915"/>
          </a:xfrm>
          <a:prstGeom prst="rect">
            <a:avLst/>
          </a:prstGeom>
          <a:noFill/>
        </p:spPr>
        <p:txBody>
          <a:bodyPr wrap="square">
            <a:prstTxWarp prst="textPlain">
              <a:avLst/>
            </a:prstTxWarp>
            <a:spAutoFit/>
          </a:bodyPr>
          <a:lstStyle/>
          <a:p>
            <a:pPr algn="just">
              <a:lnSpc>
                <a:spcPct val="12500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CA" sz="2400" dirty="0">
                <a:ln w="0"/>
                <a:solidFill>
                  <a:schemeClr val="accent1"/>
                </a:solidFill>
                <a:effectLst>
                  <a:outerShdw blurRad="50800" dist="38100" dir="2700000" algn="tl" rotWithShape="0">
                    <a:prstClr val="black">
                      <a:alpha val="40000"/>
                    </a:prstClr>
                  </a:outerShdw>
                  <a:reflection blurRad="6350" stA="55000" endA="300" endPos="45500" dir="5400000" sy="-100000" algn="bl" rotWithShape="0"/>
                </a:effectLst>
                <a:latin typeface="Calibri" panose="020F0502020204030204" pitchFamily="34" charset="0"/>
                <a:ea typeface="Calibri" panose="020F0502020204030204" pitchFamily="34" charset="0"/>
                <a:cs typeface="Twentieth Century"/>
              </a:rPr>
              <a:t>Strong Employee Retention Starts at the Beginning. </a:t>
            </a:r>
            <a:endParaRPr lang="en-CA" sz="2400" dirty="0">
              <a:ln w="0"/>
              <a:solidFill>
                <a:schemeClr val="accent1"/>
              </a:solidFill>
              <a:effectLst>
                <a:outerShdw blurRad="50800" dist="38100" dir="2700000" algn="tl" rotWithShape="0">
                  <a:prstClr val="black">
                    <a:alpha val="40000"/>
                  </a:prstClr>
                </a:outerShdw>
                <a:reflection blurRad="6350" stA="55000" endA="300" endPos="45500" dir="5400000" sy="-100000" algn="bl" rotWithShape="0"/>
              </a:effectLst>
              <a:latin typeface="Twentieth Century"/>
              <a:ea typeface="Twentieth Century"/>
              <a:cs typeface="Twentieth Century"/>
            </a:endParaRPr>
          </a:p>
        </p:txBody>
      </p:sp>
      <p:sp>
        <p:nvSpPr>
          <p:cNvPr id="8" name="TextBox 7">
            <a:extLst>
              <a:ext uri="{FF2B5EF4-FFF2-40B4-BE49-F238E27FC236}">
                <a16:creationId xmlns:a16="http://schemas.microsoft.com/office/drawing/2014/main" id="{C63654C2-C0B1-B617-518B-8D7F81D3CAEB}"/>
              </a:ext>
            </a:extLst>
          </p:cNvPr>
          <p:cNvSpPr txBox="1"/>
          <p:nvPr/>
        </p:nvSpPr>
        <p:spPr>
          <a:xfrm>
            <a:off x="0" y="1962643"/>
            <a:ext cx="8732520" cy="1569660"/>
          </a:xfrm>
          <a:prstGeom prst="rect">
            <a:avLst/>
          </a:prstGeom>
          <a:noFill/>
        </p:spPr>
        <p:txBody>
          <a:bodyPr wrap="square">
            <a:spAutoFit/>
          </a:bodyPr>
          <a:lstStyle/>
          <a:p>
            <a:pPr algn="just">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CA" sz="2400" dirty="0">
                <a:effectLst/>
                <a:ea typeface="Calibri" panose="020F0502020204030204" pitchFamily="34" charset="0"/>
                <a:cs typeface="Twentieth Century"/>
              </a:rPr>
              <a:t>You should have a minimum of preparation before recruiting. </a:t>
            </a:r>
            <a:r>
              <a:rPr lang="en-CA" sz="2400" dirty="0">
                <a:ea typeface="Calibri" panose="020F0502020204030204" pitchFamily="34" charset="0"/>
                <a:cs typeface="Twentieth Century"/>
              </a:rPr>
              <a:t/>
            </a:r>
            <a:br>
              <a:rPr lang="en-CA" sz="2400" dirty="0">
                <a:ea typeface="Calibri" panose="020F0502020204030204" pitchFamily="34" charset="0"/>
                <a:cs typeface="Twentieth Century"/>
              </a:rPr>
            </a:br>
            <a:r>
              <a:rPr lang="en-CA" sz="2400" dirty="0">
                <a:effectLst/>
                <a:ea typeface="Calibri" panose="020F0502020204030204" pitchFamily="34" charset="0"/>
              </a:rPr>
              <a:t>You may have little or no personal experience in hiring; it can be challenging to assess resumes or know what to ask during interviews. In order to succeed: </a:t>
            </a:r>
            <a:endParaRPr lang="en-US" sz="2400" dirty="0"/>
          </a:p>
        </p:txBody>
      </p:sp>
      <p:sp>
        <p:nvSpPr>
          <p:cNvPr id="10" name="TextBox 9">
            <a:extLst>
              <a:ext uri="{FF2B5EF4-FFF2-40B4-BE49-F238E27FC236}">
                <a16:creationId xmlns:a16="http://schemas.microsoft.com/office/drawing/2014/main" id="{3201C0A8-2F36-A4A3-7F2C-AAD3E78C3DCC}"/>
              </a:ext>
            </a:extLst>
          </p:cNvPr>
          <p:cNvSpPr txBox="1"/>
          <p:nvPr/>
        </p:nvSpPr>
        <p:spPr>
          <a:xfrm>
            <a:off x="171450" y="3688596"/>
            <a:ext cx="11596878" cy="2215991"/>
          </a:xfrm>
          <a:prstGeom prst="rect">
            <a:avLst/>
          </a:prstGeom>
          <a:noFill/>
        </p:spPr>
        <p:txBody>
          <a:bodyPr wrap="square">
            <a:spAutoFit/>
          </a:bodyPr>
          <a:lstStyle/>
          <a:p>
            <a:pPr marL="285750" lvl="0" indent="-285750" algn="just">
              <a:lnSpc>
                <a:spcPct val="125000"/>
              </a:lnSpc>
              <a:spcAft>
                <a:spcPts val="0"/>
              </a:spcAft>
              <a:buSzPct val="170000"/>
              <a:buFont typeface="Arial" panose="020B0604020202020204" pitchFamily="34" charset="0"/>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CA" sz="2400" dirty="0">
                <a:solidFill>
                  <a:srgbClr val="000000"/>
                </a:solidFill>
                <a:effectLst/>
                <a:ea typeface="Calibri" panose="020F0502020204030204" pitchFamily="34" charset="0"/>
                <a:cs typeface="Noto Sans Symbols"/>
              </a:rPr>
              <a:t>Be honest and stay professional! Prepare well; you want to be able to evaluate a candidate correctly or persuade them to accept a job offer. Take the time to read the candidate’s resume, print a copy for reference during the interview. </a:t>
            </a:r>
            <a:endParaRPr lang="en-CA" sz="2400" dirty="0">
              <a:effectLst/>
              <a:ea typeface="Noto Sans Symbols"/>
              <a:cs typeface="Noto Sans Symbols"/>
            </a:endParaRPr>
          </a:p>
          <a:p>
            <a:pPr marL="285750" indent="-285750">
              <a:buSzPct val="170000"/>
              <a:buFont typeface="Arial" panose="020B0604020202020204" pitchFamily="34" charset="0"/>
              <a:buChar char="•"/>
            </a:pPr>
            <a:r>
              <a:rPr lang="en-CA" sz="2400" dirty="0">
                <a:solidFill>
                  <a:srgbClr val="000000"/>
                </a:solidFill>
                <a:effectLst/>
                <a:ea typeface="Calibri" panose="020F0502020204030204" pitchFamily="34" charset="0"/>
              </a:rPr>
              <a:t>Inspire and motivate! Explain the company's vision, structure, and perks and benefits for the job. Don’t make misleading promises!</a:t>
            </a:r>
            <a:endParaRPr lang="en-US" sz="2400" dirty="0"/>
          </a:p>
        </p:txBody>
      </p:sp>
      <p:sp>
        <p:nvSpPr>
          <p:cNvPr id="11" name="Arrow: Right 10">
            <a:extLst>
              <a:ext uri="{FF2B5EF4-FFF2-40B4-BE49-F238E27FC236}">
                <a16:creationId xmlns:a16="http://schemas.microsoft.com/office/drawing/2014/main" id="{2EFE4BDE-8263-48C4-5338-3E15482F7820}"/>
              </a:ext>
            </a:extLst>
          </p:cNvPr>
          <p:cNvSpPr/>
          <p:nvPr/>
        </p:nvSpPr>
        <p:spPr>
          <a:xfrm>
            <a:off x="9363456" y="5568696"/>
            <a:ext cx="2404872" cy="126028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2400" dirty="0"/>
              <a:t>Continued on next slide</a:t>
            </a:r>
            <a:endParaRPr lang="en-US" sz="2400" dirty="0"/>
          </a:p>
        </p:txBody>
      </p:sp>
    </p:spTree>
    <p:extLst>
      <p:ext uri="{BB962C8B-B14F-4D97-AF65-F5344CB8AC3E}">
        <p14:creationId xmlns:p14="http://schemas.microsoft.com/office/powerpoint/2010/main" val="42918742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500"/>
                                        <p:tgtEl>
                                          <p:spTgt spid="1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0">
                                            <p:txEl>
                                              <p:pRg st="1" end="1"/>
                                            </p:txEl>
                                          </p:spTgt>
                                        </p:tgtEl>
                                        <p:attrNameLst>
                                          <p:attrName>style.visibility</p:attrName>
                                        </p:attrNameLst>
                                      </p:cBhvr>
                                      <p:to>
                                        <p:strVal val="visible"/>
                                      </p:to>
                                    </p:set>
                                    <p:animEffect transition="in" filter="fade">
                                      <p:cBhvr>
                                        <p:cTn id="12" dur="500"/>
                                        <p:tgtEl>
                                          <p:spTgt spid="1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C0B9A79-29BF-1B5E-FC89-85015DDE1C5A}"/>
              </a:ext>
            </a:extLst>
          </p:cNvPr>
          <p:cNvSpPr txBox="1"/>
          <p:nvPr/>
        </p:nvSpPr>
        <p:spPr>
          <a:xfrm>
            <a:off x="0" y="1793002"/>
            <a:ext cx="11811762" cy="1569660"/>
          </a:xfrm>
          <a:prstGeom prst="rect">
            <a:avLst/>
          </a:prstGeom>
          <a:noFill/>
        </p:spPr>
        <p:txBody>
          <a:bodyPr wrap="square" rtlCol="0">
            <a:spAutoFit/>
          </a:bodyPr>
          <a:lstStyle/>
          <a:p>
            <a:r>
              <a:rPr lang="en-CA" sz="2400" dirty="0"/>
              <a:t>Do your due diligence; you should contact the references provided by the candidate to check their job application and what they said in their interview. </a:t>
            </a:r>
          </a:p>
          <a:p>
            <a:endParaRPr lang="en-CA" sz="2400" dirty="0"/>
          </a:p>
          <a:p>
            <a:endParaRPr lang="en-US" sz="2400" dirty="0"/>
          </a:p>
        </p:txBody>
      </p:sp>
      <p:sp>
        <p:nvSpPr>
          <p:cNvPr id="8" name="Title 1">
            <a:extLst>
              <a:ext uri="{FF2B5EF4-FFF2-40B4-BE49-F238E27FC236}">
                <a16:creationId xmlns:a16="http://schemas.microsoft.com/office/drawing/2014/main" id="{8D1E5DCF-A80D-D0A3-98D0-C2D3840C8A14}"/>
              </a:ext>
            </a:extLst>
          </p:cNvPr>
          <p:cNvSpPr>
            <a:spLocks noGrp="1"/>
          </p:cNvSpPr>
          <p:nvPr>
            <p:ph type="title"/>
          </p:nvPr>
        </p:nvSpPr>
        <p:spPr>
          <a:xfrm>
            <a:off x="838200" y="256032"/>
            <a:ext cx="10515600" cy="1325563"/>
          </a:xfrm>
        </p:spPr>
        <p:txBody>
          <a:bodyPr>
            <a:normAutofit fontScale="90000"/>
          </a:bodyPr>
          <a:lstStyle/>
          <a:p>
            <a:pPr algn="ctr"/>
            <a:r>
              <a:rPr lang="en-CA" sz="7200" b="1" dirty="0">
                <a:solidFill>
                  <a:srgbClr val="111111"/>
                </a:solidFill>
                <a:effectLst/>
                <a:latin typeface="Arial" panose="020B0604020202020204" pitchFamily="34" charset="0"/>
                <a:ea typeface="Calibri" panose="020F0502020204030204" pitchFamily="34" charset="0"/>
                <a:cs typeface="Arial" panose="020B0604020202020204" pitchFamily="34" charset="0"/>
              </a:rPr>
              <a:t>Hiring and Onboarding</a:t>
            </a:r>
            <a:br>
              <a:rPr lang="en-CA" sz="7200" b="1" dirty="0">
                <a:solidFill>
                  <a:srgbClr val="111111"/>
                </a:solidFill>
                <a:effectLst/>
                <a:latin typeface="Arial" panose="020B0604020202020204" pitchFamily="34" charset="0"/>
                <a:ea typeface="Calibri" panose="020F0502020204030204" pitchFamily="34" charset="0"/>
                <a:cs typeface="Arial" panose="020B0604020202020204" pitchFamily="34" charset="0"/>
              </a:rPr>
            </a:br>
            <a:r>
              <a:rPr lang="en-CA" sz="7200" b="1" dirty="0">
                <a:solidFill>
                  <a:srgbClr val="111111"/>
                </a:solidFill>
                <a:effectLst/>
                <a:latin typeface="Arial" panose="020B0604020202020204" pitchFamily="34" charset="0"/>
                <a:ea typeface="Calibri" panose="020F0502020204030204" pitchFamily="34" charset="0"/>
                <a:cs typeface="Arial" panose="020B0604020202020204" pitchFamily="34" charset="0"/>
              </a:rPr>
              <a:t>cont’d.</a:t>
            </a:r>
            <a:endParaRPr lang="en-US" sz="7200" b="1" dirty="0">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id="{2B6757C6-4842-0792-DF99-FF6B00EABA2C}"/>
              </a:ext>
            </a:extLst>
          </p:cNvPr>
          <p:cNvSpPr txBox="1"/>
          <p:nvPr/>
        </p:nvSpPr>
        <p:spPr>
          <a:xfrm>
            <a:off x="17145" y="2714236"/>
            <a:ext cx="7308321" cy="1938992"/>
          </a:xfrm>
          <a:prstGeom prst="rect">
            <a:avLst/>
          </a:prstGeom>
          <a:noFill/>
        </p:spPr>
        <p:txBody>
          <a:bodyPr wrap="square">
            <a:spAutoFit/>
          </a:bodyPr>
          <a:lstStyle/>
          <a:p>
            <a:r>
              <a:rPr lang="en-CA" sz="2400" dirty="0"/>
              <a:t>Keep it clean and simple! You should present a written job offer that outlines basic information such as financial and other compensation, any probationary period, leave and vacation terms, work hours, the job title and a detailed description of tasks, the start date, etc.</a:t>
            </a:r>
          </a:p>
        </p:txBody>
      </p:sp>
      <p:pic>
        <p:nvPicPr>
          <p:cNvPr id="1026" name="Picture 2">
            <a:extLst>
              <a:ext uri="{FF2B5EF4-FFF2-40B4-BE49-F238E27FC236}">
                <a16:creationId xmlns:a16="http://schemas.microsoft.com/office/drawing/2014/main" id="{126744C9-9BBF-0239-96ED-61F0F29433A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68722" y="2577832"/>
            <a:ext cx="4343040" cy="2895360"/>
          </a:xfrm>
          <a:prstGeom prst="roundRect">
            <a:avLst>
              <a:gd name="adj" fmla="val 8594"/>
            </a:avLst>
          </a:prstGeom>
          <a:solidFill>
            <a:srgbClr val="FFFFFF">
              <a:shade val="85000"/>
            </a:srgbClr>
          </a:solidFill>
          <a:ln w="19050">
            <a:solidFill>
              <a:schemeClr val="tx1"/>
            </a:solidFill>
          </a:ln>
          <a:effectLst>
            <a:reflection blurRad="12700" stA="38000" endPos="28000" dist="5000" dir="5400000" sy="-100000" algn="bl" rotWithShape="0"/>
          </a:effectLst>
          <a:scene3d>
            <a:camera prst="perspectiveHeroicExtremeLeftFacing"/>
            <a:lightRig rig="contrasting" dir="t">
              <a:rot lat="0" lon="0" rev="7800000"/>
            </a:lightRig>
          </a:scene3d>
          <a:sp3d>
            <a:bevelT w="139700" h="139700"/>
          </a:sp3d>
        </p:spPr>
      </p:pic>
      <p:sp>
        <p:nvSpPr>
          <p:cNvPr id="12" name="TextBox 11">
            <a:extLst>
              <a:ext uri="{FF2B5EF4-FFF2-40B4-BE49-F238E27FC236}">
                <a16:creationId xmlns:a16="http://schemas.microsoft.com/office/drawing/2014/main" id="{3E488A21-BB73-10CF-30EE-5916D4B22861}"/>
              </a:ext>
            </a:extLst>
          </p:cNvPr>
          <p:cNvSpPr txBox="1"/>
          <p:nvPr/>
        </p:nvSpPr>
        <p:spPr>
          <a:xfrm>
            <a:off x="0" y="4653228"/>
            <a:ext cx="7891272" cy="2308324"/>
          </a:xfrm>
          <a:prstGeom prst="rect">
            <a:avLst/>
          </a:prstGeom>
          <a:noFill/>
        </p:spPr>
        <p:txBody>
          <a:bodyPr wrap="square">
            <a:spAutoFit/>
          </a:bodyPr>
          <a:lstStyle/>
          <a:p>
            <a:r>
              <a:rPr lang="en-CA" sz="2400" dirty="0">
                <a:effectLst/>
                <a:latin typeface="Calibri" panose="020F0502020204030204" pitchFamily="34" charset="0"/>
                <a:ea typeface="Calibri" panose="020F0502020204030204" pitchFamily="34" charset="0"/>
                <a:hlinkClick r:id="rId3" action="ppaction://hlinksldjump" tooltip="Onboarding refers to the process through which new employees acquire the necessary knowledge, skills, and behaviors in order to become effective team members."/>
              </a:rPr>
              <a:t>Onboarding</a:t>
            </a:r>
            <a:r>
              <a:rPr lang="en-CA" sz="2400" dirty="0">
                <a:effectLst/>
                <a:latin typeface="Calibri" panose="020F0502020204030204" pitchFamily="34" charset="0"/>
                <a:ea typeface="Calibri" panose="020F0502020204030204" pitchFamily="34" charset="0"/>
              </a:rPr>
              <a:t> is also crucial!  Your new hires are most impressionable during the first two months.</a:t>
            </a:r>
            <a:r>
              <a:rPr lang="en-CA" sz="2400" dirty="0">
                <a:effectLst/>
                <a:latin typeface="Twentieth Century"/>
                <a:ea typeface="Twentieth Century"/>
                <a:cs typeface="Twentieth Century"/>
              </a:rPr>
              <a:t> </a:t>
            </a:r>
            <a:r>
              <a:rPr lang="en-CA" sz="2400" dirty="0">
                <a:effectLst/>
                <a:latin typeface="Calibri" panose="020F0502020204030204" pitchFamily="34" charset="0"/>
                <a:ea typeface="Calibri" panose="020F0502020204030204" pitchFamily="34" charset="0"/>
              </a:rPr>
              <a:t>Give new employees quality time, even if you are busy on daily tasks, and give all the support to get them up to speed quickly, then keep them engaged with training, job aids, and tools they need.  Make them feel part of the team! </a:t>
            </a:r>
            <a:endParaRPr lang="en-US" sz="2400" dirty="0"/>
          </a:p>
        </p:txBody>
      </p:sp>
    </p:spTree>
    <p:extLst>
      <p:ext uri="{BB962C8B-B14F-4D97-AF65-F5344CB8AC3E}">
        <p14:creationId xmlns:p14="http://schemas.microsoft.com/office/powerpoint/2010/main" val="67539768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27B8A6-A0A6-25F3-32A1-236C57238505}"/>
              </a:ext>
            </a:extLst>
          </p:cNvPr>
          <p:cNvSpPr>
            <a:spLocks noGrp="1"/>
          </p:cNvSpPr>
          <p:nvPr>
            <p:ph type="title"/>
          </p:nvPr>
        </p:nvSpPr>
        <p:spPr>
          <a:xfrm>
            <a:off x="838199" y="0"/>
            <a:ext cx="10515600" cy="1325563"/>
          </a:xfrm>
        </p:spPr>
        <p:txBody>
          <a:bodyPr>
            <a:noAutofit/>
          </a:bodyPr>
          <a:lstStyle/>
          <a:p>
            <a:pPr algn="ctr">
              <a:lnSpc>
                <a:spcPct val="125000"/>
              </a:lnSpc>
              <a:spcAft>
                <a:spcPts val="800"/>
              </a:spcAft>
            </a:pPr>
            <a:r>
              <a:rPr lang="en-CA" sz="7200" b="1" dirty="0">
                <a:solidFill>
                  <a:srgbClr val="111111"/>
                </a:solidFill>
                <a:effectLst/>
                <a:latin typeface="Arial" panose="020B0604020202020204" pitchFamily="34" charset="0"/>
                <a:ea typeface="Calibri" panose="020F0502020204030204" pitchFamily="34" charset="0"/>
                <a:cs typeface="Arial" panose="020B0604020202020204" pitchFamily="34" charset="0"/>
              </a:rPr>
              <a:t>Education and Training</a:t>
            </a:r>
            <a:endParaRPr lang="en-CA" sz="7200" b="1" dirty="0">
              <a:effectLst/>
              <a:latin typeface="Arial" panose="020B0604020202020204" pitchFamily="34" charset="0"/>
              <a:ea typeface="Twentieth Century"/>
              <a:cs typeface="Arial" panose="020B0604020202020204" pitchFamily="34" charset="0"/>
            </a:endParaRPr>
          </a:p>
        </p:txBody>
      </p:sp>
      <p:sp>
        <p:nvSpPr>
          <p:cNvPr id="6" name="TextBox 5">
            <a:extLst>
              <a:ext uri="{FF2B5EF4-FFF2-40B4-BE49-F238E27FC236}">
                <a16:creationId xmlns:a16="http://schemas.microsoft.com/office/drawing/2014/main" id="{E5779D09-28D2-AFFD-8D7B-104416CC4294}"/>
              </a:ext>
            </a:extLst>
          </p:cNvPr>
          <p:cNvSpPr txBox="1"/>
          <p:nvPr/>
        </p:nvSpPr>
        <p:spPr>
          <a:xfrm>
            <a:off x="123252" y="1312932"/>
            <a:ext cx="7886891" cy="2677656"/>
          </a:xfrm>
          <a:prstGeom prst="rect">
            <a:avLst/>
          </a:prstGeom>
          <a:noFill/>
        </p:spPr>
        <p:txBody>
          <a:bodyPr wrap="square">
            <a:spAutoFit/>
          </a:bodyPr>
          <a:lstStyle/>
          <a:p>
            <a:r>
              <a:rPr lang="en-CA" sz="2400" dirty="0"/>
              <a:t>Providing education and training for employees can contribute to their sense of value to the company. It can also help employees feel that they are making improvements. </a:t>
            </a:r>
            <a:br>
              <a:rPr lang="en-CA" sz="2400" dirty="0"/>
            </a:br>
            <a:r>
              <a:rPr lang="en-CA" sz="2400" dirty="0"/>
              <a:t>Education and training will cost you, but consider investing in key employees like investing in the future of the business; the more prepared they are, the more it will positively impact your company in the long run!</a:t>
            </a:r>
            <a:endParaRPr lang="en-US" sz="2400" dirty="0"/>
          </a:p>
        </p:txBody>
      </p:sp>
      <p:sp>
        <p:nvSpPr>
          <p:cNvPr id="7" name="TextBox 6">
            <a:extLst>
              <a:ext uri="{FF2B5EF4-FFF2-40B4-BE49-F238E27FC236}">
                <a16:creationId xmlns:a16="http://schemas.microsoft.com/office/drawing/2014/main" id="{12CC0E06-95A9-6FBB-F1D8-16442E3C2403}"/>
              </a:ext>
            </a:extLst>
          </p:cNvPr>
          <p:cNvSpPr txBox="1"/>
          <p:nvPr/>
        </p:nvSpPr>
        <p:spPr>
          <a:xfrm rot="21155140">
            <a:off x="1812593" y="4515135"/>
            <a:ext cx="5648911" cy="1200329"/>
          </a:xfrm>
          <a:prstGeom prst="rect">
            <a:avLst/>
          </a:prstGeom>
          <a:noFill/>
        </p:spPr>
        <p:txBody>
          <a:bodyPr wrap="square" rtlCol="0">
            <a:spAutoFit/>
          </a:bodyPr>
          <a:lstStyle/>
          <a:p>
            <a:r>
              <a:rPr lang="en-CA" sz="2400" dirty="0"/>
              <a:t>Least of all, you don’t want to end up with a scenario where an employee is unequipped to deal with a critical situation…</a:t>
            </a:r>
            <a:endParaRPr lang="en-US" sz="2400" dirty="0"/>
          </a:p>
        </p:txBody>
      </p:sp>
      <p:pic>
        <p:nvPicPr>
          <p:cNvPr id="2052" name="Picture 4">
            <a:extLst>
              <a:ext uri="{FF2B5EF4-FFF2-40B4-BE49-F238E27FC236}">
                <a16:creationId xmlns:a16="http://schemas.microsoft.com/office/drawing/2014/main" id="{71515B65-2BEF-FC3F-D653-0F02ABAFFD1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39294" y="2670048"/>
            <a:ext cx="4022025" cy="4022025"/>
          </a:xfrm>
          <a:prstGeom prst="rect">
            <a:avLst/>
          </a:prstGeom>
          <a:ln w="38100">
            <a:solidFill>
              <a:schemeClr val="tx1"/>
            </a:solid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599813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2052"/>
                                        </p:tgtEl>
                                        <p:attrNameLst>
                                          <p:attrName>style.visibility</p:attrName>
                                        </p:attrNameLst>
                                      </p:cBhvr>
                                      <p:to>
                                        <p:strVal val="visible"/>
                                      </p:to>
                                    </p:set>
                                    <p:anim calcmode="lin" valueType="num">
                                      <p:cBhvr additive="base">
                                        <p:cTn id="12" dur="500" fill="hold"/>
                                        <p:tgtEl>
                                          <p:spTgt spid="2052"/>
                                        </p:tgtEl>
                                        <p:attrNameLst>
                                          <p:attrName>ppt_x</p:attrName>
                                        </p:attrNameLst>
                                      </p:cBhvr>
                                      <p:tavLst>
                                        <p:tav tm="0">
                                          <p:val>
                                            <p:strVal val="#ppt_x"/>
                                          </p:val>
                                        </p:tav>
                                        <p:tav tm="100000">
                                          <p:val>
                                            <p:strVal val="#ppt_x"/>
                                          </p:val>
                                        </p:tav>
                                      </p:tavLst>
                                    </p:anim>
                                    <p:anim calcmode="lin" valueType="num">
                                      <p:cBhvr additive="base">
                                        <p:cTn id="13" dur="500" fill="hold"/>
                                        <p:tgtEl>
                                          <p:spTgt spid="205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8E5165-6FA0-0A69-61C6-C7CA99F350F3}"/>
              </a:ext>
            </a:extLst>
          </p:cNvPr>
          <p:cNvSpPr>
            <a:spLocks noGrp="1"/>
          </p:cNvSpPr>
          <p:nvPr>
            <p:ph type="title"/>
          </p:nvPr>
        </p:nvSpPr>
        <p:spPr>
          <a:xfrm>
            <a:off x="838200" y="204271"/>
            <a:ext cx="10515600" cy="1325563"/>
          </a:xfrm>
        </p:spPr>
        <p:txBody>
          <a:bodyPr>
            <a:noAutofit/>
          </a:bodyPr>
          <a:lstStyle/>
          <a:p>
            <a:pPr algn="ctr"/>
            <a:r>
              <a:rPr lang="en-CA" sz="6600" b="1" dirty="0">
                <a:solidFill>
                  <a:srgbClr val="111111"/>
                </a:solidFill>
                <a:effectLst/>
                <a:latin typeface="Arial" panose="020B0604020202020204" pitchFamily="34" charset="0"/>
                <a:ea typeface="Calibri" panose="020F0502020204030204" pitchFamily="34" charset="0"/>
                <a:cs typeface="Arial" panose="020B0604020202020204" pitchFamily="34" charset="0"/>
              </a:rPr>
              <a:t>Show Appreciation and Respect</a:t>
            </a:r>
            <a:endParaRPr lang="en-US" sz="6600" b="1" dirty="0">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AFCC9919-50FB-36B5-656A-7DC6C8C70368}"/>
              </a:ext>
            </a:extLst>
          </p:cNvPr>
          <p:cNvSpPr txBox="1"/>
          <p:nvPr/>
        </p:nvSpPr>
        <p:spPr>
          <a:xfrm>
            <a:off x="0" y="1647561"/>
            <a:ext cx="12192000" cy="1569660"/>
          </a:xfrm>
          <a:prstGeom prst="rect">
            <a:avLst/>
          </a:prstGeom>
          <a:noFill/>
        </p:spPr>
        <p:txBody>
          <a:bodyPr wrap="square">
            <a:spAutoFit/>
          </a:bodyPr>
          <a:lstStyle/>
          <a:p>
            <a:r>
              <a:rPr lang="en-CA" sz="2400" dirty="0">
                <a:solidFill>
                  <a:srgbClr val="111111"/>
                </a:solidFill>
                <a:effectLst/>
                <a:latin typeface="Calibri" panose="020F0502020204030204" pitchFamily="34" charset="0"/>
                <a:ea typeface="Calibri" panose="020F0502020204030204" pitchFamily="34" charset="0"/>
              </a:rPr>
              <a:t>On top of pay, saying thank you for a job well done goes a long way. Please make sure you regularly show your top employees that you appreciate them. This can include publicly recognizing employees for their achievements, celebrating birthdays, and providing positive reinforcement.</a:t>
            </a:r>
            <a:endParaRPr lang="en-US" sz="2400" dirty="0"/>
          </a:p>
        </p:txBody>
      </p:sp>
      <p:sp>
        <p:nvSpPr>
          <p:cNvPr id="8" name="TextBox 7">
            <a:extLst>
              <a:ext uri="{FF2B5EF4-FFF2-40B4-BE49-F238E27FC236}">
                <a16:creationId xmlns:a16="http://schemas.microsoft.com/office/drawing/2014/main" id="{4EDB9E46-224C-1BB5-118A-37F49494096D}"/>
              </a:ext>
            </a:extLst>
          </p:cNvPr>
          <p:cNvSpPr txBox="1"/>
          <p:nvPr/>
        </p:nvSpPr>
        <p:spPr>
          <a:xfrm>
            <a:off x="1554480" y="3054149"/>
            <a:ext cx="10479024" cy="830997"/>
          </a:xfrm>
          <a:prstGeom prst="rect">
            <a:avLst/>
          </a:prstGeom>
          <a:noFill/>
        </p:spPr>
        <p:txBody>
          <a:bodyPr wrap="square">
            <a:spAutoFit/>
          </a:bodyPr>
          <a:lstStyle/>
          <a:p>
            <a:pPr algn="just">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CA" sz="2400" dirty="0">
                <a:solidFill>
                  <a:srgbClr val="111111"/>
                </a:solidFill>
                <a:effectLst/>
                <a:latin typeface="Calibri" panose="020F0502020204030204" pitchFamily="34" charset="0"/>
                <a:ea typeface="Calibri" panose="020F0502020204030204" pitchFamily="34" charset="0"/>
                <a:cs typeface="Twentieth Century"/>
              </a:rPr>
              <a:t>As a small business owner dealing mainly with a cash business, monetary rewards, bonuses, and gifts make the thank you even more significant!</a:t>
            </a:r>
            <a:endParaRPr lang="en-CA" sz="2400" dirty="0">
              <a:effectLst/>
              <a:latin typeface="Twentieth Century"/>
              <a:ea typeface="Twentieth Century"/>
              <a:cs typeface="Twentieth Century"/>
            </a:endParaRPr>
          </a:p>
        </p:txBody>
      </p:sp>
      <p:pic>
        <p:nvPicPr>
          <p:cNvPr id="3074" name="Picture 2">
            <a:extLst>
              <a:ext uri="{FF2B5EF4-FFF2-40B4-BE49-F238E27FC236}">
                <a16:creationId xmlns:a16="http://schemas.microsoft.com/office/drawing/2014/main" id="{FD82F567-F36A-E001-F132-3C9DA584DE8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7994" y="3885146"/>
            <a:ext cx="4349454" cy="2899635"/>
          </a:xfrm>
          <a:prstGeom prst="rect">
            <a:avLst/>
          </a:prstGeom>
          <a:ln w="88900" cap="sq" cmpd="thickThin">
            <a:solidFill>
              <a:srgbClr val="000000"/>
            </a:solidFill>
            <a:prstDash val="solid"/>
            <a:miter lim="800000"/>
          </a:ln>
          <a:effectLst>
            <a:innerShdw blurRad="76200">
              <a:srgbClr val="000000"/>
            </a:innerShdw>
          </a:effectLst>
          <a:extLst>
            <a:ext uri="{909E8E84-426E-40DD-AFC4-6F175D3DCCD1}">
              <a14:hiddenFill xmlns:a14="http://schemas.microsoft.com/office/drawing/2010/main">
                <a:solidFill>
                  <a:srgbClr val="FFFFFF"/>
                </a:solidFill>
              </a14:hiddenFill>
            </a:ext>
          </a:extLst>
        </p:spPr>
      </p:pic>
      <p:sp>
        <p:nvSpPr>
          <p:cNvPr id="10" name="TextBox 9">
            <a:extLst>
              <a:ext uri="{FF2B5EF4-FFF2-40B4-BE49-F238E27FC236}">
                <a16:creationId xmlns:a16="http://schemas.microsoft.com/office/drawing/2014/main" id="{03F69AAF-3EF2-BDA4-FE49-35C868E3752B}"/>
              </a:ext>
            </a:extLst>
          </p:cNvPr>
          <p:cNvSpPr txBox="1"/>
          <p:nvPr/>
        </p:nvSpPr>
        <p:spPr>
          <a:xfrm>
            <a:off x="6401562" y="4598384"/>
            <a:ext cx="5790438" cy="2308324"/>
          </a:xfrm>
          <a:prstGeom prst="rect">
            <a:avLst/>
          </a:prstGeom>
          <a:noFill/>
        </p:spPr>
        <p:txBody>
          <a:bodyPr wrap="square">
            <a:spAutoFit/>
          </a:bodyPr>
          <a:lstStyle/>
          <a:p>
            <a:r>
              <a:rPr lang="en-CA" sz="2400" dirty="0">
                <a:solidFill>
                  <a:srgbClr val="111111"/>
                </a:solidFill>
                <a:effectLst/>
                <a:latin typeface="Calibri" panose="020F0502020204030204" pitchFamily="34" charset="0"/>
                <a:ea typeface="Calibri" panose="020F0502020204030204" pitchFamily="34" charset="0"/>
              </a:rPr>
              <a:t>Employees flourish in dynamic and entrepreneurial settings, making them feel invested in the company. Give them freedom and ownership of their work; by doing so, they will likely perform at a higher level and grow in their position. </a:t>
            </a:r>
            <a:endParaRPr lang="en-US" sz="2400" dirty="0"/>
          </a:p>
        </p:txBody>
      </p:sp>
      <p:sp>
        <p:nvSpPr>
          <p:cNvPr id="11" name="TextBox 10">
            <a:extLst>
              <a:ext uri="{FF2B5EF4-FFF2-40B4-BE49-F238E27FC236}">
                <a16:creationId xmlns:a16="http://schemas.microsoft.com/office/drawing/2014/main" id="{CB1505B5-927A-2168-20AF-7BDDBE6FDBBB}"/>
              </a:ext>
            </a:extLst>
          </p:cNvPr>
          <p:cNvSpPr txBox="1"/>
          <p:nvPr/>
        </p:nvSpPr>
        <p:spPr>
          <a:xfrm>
            <a:off x="9134856" y="4032505"/>
            <a:ext cx="2112264" cy="517172"/>
          </a:xfrm>
          <a:prstGeom prst="rect">
            <a:avLst/>
          </a:prstGeom>
          <a:noFill/>
        </p:spPr>
        <p:txBody>
          <a:bodyPr wrap="none" rtlCol="0">
            <a:prstTxWarp prst="textStop">
              <a:avLst/>
            </a:prstTxWarp>
            <a:spAutoFit/>
          </a:bodyPr>
          <a:lstStyle/>
          <a:p>
            <a:r>
              <a:rPr lang="en-CA" sz="2400" dirty="0">
                <a:ln w="0"/>
                <a:solidFill>
                  <a:schemeClr val="accent1"/>
                </a:solidFill>
                <a:effectLst>
                  <a:outerShdw blurRad="38100" dist="25400" dir="5400000" algn="ctr" rotWithShape="0">
                    <a:srgbClr val="6E747A">
                      <a:alpha val="43000"/>
                    </a:srgbClr>
                  </a:outerShdw>
                </a:effectLst>
              </a:rPr>
              <a:t>In Addition… </a:t>
            </a:r>
            <a:endParaRPr lang="en-US" sz="2400" dirty="0">
              <a:ln w="0"/>
              <a:solidFill>
                <a:schemeClr val="accent1"/>
              </a:solidFill>
              <a:effectLst>
                <a:outerShdw blurRad="38100" dist="25400" dir="5400000" algn="ctr" rotWithShape="0">
                  <a:srgbClr val="6E747A">
                    <a:alpha val="43000"/>
                  </a:srgbClr>
                </a:outerShdw>
              </a:effectLst>
            </a:endParaRPr>
          </a:p>
        </p:txBody>
      </p:sp>
    </p:spTree>
    <p:extLst>
      <p:ext uri="{BB962C8B-B14F-4D97-AF65-F5344CB8AC3E}">
        <p14:creationId xmlns:p14="http://schemas.microsoft.com/office/powerpoint/2010/main" val="26138738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A0CFBD56-373B-7D54-D6B0-6AEAA8A7AFEB}"/>
              </a:ext>
            </a:extLst>
          </p:cNvPr>
          <p:cNvSpPr>
            <a:spLocks noGrp="1"/>
          </p:cNvSpPr>
          <p:nvPr>
            <p:ph type="title"/>
          </p:nvPr>
        </p:nvSpPr>
        <p:spPr/>
        <p:txBody>
          <a:bodyPr>
            <a:noAutofit/>
          </a:bodyPr>
          <a:lstStyle/>
          <a:p>
            <a:pPr algn="ctr"/>
            <a:r>
              <a:rPr lang="en-CA" sz="6000" b="1" dirty="0">
                <a:effectLst/>
                <a:latin typeface="Arial" panose="020B0604020202020204" pitchFamily="34" charset="0"/>
                <a:ea typeface="Calibri" panose="020F0502020204030204" pitchFamily="34" charset="0"/>
                <a:cs typeface="Arial" panose="020B0604020202020204" pitchFamily="34" charset="0"/>
              </a:rPr>
              <a:t>Be Transparent and </a:t>
            </a:r>
            <a:r>
              <a:rPr lang="en-CA" sz="6000" b="1" dirty="0">
                <a:latin typeface="Arial" panose="020B0604020202020204" pitchFamily="34" charset="0"/>
                <a:ea typeface="Calibri" panose="020F0502020204030204" pitchFamily="34" charset="0"/>
                <a:cs typeface="Arial" panose="020B0604020202020204" pitchFamily="34" charset="0"/>
              </a:rPr>
              <a:t>G</a:t>
            </a:r>
            <a:r>
              <a:rPr lang="en-CA" sz="6000" b="1" dirty="0">
                <a:effectLst/>
                <a:latin typeface="Arial" panose="020B0604020202020204" pitchFamily="34" charset="0"/>
                <a:ea typeface="Calibri" panose="020F0502020204030204" pitchFamily="34" charset="0"/>
                <a:cs typeface="Arial" panose="020B0604020202020204" pitchFamily="34" charset="0"/>
              </a:rPr>
              <a:t>et Their </a:t>
            </a:r>
            <a:r>
              <a:rPr lang="en-CA" sz="6000" b="1" dirty="0">
                <a:latin typeface="Arial" panose="020B0604020202020204" pitchFamily="34" charset="0"/>
                <a:ea typeface="Calibri" panose="020F0502020204030204" pitchFamily="34" charset="0"/>
                <a:cs typeface="Arial" panose="020B0604020202020204" pitchFamily="34" charset="0"/>
              </a:rPr>
              <a:t>F</a:t>
            </a:r>
            <a:r>
              <a:rPr lang="en-CA" sz="6000" b="1" dirty="0">
                <a:effectLst/>
                <a:latin typeface="Arial" panose="020B0604020202020204" pitchFamily="34" charset="0"/>
                <a:ea typeface="Calibri" panose="020F0502020204030204" pitchFamily="34" charset="0"/>
                <a:cs typeface="Arial" panose="020B0604020202020204" pitchFamily="34" charset="0"/>
              </a:rPr>
              <a:t>eedback</a:t>
            </a:r>
            <a:endParaRPr lang="en-US" sz="6000" b="1"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717459F3-0D99-CB4B-F5F0-8C15EAC59DEC}"/>
              </a:ext>
            </a:extLst>
          </p:cNvPr>
          <p:cNvSpPr txBox="1"/>
          <p:nvPr/>
        </p:nvSpPr>
        <p:spPr>
          <a:xfrm>
            <a:off x="0" y="2044345"/>
            <a:ext cx="9171432" cy="1569660"/>
          </a:xfrm>
          <a:prstGeom prst="rect">
            <a:avLst/>
          </a:prstGeom>
          <a:noFill/>
        </p:spPr>
        <p:txBody>
          <a:bodyPr wrap="square">
            <a:spAutoFit/>
          </a:bodyPr>
          <a:lstStyle/>
          <a:p>
            <a:r>
              <a:rPr lang="en-CA" sz="2400" dirty="0">
                <a:solidFill>
                  <a:srgbClr val="111111"/>
                </a:solidFill>
                <a:effectLst/>
                <a:latin typeface="Calibri" panose="020F0502020204030204" pitchFamily="34" charset="0"/>
                <a:ea typeface="Calibri" panose="020F0502020204030204" pitchFamily="34" charset="0"/>
              </a:rPr>
              <a:t>Have open communication in your boss-employee relationships daily. </a:t>
            </a:r>
            <a:r>
              <a:rPr lang="en-CA" sz="2400" dirty="0">
                <a:effectLst/>
                <a:latin typeface="Calibri" panose="020F0502020204030204" pitchFamily="34" charset="0"/>
                <a:ea typeface="Calibri" panose="020F0502020204030204" pitchFamily="34" charset="0"/>
              </a:rPr>
              <a:t>Constantly ask your employees for feedback on what's working and not. </a:t>
            </a:r>
            <a:r>
              <a:rPr lang="en-CA" sz="2400" dirty="0">
                <a:solidFill>
                  <a:srgbClr val="111111"/>
                </a:solidFill>
                <a:effectLst/>
                <a:latin typeface="Calibri" panose="020F0502020204030204" pitchFamily="34" charset="0"/>
                <a:ea typeface="Calibri" panose="020F0502020204030204" pitchFamily="34" charset="0"/>
              </a:rPr>
              <a:t>Give them a chance to have input and suggest ideas. </a:t>
            </a:r>
          </a:p>
          <a:p>
            <a:endParaRPr lang="en-CA" sz="2400" dirty="0">
              <a:solidFill>
                <a:srgbClr val="111111"/>
              </a:solidFill>
              <a:latin typeface="Calibri" panose="020F0502020204030204" pitchFamily="34" charset="0"/>
              <a:ea typeface="Calibri" panose="020F0502020204030204" pitchFamily="34" charset="0"/>
            </a:endParaRPr>
          </a:p>
        </p:txBody>
      </p:sp>
      <p:sp>
        <p:nvSpPr>
          <p:cNvPr id="8" name="TextBox 7">
            <a:extLst>
              <a:ext uri="{FF2B5EF4-FFF2-40B4-BE49-F238E27FC236}">
                <a16:creationId xmlns:a16="http://schemas.microsoft.com/office/drawing/2014/main" id="{68F7C8F6-1A5D-01C8-C07C-B23B6D91B0DB}"/>
              </a:ext>
            </a:extLst>
          </p:cNvPr>
          <p:cNvSpPr txBox="1"/>
          <p:nvPr/>
        </p:nvSpPr>
        <p:spPr>
          <a:xfrm>
            <a:off x="5029200" y="3429000"/>
            <a:ext cx="6812280" cy="1200329"/>
          </a:xfrm>
          <a:prstGeom prst="rect">
            <a:avLst/>
          </a:prstGeom>
          <a:noFill/>
        </p:spPr>
        <p:txBody>
          <a:bodyPr wrap="square">
            <a:spAutoFit/>
          </a:bodyPr>
          <a:lstStyle/>
          <a:p>
            <a:r>
              <a:rPr lang="en-CA" sz="2400" dirty="0">
                <a:solidFill>
                  <a:srgbClr val="111111"/>
                </a:solidFill>
                <a:effectLst/>
                <a:latin typeface="Calibri" panose="020F0502020204030204" pitchFamily="34" charset="0"/>
                <a:ea typeface="Calibri" panose="020F0502020204030204" pitchFamily="34" charset="0"/>
              </a:rPr>
              <a:t>Let your key employees get familiar with what's going on in the business and how their work impacts customer satisfaction and growth.</a:t>
            </a:r>
            <a:endParaRPr lang="en-US" sz="2400" dirty="0"/>
          </a:p>
        </p:txBody>
      </p:sp>
      <p:pic>
        <p:nvPicPr>
          <p:cNvPr id="1026" name="Picture 2">
            <a:extLst>
              <a:ext uri="{FF2B5EF4-FFF2-40B4-BE49-F238E27FC236}">
                <a16:creationId xmlns:a16="http://schemas.microsoft.com/office/drawing/2014/main" id="{78F40AD2-74E2-4E33-D975-87F07B4CFA8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5176" y="3343073"/>
            <a:ext cx="4974336" cy="3316224"/>
          </a:xfrm>
          <a:prstGeom prst="rect">
            <a:avLst/>
          </a:prstGeom>
          <a:noFill/>
          <a:ln w="28575">
            <a:solidFill>
              <a:schemeClr val="tx1"/>
            </a:solidFill>
          </a:ln>
          <a:scene3d>
            <a:camera prst="perspectiveRight"/>
            <a:lightRig rig="threePt" dir="t"/>
          </a:scene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0944419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6D2BF6-E9AF-65A3-88D0-2975C6DAAF8A}"/>
              </a:ext>
            </a:extLst>
          </p:cNvPr>
          <p:cNvSpPr>
            <a:spLocks noGrp="1"/>
          </p:cNvSpPr>
          <p:nvPr>
            <p:ph type="title"/>
          </p:nvPr>
        </p:nvSpPr>
        <p:spPr>
          <a:xfrm>
            <a:off x="838200" y="0"/>
            <a:ext cx="10515600" cy="1325563"/>
          </a:xfrm>
        </p:spPr>
        <p:txBody>
          <a:bodyPr>
            <a:normAutofit/>
          </a:bodyPr>
          <a:lstStyle/>
          <a:p>
            <a:pPr algn="ctr"/>
            <a:r>
              <a:rPr lang="en-CA" sz="8000" b="1" dirty="0">
                <a:effectLst/>
                <a:latin typeface="Arial" panose="020B0604020202020204" pitchFamily="34" charset="0"/>
                <a:ea typeface="Calibri" panose="020F0502020204030204" pitchFamily="34" charset="0"/>
                <a:cs typeface="Arial" panose="020B0604020202020204" pitchFamily="34" charset="0"/>
              </a:rPr>
              <a:t>Family Business</a:t>
            </a:r>
            <a:endParaRPr lang="en-US" sz="8000" b="1"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D97633FE-81A5-98D5-C445-2004B3BF7145}"/>
              </a:ext>
            </a:extLst>
          </p:cNvPr>
          <p:cNvSpPr txBox="1"/>
          <p:nvPr/>
        </p:nvSpPr>
        <p:spPr>
          <a:xfrm>
            <a:off x="0" y="2464064"/>
            <a:ext cx="9461754" cy="1904817"/>
          </a:xfrm>
          <a:prstGeom prst="rect">
            <a:avLst/>
          </a:prstGeom>
          <a:noFill/>
        </p:spPr>
        <p:txBody>
          <a:bodyPr wrap="square">
            <a:spAutoFit/>
          </a:bodyPr>
          <a:lstStyle/>
          <a:p>
            <a:pPr algn="just">
              <a:lnSpc>
                <a:spcPct val="12500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CA" sz="2400" dirty="0">
                <a:solidFill>
                  <a:srgbClr val="111111"/>
                </a:solidFill>
                <a:effectLst/>
                <a:latin typeface="Calibri" panose="020F0502020204030204" pitchFamily="34" charset="0"/>
                <a:ea typeface="Calibri" panose="020F0502020204030204" pitchFamily="34" charset="0"/>
                <a:cs typeface="Twentieth Century"/>
              </a:rPr>
              <a:t>The risk of bringing misunderstandings and conflicts from home to the office remains. Also, some family members can be a little too comfortable in their position even if they are not in the driver’s seat! The question is, will you be able to take action if family members misbehave?</a:t>
            </a:r>
            <a:endParaRPr lang="en-CA" sz="2400" dirty="0">
              <a:effectLst/>
              <a:latin typeface="Twentieth Century"/>
              <a:ea typeface="Twentieth Century"/>
              <a:cs typeface="Twentieth Century"/>
            </a:endParaRPr>
          </a:p>
        </p:txBody>
      </p:sp>
      <p:sp>
        <p:nvSpPr>
          <p:cNvPr id="6" name="TextBox 5">
            <a:extLst>
              <a:ext uri="{FF2B5EF4-FFF2-40B4-BE49-F238E27FC236}">
                <a16:creationId xmlns:a16="http://schemas.microsoft.com/office/drawing/2014/main" id="{5F1863EB-3C54-BBA0-8B03-1B02624798E2}"/>
              </a:ext>
            </a:extLst>
          </p:cNvPr>
          <p:cNvSpPr txBox="1"/>
          <p:nvPr/>
        </p:nvSpPr>
        <p:spPr>
          <a:xfrm>
            <a:off x="1365123" y="1343400"/>
            <a:ext cx="9461754" cy="1200329"/>
          </a:xfrm>
          <a:prstGeom prst="rect">
            <a:avLst/>
          </a:prstGeom>
          <a:noFill/>
        </p:spPr>
        <p:txBody>
          <a:bodyPr wrap="square">
            <a:spAutoFit/>
          </a:bodyPr>
          <a:lstStyle/>
          <a:p>
            <a:pPr algn="ctr"/>
            <a:r>
              <a:rPr lang="en-CA" sz="2400" u="sng" dirty="0">
                <a:solidFill>
                  <a:srgbClr val="111111"/>
                </a:solidFill>
                <a:effectLst/>
                <a:latin typeface="Calibri" panose="020F0502020204030204" pitchFamily="34" charset="0"/>
                <a:ea typeface="Calibri" panose="020F0502020204030204" pitchFamily="34" charset="0"/>
                <a:cs typeface="Twentieth Century"/>
              </a:rPr>
              <a:t>You decide to hire a cousin or your brother. Will they be running the show?  Will you be able to maintain the difference between the professional and the personal? </a:t>
            </a:r>
            <a:endParaRPr lang="en-US" sz="2400" u="sng" dirty="0"/>
          </a:p>
        </p:txBody>
      </p:sp>
      <p:sp>
        <p:nvSpPr>
          <p:cNvPr id="8" name="TextBox 7">
            <a:extLst>
              <a:ext uri="{FF2B5EF4-FFF2-40B4-BE49-F238E27FC236}">
                <a16:creationId xmlns:a16="http://schemas.microsoft.com/office/drawing/2014/main" id="{3BFF9EA7-E99C-8975-C961-A78CA95B1839}"/>
              </a:ext>
            </a:extLst>
          </p:cNvPr>
          <p:cNvSpPr txBox="1"/>
          <p:nvPr/>
        </p:nvSpPr>
        <p:spPr>
          <a:xfrm>
            <a:off x="2567178" y="4549676"/>
            <a:ext cx="9461754" cy="2308324"/>
          </a:xfrm>
          <a:prstGeom prst="rect">
            <a:avLst/>
          </a:prstGeom>
          <a:noFill/>
        </p:spPr>
        <p:txBody>
          <a:bodyPr wrap="square">
            <a:spAutoFit/>
          </a:bodyPr>
          <a:lstStyle/>
          <a:p>
            <a:r>
              <a:rPr lang="en-CA" sz="2400" dirty="0">
                <a:solidFill>
                  <a:srgbClr val="111111"/>
                </a:solidFill>
                <a:effectLst/>
                <a:latin typeface="Calibri" panose="020F0502020204030204" pitchFamily="34" charset="0"/>
                <a:ea typeface="Calibri" panose="020F0502020204030204" pitchFamily="34" charset="0"/>
              </a:rPr>
              <a:t>Family businesses have advantages. Beyond trusting family members, one of the greatest advantages of doing business as a family each member is already acquainted. The risk of conflict will tend to decrease since you know your associates and know their interests and weaknesses. Similarly, knowing your allies makes finding a resolution to a crisis or difficult situation more manageable. </a:t>
            </a:r>
            <a:endParaRPr lang="en-US" sz="2400" dirty="0"/>
          </a:p>
        </p:txBody>
      </p:sp>
      <p:sp>
        <p:nvSpPr>
          <p:cNvPr id="9" name="TextBox 8">
            <a:extLst>
              <a:ext uri="{FF2B5EF4-FFF2-40B4-BE49-F238E27FC236}">
                <a16:creationId xmlns:a16="http://schemas.microsoft.com/office/drawing/2014/main" id="{51BEDA72-9918-AF2F-23FB-AE9E375A2707}"/>
              </a:ext>
            </a:extLst>
          </p:cNvPr>
          <p:cNvSpPr txBox="1"/>
          <p:nvPr/>
        </p:nvSpPr>
        <p:spPr>
          <a:xfrm>
            <a:off x="414146" y="4904770"/>
            <a:ext cx="2356485" cy="584775"/>
          </a:xfrm>
          <a:prstGeom prst="rect">
            <a:avLst/>
          </a:prstGeom>
          <a:noFill/>
        </p:spPr>
        <p:txBody>
          <a:bodyPr wrap="square" rtlCol="0">
            <a:spAutoFit/>
            <a:scene3d>
              <a:camera prst="perspectiveRelaxed"/>
              <a:lightRig rig="threePt" dir="t"/>
            </a:scene3d>
          </a:bodyPr>
          <a:lstStyle/>
          <a:p>
            <a:r>
              <a:rPr lang="en-CA" sz="3200" dirty="0">
                <a:ln w="0"/>
                <a:solidFill>
                  <a:schemeClr val="accent1"/>
                </a:solidFill>
                <a:effectLst>
                  <a:glow rad="228600">
                    <a:srgbClr val="0070C0">
                      <a:alpha val="40000"/>
                    </a:srgbClr>
                  </a:glow>
                  <a:outerShdw blurRad="38100" dist="25400" dir="5400000" algn="ctr" rotWithShape="0">
                    <a:srgbClr val="6E747A">
                      <a:alpha val="43000"/>
                    </a:srgbClr>
                  </a:outerShdw>
                </a:effectLst>
              </a:rPr>
              <a:t>In General…</a:t>
            </a:r>
            <a:endParaRPr lang="en-US" sz="3200" dirty="0">
              <a:ln w="0"/>
              <a:solidFill>
                <a:schemeClr val="accent1"/>
              </a:solidFill>
              <a:effectLst>
                <a:glow rad="228600">
                  <a:srgbClr val="0070C0">
                    <a:alpha val="40000"/>
                  </a:srgbClr>
                </a:glow>
                <a:outerShdw blurRad="38100" dist="25400" dir="5400000" algn="ctr" rotWithShape="0">
                  <a:srgbClr val="6E747A">
                    <a:alpha val="43000"/>
                  </a:srgbClr>
                </a:outerShdw>
              </a:effectLst>
            </a:endParaRPr>
          </a:p>
        </p:txBody>
      </p:sp>
    </p:spTree>
    <p:extLst>
      <p:ext uri="{BB962C8B-B14F-4D97-AF65-F5344CB8AC3E}">
        <p14:creationId xmlns:p14="http://schemas.microsoft.com/office/powerpoint/2010/main" val="26242269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CA308B75-3F4B-8BB8-F549-137CEE2ED46C}"/>
              </a:ext>
            </a:extLst>
          </p:cNvPr>
          <p:cNvSpPr>
            <a:spLocks noGrp="1"/>
          </p:cNvSpPr>
          <p:nvPr>
            <p:ph type="title"/>
          </p:nvPr>
        </p:nvSpPr>
        <p:spPr>
          <a:xfrm>
            <a:off x="847344" y="99949"/>
            <a:ext cx="10226040" cy="1325563"/>
          </a:xfrm>
        </p:spPr>
        <p:txBody>
          <a:bodyPr>
            <a:noAutofit/>
          </a:bodyPr>
          <a:lstStyle/>
          <a:p>
            <a:pPr algn="ctr"/>
            <a:r>
              <a:rPr lang="en-CA" sz="6800" b="1" dirty="0">
                <a:effectLst/>
                <a:latin typeface="Arial" panose="020B0604020202020204" pitchFamily="34" charset="0"/>
                <a:ea typeface="Calibri" panose="020F0502020204030204" pitchFamily="34" charset="0"/>
                <a:cs typeface="Arial" panose="020B0604020202020204" pitchFamily="34" charset="0"/>
              </a:rPr>
              <a:t>Family Business </a:t>
            </a:r>
            <a:r>
              <a:rPr lang="en-CA" sz="6800" b="1" dirty="0">
                <a:latin typeface="Arial" panose="020B0604020202020204" pitchFamily="34" charset="0"/>
                <a:ea typeface="Calibri" panose="020F0502020204030204" pitchFamily="34" charset="0"/>
                <a:cs typeface="Arial" panose="020B0604020202020204" pitchFamily="34" charset="0"/>
              </a:rPr>
              <a:t>C</a:t>
            </a:r>
            <a:r>
              <a:rPr lang="en-CA" sz="6800" b="1" dirty="0">
                <a:effectLst/>
                <a:latin typeface="Arial" panose="020B0604020202020204" pitchFamily="34" charset="0"/>
                <a:ea typeface="Calibri" panose="020F0502020204030204" pitchFamily="34" charset="0"/>
                <a:cs typeface="Arial" panose="020B0604020202020204" pitchFamily="34" charset="0"/>
              </a:rPr>
              <a:t>ont’d.</a:t>
            </a:r>
            <a:endParaRPr lang="en-US" sz="6800" b="1"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421E8E8E-E442-CCBD-03A6-3AF142514C79}"/>
              </a:ext>
            </a:extLst>
          </p:cNvPr>
          <p:cNvSpPr txBox="1"/>
          <p:nvPr/>
        </p:nvSpPr>
        <p:spPr>
          <a:xfrm>
            <a:off x="0" y="1165601"/>
            <a:ext cx="8382762" cy="519822"/>
          </a:xfrm>
          <a:prstGeom prst="rect">
            <a:avLst/>
          </a:prstGeom>
          <a:noFill/>
        </p:spPr>
        <p:txBody>
          <a:bodyPr wrap="square">
            <a:spAutoFit/>
          </a:bodyPr>
          <a:lstStyle/>
          <a:p>
            <a:pPr>
              <a:lnSpc>
                <a:spcPct val="12500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CA" sz="2400" i="1" dirty="0">
                <a:solidFill>
                  <a:srgbClr val="111111"/>
                </a:solidFill>
                <a:effectLst/>
                <a:latin typeface="Calibri" panose="020F0502020204030204" pitchFamily="34" charset="0"/>
                <a:ea typeface="Calibri" panose="020F0502020204030204" pitchFamily="34" charset="0"/>
                <a:cs typeface="Twentieth Century"/>
              </a:rPr>
              <a:t>However, there are still disadvantages and risks:</a:t>
            </a:r>
            <a:endParaRPr lang="en-CA" sz="2400" i="1" dirty="0">
              <a:effectLst/>
              <a:latin typeface="Twentieth Century"/>
              <a:ea typeface="Twentieth Century"/>
              <a:cs typeface="Twentieth Century"/>
            </a:endParaRPr>
          </a:p>
        </p:txBody>
      </p:sp>
      <p:sp>
        <p:nvSpPr>
          <p:cNvPr id="7" name="TextBox 6">
            <a:extLst>
              <a:ext uri="{FF2B5EF4-FFF2-40B4-BE49-F238E27FC236}">
                <a16:creationId xmlns:a16="http://schemas.microsoft.com/office/drawing/2014/main" id="{D9C30F35-92E4-4194-42A9-757FF635D8C4}"/>
              </a:ext>
            </a:extLst>
          </p:cNvPr>
          <p:cNvSpPr txBox="1"/>
          <p:nvPr/>
        </p:nvSpPr>
        <p:spPr>
          <a:xfrm>
            <a:off x="97536" y="2138544"/>
            <a:ext cx="11506200" cy="1569660"/>
          </a:xfrm>
          <a:prstGeom prst="rect">
            <a:avLst/>
          </a:prstGeom>
          <a:noFill/>
        </p:spPr>
        <p:txBody>
          <a:bodyPr wrap="square">
            <a:spAutoFit/>
          </a:bodyPr>
          <a:lstStyle/>
          <a:p>
            <a:r>
              <a:rPr lang="en-CA" sz="2400" dirty="0">
                <a:solidFill>
                  <a:srgbClr val="111111"/>
                </a:solidFill>
                <a:effectLst/>
                <a:latin typeface="Calibri" panose="020F0502020204030204" pitchFamily="34" charset="0"/>
                <a:ea typeface="Calibri" panose="020F0502020204030204" pitchFamily="34" charset="0"/>
              </a:rPr>
              <a:t>- One of a family business’s greatest risks is the presence of feelings and sentiments in business management. Apart from the fact that there is more leniency with the members of your family, members tend to be appointed important positions, sometimes without the necessary qualities.  This practice can seriously harm the efficiency of the company. </a:t>
            </a:r>
            <a:endParaRPr lang="en-US" sz="2400" dirty="0"/>
          </a:p>
        </p:txBody>
      </p:sp>
      <p:sp>
        <p:nvSpPr>
          <p:cNvPr id="9" name="TextBox 8">
            <a:extLst>
              <a:ext uri="{FF2B5EF4-FFF2-40B4-BE49-F238E27FC236}">
                <a16:creationId xmlns:a16="http://schemas.microsoft.com/office/drawing/2014/main" id="{66874CC7-436A-F6C0-73E1-EF96B6174F5E}"/>
              </a:ext>
            </a:extLst>
          </p:cNvPr>
          <p:cNvSpPr txBox="1"/>
          <p:nvPr/>
        </p:nvSpPr>
        <p:spPr>
          <a:xfrm>
            <a:off x="97536" y="4161325"/>
            <a:ext cx="11506201" cy="1200329"/>
          </a:xfrm>
          <a:prstGeom prst="rect">
            <a:avLst/>
          </a:prstGeom>
          <a:noFill/>
        </p:spPr>
        <p:txBody>
          <a:bodyPr wrap="square">
            <a:spAutoFit/>
          </a:bodyPr>
          <a:lstStyle/>
          <a:p>
            <a:pPr>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CA" sz="2400" dirty="0">
                <a:solidFill>
                  <a:srgbClr val="111111"/>
                </a:solidFill>
                <a:effectLst/>
                <a:latin typeface="Calibri" panose="020F0502020204030204" pitchFamily="34" charset="0"/>
                <a:ea typeface="Calibri" panose="020F0502020204030204" pitchFamily="34" charset="0"/>
                <a:cs typeface="Twentieth Century"/>
              </a:rPr>
              <a:t>- It is critical to clearly define the roles of each before embarking on the adventure. This could considerably reduce the risk of tension between family members and your collaborators.</a:t>
            </a:r>
            <a:endParaRPr lang="en-CA" sz="2400" dirty="0">
              <a:effectLst/>
              <a:latin typeface="Twentieth Century"/>
              <a:ea typeface="Twentieth Century"/>
              <a:cs typeface="Twentieth Century"/>
            </a:endParaRPr>
          </a:p>
        </p:txBody>
      </p:sp>
      <p:sp>
        <p:nvSpPr>
          <p:cNvPr id="13" name="Arrow: Right 12">
            <a:extLst>
              <a:ext uri="{FF2B5EF4-FFF2-40B4-BE49-F238E27FC236}">
                <a16:creationId xmlns:a16="http://schemas.microsoft.com/office/drawing/2014/main" id="{E154DDEA-7E99-5F6E-837B-86A1074B7EDC}"/>
              </a:ext>
            </a:extLst>
          </p:cNvPr>
          <p:cNvSpPr/>
          <p:nvPr/>
        </p:nvSpPr>
        <p:spPr>
          <a:xfrm>
            <a:off x="10213848" y="5715000"/>
            <a:ext cx="1691640" cy="104305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a:t>Continued on next slide</a:t>
            </a:r>
            <a:endParaRPr lang="en-US" dirty="0"/>
          </a:p>
        </p:txBody>
      </p:sp>
    </p:spTree>
    <p:extLst>
      <p:ext uri="{BB962C8B-B14F-4D97-AF65-F5344CB8AC3E}">
        <p14:creationId xmlns:p14="http://schemas.microsoft.com/office/powerpoint/2010/main" val="1098723445"/>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11635</TotalTime>
  <Words>1365</Words>
  <Application>Microsoft Office PowerPoint</Application>
  <PresentationFormat>Widescreen</PresentationFormat>
  <Paragraphs>51</Paragraphs>
  <Slides>13</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Calibri</vt:lpstr>
      <vt:lpstr>Calibri Light</vt:lpstr>
      <vt:lpstr>Cooper Black</vt:lpstr>
      <vt:lpstr>Noto Sans Symbols</vt:lpstr>
      <vt:lpstr>Twentieth Century</vt:lpstr>
      <vt:lpstr>1_Office Theme</vt:lpstr>
      <vt:lpstr>Entrepreneur Local Learning Centers</vt:lpstr>
      <vt:lpstr>SEMINAR 22: HOW TO RETAIN KEY EMPLOYEES</vt:lpstr>
      <vt:lpstr>Hiring and Onboarding</vt:lpstr>
      <vt:lpstr>Hiring and Onboarding cont’d.</vt:lpstr>
      <vt:lpstr>Education and Training</vt:lpstr>
      <vt:lpstr>Show Appreciation and Respect</vt:lpstr>
      <vt:lpstr>Be Transparent and Get Their Feedback</vt:lpstr>
      <vt:lpstr>Family Business</vt:lpstr>
      <vt:lpstr>Family Business Cont’d.</vt:lpstr>
      <vt:lpstr>Family Business Cont’d.</vt:lpstr>
      <vt:lpstr>Insubordinate Employees</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SEMINAR 22: HOW TO RETAIN KEY EMPLOYEES</dc:title>
  <dc:creator>Keilan Baker</dc:creator>
  <cp:lastModifiedBy>Dave McMullen</cp:lastModifiedBy>
  <cp:revision>4</cp:revision>
  <dcterms:created xsi:type="dcterms:W3CDTF">2022-09-01T16:30:11Z</dcterms:created>
  <dcterms:modified xsi:type="dcterms:W3CDTF">2023-01-14T14:43:45Z</dcterms:modified>
</cp:coreProperties>
</file>