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328" r:id="rId2"/>
    <p:sldId id="257" r:id="rId3"/>
    <p:sldId id="258" r:id="rId4"/>
    <p:sldId id="259" r:id="rId5"/>
    <p:sldId id="260" r:id="rId6"/>
    <p:sldId id="261" r:id="rId7"/>
    <p:sldId id="263" r:id="rId8"/>
    <p:sldId id="262" r:id="rId9"/>
    <p:sldId id="264" r:id="rId10"/>
    <p:sldId id="333" r:id="rId11"/>
    <p:sldId id="265" r:id="rId12"/>
    <p:sldId id="327" r:id="rId13"/>
    <p:sldId id="326" r:id="rId14"/>
    <p:sldId id="330" r:id="rId15"/>
    <p:sldId id="331" r:id="rId16"/>
    <p:sldId id="332" r:id="rId17"/>
    <p:sldId id="334" r:id="rId18"/>
    <p:sldId id="31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4" autoAdjust="0"/>
    <p:restoredTop sz="94660"/>
  </p:normalViewPr>
  <p:slideViewPr>
    <p:cSldViewPr snapToGrid="0">
      <p:cViewPr varScale="1">
        <p:scale>
          <a:sx n="107" d="100"/>
          <a:sy n="107" d="100"/>
        </p:scale>
        <p:origin x="141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6D4033-1299-43B5-8B33-BBE92754DA9C}" type="datetimeFigureOut">
              <a:rPr lang="en-US" smtClean="0"/>
              <a:t>8/21/2023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5FE25A-8408-4589-95F7-33CE44804874}" type="slidenum">
              <a:rPr lang="en-US" smtClean="0"/>
              <a:t>‹#›</a:t>
            </a:fld>
            <a:endParaRPr lang="en-US"/>
          </a:p>
        </p:txBody>
      </p:sp>
    </p:spTree>
    <p:extLst>
      <p:ext uri="{BB962C8B-B14F-4D97-AF65-F5344CB8AC3E}">
        <p14:creationId xmlns:p14="http://schemas.microsoft.com/office/powerpoint/2010/main" val="3619606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893C85-EB2E-4318-901C-A3AB50D25613}"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extLst>
      <p:ext uri="{BB962C8B-B14F-4D97-AF65-F5344CB8AC3E}">
        <p14:creationId xmlns:p14="http://schemas.microsoft.com/office/powerpoint/2010/main" val="4045121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88EAF-5E1D-49E0-9005-82B4FF9210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BF6A94B-F83C-42F9-AB7F-CE75F062FD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AA41AF0-5A23-47FB-BE9C-4E9EF5D6648F}"/>
              </a:ext>
            </a:extLst>
          </p:cNvPr>
          <p:cNvSpPr>
            <a:spLocks noGrp="1"/>
          </p:cNvSpPr>
          <p:nvPr>
            <p:ph type="dt" sz="half" idx="10"/>
          </p:nvPr>
        </p:nvSpPr>
        <p:spPr/>
        <p:txBody>
          <a:bodyPr/>
          <a:lstStyle/>
          <a:p>
            <a:fld id="{8459FFDE-EDD8-4A90-8365-9BB972B1F52C}" type="datetimeFigureOut">
              <a:rPr lang="en-US" smtClean="0"/>
              <a:t>8/21/2023</a:t>
            </a:fld>
            <a:endParaRPr lang="en-US"/>
          </a:p>
        </p:txBody>
      </p:sp>
      <p:sp>
        <p:nvSpPr>
          <p:cNvPr id="5" name="Footer Placeholder 4">
            <a:extLst>
              <a:ext uri="{FF2B5EF4-FFF2-40B4-BE49-F238E27FC236}">
                <a16:creationId xmlns:a16="http://schemas.microsoft.com/office/drawing/2014/main" id="{B5C3F77C-C5FF-4AAE-A8E8-E79E24E815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9033CF-2B97-4C99-B96C-799DD4606099}"/>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2789503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706A2-1A88-4E1D-AB18-8C0947F4D4C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8DD66E-B88D-4B8F-B7D0-CC7A261639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B7D0C6-52BD-4179-A9E1-A858A0C8A059}"/>
              </a:ext>
            </a:extLst>
          </p:cNvPr>
          <p:cNvSpPr>
            <a:spLocks noGrp="1"/>
          </p:cNvSpPr>
          <p:nvPr>
            <p:ph type="dt" sz="half" idx="10"/>
          </p:nvPr>
        </p:nvSpPr>
        <p:spPr/>
        <p:txBody>
          <a:bodyPr/>
          <a:lstStyle/>
          <a:p>
            <a:fld id="{8459FFDE-EDD8-4A90-8365-9BB972B1F52C}" type="datetimeFigureOut">
              <a:rPr lang="en-US" smtClean="0"/>
              <a:t>8/21/2023</a:t>
            </a:fld>
            <a:endParaRPr lang="en-US"/>
          </a:p>
        </p:txBody>
      </p:sp>
      <p:sp>
        <p:nvSpPr>
          <p:cNvPr id="5" name="Footer Placeholder 4">
            <a:extLst>
              <a:ext uri="{FF2B5EF4-FFF2-40B4-BE49-F238E27FC236}">
                <a16:creationId xmlns:a16="http://schemas.microsoft.com/office/drawing/2014/main" id="{E2ABC914-1944-4E47-9B8A-99729AE0B6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186586-C737-4E4C-BE2E-AA11D95746E2}"/>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2628578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6BC7F4-58D9-4736-9F67-C19564957D0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670435-5D77-4232-AAE8-093319C10E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2E404F-4EAE-41F9-81D6-7F394F679E20}"/>
              </a:ext>
            </a:extLst>
          </p:cNvPr>
          <p:cNvSpPr>
            <a:spLocks noGrp="1"/>
          </p:cNvSpPr>
          <p:nvPr>
            <p:ph type="dt" sz="half" idx="10"/>
          </p:nvPr>
        </p:nvSpPr>
        <p:spPr/>
        <p:txBody>
          <a:bodyPr/>
          <a:lstStyle/>
          <a:p>
            <a:fld id="{8459FFDE-EDD8-4A90-8365-9BB972B1F52C}" type="datetimeFigureOut">
              <a:rPr lang="en-US" smtClean="0"/>
              <a:t>8/21/2023</a:t>
            </a:fld>
            <a:endParaRPr lang="en-US"/>
          </a:p>
        </p:txBody>
      </p:sp>
      <p:sp>
        <p:nvSpPr>
          <p:cNvPr id="5" name="Footer Placeholder 4">
            <a:extLst>
              <a:ext uri="{FF2B5EF4-FFF2-40B4-BE49-F238E27FC236}">
                <a16:creationId xmlns:a16="http://schemas.microsoft.com/office/drawing/2014/main" id="{28888772-B3D5-47A4-807C-5C549FD2E7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0E0318-9F0A-43E2-B115-CCEDFB981363}"/>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4161107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3EB10-0339-4503-A288-90D4B95049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F9A4A2-B0DA-4695-A3F2-D94D757A70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9B4355-67BC-4AD8-A6F5-9AF28C53A5B1}"/>
              </a:ext>
            </a:extLst>
          </p:cNvPr>
          <p:cNvSpPr>
            <a:spLocks noGrp="1"/>
          </p:cNvSpPr>
          <p:nvPr>
            <p:ph type="dt" sz="half" idx="10"/>
          </p:nvPr>
        </p:nvSpPr>
        <p:spPr/>
        <p:txBody>
          <a:bodyPr/>
          <a:lstStyle/>
          <a:p>
            <a:fld id="{8459FFDE-EDD8-4A90-8365-9BB972B1F52C}" type="datetimeFigureOut">
              <a:rPr lang="en-US" smtClean="0"/>
              <a:t>8/21/2023</a:t>
            </a:fld>
            <a:endParaRPr lang="en-US"/>
          </a:p>
        </p:txBody>
      </p:sp>
      <p:sp>
        <p:nvSpPr>
          <p:cNvPr id="5" name="Footer Placeholder 4">
            <a:extLst>
              <a:ext uri="{FF2B5EF4-FFF2-40B4-BE49-F238E27FC236}">
                <a16:creationId xmlns:a16="http://schemas.microsoft.com/office/drawing/2014/main" id="{99A65148-DD8F-468B-A433-C517B6B7C1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BB7DA6-0A7C-4841-A806-D4DB72F23340}"/>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410936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10D23-73DB-4EEC-B9AA-8621D4AC80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934FE8-5ECF-47CD-9123-9E81DC4F32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42BA34-4A6F-4073-A701-2844B2422239}"/>
              </a:ext>
            </a:extLst>
          </p:cNvPr>
          <p:cNvSpPr>
            <a:spLocks noGrp="1"/>
          </p:cNvSpPr>
          <p:nvPr>
            <p:ph type="dt" sz="half" idx="10"/>
          </p:nvPr>
        </p:nvSpPr>
        <p:spPr/>
        <p:txBody>
          <a:bodyPr/>
          <a:lstStyle/>
          <a:p>
            <a:fld id="{8459FFDE-EDD8-4A90-8365-9BB972B1F52C}" type="datetimeFigureOut">
              <a:rPr lang="en-US" smtClean="0"/>
              <a:t>8/21/2023</a:t>
            </a:fld>
            <a:endParaRPr lang="en-US"/>
          </a:p>
        </p:txBody>
      </p:sp>
      <p:sp>
        <p:nvSpPr>
          <p:cNvPr id="5" name="Footer Placeholder 4">
            <a:extLst>
              <a:ext uri="{FF2B5EF4-FFF2-40B4-BE49-F238E27FC236}">
                <a16:creationId xmlns:a16="http://schemas.microsoft.com/office/drawing/2014/main" id="{42BBC31D-1A2A-4483-88E1-232A7C43F3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DDE735-4912-45B4-88FE-D9858B15E433}"/>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110787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BC67E-8B76-416F-A9C2-2901337BB2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9CEF12-564B-46F8-8FA5-72C882DB940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CE75485-7DDF-4B54-9DA2-CE2CC6BCF7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9788167-0D8C-4286-9776-6801A68D69D7}"/>
              </a:ext>
            </a:extLst>
          </p:cNvPr>
          <p:cNvSpPr>
            <a:spLocks noGrp="1"/>
          </p:cNvSpPr>
          <p:nvPr>
            <p:ph type="dt" sz="half" idx="10"/>
          </p:nvPr>
        </p:nvSpPr>
        <p:spPr/>
        <p:txBody>
          <a:bodyPr/>
          <a:lstStyle/>
          <a:p>
            <a:fld id="{8459FFDE-EDD8-4A90-8365-9BB972B1F52C}" type="datetimeFigureOut">
              <a:rPr lang="en-US" smtClean="0"/>
              <a:t>8/21/2023</a:t>
            </a:fld>
            <a:endParaRPr lang="en-US"/>
          </a:p>
        </p:txBody>
      </p:sp>
      <p:sp>
        <p:nvSpPr>
          <p:cNvPr id="6" name="Footer Placeholder 5">
            <a:extLst>
              <a:ext uri="{FF2B5EF4-FFF2-40B4-BE49-F238E27FC236}">
                <a16:creationId xmlns:a16="http://schemas.microsoft.com/office/drawing/2014/main" id="{C6476EFC-8358-42C5-B239-D5802A8F35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DAE5EE-3E76-4AE4-95E4-002E72767376}"/>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3716907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633ED-76A7-4754-B3A9-69D849C476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2BF4363-45B8-40C4-BD5D-73B1E77223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1CF51A-08D4-47F5-9138-C08E8FF7150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93615C-FB19-4C7E-BFB4-9EF2A1323F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EAC761-7C88-41F5-AEEC-01D523E516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FF5B1B-435B-4A1F-B15F-01323AFA5A3D}"/>
              </a:ext>
            </a:extLst>
          </p:cNvPr>
          <p:cNvSpPr>
            <a:spLocks noGrp="1"/>
          </p:cNvSpPr>
          <p:nvPr>
            <p:ph type="dt" sz="half" idx="10"/>
          </p:nvPr>
        </p:nvSpPr>
        <p:spPr/>
        <p:txBody>
          <a:bodyPr/>
          <a:lstStyle/>
          <a:p>
            <a:fld id="{8459FFDE-EDD8-4A90-8365-9BB972B1F52C}" type="datetimeFigureOut">
              <a:rPr lang="en-US" smtClean="0"/>
              <a:t>8/21/2023</a:t>
            </a:fld>
            <a:endParaRPr lang="en-US"/>
          </a:p>
        </p:txBody>
      </p:sp>
      <p:sp>
        <p:nvSpPr>
          <p:cNvPr id="8" name="Footer Placeholder 7">
            <a:extLst>
              <a:ext uri="{FF2B5EF4-FFF2-40B4-BE49-F238E27FC236}">
                <a16:creationId xmlns:a16="http://schemas.microsoft.com/office/drawing/2014/main" id="{B0C0D43F-16DD-4678-983D-300C269BF2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EFE9F2B-63B2-42AE-9295-E2E971ADF5BB}"/>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769812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4FEA8-6ACC-42B7-8080-2F8E486B934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7B4F2F9-A5AA-47AB-B2E5-F347BA4C4387}"/>
              </a:ext>
            </a:extLst>
          </p:cNvPr>
          <p:cNvSpPr>
            <a:spLocks noGrp="1"/>
          </p:cNvSpPr>
          <p:nvPr>
            <p:ph type="dt" sz="half" idx="10"/>
          </p:nvPr>
        </p:nvSpPr>
        <p:spPr/>
        <p:txBody>
          <a:bodyPr/>
          <a:lstStyle/>
          <a:p>
            <a:fld id="{8459FFDE-EDD8-4A90-8365-9BB972B1F52C}" type="datetimeFigureOut">
              <a:rPr lang="en-US" smtClean="0"/>
              <a:t>8/21/2023</a:t>
            </a:fld>
            <a:endParaRPr lang="en-US"/>
          </a:p>
        </p:txBody>
      </p:sp>
      <p:sp>
        <p:nvSpPr>
          <p:cNvPr id="4" name="Footer Placeholder 3">
            <a:extLst>
              <a:ext uri="{FF2B5EF4-FFF2-40B4-BE49-F238E27FC236}">
                <a16:creationId xmlns:a16="http://schemas.microsoft.com/office/drawing/2014/main" id="{027F0300-5BA4-492E-AF50-78D4ACA2AEF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3CFFEB0-AC38-4588-B35D-76A15967E457}"/>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1701788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4B0F9C-AAD0-4772-98FD-EBEBA5968FC4}"/>
              </a:ext>
            </a:extLst>
          </p:cNvPr>
          <p:cNvSpPr>
            <a:spLocks noGrp="1"/>
          </p:cNvSpPr>
          <p:nvPr>
            <p:ph type="dt" sz="half" idx="10"/>
          </p:nvPr>
        </p:nvSpPr>
        <p:spPr/>
        <p:txBody>
          <a:bodyPr/>
          <a:lstStyle/>
          <a:p>
            <a:fld id="{8459FFDE-EDD8-4A90-8365-9BB972B1F52C}" type="datetimeFigureOut">
              <a:rPr lang="en-US" smtClean="0"/>
              <a:t>8/21/2023</a:t>
            </a:fld>
            <a:endParaRPr lang="en-US"/>
          </a:p>
        </p:txBody>
      </p:sp>
      <p:sp>
        <p:nvSpPr>
          <p:cNvPr id="3" name="Footer Placeholder 2">
            <a:extLst>
              <a:ext uri="{FF2B5EF4-FFF2-40B4-BE49-F238E27FC236}">
                <a16:creationId xmlns:a16="http://schemas.microsoft.com/office/drawing/2014/main" id="{0FD546A2-BFE7-4F69-90B0-9EF184CAF2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0E923E3-9DAD-43C2-95A2-9F35352F1A57}"/>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292204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4A6EF-6536-4598-889D-71A9E98303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566937B-C5B7-49D3-96AF-7257EA5602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FB992F-3F00-486C-89D1-A0FC1B4857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D89064-D44F-48C3-AD20-7AF1B21C5C77}"/>
              </a:ext>
            </a:extLst>
          </p:cNvPr>
          <p:cNvSpPr>
            <a:spLocks noGrp="1"/>
          </p:cNvSpPr>
          <p:nvPr>
            <p:ph type="dt" sz="half" idx="10"/>
          </p:nvPr>
        </p:nvSpPr>
        <p:spPr/>
        <p:txBody>
          <a:bodyPr/>
          <a:lstStyle/>
          <a:p>
            <a:fld id="{8459FFDE-EDD8-4A90-8365-9BB972B1F52C}" type="datetimeFigureOut">
              <a:rPr lang="en-US" smtClean="0"/>
              <a:t>8/21/2023</a:t>
            </a:fld>
            <a:endParaRPr lang="en-US"/>
          </a:p>
        </p:txBody>
      </p:sp>
      <p:sp>
        <p:nvSpPr>
          <p:cNvPr id="6" name="Footer Placeholder 5">
            <a:extLst>
              <a:ext uri="{FF2B5EF4-FFF2-40B4-BE49-F238E27FC236}">
                <a16:creationId xmlns:a16="http://schemas.microsoft.com/office/drawing/2014/main" id="{25F0E66D-3180-4A2F-B28E-DC4FB99EAB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05FAB6-7B79-4EE9-97A2-D0201136C056}"/>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456036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797F5-1FDE-4136-8A78-5E7379E5F8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AAC6AC-CD09-4CA1-A558-81370107DF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F7E540E-F27A-472E-BD27-423DCE81A6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21B260-AB3E-41E3-9E6F-C96D63DBB1DD}"/>
              </a:ext>
            </a:extLst>
          </p:cNvPr>
          <p:cNvSpPr>
            <a:spLocks noGrp="1"/>
          </p:cNvSpPr>
          <p:nvPr>
            <p:ph type="dt" sz="half" idx="10"/>
          </p:nvPr>
        </p:nvSpPr>
        <p:spPr/>
        <p:txBody>
          <a:bodyPr/>
          <a:lstStyle/>
          <a:p>
            <a:fld id="{8459FFDE-EDD8-4A90-8365-9BB972B1F52C}" type="datetimeFigureOut">
              <a:rPr lang="en-US" smtClean="0"/>
              <a:t>8/21/2023</a:t>
            </a:fld>
            <a:endParaRPr lang="en-US"/>
          </a:p>
        </p:txBody>
      </p:sp>
      <p:sp>
        <p:nvSpPr>
          <p:cNvPr id="6" name="Footer Placeholder 5">
            <a:extLst>
              <a:ext uri="{FF2B5EF4-FFF2-40B4-BE49-F238E27FC236}">
                <a16:creationId xmlns:a16="http://schemas.microsoft.com/office/drawing/2014/main" id="{CF5BA532-D1E8-4056-B25F-A09F18DAEB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38BF27-BFF6-49DE-9A42-E4570D87FA2B}"/>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1890602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70653F-2915-422A-8160-ED9A694623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3C6D3B-C079-4A29-AA8D-5D1D7F36C0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671A0C-473A-404F-8422-17B6FDB055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59FFDE-EDD8-4A90-8365-9BB972B1F52C}" type="datetimeFigureOut">
              <a:rPr lang="en-US" smtClean="0"/>
              <a:t>8/21/2023</a:t>
            </a:fld>
            <a:endParaRPr lang="en-US"/>
          </a:p>
        </p:txBody>
      </p:sp>
      <p:sp>
        <p:nvSpPr>
          <p:cNvPr id="5" name="Footer Placeholder 4">
            <a:extLst>
              <a:ext uri="{FF2B5EF4-FFF2-40B4-BE49-F238E27FC236}">
                <a16:creationId xmlns:a16="http://schemas.microsoft.com/office/drawing/2014/main" id="{06F818A8-3763-4ECC-8DA7-4F82D9D868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F4767F9-9303-4C09-92F7-E81BD17C5F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0A9938-EE79-44C7-8ECE-D2F3258BD2BB}" type="slidenum">
              <a:rPr lang="en-US" smtClean="0"/>
              <a:t>‹#›</a:t>
            </a:fld>
            <a:endParaRPr lang="en-US"/>
          </a:p>
        </p:txBody>
      </p:sp>
    </p:spTree>
    <p:extLst>
      <p:ext uri="{BB962C8B-B14F-4D97-AF65-F5344CB8AC3E}">
        <p14:creationId xmlns:p14="http://schemas.microsoft.com/office/powerpoint/2010/main" val="19113378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1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slide" Target="slide1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5.xml"/><Relationship Id="rId1" Type="http://schemas.openxmlformats.org/officeDocument/2006/relationships/slideLayout" Target="../slideLayouts/slideLayout7.xml"/><Relationship Id="rId4" Type="http://schemas.openxmlformats.org/officeDocument/2006/relationships/slide" Target="slide9.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slide" Target="slide17.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slide" Target="slide1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slide" Target="slide1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47814" y="299289"/>
            <a:ext cx="9120187" cy="1600200"/>
          </a:xfrm>
        </p:spPr>
        <p:txBody>
          <a:bodyPr>
            <a:noAutofit/>
          </a:bodyPr>
          <a:lstStyle/>
          <a:p>
            <a:pPr eaLnBrk="1" hangingPunct="1">
              <a:defRPr/>
            </a:pPr>
            <a:r>
              <a:rPr lang="en-US" b="1" dirty="0">
                <a:latin typeface="Cooper Black" panose="0208090404030B020404" pitchFamily="18" charset="0"/>
                <a:cs typeface="Arial" panose="020B0604020202020204" pitchFamily="34" charset="0"/>
              </a:rPr>
              <a:t>Entrepreneur</a:t>
            </a:r>
            <a:br>
              <a:rPr lang="en-US" b="1" dirty="0">
                <a:latin typeface="Cooper Black" panose="0208090404030B020404" pitchFamily="18" charset="0"/>
                <a:cs typeface="Arial" panose="020B0604020202020204" pitchFamily="34" charset="0"/>
              </a:rPr>
            </a:br>
            <a:r>
              <a:rPr lang="en-US" b="1" dirty="0">
                <a:latin typeface="Cooper Black" panose="0208090404030B020404" pitchFamily="18" charset="0"/>
                <a:cs typeface="Arial" panose="020B0604020202020204" pitchFamily="34" charset="0"/>
              </a:rPr>
              <a:t>Local Learning Centers</a:t>
            </a:r>
            <a:endParaRPr lang="en-US" b="1" i="1" dirty="0">
              <a:latin typeface="Cooper Black" panose="0208090404030B020404" pitchFamily="18" charset="0"/>
              <a:cs typeface="Arial" panose="020B0604020202020204" pitchFamily="34" charset="0"/>
            </a:endParaRPr>
          </a:p>
        </p:txBody>
      </p:sp>
      <p:sp>
        <p:nvSpPr>
          <p:cNvPr id="3" name="Rectangle 2"/>
          <p:cNvSpPr txBox="1">
            <a:spLocks noChangeArrowheads="1"/>
          </p:cNvSpPr>
          <p:nvPr/>
        </p:nvSpPr>
        <p:spPr bwMode="auto">
          <a:xfrm>
            <a:off x="6477000" y="4038600"/>
            <a:ext cx="1524000" cy="838200"/>
          </a:xfrm>
          <a:prstGeom prst="rect">
            <a:avLst/>
          </a:prstGeom>
          <a:noFill/>
          <a:ln w="9525">
            <a:noFill/>
            <a:miter lim="800000"/>
            <a:headEnd/>
            <a:tailEnd/>
          </a:ln>
          <a:effectLst/>
        </p:spPr>
        <p:txBody>
          <a:bodyPr anchor="ctr"/>
          <a:lstStyle/>
          <a:p>
            <a:pPr algn="ctr" eaLnBrk="1" hangingPunct="1">
              <a:defRPr/>
            </a:pPr>
            <a:endParaRPr lang="en-US" sz="2800" b="1" kern="0" dirty="0">
              <a:solidFill>
                <a:schemeClr val="tx2"/>
              </a:solidFill>
              <a:effectLst>
                <a:outerShdw blurRad="38100" dist="38100" dir="2700000" algn="tl">
                  <a:srgbClr val="000000"/>
                </a:outerShdw>
              </a:effectLst>
              <a:latin typeface="+mj-lt"/>
              <a:ea typeface="+mj-ea"/>
              <a:cs typeface="+mj-cs"/>
            </a:endParaRPr>
          </a:p>
        </p:txBody>
      </p:sp>
      <p:pic>
        <p:nvPicPr>
          <p:cNvPr id="614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1" y="2444552"/>
            <a:ext cx="6297827" cy="157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71462" y="2682839"/>
            <a:ext cx="2939921" cy="288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29200" y="4561057"/>
            <a:ext cx="5334000" cy="1904245"/>
          </a:xfrm>
          <a:prstGeom prst="rect">
            <a:avLst/>
          </a:prstGeom>
        </p:spPr>
      </p:pic>
    </p:spTree>
    <p:extLst>
      <p:ext uri="{BB962C8B-B14F-4D97-AF65-F5344CB8AC3E}">
        <p14:creationId xmlns:p14="http://schemas.microsoft.com/office/powerpoint/2010/main" val="3284594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39AF34-90C2-C856-6D8F-81BFF4998FD8}"/>
              </a:ext>
            </a:extLst>
          </p:cNvPr>
          <p:cNvSpPr txBox="1"/>
          <p:nvPr/>
        </p:nvSpPr>
        <p:spPr>
          <a:xfrm>
            <a:off x="94135" y="1765568"/>
            <a:ext cx="10681442" cy="1569660"/>
          </a:xfrm>
          <a:prstGeom prst="rect">
            <a:avLst/>
          </a:prstGeom>
          <a:noFill/>
        </p:spPr>
        <p:txBody>
          <a:bodyPr wrap="square">
            <a:spAutoFit/>
          </a:bodyPr>
          <a:lstStyle/>
          <a:p>
            <a:r>
              <a:rPr lang="en-CA" sz="2400" dirty="0">
                <a:effectLst/>
                <a:latin typeface="Calibri" panose="020F0502020204030204" pitchFamily="34" charset="0"/>
                <a:ea typeface="Times New Roman" panose="02020603050405020304" pitchFamily="18" charset="0"/>
              </a:rPr>
              <a:t>Dividends, unlike salaries, are not subject to the payment of Canada Pension Plan contributions, employment insurance contributions, and other provincial payroll taxes. These amounts can significantly impact how much is left in your pocket at the end of the day and must be considered.</a:t>
            </a:r>
            <a:endParaRPr lang="en-US" sz="2400" dirty="0"/>
          </a:p>
        </p:txBody>
      </p:sp>
      <p:sp>
        <p:nvSpPr>
          <p:cNvPr id="4" name="TextBox 3">
            <a:extLst>
              <a:ext uri="{FF2B5EF4-FFF2-40B4-BE49-F238E27FC236}">
                <a16:creationId xmlns:a16="http://schemas.microsoft.com/office/drawing/2014/main" id="{22C2888C-452E-1C10-3CA6-DC1A4F9705E2}"/>
              </a:ext>
            </a:extLst>
          </p:cNvPr>
          <p:cNvSpPr txBox="1"/>
          <p:nvPr/>
        </p:nvSpPr>
        <p:spPr>
          <a:xfrm>
            <a:off x="5979461" y="3335228"/>
            <a:ext cx="5898776" cy="3416320"/>
          </a:xfrm>
          <a:prstGeom prst="rect">
            <a:avLst/>
          </a:prstGeom>
          <a:noFill/>
        </p:spPr>
        <p:txBody>
          <a:bodyPr wrap="square">
            <a:spAutoFit/>
          </a:bodyPr>
          <a:lstStyle/>
          <a:p>
            <a:r>
              <a:rPr lang="en-CA" sz="2400" dirty="0">
                <a:effectLst/>
                <a:latin typeface="Calibri" panose="020F0502020204030204" pitchFamily="34" charset="0"/>
                <a:ea typeface="Times New Roman" panose="02020603050405020304" pitchFamily="18" charset="0"/>
              </a:rPr>
              <a:t>Nevertheless, the income you earn through a company and the money you receive as dividends are taxed at about the same rate. Before deciding, sit down with your tax adviser and run simulations to determine what works best for your case. But dividends are not considered a company expense and will not lower your company’s overall taxable income.</a:t>
            </a:r>
            <a:endParaRPr lang="en-US" sz="2400" dirty="0"/>
          </a:p>
        </p:txBody>
      </p:sp>
      <p:sp>
        <p:nvSpPr>
          <p:cNvPr id="5" name="Title 1">
            <a:extLst>
              <a:ext uri="{FF2B5EF4-FFF2-40B4-BE49-F238E27FC236}">
                <a16:creationId xmlns:a16="http://schemas.microsoft.com/office/drawing/2014/main" id="{0ECD0ACE-CA09-243E-D238-319E6D5D2BBF}"/>
              </a:ext>
            </a:extLst>
          </p:cNvPr>
          <p:cNvSpPr>
            <a:spLocks noGrp="1"/>
          </p:cNvSpPr>
          <p:nvPr>
            <p:ph type="title"/>
          </p:nvPr>
        </p:nvSpPr>
        <p:spPr>
          <a:xfrm>
            <a:off x="838200" y="365125"/>
            <a:ext cx="10515600" cy="1325563"/>
          </a:xfrm>
        </p:spPr>
        <p:txBody>
          <a:bodyPr>
            <a:normAutofit fontScale="90000"/>
          </a:bodyPr>
          <a:lstStyle/>
          <a:p>
            <a:pPr algn="ctr"/>
            <a:r>
              <a:rPr lang="en-CA" sz="6600" b="1" dirty="0">
                <a:latin typeface="Arial" panose="020B0604020202020204" pitchFamily="34" charset="0"/>
                <a:cs typeface="Arial" panose="020B0604020202020204" pitchFamily="34" charset="0"/>
              </a:rPr>
              <a:t>But What About Dividends, Cont’d</a:t>
            </a:r>
            <a:endParaRPr lang="en-US" sz="6600" b="1" dirty="0">
              <a:latin typeface="Arial" panose="020B0604020202020204" pitchFamily="34" charset="0"/>
              <a:cs typeface="Arial" panose="020B0604020202020204" pitchFamily="34" charset="0"/>
            </a:endParaRPr>
          </a:p>
        </p:txBody>
      </p:sp>
      <p:pic>
        <p:nvPicPr>
          <p:cNvPr id="1026" name="Picture 2">
            <a:extLst>
              <a:ext uri="{FF2B5EF4-FFF2-40B4-BE49-F238E27FC236}">
                <a16:creationId xmlns:a16="http://schemas.microsoft.com/office/drawing/2014/main" id="{8E09BEE8-CF4D-9B42-B775-BF45356EB3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9" y="3371472"/>
            <a:ext cx="5015747" cy="3343831"/>
          </a:xfrm>
          <a:prstGeom prst="snip2DiagRect">
            <a:avLst/>
          </a:prstGeom>
          <a:solidFill>
            <a:srgbClr val="FFFFFF">
              <a:shade val="85000"/>
            </a:srgbClr>
          </a:solidFill>
          <a:ln w="28575" cap="sq">
            <a:solidFill>
              <a:schemeClr val="tx1"/>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45028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8553D-DE98-312B-CDED-E49E99526147}"/>
              </a:ext>
            </a:extLst>
          </p:cNvPr>
          <p:cNvSpPr>
            <a:spLocks noGrp="1"/>
          </p:cNvSpPr>
          <p:nvPr>
            <p:ph type="title"/>
          </p:nvPr>
        </p:nvSpPr>
        <p:spPr/>
        <p:txBody>
          <a:bodyPr>
            <a:normAutofit/>
          </a:bodyPr>
          <a:lstStyle/>
          <a:p>
            <a:pPr algn="ctr"/>
            <a:r>
              <a:rPr lang="en-US" sz="6600" b="1" dirty="0">
                <a:latin typeface="Arial" panose="020B0604020202020204" pitchFamily="34" charset="0"/>
                <a:cs typeface="Arial" panose="020B0604020202020204" pitchFamily="34" charset="0"/>
              </a:rPr>
              <a:t>TRUE OR FALSE</a:t>
            </a:r>
          </a:p>
        </p:txBody>
      </p:sp>
      <p:sp>
        <p:nvSpPr>
          <p:cNvPr id="4" name="TextBox 3">
            <a:extLst>
              <a:ext uri="{FF2B5EF4-FFF2-40B4-BE49-F238E27FC236}">
                <a16:creationId xmlns:a16="http://schemas.microsoft.com/office/drawing/2014/main" id="{41C52CA1-C873-618C-C115-1C60999FB079}"/>
              </a:ext>
            </a:extLst>
          </p:cNvPr>
          <p:cNvSpPr txBox="1"/>
          <p:nvPr/>
        </p:nvSpPr>
        <p:spPr>
          <a:xfrm>
            <a:off x="1461247" y="2200399"/>
            <a:ext cx="9269506" cy="954107"/>
          </a:xfrm>
          <a:prstGeom prst="rect">
            <a:avLst/>
          </a:prstGeom>
          <a:noFill/>
        </p:spPr>
        <p:txBody>
          <a:bodyPr wrap="square">
            <a:spAutoFit/>
          </a:bodyPr>
          <a:lstStyle/>
          <a:p>
            <a:pPr algn="ctr"/>
            <a:r>
              <a:rPr lang="en-CA" sz="2800" b="1" dirty="0">
                <a:effectLst/>
                <a:ea typeface="Times New Roman" panose="02020603050405020304" pitchFamily="18" charset="0"/>
              </a:rPr>
              <a:t>As a self-employed worker, I am entitled to the government pension fund program.</a:t>
            </a:r>
            <a:endParaRPr lang="en-US" sz="2800" b="1" dirty="0"/>
          </a:p>
        </p:txBody>
      </p:sp>
      <p:grpSp>
        <p:nvGrpSpPr>
          <p:cNvPr id="7" name="Group 6">
            <a:extLst>
              <a:ext uri="{FF2B5EF4-FFF2-40B4-BE49-F238E27FC236}">
                <a16:creationId xmlns:a16="http://schemas.microsoft.com/office/drawing/2014/main" id="{B3B3D260-5183-F937-D269-ADCC78CDC91D}"/>
              </a:ext>
            </a:extLst>
          </p:cNvPr>
          <p:cNvGrpSpPr/>
          <p:nvPr/>
        </p:nvGrpSpPr>
        <p:grpSpPr>
          <a:xfrm>
            <a:off x="3418113" y="3601617"/>
            <a:ext cx="5355775" cy="1138334"/>
            <a:chOff x="3418113" y="3601617"/>
            <a:chExt cx="5355775" cy="1138334"/>
          </a:xfrm>
        </p:grpSpPr>
        <p:sp>
          <p:nvSpPr>
            <p:cNvPr id="8" name="Rectangle: Rounded Corners 7">
              <a:hlinkClick r:id="rId2" action="ppaction://hlinksldjump"/>
              <a:extLst>
                <a:ext uri="{FF2B5EF4-FFF2-40B4-BE49-F238E27FC236}">
                  <a16:creationId xmlns:a16="http://schemas.microsoft.com/office/drawing/2014/main" id="{B4DF5702-E9BC-3F11-A4C4-55F4A66BA363}"/>
                </a:ext>
              </a:extLst>
            </p:cNvPr>
            <p:cNvSpPr/>
            <p:nvPr/>
          </p:nvSpPr>
          <p:spPr>
            <a:xfrm>
              <a:off x="7517366" y="3601617"/>
              <a:ext cx="1256522" cy="113833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False</a:t>
              </a:r>
              <a:endParaRPr lang="en-US" sz="2400" dirty="0"/>
            </a:p>
          </p:txBody>
        </p:sp>
        <p:sp>
          <p:nvSpPr>
            <p:cNvPr id="9" name="Rectangle: Rounded Corners 8">
              <a:hlinkClick r:id="rId3" action="ppaction://hlinksldjump"/>
              <a:extLst>
                <a:ext uri="{FF2B5EF4-FFF2-40B4-BE49-F238E27FC236}">
                  <a16:creationId xmlns:a16="http://schemas.microsoft.com/office/drawing/2014/main" id="{710534FF-1D59-1929-98C7-8CAC9E1D4825}"/>
                </a:ext>
              </a:extLst>
            </p:cNvPr>
            <p:cNvSpPr/>
            <p:nvPr/>
          </p:nvSpPr>
          <p:spPr>
            <a:xfrm>
              <a:off x="3418113" y="3601617"/>
              <a:ext cx="1256522" cy="1138334"/>
            </a:xfrm>
            <a:prstGeom prst="roundRect">
              <a:avLst/>
            </a:prstGeom>
            <a:solidFill>
              <a:schemeClr val="accent6"/>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CA" sz="2800" dirty="0"/>
                <a:t>True</a:t>
              </a:r>
              <a:endParaRPr lang="en-US" sz="2800" dirty="0"/>
            </a:p>
          </p:txBody>
        </p:sp>
      </p:grpSp>
    </p:spTree>
    <p:extLst>
      <p:ext uri="{BB962C8B-B14F-4D97-AF65-F5344CB8AC3E}">
        <p14:creationId xmlns:p14="http://schemas.microsoft.com/office/powerpoint/2010/main" val="3434024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hlinkClick r:id="rId2" action="ppaction://hlinksldjump"/>
            <a:extLst>
              <a:ext uri="{FF2B5EF4-FFF2-40B4-BE49-F238E27FC236}">
                <a16:creationId xmlns:a16="http://schemas.microsoft.com/office/drawing/2014/main" id="{8D5F09FB-36D0-2B70-38A5-63FAB645FFE9}"/>
              </a:ext>
            </a:extLst>
          </p:cNvPr>
          <p:cNvSpPr/>
          <p:nvPr/>
        </p:nvSpPr>
        <p:spPr>
          <a:xfrm>
            <a:off x="5236681" y="4057722"/>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
        <p:nvSpPr>
          <p:cNvPr id="5" name="Rectangle 4">
            <a:extLst>
              <a:ext uri="{FF2B5EF4-FFF2-40B4-BE49-F238E27FC236}">
                <a16:creationId xmlns:a16="http://schemas.microsoft.com/office/drawing/2014/main" id="{3F6C4DB8-A9A0-C6AD-7EF5-4C1CFFE90063}"/>
              </a:ext>
            </a:extLst>
          </p:cNvPr>
          <p:cNvSpPr/>
          <p:nvPr/>
        </p:nvSpPr>
        <p:spPr>
          <a:xfrm>
            <a:off x="3047999" y="1102568"/>
            <a:ext cx="6096000" cy="1569660"/>
          </a:xfrm>
          <a:prstGeom prst="rect">
            <a:avLst/>
          </a:prstGeom>
        </p:spPr>
        <p:txBody>
          <a:bodyPr>
            <a:spAutoFit/>
          </a:bodyPr>
          <a:lstStyle/>
          <a:p>
            <a:pPr lvl="0" algn="ctr"/>
            <a:r>
              <a:rPr lang="en-US" sz="4800" b="1" dirty="0">
                <a:solidFill>
                  <a:prstClr val="black"/>
                </a:solidFill>
                <a:latin typeface="Arial" panose="020B0604020202020204" pitchFamily="34" charset="0"/>
                <a:cs typeface="Arial" panose="020B0604020202020204" pitchFamily="34" charset="0"/>
              </a:rPr>
              <a:t>Congratulations, you are correct!</a:t>
            </a:r>
          </a:p>
        </p:txBody>
      </p:sp>
      <p:sp>
        <p:nvSpPr>
          <p:cNvPr id="7" name="TextBox 6">
            <a:extLst>
              <a:ext uri="{FF2B5EF4-FFF2-40B4-BE49-F238E27FC236}">
                <a16:creationId xmlns:a16="http://schemas.microsoft.com/office/drawing/2014/main" id="{2B6F64F2-29F2-77DB-8152-DD401F7AEB7D}"/>
              </a:ext>
            </a:extLst>
          </p:cNvPr>
          <p:cNvSpPr txBox="1"/>
          <p:nvPr/>
        </p:nvSpPr>
        <p:spPr>
          <a:xfrm>
            <a:off x="1315823" y="2729697"/>
            <a:ext cx="9560346" cy="1200329"/>
          </a:xfrm>
          <a:prstGeom prst="rect">
            <a:avLst/>
          </a:prstGeom>
          <a:noFill/>
        </p:spPr>
        <p:txBody>
          <a:bodyPr wrap="square">
            <a:spAutoFit/>
          </a:bodyPr>
          <a:lstStyle/>
          <a:p>
            <a:pPr algn="ctr"/>
            <a:r>
              <a:rPr lang="en-CA" sz="2400" i="1" dirty="0">
                <a:effectLst/>
                <a:latin typeface="Calibri" panose="020F0502020204030204" pitchFamily="34" charset="0"/>
                <a:ea typeface="Times New Roman" panose="02020603050405020304" pitchFamily="18" charset="0"/>
              </a:rPr>
              <a:t>if you choose to pay yourself a salary, it’s possible to save for retirement through involuntary Canada Pension Plan (CPP) and Registered Retirement Savings Plan (RRSP) contributions.</a:t>
            </a:r>
            <a:endParaRPr lang="en-US" sz="2400" i="1" dirty="0"/>
          </a:p>
        </p:txBody>
      </p:sp>
    </p:spTree>
    <p:extLst>
      <p:ext uri="{BB962C8B-B14F-4D97-AF65-F5344CB8AC3E}">
        <p14:creationId xmlns:p14="http://schemas.microsoft.com/office/powerpoint/2010/main" val="935151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51E950-919B-3025-E992-D5871F3890DF}"/>
              </a:ext>
            </a:extLst>
          </p:cNvPr>
          <p:cNvSpPr txBox="1"/>
          <p:nvPr/>
        </p:nvSpPr>
        <p:spPr>
          <a:xfrm>
            <a:off x="3723259" y="1859340"/>
            <a:ext cx="4572000" cy="1569660"/>
          </a:xfrm>
          <a:prstGeom prst="rect">
            <a:avLst/>
          </a:prstGeom>
          <a:noFill/>
        </p:spPr>
        <p:txBody>
          <a:bodyPr wrap="square" rtlCol="0">
            <a:spAutoFit/>
          </a:bodyPr>
          <a:lstStyle/>
          <a:p>
            <a:pPr algn="ctr"/>
            <a:r>
              <a:rPr lang="en-US" sz="4800" b="1" dirty="0">
                <a:latin typeface="Arial" panose="020B0604020202020204" pitchFamily="34" charset="0"/>
                <a:cs typeface="Arial" panose="020B0604020202020204" pitchFamily="34" charset="0"/>
              </a:rPr>
              <a:t>Sorry. Please try again.</a:t>
            </a:r>
          </a:p>
        </p:txBody>
      </p:sp>
      <p:sp>
        <p:nvSpPr>
          <p:cNvPr id="3" name="Rectangle: Rounded Corners 2">
            <a:hlinkClick r:id="rId2" action="ppaction://hlinksldjump"/>
            <a:extLst>
              <a:ext uri="{FF2B5EF4-FFF2-40B4-BE49-F238E27FC236}">
                <a16:creationId xmlns:a16="http://schemas.microsoft.com/office/drawing/2014/main" id="{E5C36AF6-096B-FBA3-5AF0-FB9E792D4499}"/>
              </a:ext>
            </a:extLst>
          </p:cNvPr>
          <p:cNvSpPr/>
          <p:nvPr/>
        </p:nvSpPr>
        <p:spPr>
          <a:xfrm>
            <a:off x="5111385" y="3593593"/>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2727209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8553D-DE98-312B-CDED-E49E99526147}"/>
              </a:ext>
            </a:extLst>
          </p:cNvPr>
          <p:cNvSpPr>
            <a:spLocks noGrp="1"/>
          </p:cNvSpPr>
          <p:nvPr>
            <p:ph type="title"/>
          </p:nvPr>
        </p:nvSpPr>
        <p:spPr/>
        <p:txBody>
          <a:bodyPr>
            <a:normAutofit/>
          </a:bodyPr>
          <a:lstStyle/>
          <a:p>
            <a:pPr algn="ctr"/>
            <a:r>
              <a:rPr lang="en-US" sz="6600" b="1" dirty="0">
                <a:latin typeface="Arial" panose="020B0604020202020204" pitchFamily="34" charset="0"/>
                <a:cs typeface="Arial" panose="020B0604020202020204" pitchFamily="34" charset="0"/>
              </a:rPr>
              <a:t>TRUE OR FALSE</a:t>
            </a:r>
          </a:p>
        </p:txBody>
      </p:sp>
      <p:sp>
        <p:nvSpPr>
          <p:cNvPr id="4" name="TextBox 3">
            <a:extLst>
              <a:ext uri="{FF2B5EF4-FFF2-40B4-BE49-F238E27FC236}">
                <a16:creationId xmlns:a16="http://schemas.microsoft.com/office/drawing/2014/main" id="{41C52CA1-C873-618C-C115-1C60999FB079}"/>
              </a:ext>
            </a:extLst>
          </p:cNvPr>
          <p:cNvSpPr txBox="1"/>
          <p:nvPr/>
        </p:nvSpPr>
        <p:spPr>
          <a:xfrm>
            <a:off x="1461247" y="2200399"/>
            <a:ext cx="9269506" cy="954107"/>
          </a:xfrm>
          <a:prstGeom prst="rect">
            <a:avLst/>
          </a:prstGeom>
          <a:noFill/>
        </p:spPr>
        <p:txBody>
          <a:bodyPr wrap="square">
            <a:spAutoFit/>
          </a:bodyPr>
          <a:lstStyle/>
          <a:p>
            <a:pPr algn="ctr"/>
            <a:r>
              <a:rPr lang="en-CA" sz="2800" b="1" dirty="0">
                <a:effectLst/>
                <a:latin typeface="Calibri" panose="020F0502020204030204" pitchFamily="34" charset="0"/>
                <a:ea typeface="Times New Roman" panose="02020603050405020304" pitchFamily="18" charset="0"/>
              </a:rPr>
              <a:t>As a self-employed business owner, I have to pay myself minimum wage.</a:t>
            </a:r>
            <a:endParaRPr lang="en-US" sz="2800" b="1" dirty="0"/>
          </a:p>
        </p:txBody>
      </p:sp>
      <p:grpSp>
        <p:nvGrpSpPr>
          <p:cNvPr id="7" name="Group 6">
            <a:extLst>
              <a:ext uri="{FF2B5EF4-FFF2-40B4-BE49-F238E27FC236}">
                <a16:creationId xmlns:a16="http://schemas.microsoft.com/office/drawing/2014/main" id="{B3B3D260-5183-F937-D269-ADCC78CDC91D}"/>
              </a:ext>
            </a:extLst>
          </p:cNvPr>
          <p:cNvGrpSpPr/>
          <p:nvPr/>
        </p:nvGrpSpPr>
        <p:grpSpPr>
          <a:xfrm>
            <a:off x="3418113" y="3601617"/>
            <a:ext cx="5355775" cy="1138334"/>
            <a:chOff x="3418113" y="3601617"/>
            <a:chExt cx="5355775" cy="1138334"/>
          </a:xfrm>
        </p:grpSpPr>
        <p:sp>
          <p:nvSpPr>
            <p:cNvPr id="8" name="Rectangle: Rounded Corners 7">
              <a:hlinkClick r:id="rId2" action="ppaction://hlinksldjump"/>
              <a:extLst>
                <a:ext uri="{FF2B5EF4-FFF2-40B4-BE49-F238E27FC236}">
                  <a16:creationId xmlns:a16="http://schemas.microsoft.com/office/drawing/2014/main" id="{B4DF5702-E9BC-3F11-A4C4-55F4A66BA363}"/>
                </a:ext>
              </a:extLst>
            </p:cNvPr>
            <p:cNvSpPr/>
            <p:nvPr/>
          </p:nvSpPr>
          <p:spPr>
            <a:xfrm>
              <a:off x="7517366" y="3601617"/>
              <a:ext cx="1256522" cy="113833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False</a:t>
              </a:r>
              <a:endParaRPr lang="en-US" sz="2400" dirty="0"/>
            </a:p>
          </p:txBody>
        </p:sp>
        <p:sp>
          <p:nvSpPr>
            <p:cNvPr id="9" name="Rectangle: Rounded Corners 8">
              <a:hlinkClick r:id="rId3" action="ppaction://hlinksldjump"/>
              <a:extLst>
                <a:ext uri="{FF2B5EF4-FFF2-40B4-BE49-F238E27FC236}">
                  <a16:creationId xmlns:a16="http://schemas.microsoft.com/office/drawing/2014/main" id="{710534FF-1D59-1929-98C7-8CAC9E1D4825}"/>
                </a:ext>
              </a:extLst>
            </p:cNvPr>
            <p:cNvSpPr/>
            <p:nvPr/>
          </p:nvSpPr>
          <p:spPr>
            <a:xfrm>
              <a:off x="3418113" y="3601617"/>
              <a:ext cx="1256522" cy="1138334"/>
            </a:xfrm>
            <a:prstGeom prst="roundRect">
              <a:avLst/>
            </a:prstGeom>
            <a:solidFill>
              <a:schemeClr val="accent6"/>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CA" sz="2800" dirty="0"/>
                <a:t>True</a:t>
              </a:r>
              <a:endParaRPr lang="en-US" sz="2800" dirty="0"/>
            </a:p>
          </p:txBody>
        </p:sp>
      </p:grpSp>
    </p:spTree>
    <p:extLst>
      <p:ext uri="{BB962C8B-B14F-4D97-AF65-F5344CB8AC3E}">
        <p14:creationId xmlns:p14="http://schemas.microsoft.com/office/powerpoint/2010/main" val="3062641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hlinkClick r:id="rId2" action="ppaction://hlinksldjump"/>
            <a:extLst>
              <a:ext uri="{FF2B5EF4-FFF2-40B4-BE49-F238E27FC236}">
                <a16:creationId xmlns:a16="http://schemas.microsoft.com/office/drawing/2014/main" id="{8D5F09FB-36D0-2B70-38A5-63FAB645FFE9}"/>
              </a:ext>
            </a:extLst>
          </p:cNvPr>
          <p:cNvSpPr/>
          <p:nvPr/>
        </p:nvSpPr>
        <p:spPr>
          <a:xfrm>
            <a:off x="5236683" y="3872557"/>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
        <p:nvSpPr>
          <p:cNvPr id="5" name="Rectangle 4">
            <a:extLst>
              <a:ext uri="{FF2B5EF4-FFF2-40B4-BE49-F238E27FC236}">
                <a16:creationId xmlns:a16="http://schemas.microsoft.com/office/drawing/2014/main" id="{3F6C4DB8-A9A0-C6AD-7EF5-4C1CFFE90063}"/>
              </a:ext>
            </a:extLst>
          </p:cNvPr>
          <p:cNvSpPr/>
          <p:nvPr/>
        </p:nvSpPr>
        <p:spPr>
          <a:xfrm>
            <a:off x="3047999" y="1102568"/>
            <a:ext cx="6096000" cy="1569660"/>
          </a:xfrm>
          <a:prstGeom prst="rect">
            <a:avLst/>
          </a:prstGeom>
        </p:spPr>
        <p:txBody>
          <a:bodyPr>
            <a:spAutoFit/>
          </a:bodyPr>
          <a:lstStyle/>
          <a:p>
            <a:pPr lvl="0" algn="ctr"/>
            <a:r>
              <a:rPr lang="en-US" sz="4800" b="1" dirty="0">
                <a:solidFill>
                  <a:prstClr val="black"/>
                </a:solidFill>
                <a:latin typeface="Arial" panose="020B0604020202020204" pitchFamily="34" charset="0"/>
                <a:cs typeface="Arial" panose="020B0604020202020204" pitchFamily="34" charset="0"/>
              </a:rPr>
              <a:t>Congratulations, you are correct!</a:t>
            </a:r>
          </a:p>
        </p:txBody>
      </p:sp>
      <p:sp>
        <p:nvSpPr>
          <p:cNvPr id="7" name="TextBox 6">
            <a:extLst>
              <a:ext uri="{FF2B5EF4-FFF2-40B4-BE49-F238E27FC236}">
                <a16:creationId xmlns:a16="http://schemas.microsoft.com/office/drawing/2014/main" id="{2B6F64F2-29F2-77DB-8152-DD401F7AEB7D}"/>
              </a:ext>
            </a:extLst>
          </p:cNvPr>
          <p:cNvSpPr txBox="1"/>
          <p:nvPr/>
        </p:nvSpPr>
        <p:spPr>
          <a:xfrm>
            <a:off x="1315827" y="2672228"/>
            <a:ext cx="9560346" cy="1200329"/>
          </a:xfrm>
          <a:prstGeom prst="rect">
            <a:avLst/>
          </a:prstGeom>
          <a:noFill/>
        </p:spPr>
        <p:txBody>
          <a:bodyPr wrap="square">
            <a:spAutoFit/>
          </a:bodyPr>
          <a:lstStyle/>
          <a:p>
            <a:pPr algn="ctr"/>
            <a:r>
              <a:rPr lang="en-CA" sz="2400" i="1" dirty="0">
                <a:effectLst/>
                <a:latin typeface="Calibri" panose="020F0502020204030204" pitchFamily="34" charset="0"/>
                <a:ea typeface="Times New Roman" panose="02020603050405020304" pitchFamily="18" charset="0"/>
              </a:rPr>
              <a:t>No, the minimum wage doesn’t apply as it does for employees. Pay yourself enough to cover your basic living expenses for you and your family after calculating what those expenses come to. </a:t>
            </a:r>
            <a:endParaRPr lang="en-US" sz="2400" i="1" dirty="0"/>
          </a:p>
        </p:txBody>
      </p:sp>
    </p:spTree>
    <p:extLst>
      <p:ext uri="{BB962C8B-B14F-4D97-AF65-F5344CB8AC3E}">
        <p14:creationId xmlns:p14="http://schemas.microsoft.com/office/powerpoint/2010/main" val="2822653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51E950-919B-3025-E992-D5871F3890DF}"/>
              </a:ext>
            </a:extLst>
          </p:cNvPr>
          <p:cNvSpPr txBox="1"/>
          <p:nvPr/>
        </p:nvSpPr>
        <p:spPr>
          <a:xfrm>
            <a:off x="3723259" y="1859340"/>
            <a:ext cx="4572000" cy="1569660"/>
          </a:xfrm>
          <a:prstGeom prst="rect">
            <a:avLst/>
          </a:prstGeom>
          <a:noFill/>
        </p:spPr>
        <p:txBody>
          <a:bodyPr wrap="square" rtlCol="0">
            <a:spAutoFit/>
          </a:bodyPr>
          <a:lstStyle/>
          <a:p>
            <a:pPr algn="ctr"/>
            <a:r>
              <a:rPr lang="en-US" sz="4800" b="1" dirty="0">
                <a:latin typeface="Arial" panose="020B0604020202020204" pitchFamily="34" charset="0"/>
                <a:cs typeface="Arial" panose="020B0604020202020204" pitchFamily="34" charset="0"/>
              </a:rPr>
              <a:t>Sorry. Please try again.</a:t>
            </a:r>
          </a:p>
        </p:txBody>
      </p:sp>
      <p:sp>
        <p:nvSpPr>
          <p:cNvPr id="3" name="Rectangle: Rounded Corners 2">
            <a:hlinkClick r:id="rId2" action="ppaction://hlinksldjump"/>
            <a:extLst>
              <a:ext uri="{FF2B5EF4-FFF2-40B4-BE49-F238E27FC236}">
                <a16:creationId xmlns:a16="http://schemas.microsoft.com/office/drawing/2014/main" id="{E5C36AF6-096B-FBA3-5AF0-FB9E792D4499}"/>
              </a:ext>
            </a:extLst>
          </p:cNvPr>
          <p:cNvSpPr/>
          <p:nvPr/>
        </p:nvSpPr>
        <p:spPr>
          <a:xfrm>
            <a:off x="5111385" y="3593593"/>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7974612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D5778-2447-BEC8-4FD2-5F25792841B3}"/>
              </a:ext>
            </a:extLst>
          </p:cNvPr>
          <p:cNvSpPr txBox="1">
            <a:spLocks/>
          </p:cNvSpPr>
          <p:nvPr/>
        </p:nvSpPr>
        <p:spPr>
          <a:xfrm>
            <a:off x="838200" y="0"/>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6600" b="1" dirty="0">
                <a:latin typeface="Arial" panose="020B0604020202020204" pitchFamily="34" charset="0"/>
                <a:cs typeface="Arial" panose="020B0604020202020204" pitchFamily="34" charset="0"/>
              </a:rPr>
              <a:t>GLOSSARY</a:t>
            </a:r>
            <a:endParaRPr lang="en-US" sz="6600" b="1"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20B27287-2EC1-19C9-E683-11D2DB1CEC97}"/>
              </a:ext>
            </a:extLst>
          </p:cNvPr>
          <p:cNvSpPr/>
          <p:nvPr/>
        </p:nvSpPr>
        <p:spPr>
          <a:xfrm>
            <a:off x="8896543" y="0"/>
            <a:ext cx="3295457" cy="7233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CA" sz="2400" dirty="0">
                <a:ln w="0"/>
                <a:solidFill>
                  <a:schemeClr val="tx1"/>
                </a:solidFill>
                <a:effectLst>
                  <a:outerShdw blurRad="38100" dist="19050" dir="2700000" algn="tl" rotWithShape="0">
                    <a:schemeClr val="dk1">
                      <a:alpha val="40000"/>
                    </a:schemeClr>
                  </a:outerShdw>
                </a:effectLst>
              </a:rPr>
              <a:t>Click on the word to go back to that slide.</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DE958778-D494-CCAC-50D1-173D7CA9BA2B}"/>
              </a:ext>
            </a:extLst>
          </p:cNvPr>
          <p:cNvSpPr txBox="1"/>
          <p:nvPr/>
        </p:nvSpPr>
        <p:spPr>
          <a:xfrm>
            <a:off x="-83303" y="927972"/>
            <a:ext cx="11351938" cy="6001643"/>
          </a:xfrm>
          <a:prstGeom prst="rect">
            <a:avLst/>
          </a:prstGeom>
          <a:noFill/>
        </p:spPr>
        <p:txBody>
          <a:bodyPr wrap="square">
            <a:spAutoFit/>
          </a:bodyPr>
          <a:lstStyle/>
          <a:p>
            <a:pPr marL="342900" marR="0" lvl="0" indent="-342900">
              <a:spcBef>
                <a:spcPts val="0"/>
              </a:spcBef>
              <a:spcAft>
                <a:spcPts val="0"/>
              </a:spcAft>
              <a:buFont typeface="Calibri" panose="020F0502020204030204" pitchFamily="34" charset="0"/>
              <a:buChar char="-"/>
            </a:pPr>
            <a:r>
              <a:rPr lang="en-CA" sz="2400" b="1" dirty="0">
                <a:effectLst/>
                <a:latin typeface="Calibri" panose="020F0502020204030204" pitchFamily="34" charset="0"/>
                <a:ea typeface="Calibri" panose="020F0502020204030204" pitchFamily="34" charset="0"/>
                <a:hlinkClick r:id="rId2" action="ppaction://hlinksldjump"/>
              </a:rPr>
              <a:t>Proprietor</a:t>
            </a:r>
            <a:r>
              <a:rPr lang="en-CA" sz="2400" b="1" dirty="0">
                <a:effectLst/>
                <a:latin typeface="Calibri" panose="020F0502020204030204" pitchFamily="34" charset="0"/>
                <a:ea typeface="Calibri" panose="020F0502020204030204" pitchFamily="34" charset="0"/>
              </a:rPr>
              <a:t> </a:t>
            </a:r>
            <a:r>
              <a:rPr lang="en-CA" sz="2400" b="1" dirty="0">
                <a:latin typeface="Calibri" panose="020F0502020204030204" pitchFamily="34" charset="0"/>
                <a:ea typeface="Calibri" panose="020F0502020204030204" pitchFamily="34" charset="0"/>
              </a:rPr>
              <a:t>: </a:t>
            </a:r>
            <a:r>
              <a:rPr lang="en-CA" sz="2400" dirty="0">
                <a:latin typeface="Calibri" panose="020F0502020204030204" pitchFamily="34" charset="0"/>
                <a:ea typeface="Calibri" panose="020F0502020204030204" pitchFamily="34" charset="0"/>
              </a:rPr>
              <a:t>A proprietor refers to an owner; someone who has legal and exclusive ownership of something. The proprietor of a business would therefore own that business. </a:t>
            </a:r>
          </a:p>
          <a:p>
            <a:pPr marL="342900" marR="0" lvl="0" indent="-342900">
              <a:spcBef>
                <a:spcPts val="0"/>
              </a:spcBef>
              <a:spcAft>
                <a:spcPts val="0"/>
              </a:spcAft>
              <a:buFont typeface="Calibri" panose="020F0502020204030204" pitchFamily="34" charset="0"/>
              <a:buChar char="-"/>
            </a:pPr>
            <a:r>
              <a:rPr lang="en-CA" sz="2400" b="1" dirty="0">
                <a:effectLst/>
                <a:latin typeface="Calibri" panose="020F0502020204030204" pitchFamily="34" charset="0"/>
                <a:ea typeface="Calibri" panose="020F0502020204030204" pitchFamily="34" charset="0"/>
                <a:hlinkClick r:id="rId3" action="ppaction://hlinksldjump"/>
              </a:rPr>
              <a:t>Compensation</a:t>
            </a:r>
            <a:r>
              <a:rPr lang="en-CA" sz="2400" b="1" dirty="0">
                <a:effectLst/>
                <a:latin typeface="Calibri" panose="020F0502020204030204" pitchFamily="34" charset="0"/>
                <a:ea typeface="Calibri" panose="020F0502020204030204" pitchFamily="34" charset="0"/>
              </a:rPr>
              <a:t> : </a:t>
            </a:r>
            <a:r>
              <a:rPr lang="en-CA" sz="2400" dirty="0">
                <a:effectLst/>
                <a:latin typeface="Calibri" panose="020F0502020204030204" pitchFamily="34" charset="0"/>
                <a:ea typeface="Calibri" panose="020F0502020204030204" pitchFamily="34" charset="0"/>
              </a:rPr>
              <a:t>In business, compensation describes the cash rewards paid to employees in exchange for the services they provide. It may include base salary, wages, incentives and/or commission. Total compensation includes cash rewards as well as any other company benefits. </a:t>
            </a:r>
            <a:r>
              <a:rPr lang="en-CA" sz="2400" dirty="0">
                <a:latin typeface="Calibri" panose="020F0502020204030204" pitchFamily="34" charset="0"/>
                <a:ea typeface="Calibri" panose="020F0502020204030204" pitchFamily="34" charset="0"/>
              </a:rPr>
              <a:t>An own</a:t>
            </a:r>
            <a:r>
              <a:rPr lang="en-CA" sz="2400" dirty="0">
                <a:effectLst/>
                <a:latin typeface="Calibri" panose="020F0502020204030204" pitchFamily="34" charset="0"/>
                <a:ea typeface="Calibri" panose="020F0502020204030204" pitchFamily="34" charset="0"/>
              </a:rPr>
              <a:t>er</a:t>
            </a:r>
            <a:r>
              <a:rPr lang="en-CA" sz="2400" dirty="0">
                <a:latin typeface="Calibri" panose="020F0502020204030204" pitchFamily="34" charset="0"/>
                <a:ea typeface="Calibri" panose="020F0502020204030204" pitchFamily="34" charset="0"/>
              </a:rPr>
              <a:t>’s compensation refers to what salary an owner gives themselves. </a:t>
            </a:r>
            <a:endParaRPr lang="en-US" sz="24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Calibri" panose="020F0502020204030204" pitchFamily="34" charset="0"/>
              <a:buChar char="-"/>
            </a:pPr>
            <a:r>
              <a:rPr lang="en-CA" sz="2400" b="1" dirty="0">
                <a:effectLst/>
                <a:latin typeface="Calibri" panose="020F0502020204030204" pitchFamily="34" charset="0"/>
                <a:ea typeface="Calibri" panose="020F0502020204030204" pitchFamily="34" charset="0"/>
                <a:hlinkClick r:id="rId4" action="ppaction://hlinksldjump"/>
              </a:rPr>
              <a:t>Dividend</a:t>
            </a:r>
            <a:r>
              <a:rPr lang="en-CA" sz="2400" b="1" dirty="0">
                <a:effectLst/>
                <a:latin typeface="Calibri" panose="020F0502020204030204" pitchFamily="34" charset="0"/>
                <a:ea typeface="Calibri" panose="020F0502020204030204" pitchFamily="34" charset="0"/>
              </a:rPr>
              <a:t> : </a:t>
            </a:r>
            <a:r>
              <a:rPr lang="en-CA" sz="2400" dirty="0">
                <a:effectLst/>
                <a:latin typeface="Calibri" panose="020F0502020204030204" pitchFamily="34" charset="0"/>
                <a:ea typeface="Calibri" panose="020F0502020204030204" pitchFamily="34" charset="0"/>
              </a:rPr>
              <a:t>A dividend is the distribution of a company's earnings to its shareholders and is determined by the company's board of directors. Dividends are often distributed quarterly and may be paid out as cash or in the form of reinvestment in additional stock.</a:t>
            </a:r>
          </a:p>
          <a:p>
            <a:pPr marL="342900" marR="0" lvl="0" indent="-342900">
              <a:spcBef>
                <a:spcPts val="0"/>
              </a:spcBef>
              <a:spcAft>
                <a:spcPts val="0"/>
              </a:spcAft>
              <a:buFont typeface="Calibri" panose="020F0502020204030204" pitchFamily="34" charset="0"/>
              <a:buChar char="-"/>
            </a:pPr>
            <a:r>
              <a:rPr lang="en-CA" sz="2400" b="1" dirty="0">
                <a:effectLst/>
                <a:latin typeface="Calibri" panose="020F0502020204030204" pitchFamily="34" charset="0"/>
                <a:ea typeface="Calibri" panose="020F0502020204030204" pitchFamily="34" charset="0"/>
                <a:hlinkClick r:id="rId4" action="ppaction://hlinksldjump"/>
              </a:rPr>
              <a:t>Remittance</a:t>
            </a:r>
            <a:r>
              <a:rPr lang="en-CA" sz="2400" b="1" dirty="0">
                <a:effectLst/>
                <a:latin typeface="Calibri" panose="020F0502020204030204" pitchFamily="34" charset="0"/>
                <a:ea typeface="Calibri" panose="020F0502020204030204" pitchFamily="34" charset="0"/>
              </a:rPr>
              <a:t> : </a:t>
            </a:r>
            <a:r>
              <a:rPr lang="en-CA" sz="2400" dirty="0">
                <a:latin typeface="Calibri" panose="020F0502020204030204" pitchFamily="34" charset="0"/>
                <a:ea typeface="Calibri" panose="020F0502020204030204" pitchFamily="34" charset="0"/>
              </a:rPr>
              <a:t>Remittance refers to a</a:t>
            </a:r>
            <a:r>
              <a:rPr lang="en-CA" sz="2400" dirty="0">
                <a:effectLst/>
                <a:latin typeface="Calibri" panose="020F0502020204030204" pitchFamily="34" charset="0"/>
                <a:ea typeface="Calibri" panose="020F0502020204030204" pitchFamily="34" charset="0"/>
              </a:rPr>
              <a:t> payment made from a business to a person or other business, with the person or other business located in the same or a different country. Broadly speaking</a:t>
            </a:r>
            <a:r>
              <a:rPr lang="en-CA" sz="2400" dirty="0">
                <a:latin typeface="Calibri" panose="020F0502020204030204" pitchFamily="34" charset="0"/>
                <a:ea typeface="Calibri" panose="020F0502020204030204" pitchFamily="34" charset="0"/>
              </a:rPr>
              <a:t>, any payment of an invoice or a bill can be called a remittance. </a:t>
            </a:r>
            <a:endParaRPr lang="en-U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626951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1A7475-EA94-4EEE-817F-4F5029F976A2}"/>
              </a:ext>
            </a:extLst>
          </p:cNvPr>
          <p:cNvSpPr txBox="1"/>
          <p:nvPr/>
        </p:nvSpPr>
        <p:spPr>
          <a:xfrm>
            <a:off x="2195804" y="1063690"/>
            <a:ext cx="7800391" cy="3139321"/>
          </a:xfrm>
          <a:prstGeom prst="rect">
            <a:avLst/>
          </a:prstGeom>
          <a:noFill/>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CA" sz="6600" b="1" dirty="0">
                <a:ln w="22225">
                  <a:solidFill>
                    <a:schemeClr val="accent6">
                      <a:lumMod val="75000"/>
                    </a:schemeClr>
                  </a:solidFill>
                  <a:prstDash val="solid"/>
                </a:ln>
                <a:solidFill>
                  <a:schemeClr val="accent6">
                    <a:lumMod val="60000"/>
                    <a:lumOff val="40000"/>
                  </a:schemeClr>
                </a:solidFill>
              </a:rPr>
              <a:t>Congratulations, you have completed this module! </a:t>
            </a:r>
            <a:endParaRPr lang="en-US" sz="6600" b="1" dirty="0">
              <a:ln w="22225">
                <a:solidFill>
                  <a:schemeClr val="accent6">
                    <a:lumMod val="75000"/>
                  </a:schemeClr>
                </a:solidFill>
                <a:prstDash val="solid"/>
              </a:ln>
              <a:solidFill>
                <a:schemeClr val="accent6">
                  <a:lumMod val="60000"/>
                  <a:lumOff val="40000"/>
                </a:schemeClr>
              </a:solidFill>
            </a:endParaRPr>
          </a:p>
        </p:txBody>
      </p:sp>
      <p:sp>
        <p:nvSpPr>
          <p:cNvPr id="3" name="TextBox 2">
            <a:extLst>
              <a:ext uri="{FF2B5EF4-FFF2-40B4-BE49-F238E27FC236}">
                <a16:creationId xmlns:a16="http://schemas.microsoft.com/office/drawing/2014/main" id="{1E0FA0AC-3880-4254-A8F5-293DCD90CC28}"/>
              </a:ext>
            </a:extLst>
          </p:cNvPr>
          <p:cNvSpPr txBox="1"/>
          <p:nvPr/>
        </p:nvSpPr>
        <p:spPr>
          <a:xfrm>
            <a:off x="553263" y="4303604"/>
            <a:ext cx="11085471" cy="523220"/>
          </a:xfrm>
          <a:prstGeom prst="rect">
            <a:avLst/>
          </a:prstGeom>
          <a:noFill/>
        </p:spPr>
        <p:txBody>
          <a:bodyPr wrap="none" rtlCol="0">
            <a:spAutoFit/>
          </a:bodyPr>
          <a:lstStyle/>
          <a:p>
            <a:r>
              <a:rPr lang="en-CA" sz="2800" dirty="0"/>
              <a:t>The next Module will be: Understanding Income Taxes for Business Owners </a:t>
            </a:r>
            <a:endParaRPr lang="en-US" sz="2800" dirty="0"/>
          </a:p>
        </p:txBody>
      </p:sp>
      <p:grpSp>
        <p:nvGrpSpPr>
          <p:cNvPr id="4" name="Group 3">
            <a:extLst>
              <a:ext uri="{FF2B5EF4-FFF2-40B4-BE49-F238E27FC236}">
                <a16:creationId xmlns:a16="http://schemas.microsoft.com/office/drawing/2014/main" id="{46857C66-D892-4134-A931-22A840CC1362}"/>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D55347D2-CEAB-4BE5-89E6-25197637A254}"/>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C9901EFE-AE32-49A8-A27C-13A58F5138B4}"/>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64ED21EC-3265-4656-9981-5AC3CABA4FEE}"/>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79770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4FFDD-5D4B-4015-8A16-196439C09928}"/>
              </a:ext>
            </a:extLst>
          </p:cNvPr>
          <p:cNvSpPr>
            <a:spLocks noGrp="1"/>
          </p:cNvSpPr>
          <p:nvPr>
            <p:ph type="ctrTitle"/>
          </p:nvPr>
        </p:nvSpPr>
        <p:spPr>
          <a:xfrm>
            <a:off x="1371599" y="0"/>
            <a:ext cx="9144000" cy="2387600"/>
          </a:xfrm>
        </p:spPr>
        <p:txBody>
          <a:bodyPr>
            <a:normAutofit fontScale="90000"/>
          </a:bodyPr>
          <a:lstStyle/>
          <a:p>
            <a:r>
              <a:rPr lang="en-CA" sz="6600" b="1" i="0" cap="all" dirty="0">
                <a:effectLst/>
                <a:latin typeface="Arial" panose="020B0604020202020204" pitchFamily="34" charset="0"/>
                <a:cs typeface="Arial" panose="020B0604020202020204" pitchFamily="34" charset="0"/>
              </a:rPr>
              <a:t>SEMINAR </a:t>
            </a:r>
            <a:r>
              <a:rPr lang="en-CA" sz="6600" b="1" cap="all" dirty="0">
                <a:latin typeface="Arial" panose="020B0604020202020204" pitchFamily="34" charset="0"/>
                <a:cs typeface="Arial" panose="020B0604020202020204" pitchFamily="34" charset="0"/>
              </a:rPr>
              <a:t>23</a:t>
            </a:r>
            <a:r>
              <a:rPr lang="en-CA" sz="6600" b="1" i="0" cap="all" dirty="0">
                <a:effectLst/>
                <a:latin typeface="Arial" panose="020B0604020202020204" pitchFamily="34" charset="0"/>
                <a:cs typeface="Arial" panose="020B0604020202020204" pitchFamily="34" charset="0"/>
              </a:rPr>
              <a:t>:</a:t>
            </a:r>
            <a:br>
              <a:rPr lang="en-CA" sz="6600" b="1" i="0" cap="all" dirty="0">
                <a:effectLst/>
                <a:latin typeface="Arial" panose="020B0604020202020204" pitchFamily="34" charset="0"/>
                <a:cs typeface="Arial" panose="020B0604020202020204" pitchFamily="34" charset="0"/>
              </a:rPr>
            </a:br>
            <a:r>
              <a:rPr lang="en-CA" sz="6600" b="1" i="0" cap="all" dirty="0">
                <a:effectLst/>
                <a:latin typeface="Arial" panose="020B0604020202020204" pitchFamily="34" charset="0"/>
                <a:cs typeface="Arial" panose="020B0604020202020204" pitchFamily="34" charset="0"/>
              </a:rPr>
              <a:t>pay yourself first</a:t>
            </a:r>
            <a:endParaRPr lang="en-US" sz="6600" b="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5156FE2E-5F37-48FF-967D-CC2D2A6C3B02}"/>
              </a:ext>
            </a:extLst>
          </p:cNvPr>
          <p:cNvSpPr>
            <a:spLocks noGrp="1"/>
          </p:cNvSpPr>
          <p:nvPr>
            <p:ph type="subTitle" idx="1"/>
          </p:nvPr>
        </p:nvSpPr>
        <p:spPr>
          <a:xfrm>
            <a:off x="1210055" y="2313624"/>
            <a:ext cx="9467088" cy="2871914"/>
          </a:xfrm>
        </p:spPr>
        <p:txBody>
          <a:bodyPr>
            <a:noAutofit/>
          </a:bodyPr>
          <a:lstStyle/>
          <a:p>
            <a:pPr>
              <a:lnSpc>
                <a:spcPct val="100000"/>
              </a:lnSpc>
              <a:spcAft>
                <a:spcPts val="0"/>
              </a:spcAft>
            </a:pPr>
            <a:r>
              <a:rPr lang="en-CA" u="sng" dirty="0">
                <a:effectLst/>
                <a:ea typeface="Times New Roman" panose="02020603050405020304" pitchFamily="18" charset="0"/>
                <a:cs typeface="Times New Roman" panose="02020603050405020304" pitchFamily="18" charset="0"/>
              </a:rPr>
              <a:t>Let’s state the obvious: Even business owners need to eat. </a:t>
            </a:r>
            <a:br>
              <a:rPr lang="en-CA" u="sng" dirty="0">
                <a:effectLst/>
                <a:ea typeface="Times New Roman" panose="02020603050405020304" pitchFamily="18" charset="0"/>
                <a:cs typeface="Times New Roman" panose="02020603050405020304" pitchFamily="18" charset="0"/>
              </a:rPr>
            </a:br>
            <a:r>
              <a:rPr lang="en-CA" dirty="0">
                <a:effectLst/>
                <a:ea typeface="Times New Roman" panose="02020603050405020304" pitchFamily="18" charset="0"/>
                <a:cs typeface="Times New Roman" panose="02020603050405020304" pitchFamily="18" charset="0"/>
              </a:rPr>
              <a:t>You likely started your business so you could pursue a venture that you love while (eventually) making money doing it.</a:t>
            </a:r>
          </a:p>
          <a:p>
            <a:pPr>
              <a:lnSpc>
                <a:spcPct val="100000"/>
              </a:lnSpc>
              <a:spcAft>
                <a:spcPts val="0"/>
              </a:spcAft>
            </a:pPr>
            <a:r>
              <a:rPr lang="en-CA" dirty="0">
                <a:effectLst/>
                <a:ea typeface="Times New Roman" panose="02020603050405020304" pitchFamily="18" charset="0"/>
                <a:cs typeface="Times New Roman" panose="02020603050405020304" pitchFamily="18" charset="0"/>
              </a:rPr>
              <a:t>In this Seminar, we will address the following questions:</a:t>
            </a:r>
          </a:p>
        </p:txBody>
      </p:sp>
      <p:grpSp>
        <p:nvGrpSpPr>
          <p:cNvPr id="4" name="Group 3">
            <a:extLst>
              <a:ext uri="{FF2B5EF4-FFF2-40B4-BE49-F238E27FC236}">
                <a16:creationId xmlns:a16="http://schemas.microsoft.com/office/drawing/2014/main" id="{80FE3708-C114-4EA0-BAB0-1CB428BE0C48}"/>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29652960-727A-4FE7-A095-7A1C5D2656C6}"/>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1F205DF3-E1BE-4986-AB3D-417ACCE8BE87}"/>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41E99EB0-ABC8-4D96-A679-AB3B88C8D98C}"/>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
        <p:nvSpPr>
          <p:cNvPr id="9" name="TextBox 8">
            <a:extLst>
              <a:ext uri="{FF2B5EF4-FFF2-40B4-BE49-F238E27FC236}">
                <a16:creationId xmlns:a16="http://schemas.microsoft.com/office/drawing/2014/main" id="{E7F6D181-7978-5778-05EE-447C476B02DB}"/>
              </a:ext>
            </a:extLst>
          </p:cNvPr>
          <p:cNvSpPr txBox="1"/>
          <p:nvPr/>
        </p:nvSpPr>
        <p:spPr>
          <a:xfrm>
            <a:off x="3102291" y="4115537"/>
            <a:ext cx="5682615" cy="1569660"/>
          </a:xfrm>
          <a:prstGeom prst="rect">
            <a:avLst/>
          </a:prstGeom>
          <a:noFill/>
        </p:spPr>
        <p:txBody>
          <a:bodyPr wrap="square">
            <a:spAutoFit/>
          </a:bodyPr>
          <a:lstStyle/>
          <a:p>
            <a:pPr marL="342900" indent="-342900" algn="ctr">
              <a:lnSpc>
                <a:spcPct val="100000"/>
              </a:lnSpc>
              <a:spcAft>
                <a:spcPts val="0"/>
              </a:spcAft>
              <a:buFont typeface="Arial" panose="020B0604020202020204" pitchFamily="34" charset="0"/>
              <a:buChar char="•"/>
            </a:pPr>
            <a:r>
              <a:rPr lang="en-CA" sz="2400" dirty="0">
                <a:effectLst/>
                <a:ea typeface="Times New Roman" panose="02020603050405020304" pitchFamily="18" charset="0"/>
                <a:cs typeface="Times New Roman" panose="02020603050405020304" pitchFamily="18" charset="0"/>
              </a:rPr>
              <a:t>How can I make my business project improve my financial security?</a:t>
            </a:r>
          </a:p>
          <a:p>
            <a:pPr marL="342900" indent="-342900" algn="ctr">
              <a:lnSpc>
                <a:spcPct val="100000"/>
              </a:lnSpc>
              <a:spcAft>
                <a:spcPts val="0"/>
              </a:spcAft>
              <a:buFont typeface="Arial" panose="020B0604020202020204" pitchFamily="34" charset="0"/>
              <a:buChar char="•"/>
            </a:pPr>
            <a:r>
              <a:rPr lang="en-CA" sz="2400" dirty="0">
                <a:effectLst/>
                <a:ea typeface="Times New Roman" panose="02020603050405020304" pitchFamily="18" charset="0"/>
                <a:cs typeface="Times New Roman" panose="02020603050405020304" pitchFamily="18" charset="0"/>
              </a:rPr>
              <a:t> Aren’t we in business to make money? </a:t>
            </a:r>
          </a:p>
          <a:p>
            <a:pPr marL="342900" indent="-342900" algn="ctr">
              <a:lnSpc>
                <a:spcPct val="100000"/>
              </a:lnSpc>
              <a:spcAft>
                <a:spcPts val="0"/>
              </a:spcAft>
              <a:buFont typeface="Arial" panose="020B0604020202020204" pitchFamily="34" charset="0"/>
              <a:buChar char="•"/>
            </a:pPr>
            <a:r>
              <a:rPr lang="en-CA" sz="2400" dirty="0">
                <a:effectLst/>
                <a:ea typeface="Times New Roman" panose="02020603050405020304" pitchFamily="18" charset="0"/>
                <a:cs typeface="Times New Roman" panose="02020603050405020304" pitchFamily="18" charset="0"/>
              </a:rPr>
              <a:t>How much should I pay myself? </a:t>
            </a:r>
          </a:p>
        </p:txBody>
      </p:sp>
    </p:spTree>
    <p:extLst>
      <p:ext uri="{BB962C8B-B14F-4D97-AF65-F5344CB8AC3E}">
        <p14:creationId xmlns:p14="http://schemas.microsoft.com/office/powerpoint/2010/main" val="1798508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4C99C-7F26-7A24-CB58-70C883F9A412}"/>
              </a:ext>
            </a:extLst>
          </p:cNvPr>
          <p:cNvSpPr>
            <a:spLocks noGrp="1"/>
          </p:cNvSpPr>
          <p:nvPr>
            <p:ph type="title"/>
          </p:nvPr>
        </p:nvSpPr>
        <p:spPr>
          <a:xfrm>
            <a:off x="838200" y="123078"/>
            <a:ext cx="10515600" cy="1325563"/>
          </a:xfrm>
        </p:spPr>
        <p:txBody>
          <a:bodyPr>
            <a:normAutofit/>
          </a:bodyPr>
          <a:lstStyle/>
          <a:p>
            <a:pPr algn="ctr"/>
            <a:r>
              <a:rPr lang="en-CA" sz="6600" b="1" dirty="0">
                <a:latin typeface="Arial" panose="020B0604020202020204" pitchFamily="34" charset="0"/>
                <a:cs typeface="Arial" panose="020B0604020202020204" pitchFamily="34" charset="0"/>
              </a:rPr>
              <a:t>It’s All In the Numbers</a:t>
            </a:r>
            <a:endParaRPr lang="en-US" sz="66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C45A4866-E977-ECF1-DD9B-410A84AD15FA}"/>
              </a:ext>
            </a:extLst>
          </p:cNvPr>
          <p:cNvSpPr txBox="1"/>
          <p:nvPr/>
        </p:nvSpPr>
        <p:spPr>
          <a:xfrm>
            <a:off x="0" y="1350030"/>
            <a:ext cx="12021672" cy="1200329"/>
          </a:xfrm>
          <a:prstGeom prst="rect">
            <a:avLst/>
          </a:prstGeom>
          <a:noFill/>
        </p:spPr>
        <p:txBody>
          <a:bodyPr wrap="square">
            <a:spAutoFit/>
          </a:bodyPr>
          <a:lstStyle/>
          <a:p>
            <a:pPr>
              <a:spcAft>
                <a:spcPts val="800"/>
              </a:spcAft>
            </a:pPr>
            <a:r>
              <a:rPr lang="en-CA" sz="2400" dirty="0">
                <a:effectLst/>
                <a:latin typeface="Calibri" panose="020F0502020204030204" pitchFamily="34" charset="0"/>
                <a:ea typeface="Times New Roman" panose="02020603050405020304" pitchFamily="18" charset="0"/>
                <a:cs typeface="Times New Roman" panose="02020603050405020304" pitchFamily="18" charset="0"/>
              </a:rPr>
              <a:t>Many business owners struggle over whether or not to pay themselves first before covering the business’s other operating expenses and payroll.  This was explored in </a:t>
            </a:r>
            <a:r>
              <a:rPr lang="en-CA" sz="2400" u="sng" dirty="0">
                <a:effectLst/>
                <a:latin typeface="Calibri" panose="020F0502020204030204" pitchFamily="34" charset="0"/>
                <a:ea typeface="Times New Roman" panose="02020603050405020304" pitchFamily="18" charset="0"/>
                <a:cs typeface="Times New Roman" panose="02020603050405020304" pitchFamily="18" charset="0"/>
              </a:rPr>
              <a:t>Seminar 15: Whom do I Need to Pay</a:t>
            </a:r>
            <a:r>
              <a:rPr lang="en-CA" sz="2400" dirty="0">
                <a:effectLst/>
                <a:latin typeface="Calibri" panose="020F0502020204030204" pitchFamily="34" charset="0"/>
                <a:ea typeface="Times New Roman" panose="02020603050405020304" pitchFamily="18" charset="0"/>
                <a:cs typeface="Times New Roman" panose="02020603050405020304" pitchFamily="18" charset="0"/>
              </a:rPr>
              <a:t>? Additionally, it helps to keep the financial obligations of your company in mind. </a:t>
            </a:r>
            <a:endParaRPr lang="en-CA" sz="2400" dirty="0">
              <a:effectLst/>
              <a:latin typeface="Tw Cen MT" panose="020B0602020104020603" pitchFamily="34" charset="0"/>
              <a:ea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91C4FE99-069B-6088-B960-8462B1C10785}"/>
              </a:ext>
            </a:extLst>
          </p:cNvPr>
          <p:cNvSpPr txBox="1"/>
          <p:nvPr/>
        </p:nvSpPr>
        <p:spPr>
          <a:xfrm>
            <a:off x="4563037" y="2784148"/>
            <a:ext cx="7458635" cy="3046988"/>
          </a:xfrm>
          <a:prstGeom prst="rect">
            <a:avLst/>
          </a:prstGeom>
          <a:noFill/>
        </p:spPr>
        <p:txBody>
          <a:bodyPr wrap="square">
            <a:spAutoFit/>
          </a:bodyPr>
          <a:lstStyle/>
          <a:p>
            <a:r>
              <a:rPr lang="en-CA" sz="2400" dirty="0">
                <a:effectLst/>
                <a:latin typeface="Calibri" panose="020F0502020204030204" pitchFamily="34" charset="0"/>
                <a:ea typeface="Times New Roman" panose="02020603050405020304" pitchFamily="18" charset="0"/>
              </a:rPr>
              <a:t>To answer that question, take a long hard look at your numbers. Revenue and profits are not the same things. You have loans, utilities, vendors and suppliers, employee salaries, tax obligations, and other bills to pay that cut into your business revenue. Don’t just look at the current numbers; future expenditures such as estimated taxes may have to be paid. Look at accounts receivable to see how much money will be coming in.</a:t>
            </a:r>
            <a:endParaRPr lang="en-US" sz="2400" dirty="0"/>
          </a:p>
        </p:txBody>
      </p:sp>
      <p:pic>
        <p:nvPicPr>
          <p:cNvPr id="1026" name="Picture 2">
            <a:extLst>
              <a:ext uri="{FF2B5EF4-FFF2-40B4-BE49-F238E27FC236}">
                <a16:creationId xmlns:a16="http://schemas.microsoft.com/office/drawing/2014/main" id="{6A620C8A-F792-00A7-DE97-3516B8B84295}"/>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0000" b="90000" l="10000" r="90000">
                        <a14:foregroundMark x1="41500" y1="36667" x2="41500" y2="36667"/>
                        <a14:foregroundMark x1="46167" y1="39500" x2="46167" y2="39500"/>
                        <a14:foregroundMark x1="33833" y1="40833" x2="55333" y2="42333"/>
                        <a14:foregroundMark x1="55333" y1="42333" x2="59667" y2="41667"/>
                        <a14:foregroundMark x1="55333" y1="38500" x2="52500" y2="34333"/>
                        <a14:foregroundMark x1="62333" y1="32667" x2="33667" y2="31000"/>
                        <a14:foregroundMark x1="33667" y1="38500" x2="41000" y2="45500"/>
                        <a14:foregroundMark x1="41000" y1="45500" x2="54000" y2="46833"/>
                        <a14:foregroundMark x1="54000" y1="46833" x2="62833" y2="42500"/>
                        <a14:foregroundMark x1="62833" y1="42500" x2="61833" y2="32833"/>
                        <a14:foregroundMark x1="61833" y1="32833" x2="52333" y2="30333"/>
                        <a14:foregroundMark x1="52333" y1="30333" x2="37000" y2="31167"/>
                        <a14:foregroundMark x1="40500" y1="37000" x2="42333" y2="38167"/>
                        <a14:foregroundMark x1="24667" y1="67000" x2="24167" y2="35833"/>
                        <a14:foregroundMark x1="70000" y1="60667" x2="70000" y2="37333"/>
                        <a14:foregroundMark x1="74000" y1="60167" x2="73500" y2="50333"/>
                        <a14:foregroundMark x1="46167" y1="76000" x2="72500" y2="76167"/>
                        <a14:foregroundMark x1="61333" y1="73000" x2="24167" y2="73333"/>
                        <a14:foregroundMark x1="36500" y1="65000" x2="36500" y2="55667"/>
                        <a14:foregroundMark x1="36500" y1="55667" x2="45500" y2="49167"/>
                        <a14:foregroundMark x1="45500" y1="49167" x2="55833" y2="50833"/>
                        <a14:foregroundMark x1="55833" y1="50833" x2="60333" y2="62833"/>
                        <a14:foregroundMark x1="60333" y1="62833" x2="48667" y2="64500"/>
                        <a14:foregroundMark x1="48667" y1="64500" x2="52000" y2="58667"/>
                        <a14:foregroundMark x1="44667" y1="66000" x2="43333" y2="55667"/>
                        <a14:foregroundMark x1="43333" y1="55667" x2="43333" y2="55667"/>
                        <a14:foregroundMark x1="35833" y1="53167" x2="35833" y2="50667"/>
                        <a14:foregroundMark x1="61167" y1="50667" x2="58167" y2="50667"/>
                        <a14:foregroundMark x1="61000" y1="67000" x2="59833" y2="65000"/>
                        <a14:foregroundMark x1="57667" y1="49667" x2="62333" y2="52333"/>
                        <a14:foregroundMark x1="36833" y1="66667" x2="37167" y2="63667"/>
                        <a14:foregroundMark x1="78500" y1="75833" x2="75333" y2="75667"/>
                      </a14:backgroundRemoval>
                    </a14:imgEffect>
                  </a14:imgLayer>
                </a14:imgProps>
              </a:ext>
              <a:ext uri="{28A0092B-C50C-407E-A947-70E740481C1C}">
                <a14:useLocalDpi xmlns:a14="http://schemas.microsoft.com/office/drawing/2010/main" val="0"/>
              </a:ext>
            </a:extLst>
          </a:blip>
          <a:srcRect/>
          <a:stretch>
            <a:fillRect/>
          </a:stretch>
        </p:blipFill>
        <p:spPr bwMode="auto">
          <a:xfrm>
            <a:off x="-150158" y="1462189"/>
            <a:ext cx="5313829" cy="5313829"/>
          </a:xfrm>
          <a:prstGeom prst="rect">
            <a:avLst/>
          </a:prstGeom>
          <a:noFill/>
          <a:effectLst>
            <a:outerShdw blurRad="76200" dir="13500000" sy="23000" kx="1200000" algn="br" rotWithShape="0">
              <a:prstClr val="black">
                <a:alpha val="2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1763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F199A54-2D80-CAEC-03D8-0EA57D53D804}"/>
              </a:ext>
            </a:extLst>
          </p:cNvPr>
          <p:cNvSpPr>
            <a:spLocks noGrp="1"/>
          </p:cNvSpPr>
          <p:nvPr>
            <p:ph type="title"/>
          </p:nvPr>
        </p:nvSpPr>
        <p:spPr>
          <a:xfrm>
            <a:off x="838200" y="197082"/>
            <a:ext cx="10515600" cy="1325563"/>
          </a:xfrm>
        </p:spPr>
        <p:txBody>
          <a:bodyPr>
            <a:normAutofit fontScale="90000"/>
          </a:bodyPr>
          <a:lstStyle/>
          <a:p>
            <a:pPr algn="ctr"/>
            <a:r>
              <a:rPr lang="en-CA" sz="6600" b="1" dirty="0">
                <a:latin typeface="Arial" panose="020B0604020202020204" pitchFamily="34" charset="0"/>
                <a:cs typeface="Arial" panose="020B0604020202020204" pitchFamily="34" charset="0"/>
              </a:rPr>
              <a:t>It’s All In the Numbers</a:t>
            </a:r>
            <a:br>
              <a:rPr lang="en-CA" sz="6600" b="1" dirty="0">
                <a:latin typeface="Arial" panose="020B0604020202020204" pitchFamily="34" charset="0"/>
                <a:cs typeface="Arial" panose="020B0604020202020204" pitchFamily="34" charset="0"/>
              </a:rPr>
            </a:br>
            <a:r>
              <a:rPr lang="en-CA" sz="6600" b="1" dirty="0">
                <a:latin typeface="Arial" panose="020B0604020202020204" pitchFamily="34" charset="0"/>
                <a:cs typeface="Arial" panose="020B0604020202020204" pitchFamily="34" charset="0"/>
              </a:rPr>
              <a:t>Cont’d.</a:t>
            </a:r>
            <a:endParaRPr lang="en-US" sz="66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4A9F375D-416C-BA7D-E36B-4A897AAC497E}"/>
              </a:ext>
            </a:extLst>
          </p:cNvPr>
          <p:cNvSpPr txBox="1"/>
          <p:nvPr/>
        </p:nvSpPr>
        <p:spPr>
          <a:xfrm>
            <a:off x="5050490" y="2768268"/>
            <a:ext cx="6862482" cy="980974"/>
          </a:xfrm>
          <a:prstGeom prst="rect">
            <a:avLst/>
          </a:prstGeom>
          <a:noFill/>
        </p:spPr>
        <p:txBody>
          <a:bodyPr wrap="square">
            <a:spAutoFit/>
          </a:bodyPr>
          <a:lstStyle/>
          <a:p>
            <a:pPr algn="ctr">
              <a:lnSpc>
                <a:spcPct val="125000"/>
              </a:lnSpc>
              <a:spcAft>
                <a:spcPts val="800"/>
              </a:spcAft>
            </a:pPr>
            <a:r>
              <a:rPr lang="en-CA" sz="2400" u="sng" dirty="0">
                <a:effectLst/>
                <a:latin typeface="Calibri" panose="020F0502020204030204" pitchFamily="34" charset="0"/>
                <a:ea typeface="Times New Roman" panose="02020603050405020304" pitchFamily="18" charset="0"/>
                <a:cs typeface="Times New Roman" panose="02020603050405020304" pitchFamily="18" charset="0"/>
              </a:rPr>
              <a:t>There are many advantages with choosing to pay yourself a salary:</a:t>
            </a:r>
            <a:endParaRPr lang="en-CA" sz="2400" u="sng" dirty="0">
              <a:effectLst/>
              <a:latin typeface="Tw Cen MT" panose="020B0602020104020603" pitchFamily="34" charset="0"/>
              <a:ea typeface="Times New Roman" panose="02020603050405020304" pitchFamily="18" charset="0"/>
              <a:cs typeface="Times New Roman" panose="02020603050405020304" pitchFamily="18" charset="0"/>
            </a:endParaRPr>
          </a:p>
        </p:txBody>
      </p:sp>
      <p:pic>
        <p:nvPicPr>
          <p:cNvPr id="2050" name="Picture 2">
            <a:extLst>
              <a:ext uri="{FF2B5EF4-FFF2-40B4-BE49-F238E27FC236}">
                <a16:creationId xmlns:a16="http://schemas.microsoft.com/office/drawing/2014/main" id="{ACC7E282-4C65-E1D7-30CB-7ED801AE86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028" y="1343553"/>
            <a:ext cx="4749052" cy="2849431"/>
          </a:xfrm>
          <a:prstGeom prst="ellipse">
            <a:avLst/>
          </a:prstGeom>
          <a:ln w="63500" cap="rnd">
            <a:solidFill>
              <a:srgbClr val="333333"/>
            </a:solidFill>
          </a:ln>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7242F8F2-DB9B-269B-6C56-BD20E8AF4211}"/>
              </a:ext>
            </a:extLst>
          </p:cNvPr>
          <p:cNvSpPr txBox="1"/>
          <p:nvPr/>
        </p:nvSpPr>
        <p:spPr>
          <a:xfrm>
            <a:off x="4318187" y="3832771"/>
            <a:ext cx="7745506" cy="2828147"/>
          </a:xfrm>
          <a:prstGeom prst="rect">
            <a:avLst/>
          </a:prstGeom>
          <a:noFill/>
        </p:spPr>
        <p:txBody>
          <a:bodyPr wrap="square">
            <a:spAutoFit/>
          </a:bodyPr>
          <a:lstStyle/>
          <a:p>
            <a:pPr marL="342900" lvl="0" indent="-342900">
              <a:lnSpc>
                <a:spcPct val="125000"/>
              </a:lnSpc>
              <a:spcAft>
                <a:spcPts val="0"/>
              </a:spcAft>
              <a:buFont typeface="Symbol" panose="05050102010706020507" pitchFamily="18" charset="2"/>
              <a:buChar char=""/>
            </a:pPr>
            <a:r>
              <a:rPr lang="en-CA" sz="2400" dirty="0">
                <a:effectLst/>
                <a:ea typeface="Times New Roman" panose="02020603050405020304" pitchFamily="18" charset="0"/>
                <a:cs typeface="Times New Roman" panose="02020603050405020304" pitchFamily="18" charset="0"/>
              </a:rPr>
              <a:t>Receive legally recognizable personal income.</a:t>
            </a:r>
          </a:p>
          <a:p>
            <a:pPr marL="342900" lvl="0" indent="-342900">
              <a:lnSpc>
                <a:spcPct val="125000"/>
              </a:lnSpc>
              <a:spcAft>
                <a:spcPts val="0"/>
              </a:spcAft>
              <a:buFont typeface="Symbol" panose="05050102010706020507" pitchFamily="18" charset="2"/>
              <a:buChar char=""/>
            </a:pPr>
            <a:r>
              <a:rPr lang="en-CA" sz="2400" dirty="0">
                <a:effectLst/>
                <a:ea typeface="Times New Roman" panose="02020603050405020304" pitchFamily="18" charset="0"/>
                <a:cs typeface="Times New Roman" panose="02020603050405020304" pitchFamily="18" charset="0"/>
              </a:rPr>
              <a:t>It’s easier to save for retirement through the involuntary Canada Pension Plan (CPP) and Registered Retirement Savings Plan (RRSP) contributions.</a:t>
            </a:r>
          </a:p>
          <a:p>
            <a:pPr marL="342900" lvl="0" indent="-342900">
              <a:lnSpc>
                <a:spcPct val="125000"/>
              </a:lnSpc>
              <a:spcAft>
                <a:spcPts val="800"/>
              </a:spcAft>
              <a:buFont typeface="Symbol" panose="05050102010706020507" pitchFamily="18" charset="2"/>
              <a:buChar char=""/>
            </a:pPr>
            <a:r>
              <a:rPr lang="en-CA" sz="2400" dirty="0">
                <a:effectLst/>
                <a:ea typeface="Times New Roman" panose="02020603050405020304" pitchFamily="18" charset="0"/>
                <a:cs typeface="Times New Roman" panose="02020603050405020304" pitchFamily="18" charset="0"/>
              </a:rPr>
              <a:t>It’s </a:t>
            </a:r>
            <a:r>
              <a:rPr lang="en-CA" sz="2400" dirty="0">
                <a:ea typeface="Times New Roman" panose="02020603050405020304" pitchFamily="18" charset="0"/>
                <a:cs typeface="Times New Roman" panose="02020603050405020304" pitchFamily="18" charset="0"/>
              </a:rPr>
              <a:t>e</a:t>
            </a:r>
            <a:r>
              <a:rPr lang="en-CA" sz="2400" dirty="0">
                <a:effectLst/>
                <a:ea typeface="Times New Roman" panose="02020603050405020304" pitchFamily="18" charset="0"/>
                <a:cs typeface="Times New Roman" panose="02020603050405020304" pitchFamily="18" charset="0"/>
              </a:rPr>
              <a:t>asier to apply for bank loans and mortgages because you have a record of consistent income.</a:t>
            </a:r>
          </a:p>
        </p:txBody>
      </p:sp>
    </p:spTree>
    <p:extLst>
      <p:ext uri="{BB962C8B-B14F-4D97-AF65-F5344CB8AC3E}">
        <p14:creationId xmlns:p14="http://schemas.microsoft.com/office/powerpoint/2010/main" val="2444271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B5D55-5C05-97F6-1364-AD6701C8F016}"/>
              </a:ext>
            </a:extLst>
          </p:cNvPr>
          <p:cNvSpPr>
            <a:spLocks noGrp="1"/>
          </p:cNvSpPr>
          <p:nvPr>
            <p:ph type="title"/>
          </p:nvPr>
        </p:nvSpPr>
        <p:spPr>
          <a:xfrm>
            <a:off x="838200" y="741643"/>
            <a:ext cx="10515600" cy="1325563"/>
          </a:xfrm>
        </p:spPr>
        <p:txBody>
          <a:bodyPr>
            <a:noAutofit/>
          </a:bodyPr>
          <a:lstStyle/>
          <a:p>
            <a:pPr algn="ctr"/>
            <a:r>
              <a:rPr lang="en-CA" sz="7200" b="1" dirty="0">
                <a:latin typeface="Arial" panose="020B0604020202020204" pitchFamily="34" charset="0"/>
                <a:cs typeface="Arial" panose="020B0604020202020204" pitchFamily="34" charset="0"/>
              </a:rPr>
              <a:t>Paying Yourself a Salary</a:t>
            </a:r>
            <a:br>
              <a:rPr lang="en-CA" sz="7200" dirty="0">
                <a:latin typeface="Arial" panose="020B0604020202020204" pitchFamily="34" charset="0"/>
                <a:cs typeface="Arial" panose="020B0604020202020204" pitchFamily="34" charset="0"/>
              </a:rPr>
            </a:br>
            <a:endParaRPr lang="en-US" sz="72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C6BD205-B225-EFA0-36F7-D418E9E773A8}"/>
              </a:ext>
            </a:extLst>
          </p:cNvPr>
          <p:cNvSpPr txBox="1"/>
          <p:nvPr/>
        </p:nvSpPr>
        <p:spPr>
          <a:xfrm>
            <a:off x="0" y="1790186"/>
            <a:ext cx="12532659" cy="1200329"/>
          </a:xfrm>
          <a:prstGeom prst="rect">
            <a:avLst/>
          </a:prstGeom>
          <a:noFill/>
        </p:spPr>
        <p:txBody>
          <a:bodyPr wrap="square">
            <a:spAutoFit/>
          </a:bodyPr>
          <a:lstStyle/>
          <a:p>
            <a:r>
              <a:rPr lang="en-CA" sz="2400" dirty="0">
                <a:effectLst/>
                <a:latin typeface="Calibri" panose="020F0502020204030204" pitchFamily="34" charset="0"/>
                <a:ea typeface="Times New Roman" panose="02020603050405020304" pitchFamily="18" charset="0"/>
              </a:rPr>
              <a:t>When your business starts making profits, it’s tempting to take a little here and there for personal use. </a:t>
            </a:r>
            <a:r>
              <a:rPr lang="en-CA" sz="2400" dirty="0">
                <a:solidFill>
                  <a:srgbClr val="FF0000"/>
                </a:solidFill>
                <a:effectLst/>
                <a:latin typeface="Calibri" panose="020F0502020204030204" pitchFamily="34" charset="0"/>
                <a:ea typeface="Times New Roman" panose="02020603050405020304" pitchFamily="18" charset="0"/>
              </a:rPr>
              <a:t>Please don’t do this! </a:t>
            </a:r>
            <a:r>
              <a:rPr lang="en-CA" sz="2400" dirty="0">
                <a:effectLst/>
                <a:latin typeface="Calibri" panose="020F0502020204030204" pitchFamily="34" charset="0"/>
                <a:ea typeface="Times New Roman" panose="02020603050405020304" pitchFamily="18" charset="0"/>
              </a:rPr>
              <a:t>It is important to understand that if your business is a registered corporation, it is illegal for you to use corporate money for personal expenses. </a:t>
            </a:r>
            <a:endParaRPr lang="en-US" sz="2400" dirty="0"/>
          </a:p>
        </p:txBody>
      </p:sp>
      <p:sp>
        <p:nvSpPr>
          <p:cNvPr id="6" name="TextBox 5">
            <a:extLst>
              <a:ext uri="{FF2B5EF4-FFF2-40B4-BE49-F238E27FC236}">
                <a16:creationId xmlns:a16="http://schemas.microsoft.com/office/drawing/2014/main" id="{AEA34E39-4147-2FE2-DC38-AD57835D74F9}"/>
              </a:ext>
            </a:extLst>
          </p:cNvPr>
          <p:cNvSpPr txBox="1"/>
          <p:nvPr/>
        </p:nvSpPr>
        <p:spPr>
          <a:xfrm>
            <a:off x="1234888" y="3049224"/>
            <a:ext cx="10208559" cy="1569660"/>
          </a:xfrm>
          <a:prstGeom prst="rect">
            <a:avLst/>
          </a:prstGeom>
          <a:noFill/>
        </p:spPr>
        <p:txBody>
          <a:bodyPr wrap="square">
            <a:spAutoFit/>
          </a:bodyPr>
          <a:lstStyle/>
          <a:p>
            <a:r>
              <a:rPr lang="en-CA" sz="2400" dirty="0">
                <a:effectLst/>
                <a:latin typeface="Calibri" panose="020F0502020204030204" pitchFamily="34" charset="0"/>
                <a:ea typeface="Times New Roman" panose="02020603050405020304" pitchFamily="18" charset="0"/>
              </a:rPr>
              <a:t>Even if you’re a sole </a:t>
            </a:r>
            <a:r>
              <a:rPr lang="en-CA" sz="2400" dirty="0">
                <a:effectLst/>
                <a:latin typeface="Calibri" panose="020F0502020204030204" pitchFamily="34" charset="0"/>
                <a:ea typeface="Times New Roman" panose="02020603050405020304" pitchFamily="18" charset="0"/>
                <a:hlinkClick r:id="rId2" action="ppaction://hlinksldjump" tooltip="A proprietor refers to an owner; someone who has legal and exclusive ownership of something. The proprietor of a business would therefore own that business. "/>
              </a:rPr>
              <a:t>proprietor</a:t>
            </a:r>
            <a:r>
              <a:rPr lang="en-CA" sz="2400" dirty="0">
                <a:effectLst/>
                <a:latin typeface="Calibri" panose="020F0502020204030204" pitchFamily="34" charset="0"/>
                <a:ea typeface="Times New Roman" panose="02020603050405020304" pitchFamily="18" charset="0"/>
              </a:rPr>
              <a:t>, it's a bad idea when the revenue authorities (revenue Québec and Revenue Canada) can’t differentiate your business income from personal income. Of course, what you do with your paycheck is entirely up to you.</a:t>
            </a:r>
            <a:endParaRPr lang="en-US" sz="2400" dirty="0"/>
          </a:p>
        </p:txBody>
      </p:sp>
      <p:sp>
        <p:nvSpPr>
          <p:cNvPr id="8" name="TextBox 7">
            <a:extLst>
              <a:ext uri="{FF2B5EF4-FFF2-40B4-BE49-F238E27FC236}">
                <a16:creationId xmlns:a16="http://schemas.microsoft.com/office/drawing/2014/main" id="{77007649-452F-EABB-52DC-9EAE24CDDB00}"/>
              </a:ext>
            </a:extLst>
          </p:cNvPr>
          <p:cNvSpPr txBox="1"/>
          <p:nvPr/>
        </p:nvSpPr>
        <p:spPr>
          <a:xfrm>
            <a:off x="2548217" y="4618884"/>
            <a:ext cx="9563100" cy="1569660"/>
          </a:xfrm>
          <a:prstGeom prst="rect">
            <a:avLst/>
          </a:prstGeom>
          <a:noFill/>
        </p:spPr>
        <p:txBody>
          <a:bodyPr wrap="square">
            <a:spAutoFit/>
          </a:bodyPr>
          <a:lstStyle/>
          <a:p>
            <a:pPr>
              <a:spcAft>
                <a:spcPts val="800"/>
              </a:spcAft>
            </a:pPr>
            <a:r>
              <a:rPr lang="en-CA" sz="2400" dirty="0">
                <a:effectLst/>
                <a:latin typeface="Calibri" panose="020F0502020204030204" pitchFamily="34" charset="0"/>
                <a:ea typeface="Times New Roman" panose="02020603050405020304" pitchFamily="18" charset="0"/>
                <a:cs typeface="Times New Roman" panose="02020603050405020304" pitchFamily="18" charset="0"/>
              </a:rPr>
              <a:t>Once again, at all times, keep business and personal finances separate to reduce your chances of making a costly mistake. Overall, setting financial goals and recognizing your limits is very important – buying a brand new car with new funds might be tempting, but could impede your business. </a:t>
            </a:r>
            <a:endParaRPr lang="en-CA" sz="2400" dirty="0">
              <a:effectLst/>
              <a:latin typeface="Tw Cen MT" panose="020B0602020104020603" pitchFamily="34" charset="0"/>
              <a:ea typeface="Times New Roman" panose="02020603050405020304" pitchFamily="18" charset="0"/>
              <a:cs typeface="Times New Roman" panose="02020603050405020304" pitchFamily="18" charset="0"/>
            </a:endParaRPr>
          </a:p>
        </p:txBody>
      </p:sp>
      <p:sp>
        <p:nvSpPr>
          <p:cNvPr id="9" name="Arrow: Right 8">
            <a:extLst>
              <a:ext uri="{FF2B5EF4-FFF2-40B4-BE49-F238E27FC236}">
                <a16:creationId xmlns:a16="http://schemas.microsoft.com/office/drawing/2014/main" id="{6F733C3C-71F2-6198-472D-F1EA03B618E3}"/>
              </a:ext>
            </a:extLst>
          </p:cNvPr>
          <p:cNvSpPr/>
          <p:nvPr/>
        </p:nvSpPr>
        <p:spPr>
          <a:xfrm>
            <a:off x="10506636" y="5952565"/>
            <a:ext cx="1525254" cy="8182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Continued…</a:t>
            </a:r>
            <a:endParaRPr lang="en-US" dirty="0"/>
          </a:p>
        </p:txBody>
      </p:sp>
    </p:spTree>
    <p:extLst>
      <p:ext uri="{BB962C8B-B14F-4D97-AF65-F5344CB8AC3E}">
        <p14:creationId xmlns:p14="http://schemas.microsoft.com/office/powerpoint/2010/main" val="3544840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97CB1A17-4755-34AB-609D-77FE5A58F8D7}"/>
              </a:ext>
            </a:extLst>
          </p:cNvPr>
          <p:cNvSpPr>
            <a:spLocks noGrp="1"/>
          </p:cNvSpPr>
          <p:nvPr>
            <p:ph type="title"/>
          </p:nvPr>
        </p:nvSpPr>
        <p:spPr>
          <a:xfrm>
            <a:off x="838200" y="419470"/>
            <a:ext cx="10515600" cy="1325563"/>
          </a:xfrm>
        </p:spPr>
        <p:txBody>
          <a:bodyPr>
            <a:noAutofit/>
          </a:bodyPr>
          <a:lstStyle/>
          <a:p>
            <a:pPr algn="ctr"/>
            <a:r>
              <a:rPr lang="en-CA" sz="4800" b="1" dirty="0">
                <a:latin typeface="Arial" panose="020B0604020202020204" pitchFamily="34" charset="0"/>
                <a:cs typeface="Arial" panose="020B0604020202020204" pitchFamily="34" charset="0"/>
              </a:rPr>
              <a:t>What Should You Pay Yourself? Cont’d</a:t>
            </a:r>
            <a:br>
              <a:rPr lang="en-CA" sz="4800" dirty="0">
                <a:latin typeface="Arial" panose="020B0604020202020204" pitchFamily="34" charset="0"/>
                <a:cs typeface="Arial" panose="020B0604020202020204" pitchFamily="34" charset="0"/>
              </a:rPr>
            </a:br>
            <a:endParaRPr lang="en-US" sz="48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C4C579AC-39CE-D7AD-771D-FA75D082BF76}"/>
              </a:ext>
            </a:extLst>
          </p:cNvPr>
          <p:cNvSpPr txBox="1"/>
          <p:nvPr/>
        </p:nvSpPr>
        <p:spPr>
          <a:xfrm>
            <a:off x="632011" y="1366273"/>
            <a:ext cx="11497235" cy="830997"/>
          </a:xfrm>
          <a:prstGeom prst="rect">
            <a:avLst/>
          </a:prstGeom>
          <a:noFill/>
        </p:spPr>
        <p:txBody>
          <a:bodyPr wrap="square">
            <a:spAutoFit/>
          </a:bodyPr>
          <a:lstStyle/>
          <a:p>
            <a:pPr algn="ctr"/>
            <a:r>
              <a:rPr lang="en-CA" sz="2400" dirty="0">
                <a:effectLst/>
                <a:latin typeface="Calibri" panose="020F0502020204030204" pitchFamily="34" charset="0"/>
                <a:ea typeface="Times New Roman" panose="02020603050405020304" pitchFamily="18" charset="0"/>
              </a:rPr>
              <a:t>As a small business owner, it’s essential to focus more on reinvesting money into your own business than taking a larger salary, especially in the early years of your business.</a:t>
            </a:r>
            <a:endParaRPr lang="en-US" sz="2400" dirty="0"/>
          </a:p>
        </p:txBody>
      </p:sp>
      <p:sp>
        <p:nvSpPr>
          <p:cNvPr id="7" name="TextBox 6">
            <a:extLst>
              <a:ext uri="{FF2B5EF4-FFF2-40B4-BE49-F238E27FC236}">
                <a16:creationId xmlns:a16="http://schemas.microsoft.com/office/drawing/2014/main" id="{29A6BEC0-77F9-9B57-EB26-A261CB2C797E}"/>
              </a:ext>
            </a:extLst>
          </p:cNvPr>
          <p:cNvSpPr txBox="1"/>
          <p:nvPr/>
        </p:nvSpPr>
        <p:spPr>
          <a:xfrm>
            <a:off x="13447" y="2282844"/>
            <a:ext cx="12165106" cy="1200329"/>
          </a:xfrm>
          <a:prstGeom prst="rect">
            <a:avLst/>
          </a:prstGeom>
          <a:noFill/>
        </p:spPr>
        <p:txBody>
          <a:bodyPr wrap="square">
            <a:spAutoFit/>
          </a:bodyPr>
          <a:lstStyle/>
          <a:p>
            <a:pPr>
              <a:spcAft>
                <a:spcPts val="800"/>
              </a:spcAft>
            </a:pPr>
            <a:r>
              <a:rPr lang="en-CA" sz="2400" dirty="0">
                <a:effectLst/>
                <a:latin typeface="Calibri" panose="020F0502020204030204" pitchFamily="34" charset="0"/>
                <a:ea typeface="Times New Roman" panose="02020603050405020304" pitchFamily="18" charset="0"/>
                <a:cs typeface="Times New Roman" panose="02020603050405020304" pitchFamily="18" charset="0"/>
              </a:rPr>
              <a:t>Pay yourself enough to cover your basic living expenses. It would help if you also considered personal expenses. Your rent or mortgage, food, credit cards, car loans, and living requirements must be totaled and assessed. </a:t>
            </a:r>
            <a:endParaRPr lang="en-CA" sz="2400" dirty="0">
              <a:effectLst/>
              <a:latin typeface="Tw Cen MT" panose="020B0602020104020603" pitchFamily="34" charset="0"/>
              <a:ea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87ADD9B9-3F30-0F18-924A-D1E84E901AA2}"/>
              </a:ext>
            </a:extLst>
          </p:cNvPr>
          <p:cNvSpPr txBox="1"/>
          <p:nvPr/>
        </p:nvSpPr>
        <p:spPr>
          <a:xfrm>
            <a:off x="4556312" y="4152899"/>
            <a:ext cx="7658100" cy="2677656"/>
          </a:xfrm>
          <a:prstGeom prst="rect">
            <a:avLst/>
          </a:prstGeom>
          <a:noFill/>
        </p:spPr>
        <p:txBody>
          <a:bodyPr wrap="square">
            <a:spAutoFit/>
          </a:bodyPr>
          <a:lstStyle/>
          <a:p>
            <a:r>
              <a:rPr lang="en-CA" sz="2400" dirty="0">
                <a:effectLst/>
                <a:ea typeface="Times New Roman" panose="02020603050405020304" pitchFamily="18" charset="0"/>
              </a:rPr>
              <a:t>Consider creating a personal balance sheet that lists the items you need to pay each month, and then add these expenses. Once you determine exactly how much money you need to live comfortably, make that amount your salary.</a:t>
            </a:r>
            <a:r>
              <a:rPr lang="en-CA" sz="2400" dirty="0">
                <a:effectLst/>
                <a:ea typeface="Times New Roman" panose="02020603050405020304" pitchFamily="18" charset="0"/>
                <a:cs typeface="Times New Roman" panose="02020603050405020304" pitchFamily="18" charset="0"/>
              </a:rPr>
              <a:t> Another option is to take a percentage of your net profit and increase that percentage as the revenues and profits grow.</a:t>
            </a:r>
          </a:p>
          <a:p>
            <a:endParaRPr lang="en-US" sz="2400" dirty="0"/>
          </a:p>
        </p:txBody>
      </p:sp>
      <p:sp>
        <p:nvSpPr>
          <p:cNvPr id="10" name="TextBox 9">
            <a:extLst>
              <a:ext uri="{FF2B5EF4-FFF2-40B4-BE49-F238E27FC236}">
                <a16:creationId xmlns:a16="http://schemas.microsoft.com/office/drawing/2014/main" id="{EB45DB87-F852-B634-303F-77056DACF8B8}"/>
              </a:ext>
            </a:extLst>
          </p:cNvPr>
          <p:cNvSpPr txBox="1"/>
          <p:nvPr/>
        </p:nvSpPr>
        <p:spPr>
          <a:xfrm>
            <a:off x="4043083" y="3429000"/>
            <a:ext cx="3810000" cy="584775"/>
          </a:xfrm>
          <a:prstGeom prst="rect">
            <a:avLst/>
          </a:prstGeom>
          <a:noFill/>
        </p:spPr>
        <p:txBody>
          <a:bodyPr wrap="square" rtlCol="0">
            <a:spAutoFit/>
            <a:scene3d>
              <a:camera prst="perspectiveContrastingRightFacing"/>
              <a:lightRig rig="threePt" dir="t"/>
            </a:scene3d>
          </a:bodyPr>
          <a:lstStyle/>
          <a:p>
            <a:r>
              <a:rPr lang="en-CA" sz="3200" dirty="0">
                <a:ln w="0"/>
                <a:solidFill>
                  <a:schemeClr val="accent1"/>
                </a:solidFill>
                <a:effectLst>
                  <a:outerShdw blurRad="38100" dist="25400" dir="5400000" algn="ctr" rotWithShape="0">
                    <a:srgbClr val="6E747A">
                      <a:alpha val="43000"/>
                    </a:srgbClr>
                  </a:outerShdw>
                  <a:reflection blurRad="6350" stA="50000" endA="300" endPos="50000" dist="29997" dir="5400000" sy="-100000" algn="bl" rotWithShape="0"/>
                </a:effectLst>
              </a:rPr>
              <a:t>Some Advice…</a:t>
            </a:r>
            <a:endParaRPr lang="en-US" sz="3200" dirty="0">
              <a:ln w="0"/>
              <a:solidFill>
                <a:schemeClr val="accent1"/>
              </a:solidFill>
              <a:effectLst>
                <a:outerShdw blurRad="38100" dist="25400" dir="5400000" algn="ctr" rotWithShape="0">
                  <a:srgbClr val="6E747A">
                    <a:alpha val="43000"/>
                  </a:srgbClr>
                </a:outerShdw>
                <a:reflection blurRad="6350" stA="50000" endA="300" endPos="50000" dist="29997" dir="5400000" sy="-100000" algn="bl" rotWithShape="0"/>
              </a:effectLst>
            </a:endParaRPr>
          </a:p>
        </p:txBody>
      </p:sp>
      <p:pic>
        <p:nvPicPr>
          <p:cNvPr id="3074" name="Picture 2">
            <a:extLst>
              <a:ext uri="{FF2B5EF4-FFF2-40B4-BE49-F238E27FC236}">
                <a16:creationId xmlns:a16="http://schemas.microsoft.com/office/drawing/2014/main" id="{22655F8C-76D5-D137-4340-6EB4039E03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513" y="3483173"/>
            <a:ext cx="3207122" cy="3207122"/>
          </a:xfrm>
          <a:prstGeom prst="rect">
            <a:avLst/>
          </a:prstGeom>
          <a:ln w="19050" cap="sq">
            <a:solidFill>
              <a:srgbClr val="000000"/>
            </a:solidFill>
            <a:prstDash val="solid"/>
            <a:miter lim="800000"/>
          </a:ln>
          <a:effectLst>
            <a:outerShdw blurRad="50800" dist="38100" dir="2700000" algn="tl" rotWithShape="0">
              <a:srgbClr val="000000">
                <a:alpha val="43000"/>
              </a:srgbClr>
            </a:outerShdw>
          </a:effectLst>
          <a:scene3d>
            <a:camera prst="perspectiveAbove"/>
            <a:lightRig rig="threePt" dir="t"/>
          </a:scene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6715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722CF-9D8A-33C0-8C85-BE9BB691618E}"/>
              </a:ext>
            </a:extLst>
          </p:cNvPr>
          <p:cNvSpPr>
            <a:spLocks noGrp="1"/>
          </p:cNvSpPr>
          <p:nvPr>
            <p:ph type="title"/>
          </p:nvPr>
        </p:nvSpPr>
        <p:spPr>
          <a:xfrm>
            <a:off x="838200" y="123077"/>
            <a:ext cx="10515600" cy="1325563"/>
          </a:xfrm>
        </p:spPr>
        <p:txBody>
          <a:bodyPr>
            <a:normAutofit/>
          </a:bodyPr>
          <a:lstStyle/>
          <a:p>
            <a:pPr algn="ctr"/>
            <a:r>
              <a:rPr lang="en-CA" b="1" dirty="0">
                <a:effectLst/>
                <a:latin typeface="Arial" panose="020B0604020202020204" pitchFamily="34" charset="0"/>
                <a:ea typeface="Times New Roman" panose="02020603050405020304" pitchFamily="18" charset="0"/>
                <a:cs typeface="Arial" panose="020B0604020202020204" pitchFamily="34" charset="0"/>
              </a:rPr>
              <a:t>Understand how Business Classification Impacts your Decision</a:t>
            </a:r>
            <a:endParaRPr lang="en-US"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E6CBC8F-1CA4-4291-15A1-E569F0A244EB}"/>
              </a:ext>
            </a:extLst>
          </p:cNvPr>
          <p:cNvSpPr txBox="1"/>
          <p:nvPr/>
        </p:nvSpPr>
        <p:spPr>
          <a:xfrm>
            <a:off x="0" y="1448640"/>
            <a:ext cx="9888071" cy="1200329"/>
          </a:xfrm>
          <a:prstGeom prst="rect">
            <a:avLst/>
          </a:prstGeom>
          <a:noFill/>
        </p:spPr>
        <p:txBody>
          <a:bodyPr wrap="square">
            <a:spAutoFit/>
          </a:bodyPr>
          <a:lstStyle/>
          <a:p>
            <a:r>
              <a:rPr lang="en-CA" sz="2400" dirty="0">
                <a:effectLst/>
                <a:latin typeface="Calibri" panose="020F0502020204030204" pitchFamily="34" charset="0"/>
                <a:ea typeface="Times New Roman" panose="02020603050405020304" pitchFamily="18" charset="0"/>
              </a:rPr>
              <a:t>Many factors will influence your choice between a salary, withdrawal, or another payment method such as dividends, but your business classification is the biggest one. </a:t>
            </a:r>
            <a:endParaRPr lang="en-US" sz="2400" dirty="0"/>
          </a:p>
        </p:txBody>
      </p:sp>
      <p:sp>
        <p:nvSpPr>
          <p:cNvPr id="6" name="TextBox 5">
            <a:extLst>
              <a:ext uri="{FF2B5EF4-FFF2-40B4-BE49-F238E27FC236}">
                <a16:creationId xmlns:a16="http://schemas.microsoft.com/office/drawing/2014/main" id="{F936D681-2AF3-D31A-DCE9-3444BE855EFE}"/>
              </a:ext>
            </a:extLst>
          </p:cNvPr>
          <p:cNvSpPr txBox="1"/>
          <p:nvPr/>
        </p:nvSpPr>
        <p:spPr>
          <a:xfrm>
            <a:off x="4475630" y="2648969"/>
            <a:ext cx="6145306" cy="519309"/>
          </a:xfrm>
          <a:prstGeom prst="rect">
            <a:avLst/>
          </a:prstGeom>
          <a:noFill/>
        </p:spPr>
        <p:txBody>
          <a:bodyPr wrap="square">
            <a:spAutoFit/>
          </a:bodyPr>
          <a:lstStyle/>
          <a:p>
            <a:pPr algn="just">
              <a:lnSpc>
                <a:spcPct val="125000"/>
              </a:lnSpc>
              <a:spcAft>
                <a:spcPts val="800"/>
              </a:spcAft>
            </a:pPr>
            <a:r>
              <a:rPr lang="en-CA" sz="2400" u="sng" dirty="0">
                <a:effectLst/>
                <a:latin typeface="Calibri" panose="020F0502020204030204" pitchFamily="34" charset="0"/>
                <a:ea typeface="Times New Roman" panose="02020603050405020304" pitchFamily="18" charset="0"/>
                <a:cs typeface="Times New Roman" panose="02020603050405020304" pitchFamily="18" charset="0"/>
              </a:rPr>
              <a:t>Why does this matter? </a:t>
            </a:r>
            <a:endParaRPr lang="en-CA" sz="2400" u="sng" dirty="0">
              <a:effectLst/>
              <a:latin typeface="Tw Cen MT" panose="020B0602020104020603" pitchFamily="34" charset="0"/>
              <a:ea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287DAEAF-2A21-D3F9-351E-18C59DC4B134}"/>
              </a:ext>
            </a:extLst>
          </p:cNvPr>
          <p:cNvSpPr txBox="1"/>
          <p:nvPr/>
        </p:nvSpPr>
        <p:spPr>
          <a:xfrm>
            <a:off x="1106020" y="3298696"/>
            <a:ext cx="10601886" cy="830997"/>
          </a:xfrm>
          <a:prstGeom prst="rect">
            <a:avLst/>
          </a:prstGeom>
          <a:noFill/>
        </p:spPr>
        <p:txBody>
          <a:bodyPr wrap="square">
            <a:spAutoFit/>
          </a:bodyPr>
          <a:lstStyle/>
          <a:p>
            <a:r>
              <a:rPr lang="en-CA" sz="2400" dirty="0">
                <a:effectLst/>
                <a:latin typeface="Calibri" panose="020F0502020204030204" pitchFamily="34" charset="0"/>
                <a:ea typeface="Times New Roman" panose="02020603050405020304" pitchFamily="18" charset="0"/>
              </a:rPr>
              <a:t>- Because different business structures have different rules for the business owner’s </a:t>
            </a:r>
            <a:r>
              <a:rPr lang="en-CA" sz="2400" dirty="0">
                <a:effectLst/>
                <a:latin typeface="Calibri" panose="020F0502020204030204" pitchFamily="34" charset="0"/>
                <a:ea typeface="Times New Roman" panose="02020603050405020304" pitchFamily="18" charset="0"/>
                <a:hlinkClick r:id="rId2" action="ppaction://hlinksldjump" tooltip="In business, compensation describes the cash rewards paid to employees in exchange for the services they provide. It may include base salary, wages, incentives and/or commission. Total compensation includes cash rewards as well as any other company benefit"/>
              </a:rPr>
              <a:t>compensation</a:t>
            </a:r>
            <a:r>
              <a:rPr lang="en-CA" sz="2400" dirty="0">
                <a:effectLst/>
                <a:latin typeface="Calibri" panose="020F0502020204030204" pitchFamily="34" charset="0"/>
                <a:ea typeface="Times New Roman" panose="02020603050405020304" pitchFamily="18" charset="0"/>
              </a:rPr>
              <a:t>. There are also various tax implications to consider.</a:t>
            </a:r>
            <a:endParaRPr lang="en-US" sz="2400" dirty="0"/>
          </a:p>
        </p:txBody>
      </p:sp>
      <p:sp>
        <p:nvSpPr>
          <p:cNvPr id="10" name="TextBox 9">
            <a:extLst>
              <a:ext uri="{FF2B5EF4-FFF2-40B4-BE49-F238E27FC236}">
                <a16:creationId xmlns:a16="http://schemas.microsoft.com/office/drawing/2014/main" id="{92A84C2F-1D74-E170-BF6E-225DECE6BECC}"/>
              </a:ext>
            </a:extLst>
          </p:cNvPr>
          <p:cNvSpPr txBox="1"/>
          <p:nvPr/>
        </p:nvSpPr>
        <p:spPr>
          <a:xfrm>
            <a:off x="1106020" y="4368607"/>
            <a:ext cx="10601886" cy="1200329"/>
          </a:xfrm>
          <a:prstGeom prst="rect">
            <a:avLst/>
          </a:prstGeom>
          <a:noFill/>
        </p:spPr>
        <p:txBody>
          <a:bodyPr wrap="square">
            <a:spAutoFit/>
          </a:bodyPr>
          <a:lstStyle/>
          <a:p>
            <a:r>
              <a:rPr lang="en-CA" sz="2400" dirty="0">
                <a:effectLst/>
                <a:latin typeface="Calibri" panose="020F0502020204030204" pitchFamily="34" charset="0"/>
                <a:ea typeface="Times New Roman" panose="02020603050405020304" pitchFamily="18" charset="0"/>
              </a:rPr>
              <a:t>- Although the decision for you comes down to your personal needs, goals for retirement, and your situation, you should have an objective understanding of the advantages and disadvantages of each payment method.</a:t>
            </a:r>
            <a:endParaRPr lang="en-US" sz="2400" dirty="0"/>
          </a:p>
        </p:txBody>
      </p:sp>
      <p:sp>
        <p:nvSpPr>
          <p:cNvPr id="11" name="Arrow: Right 10">
            <a:extLst>
              <a:ext uri="{FF2B5EF4-FFF2-40B4-BE49-F238E27FC236}">
                <a16:creationId xmlns:a16="http://schemas.microsoft.com/office/drawing/2014/main" id="{45389D25-526C-35B0-CDB8-902584A1928C}"/>
              </a:ext>
            </a:extLst>
          </p:cNvPr>
          <p:cNvSpPr/>
          <p:nvPr/>
        </p:nvSpPr>
        <p:spPr>
          <a:xfrm>
            <a:off x="10273553" y="5807850"/>
            <a:ext cx="1525254" cy="8182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Continued…</a:t>
            </a:r>
            <a:endParaRPr lang="en-US" dirty="0"/>
          </a:p>
        </p:txBody>
      </p:sp>
    </p:spTree>
    <p:extLst>
      <p:ext uri="{BB962C8B-B14F-4D97-AF65-F5344CB8AC3E}">
        <p14:creationId xmlns:p14="http://schemas.microsoft.com/office/powerpoint/2010/main" val="2845206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BE5EA-2494-F092-7EAC-F8404B830FC0}"/>
              </a:ext>
            </a:extLst>
          </p:cNvPr>
          <p:cNvSpPr>
            <a:spLocks noGrp="1"/>
          </p:cNvSpPr>
          <p:nvPr>
            <p:ph type="title"/>
          </p:nvPr>
        </p:nvSpPr>
        <p:spPr>
          <a:xfrm>
            <a:off x="838200" y="-74145"/>
            <a:ext cx="10515600" cy="1325563"/>
          </a:xfrm>
        </p:spPr>
        <p:txBody>
          <a:bodyPr>
            <a:normAutofit/>
          </a:bodyPr>
          <a:lstStyle/>
          <a:p>
            <a:pPr algn="ctr"/>
            <a:r>
              <a:rPr lang="en-CA" sz="6600" b="1" dirty="0">
                <a:latin typeface="Arial" panose="020B0604020202020204" pitchFamily="34" charset="0"/>
                <a:cs typeface="Arial" panose="020B0604020202020204" pitchFamily="34" charset="0"/>
              </a:rPr>
              <a:t>The Payment Methods</a:t>
            </a:r>
            <a:endParaRPr lang="en-US" sz="66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E36E54C7-6BAC-FF23-D689-54C484B25F3E}"/>
              </a:ext>
            </a:extLst>
          </p:cNvPr>
          <p:cNvSpPr txBox="1"/>
          <p:nvPr/>
        </p:nvSpPr>
        <p:spPr>
          <a:xfrm>
            <a:off x="534519" y="1720840"/>
            <a:ext cx="4426325" cy="3416320"/>
          </a:xfrm>
          <a:prstGeom prst="rect">
            <a:avLst/>
          </a:prstGeom>
          <a:noFill/>
        </p:spPr>
        <p:txBody>
          <a:bodyPr wrap="square">
            <a:spAutoFit/>
          </a:bodyPr>
          <a:lstStyle/>
          <a:p>
            <a:r>
              <a:rPr lang="en-CA" sz="2400" dirty="0">
                <a:effectLst/>
                <a:latin typeface="Calibri" panose="020F0502020204030204" pitchFamily="34" charset="0"/>
                <a:ea typeface="Times New Roman" panose="02020603050405020304" pitchFamily="18" charset="0"/>
              </a:rPr>
              <a:t>With this designation, </a:t>
            </a:r>
            <a:r>
              <a:rPr lang="en-CA" sz="2400" dirty="0">
                <a:effectLst/>
                <a:latin typeface="Calibri" panose="020F0502020204030204" pitchFamily="34" charset="0"/>
                <a:ea typeface="Times New Roman" panose="02020603050405020304" pitchFamily="18" charset="0"/>
                <a:cs typeface="Times New Roman" panose="02020603050405020304" pitchFamily="18" charset="0"/>
              </a:rPr>
              <a:t>y</a:t>
            </a:r>
            <a:r>
              <a:rPr lang="en-CA" sz="2400" dirty="0">
                <a:effectLst/>
                <a:ea typeface="Times New Roman" panose="02020603050405020304" pitchFamily="18" charset="0"/>
                <a:cs typeface="Times New Roman" panose="02020603050405020304" pitchFamily="18" charset="0"/>
              </a:rPr>
              <a:t>ou can pay yourself a wage or salary, which is considered your personal income in the Quebec/Canadian government’s eyes. A sole proprietor’s business income and personal income are considered as one for tax purposes.</a:t>
            </a:r>
          </a:p>
          <a:p>
            <a:endParaRPr lang="en-US" sz="2400" dirty="0"/>
          </a:p>
        </p:txBody>
      </p:sp>
      <p:sp>
        <p:nvSpPr>
          <p:cNvPr id="6" name="TextBox 5">
            <a:extLst>
              <a:ext uri="{FF2B5EF4-FFF2-40B4-BE49-F238E27FC236}">
                <a16:creationId xmlns:a16="http://schemas.microsoft.com/office/drawing/2014/main" id="{2EED7C03-4CAD-AAA9-C923-4DEE1723AC18}"/>
              </a:ext>
            </a:extLst>
          </p:cNvPr>
          <p:cNvSpPr txBox="1"/>
          <p:nvPr/>
        </p:nvSpPr>
        <p:spPr>
          <a:xfrm>
            <a:off x="6363819" y="1720840"/>
            <a:ext cx="5898775" cy="3416320"/>
          </a:xfrm>
          <a:prstGeom prst="rect">
            <a:avLst/>
          </a:prstGeom>
          <a:noFill/>
        </p:spPr>
        <p:txBody>
          <a:bodyPr wrap="square">
            <a:spAutoFit/>
          </a:bodyPr>
          <a:lstStyle/>
          <a:p>
            <a:r>
              <a:rPr lang="en-CA" sz="2400" b="1" dirty="0">
                <a:effectLst/>
                <a:latin typeface="Calibri" panose="020F0502020204030204" pitchFamily="34" charset="0"/>
                <a:ea typeface="Times New Roman" panose="02020603050405020304" pitchFamily="18" charset="0"/>
              </a:rPr>
              <a:t> </a:t>
            </a:r>
            <a:r>
              <a:rPr lang="en-CA" sz="2400" dirty="0">
                <a:effectLst/>
                <a:latin typeface="Calibri" panose="020F0502020204030204" pitchFamily="34" charset="0"/>
                <a:ea typeface="Times New Roman" panose="02020603050405020304" pitchFamily="18" charset="0"/>
              </a:rPr>
              <a:t>Partners in a business can also pay themselves wages or salaries, in which the income must be accounted for when filing income tax returns.  Once again, in this case, their personal taxes and business taxes are one. They do not have the option to pay themselves dividends. That being said, this will differ when it comes to incorporated businesses.</a:t>
            </a:r>
            <a:endParaRPr lang="en-US" sz="2400" dirty="0"/>
          </a:p>
        </p:txBody>
      </p:sp>
      <p:sp>
        <p:nvSpPr>
          <p:cNvPr id="8" name="TextBox 7">
            <a:extLst>
              <a:ext uri="{FF2B5EF4-FFF2-40B4-BE49-F238E27FC236}">
                <a16:creationId xmlns:a16="http://schemas.microsoft.com/office/drawing/2014/main" id="{670D0901-79DD-AA0D-0E09-5F7C894E36BA}"/>
              </a:ext>
            </a:extLst>
          </p:cNvPr>
          <p:cNvSpPr txBox="1"/>
          <p:nvPr/>
        </p:nvSpPr>
        <p:spPr>
          <a:xfrm>
            <a:off x="1048872" y="5279759"/>
            <a:ext cx="9914962" cy="1569660"/>
          </a:xfrm>
          <a:prstGeom prst="rect">
            <a:avLst/>
          </a:prstGeom>
          <a:noFill/>
        </p:spPr>
        <p:txBody>
          <a:bodyPr wrap="square">
            <a:spAutoFit/>
          </a:bodyPr>
          <a:lstStyle/>
          <a:p>
            <a:r>
              <a:rPr lang="en-CA" sz="2400" dirty="0">
                <a:effectLst/>
                <a:latin typeface="Calibri" panose="020F0502020204030204" pitchFamily="34" charset="0"/>
                <a:ea typeface="Times New Roman" panose="02020603050405020304" pitchFamily="18" charset="0"/>
              </a:rPr>
              <a:t>As will be further explained in </a:t>
            </a:r>
            <a:r>
              <a:rPr lang="en-CA" sz="2400" u="sng" dirty="0">
                <a:latin typeface="Calibri" panose="020F0502020204030204" pitchFamily="34" charset="0"/>
                <a:ea typeface="Times New Roman" panose="02020603050405020304" pitchFamily="18" charset="0"/>
              </a:rPr>
              <a:t>S</a:t>
            </a:r>
            <a:r>
              <a:rPr lang="en-CA" sz="2400" u="sng" dirty="0">
                <a:effectLst/>
                <a:latin typeface="Calibri" panose="020F0502020204030204" pitchFamily="34" charset="0"/>
                <a:ea typeface="Times New Roman" panose="02020603050405020304" pitchFamily="18" charset="0"/>
              </a:rPr>
              <a:t>eminar 24: Understanding Income </a:t>
            </a:r>
            <a:r>
              <a:rPr lang="en-CA" sz="2400" u="sng" dirty="0">
                <a:latin typeface="Calibri" panose="020F0502020204030204" pitchFamily="34" charset="0"/>
                <a:ea typeface="Times New Roman" panose="02020603050405020304" pitchFamily="18" charset="0"/>
              </a:rPr>
              <a:t>T</a:t>
            </a:r>
            <a:r>
              <a:rPr lang="en-CA" sz="2400" u="sng" dirty="0">
                <a:effectLst/>
                <a:latin typeface="Calibri" panose="020F0502020204030204" pitchFamily="34" charset="0"/>
                <a:ea typeface="Times New Roman" panose="02020603050405020304" pitchFamily="18" charset="0"/>
              </a:rPr>
              <a:t>axes</a:t>
            </a:r>
            <a:r>
              <a:rPr lang="en-CA" sz="2400" dirty="0">
                <a:effectLst/>
                <a:latin typeface="Calibri" panose="020F0502020204030204" pitchFamily="34" charset="0"/>
                <a:ea typeface="Times New Roman" panose="02020603050405020304" pitchFamily="18" charset="0"/>
              </a:rPr>
              <a:t>, owners in a </a:t>
            </a:r>
            <a:r>
              <a:rPr lang="en-CA" sz="2400" b="1" dirty="0">
                <a:effectLst/>
                <a:latin typeface="Calibri" panose="020F0502020204030204" pitchFamily="34" charset="0"/>
                <a:ea typeface="Times New Roman" panose="02020603050405020304" pitchFamily="18" charset="0"/>
              </a:rPr>
              <a:t>corporation</a:t>
            </a:r>
            <a:r>
              <a:rPr lang="en-CA" sz="2400" dirty="0">
                <a:effectLst/>
                <a:latin typeface="Calibri" panose="020F0502020204030204" pitchFamily="34" charset="0"/>
                <a:ea typeface="Times New Roman" panose="02020603050405020304" pitchFamily="18" charset="0"/>
              </a:rPr>
              <a:t> will need to file their income tax returns and the corporate tax return for the business. The owner of a corporation will have the option to pay themselves dividends or a salary.</a:t>
            </a:r>
            <a:endParaRPr lang="en-US" sz="2400" dirty="0"/>
          </a:p>
        </p:txBody>
      </p:sp>
      <p:sp>
        <p:nvSpPr>
          <p:cNvPr id="10" name="TextBox 9">
            <a:extLst>
              <a:ext uri="{FF2B5EF4-FFF2-40B4-BE49-F238E27FC236}">
                <a16:creationId xmlns:a16="http://schemas.microsoft.com/office/drawing/2014/main" id="{5BAF6F81-D3A7-BDB6-6A60-AD5DFC8CBD4E}"/>
              </a:ext>
            </a:extLst>
          </p:cNvPr>
          <p:cNvSpPr txBox="1"/>
          <p:nvPr/>
        </p:nvSpPr>
        <p:spPr>
          <a:xfrm>
            <a:off x="1452282" y="1179625"/>
            <a:ext cx="2590800" cy="5107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r>
              <a:rPr lang="en-CA" sz="2400" b="1" dirty="0">
                <a:effectLst/>
                <a:latin typeface="Calibri" panose="020F0502020204030204" pitchFamily="34" charset="0"/>
                <a:ea typeface="Times New Roman" panose="02020603050405020304" pitchFamily="18" charset="0"/>
              </a:rPr>
              <a:t>Sole Proprietor </a:t>
            </a:r>
            <a:endParaRPr lang="en-US" sz="2400" dirty="0"/>
          </a:p>
        </p:txBody>
      </p:sp>
      <p:sp>
        <p:nvSpPr>
          <p:cNvPr id="12" name="TextBox 11">
            <a:extLst>
              <a:ext uri="{FF2B5EF4-FFF2-40B4-BE49-F238E27FC236}">
                <a16:creationId xmlns:a16="http://schemas.microsoft.com/office/drawing/2014/main" id="{4243C939-D9BC-50C7-6F0C-7AE796E469B2}"/>
              </a:ext>
            </a:extLst>
          </p:cNvPr>
          <p:cNvSpPr txBox="1"/>
          <p:nvPr/>
        </p:nvSpPr>
        <p:spPr>
          <a:xfrm>
            <a:off x="7725335" y="1179625"/>
            <a:ext cx="2590801" cy="510778"/>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algn="ctr"/>
            <a:r>
              <a:rPr lang="en-CA" sz="2400" b="1" dirty="0">
                <a:effectLst/>
                <a:latin typeface="Calibri" panose="020F0502020204030204" pitchFamily="34" charset="0"/>
                <a:ea typeface="Times New Roman" panose="02020603050405020304" pitchFamily="18" charset="0"/>
              </a:rPr>
              <a:t>Partners</a:t>
            </a:r>
            <a:endParaRPr lang="en-US" sz="2400" dirty="0"/>
          </a:p>
        </p:txBody>
      </p:sp>
    </p:spTree>
    <p:extLst>
      <p:ext uri="{BB962C8B-B14F-4D97-AF65-F5344CB8AC3E}">
        <p14:creationId xmlns:p14="http://schemas.microsoft.com/office/powerpoint/2010/main" val="1934007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0"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43944-5A95-B02E-5B62-8C9430649E7D}"/>
              </a:ext>
            </a:extLst>
          </p:cNvPr>
          <p:cNvSpPr>
            <a:spLocks noGrp="1"/>
          </p:cNvSpPr>
          <p:nvPr>
            <p:ph type="title"/>
          </p:nvPr>
        </p:nvSpPr>
        <p:spPr>
          <a:xfrm>
            <a:off x="838200" y="-101040"/>
            <a:ext cx="10515600" cy="1325563"/>
          </a:xfrm>
        </p:spPr>
        <p:txBody>
          <a:bodyPr>
            <a:normAutofit fontScale="90000"/>
          </a:bodyPr>
          <a:lstStyle/>
          <a:p>
            <a:pPr algn="ctr"/>
            <a:r>
              <a:rPr lang="en-CA" sz="6600" b="1" dirty="0">
                <a:latin typeface="Arial" panose="020B0604020202020204" pitchFamily="34" charset="0"/>
                <a:cs typeface="Arial" panose="020B0604020202020204" pitchFamily="34" charset="0"/>
              </a:rPr>
              <a:t>But What About Dividends?</a:t>
            </a:r>
            <a:endParaRPr lang="en-US" sz="66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93343DA-A312-C0F7-A3AD-870A76541BCF}"/>
              </a:ext>
            </a:extLst>
          </p:cNvPr>
          <p:cNvSpPr txBox="1"/>
          <p:nvPr/>
        </p:nvSpPr>
        <p:spPr>
          <a:xfrm>
            <a:off x="600633" y="969094"/>
            <a:ext cx="11187953" cy="830997"/>
          </a:xfrm>
          <a:prstGeom prst="rect">
            <a:avLst/>
          </a:prstGeom>
          <a:noFill/>
        </p:spPr>
        <p:txBody>
          <a:bodyPr wrap="square">
            <a:spAutoFit/>
          </a:bodyPr>
          <a:lstStyle/>
          <a:p>
            <a:pPr algn="ctr"/>
            <a:r>
              <a:rPr lang="en-CA" sz="2400" u="sng" dirty="0">
                <a:effectLst/>
                <a:latin typeface="Calibri" panose="020F0502020204030204" pitchFamily="34" charset="0"/>
                <a:ea typeface="Times New Roman" panose="02020603050405020304" pitchFamily="18" charset="0"/>
              </a:rPr>
              <a:t>A </a:t>
            </a:r>
            <a:r>
              <a:rPr lang="en-CA" sz="2400" u="sng" dirty="0">
                <a:effectLst/>
                <a:latin typeface="Calibri" panose="020F0502020204030204" pitchFamily="34" charset="0"/>
                <a:ea typeface="Times New Roman" panose="02020603050405020304" pitchFamily="18" charset="0"/>
                <a:hlinkClick r:id="rId2" action="ppaction://hlinksldjump" tooltip="A dividend is the distribution of a company's earnings to its shareholders and is determined by the company's board of directors. Dividends are often distributed quarterly and may be paid out as cash or in the form of reinvestment in additional stock."/>
              </a:rPr>
              <a:t>dividend</a:t>
            </a:r>
            <a:r>
              <a:rPr lang="en-CA" sz="2400" u="sng" dirty="0">
                <a:effectLst/>
                <a:latin typeface="Calibri" panose="020F0502020204030204" pitchFamily="34" charset="0"/>
                <a:ea typeface="Times New Roman" panose="02020603050405020304" pitchFamily="18" charset="0"/>
              </a:rPr>
              <a:t> is paid with the after-tax dollars earned in your corporation. They can be paid out in cash, or by cheque.</a:t>
            </a:r>
            <a:endParaRPr lang="en-US" sz="2400" u="sng" dirty="0"/>
          </a:p>
        </p:txBody>
      </p:sp>
      <p:sp>
        <p:nvSpPr>
          <p:cNvPr id="6" name="TextBox 5">
            <a:extLst>
              <a:ext uri="{FF2B5EF4-FFF2-40B4-BE49-F238E27FC236}">
                <a16:creationId xmlns:a16="http://schemas.microsoft.com/office/drawing/2014/main" id="{30B380FD-0CB8-9F2D-B13A-DB07A799D2B4}"/>
              </a:ext>
            </a:extLst>
          </p:cNvPr>
          <p:cNvSpPr txBox="1"/>
          <p:nvPr/>
        </p:nvSpPr>
        <p:spPr>
          <a:xfrm>
            <a:off x="2962835" y="2012887"/>
            <a:ext cx="6266329" cy="980974"/>
          </a:xfrm>
          <a:prstGeom prst="rect">
            <a:avLst/>
          </a:prstGeom>
          <a:noFill/>
        </p:spPr>
        <p:txBody>
          <a:bodyPr wrap="square">
            <a:spAutoFit/>
            <a:scene3d>
              <a:camera prst="perspectiveAbove"/>
              <a:lightRig rig="harsh" dir="t"/>
            </a:scene3d>
            <a:sp3d extrusionH="57150" prstMaterial="matte">
              <a:bevelT w="63500" h="12700" prst="angle"/>
              <a:contourClr>
                <a:schemeClr val="bg1">
                  <a:lumMod val="65000"/>
                </a:schemeClr>
              </a:contourClr>
            </a:sp3d>
          </a:bodyPr>
          <a:lstStyle/>
          <a:p>
            <a:pPr algn="ctr">
              <a:lnSpc>
                <a:spcPct val="125000"/>
              </a:lnSpc>
              <a:spcAft>
                <a:spcPts val="800"/>
              </a:spcAft>
            </a:pPr>
            <a:r>
              <a:rPr lang="en-CA" sz="2400" b="1" dirty="0">
                <a:ln/>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There are also advantages to paying yourself dividends, including: </a:t>
            </a:r>
            <a:endParaRPr lang="en-CA" sz="2400" b="1" dirty="0">
              <a:ln/>
              <a:solidFill>
                <a:schemeClr val="accent6">
                  <a:lumMod val="75000"/>
                </a:schemeClr>
              </a:solidFill>
              <a:effectLst/>
              <a:latin typeface="Tw Cen MT" panose="020B0602020104020603" pitchFamily="34" charset="0"/>
              <a:ea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954515C8-9B59-C3CF-4771-0B996503C9F1}"/>
              </a:ext>
            </a:extLst>
          </p:cNvPr>
          <p:cNvSpPr txBox="1"/>
          <p:nvPr/>
        </p:nvSpPr>
        <p:spPr>
          <a:xfrm>
            <a:off x="600633" y="2993861"/>
            <a:ext cx="11102788" cy="3359061"/>
          </a:xfrm>
          <a:prstGeom prst="rect">
            <a:avLst/>
          </a:prstGeom>
          <a:noFill/>
        </p:spPr>
        <p:txBody>
          <a:bodyPr wrap="square">
            <a:spAutoFit/>
          </a:bodyPr>
          <a:lstStyle/>
          <a:p>
            <a:pPr marL="342900" lvl="0" indent="-342900">
              <a:lnSpc>
                <a:spcPct val="150000"/>
              </a:lnSpc>
              <a:spcAft>
                <a:spcPts val="0"/>
              </a:spcAft>
              <a:buFont typeface="Symbol" panose="05050102010706020507" pitchFamily="18" charset="2"/>
              <a:buChar char=""/>
            </a:pPr>
            <a:r>
              <a:rPr lang="en-CA" sz="2400" dirty="0">
                <a:effectLst/>
                <a:ea typeface="Times New Roman" panose="02020603050405020304" pitchFamily="18" charset="0"/>
                <a:cs typeface="Times New Roman" panose="02020603050405020304" pitchFamily="18" charset="0"/>
              </a:rPr>
              <a:t>Avoid mandatory retirement contributions. Dividends can be a more flexible option, and you are free to choose how you save for retirement.</a:t>
            </a:r>
          </a:p>
          <a:p>
            <a:pPr marL="342900" lvl="0" indent="-342900">
              <a:lnSpc>
                <a:spcPct val="150000"/>
              </a:lnSpc>
              <a:spcAft>
                <a:spcPts val="0"/>
              </a:spcAft>
              <a:buFont typeface="Symbol" panose="05050102010706020507" pitchFamily="18" charset="2"/>
              <a:buChar char=""/>
            </a:pPr>
            <a:r>
              <a:rPr lang="en-CA" sz="2400" dirty="0">
                <a:effectLst/>
                <a:ea typeface="Times New Roman" panose="02020603050405020304" pitchFamily="18" charset="0"/>
                <a:cs typeface="Times New Roman" panose="02020603050405020304" pitchFamily="18" charset="0"/>
              </a:rPr>
              <a:t>Less payroll administration and chance for payroll penalties</a:t>
            </a:r>
          </a:p>
          <a:p>
            <a:pPr marL="342900" lvl="0" indent="-342900">
              <a:lnSpc>
                <a:spcPct val="150000"/>
              </a:lnSpc>
              <a:spcAft>
                <a:spcPts val="0"/>
              </a:spcAft>
              <a:buFont typeface="Symbol" panose="05050102010706020507" pitchFamily="18" charset="2"/>
              <a:buChar char=""/>
            </a:pPr>
            <a:r>
              <a:rPr lang="en-CA" sz="2400" dirty="0">
                <a:effectLst/>
                <a:ea typeface="Times New Roman" panose="02020603050405020304" pitchFamily="18" charset="0"/>
                <a:cs typeface="Times New Roman" panose="02020603050405020304" pitchFamily="18" charset="0"/>
              </a:rPr>
              <a:t>Fewer tax payments</a:t>
            </a:r>
          </a:p>
          <a:p>
            <a:pPr marL="342900" lvl="0" indent="-342900">
              <a:lnSpc>
                <a:spcPct val="150000"/>
              </a:lnSpc>
              <a:spcAft>
                <a:spcPts val="800"/>
              </a:spcAft>
              <a:buFont typeface="Symbol" panose="05050102010706020507" pitchFamily="18" charset="2"/>
              <a:buChar char=""/>
            </a:pPr>
            <a:r>
              <a:rPr lang="en-CA" sz="2400" dirty="0">
                <a:effectLst/>
                <a:ea typeface="Times New Roman" panose="02020603050405020304" pitchFamily="18" charset="0"/>
                <a:cs typeface="Times New Roman" panose="02020603050405020304" pitchFamily="18" charset="0"/>
              </a:rPr>
              <a:t>The payment process is simple; you don’t need to register for payroll and </a:t>
            </a:r>
            <a:r>
              <a:rPr lang="en-CA" sz="2400" dirty="0">
                <a:effectLst/>
                <a:ea typeface="Times New Roman" panose="02020603050405020304" pitchFamily="18" charset="0"/>
                <a:cs typeface="Times New Roman" panose="02020603050405020304" pitchFamily="18" charset="0"/>
                <a:hlinkClick r:id="rId2" action="ppaction://hlinksldjump" tooltip="Remittance refers to a payment made from a business to a person or other business, with the person or other business located in the same or a different country. Broadly speaking, any payment of an invoice or a bill can be called a remittance. "/>
              </a:rPr>
              <a:t>remittance</a:t>
            </a:r>
            <a:r>
              <a:rPr lang="en-CA" sz="2400" dirty="0">
                <a:effectLst/>
                <a:ea typeface="Times New Roman" panose="02020603050405020304" pitchFamily="18" charset="0"/>
                <a:cs typeface="Times New Roman" panose="02020603050405020304" pitchFamily="18" charset="0"/>
              </a:rPr>
              <a:t> if you don’t have other employees</a:t>
            </a:r>
          </a:p>
        </p:txBody>
      </p:sp>
      <p:sp>
        <p:nvSpPr>
          <p:cNvPr id="3" name="Arrow: Right 2">
            <a:extLst>
              <a:ext uri="{FF2B5EF4-FFF2-40B4-BE49-F238E27FC236}">
                <a16:creationId xmlns:a16="http://schemas.microsoft.com/office/drawing/2014/main" id="{4D64491B-CB0F-096D-E8C3-F1B8514E22A7}"/>
              </a:ext>
            </a:extLst>
          </p:cNvPr>
          <p:cNvSpPr/>
          <p:nvPr/>
        </p:nvSpPr>
        <p:spPr>
          <a:xfrm>
            <a:off x="10273553" y="5807850"/>
            <a:ext cx="1525254" cy="8182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Continued…</a:t>
            </a:r>
            <a:endParaRPr lang="en-US" dirty="0"/>
          </a:p>
        </p:txBody>
      </p:sp>
    </p:spTree>
    <p:extLst>
      <p:ext uri="{BB962C8B-B14F-4D97-AF65-F5344CB8AC3E}">
        <p14:creationId xmlns:p14="http://schemas.microsoft.com/office/powerpoint/2010/main" val="979232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fade">
                                      <p:cBhvr>
                                        <p:cTn id="17" dur="5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fade">
                                      <p:cBhvr>
                                        <p:cTn id="22" dur="500"/>
                                        <p:tgtEl>
                                          <p:spTgt spid="8">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fade">
                                      <p:cBhvr>
                                        <p:cTn id="27" dur="500"/>
                                        <p:tgtEl>
                                          <p:spTgt spid="8">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1532</TotalTime>
  <Words>1468</Words>
  <Application>Microsoft Office PowerPoint</Application>
  <PresentationFormat>Widescreen</PresentationFormat>
  <Paragraphs>75</Paragraphs>
  <Slides>18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Calibri Light</vt:lpstr>
      <vt:lpstr>Cooper Black</vt:lpstr>
      <vt:lpstr>Symbol</vt:lpstr>
      <vt:lpstr>Tw Cen MT</vt:lpstr>
      <vt:lpstr>1_Office Theme</vt:lpstr>
      <vt:lpstr>Entrepreneur Local Learning Centers</vt:lpstr>
      <vt:lpstr>SEMINAR 23: pay yourself first</vt:lpstr>
      <vt:lpstr>It’s All In the Numbers</vt:lpstr>
      <vt:lpstr>It’s All In the Numbers Cont’d.</vt:lpstr>
      <vt:lpstr>Paying Yourself a Salary </vt:lpstr>
      <vt:lpstr>What Should You Pay Yourself? Cont’d </vt:lpstr>
      <vt:lpstr>Understand how Business Classification Impacts your Decision</vt:lpstr>
      <vt:lpstr>The Payment Methods</vt:lpstr>
      <vt:lpstr>But What About Dividends?</vt:lpstr>
      <vt:lpstr>But What About Dividends, Cont’d</vt:lpstr>
      <vt:lpstr>TRUE OR FALSE</vt:lpstr>
      <vt:lpstr>PowerPoint Presentation</vt:lpstr>
      <vt:lpstr>PowerPoint Presentation</vt:lpstr>
      <vt:lpstr>TRUE OR FALSE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 23: pay yourself first</dc:title>
  <dc:creator>Keilan Baker</dc:creator>
  <cp:lastModifiedBy>cloudconvert_10</cp:lastModifiedBy>
  <cp:revision>19</cp:revision>
  <dcterms:created xsi:type="dcterms:W3CDTF">2022-09-11T17:07:52Z</dcterms:created>
  <dcterms:modified xsi:type="dcterms:W3CDTF">2023-08-21T17:49:00Z</dcterms:modified>
</cp:coreProperties>
</file>