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28" r:id="rId2"/>
    <p:sldId id="256" r:id="rId3"/>
    <p:sldId id="257" r:id="rId4"/>
    <p:sldId id="258" r:id="rId5"/>
    <p:sldId id="259" r:id="rId6"/>
    <p:sldId id="260" r:id="rId7"/>
    <p:sldId id="320" r:id="rId8"/>
    <p:sldId id="261" r:id="rId9"/>
    <p:sldId id="262" r:id="rId10"/>
    <p:sldId id="263" r:id="rId11"/>
    <p:sldId id="264" r:id="rId12"/>
    <p:sldId id="265" r:id="rId13"/>
    <p:sldId id="266" r:id="rId14"/>
    <p:sldId id="291" r:id="rId15"/>
    <p:sldId id="293" r:id="rId16"/>
    <p:sldId id="267" r:id="rId17"/>
    <p:sldId id="294" r:id="rId18"/>
    <p:sldId id="295" r:id="rId19"/>
    <p:sldId id="319" r:id="rId20"/>
    <p:sldId id="32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lan Baker" initials="KB" lastIdx="2" clrIdx="0">
    <p:extLst>
      <p:ext uri="{19B8F6BF-5375-455C-9EA6-DF929625EA0E}">
        <p15:presenceInfo xmlns:p15="http://schemas.microsoft.com/office/powerpoint/2012/main" userId="f55a0ce9be160c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9" d="100"/>
          <a:sy n="109" d="100"/>
        </p:scale>
        <p:origin x="552" y="22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380DC3-6937-46BC-A435-B820CEC11A86}" type="datetimeFigureOut">
              <a:rPr lang="en-US" smtClean="0"/>
              <a:t>1/14/2023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3C7A36-681D-4478-807E-81FADE5F4038}" type="slidenum">
              <a:rPr lang="en-US" smtClean="0"/>
              <a:t>‹#›</a:t>
            </a:fld>
            <a:endParaRPr lang="en-US"/>
          </a:p>
        </p:txBody>
      </p:sp>
    </p:spTree>
    <p:extLst>
      <p:ext uri="{BB962C8B-B14F-4D97-AF65-F5344CB8AC3E}">
        <p14:creationId xmlns:p14="http://schemas.microsoft.com/office/powerpoint/2010/main" val="658678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05696-8451-41DA-BE2A-2565C05048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01F620-B619-4CD1-AEAC-7D61A2DCA7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0624DCB-FD4C-45FD-94BE-8AE0595704D8}"/>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5" name="Footer Placeholder 4">
            <a:extLst>
              <a:ext uri="{FF2B5EF4-FFF2-40B4-BE49-F238E27FC236}">
                <a16:creationId xmlns:a16="http://schemas.microsoft.com/office/drawing/2014/main" id="{44E824A6-9C64-4B01-885D-080EFEF288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6F9880-2437-476F-A0FB-32FC659F1ACD}"/>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113811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B0B8C-7B9A-40D1-B5C9-4965A4B583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5B5417-9F25-4659-9747-5AD716EF37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CFEFC2-8887-410B-BDC5-5831A9475CAF}"/>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5" name="Footer Placeholder 4">
            <a:extLst>
              <a:ext uri="{FF2B5EF4-FFF2-40B4-BE49-F238E27FC236}">
                <a16:creationId xmlns:a16="http://schemas.microsoft.com/office/drawing/2014/main" id="{5E235E95-45B3-42C5-B280-C350994DD5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91F74D-E2B9-48A4-A9B7-E0F7757ADF15}"/>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142318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5BBE27-8030-43E1-BC1B-47C2258E95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02403D-41C5-4EE9-A358-E3B9639DD1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E7C636-48A3-4DBC-ABC7-1EECD94600FE}"/>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5" name="Footer Placeholder 4">
            <a:extLst>
              <a:ext uri="{FF2B5EF4-FFF2-40B4-BE49-F238E27FC236}">
                <a16:creationId xmlns:a16="http://schemas.microsoft.com/office/drawing/2014/main" id="{0FAEE698-C2C1-4770-A212-0CFF2E4387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5F2F93-7319-4A3C-B167-6F570F7CC470}"/>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166252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C74AC-9655-4DC6-B129-629425529F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F02DAB-CFB8-488E-857F-AD49C7AC16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0B16A9-1AD8-44E5-8AEA-8F2556AD64F5}"/>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5" name="Footer Placeholder 4">
            <a:extLst>
              <a:ext uri="{FF2B5EF4-FFF2-40B4-BE49-F238E27FC236}">
                <a16:creationId xmlns:a16="http://schemas.microsoft.com/office/drawing/2014/main" id="{CB78500B-AB2C-418B-AB3D-F83BA20A5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DFD37A-6F88-4B6E-B85B-7AE808EEB808}"/>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1193011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56B7B-0404-489E-9F9D-FB7B244CE5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986FF1B-9C52-4BA9-9645-178235520B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53246A-6E66-48F9-B678-000121C0DA87}"/>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5" name="Footer Placeholder 4">
            <a:extLst>
              <a:ext uri="{FF2B5EF4-FFF2-40B4-BE49-F238E27FC236}">
                <a16:creationId xmlns:a16="http://schemas.microsoft.com/office/drawing/2014/main" id="{EFF4ED94-5493-4DAA-A6F7-A00DBA0E5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58F407-C2AA-4962-8B1B-A4126A453583}"/>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769296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4A284-4683-4DBE-A24A-9956C4A538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D34121-3364-447F-A87A-12CAE08534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E19488B-F68B-4685-90FD-B1D00AAB85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9BE18C-DF9A-43B0-A0EC-80972DF1E49A}"/>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6" name="Footer Placeholder 5">
            <a:extLst>
              <a:ext uri="{FF2B5EF4-FFF2-40B4-BE49-F238E27FC236}">
                <a16:creationId xmlns:a16="http://schemas.microsoft.com/office/drawing/2014/main" id="{0F60E059-6721-4285-B2DC-6A40408B83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9E9BE0-A7C7-4CFB-B13F-C84D91FCA8F8}"/>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3820604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DA976-AB77-4CBE-BD03-EA53D8E1E0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103511-C4B5-43A6-A46E-37DBAFD9E2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1AF76A-FAEC-489F-824E-7D24691507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C20F04C-B11A-4B70-850F-73B8F37CB9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D99792-09FF-4BF6-983C-36DCA283B9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3390B38-8608-47C9-930F-90285D125C08}"/>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8" name="Footer Placeholder 7">
            <a:extLst>
              <a:ext uri="{FF2B5EF4-FFF2-40B4-BE49-F238E27FC236}">
                <a16:creationId xmlns:a16="http://schemas.microsoft.com/office/drawing/2014/main" id="{DA4FB974-45B8-4FD6-AC5D-12EC2FCDA3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1F2B488-4595-4260-9ADA-F4C4DC38C1DE}"/>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1070265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5A094-EC3C-442F-A1E9-F513F05E0A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8DB8EB3-C58C-42CC-9703-DEFD4A6C057C}"/>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4" name="Footer Placeholder 3">
            <a:extLst>
              <a:ext uri="{FF2B5EF4-FFF2-40B4-BE49-F238E27FC236}">
                <a16:creationId xmlns:a16="http://schemas.microsoft.com/office/drawing/2014/main" id="{983D4453-40A5-4626-A86C-0D8E8702D6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5F875F-7BD5-452D-9616-82091ECC7333}"/>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3327043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B9F223-9D93-4EED-BBD0-9CC7BDB7D00D}"/>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3" name="Footer Placeholder 2">
            <a:extLst>
              <a:ext uri="{FF2B5EF4-FFF2-40B4-BE49-F238E27FC236}">
                <a16:creationId xmlns:a16="http://schemas.microsoft.com/office/drawing/2014/main" id="{ED3A2181-6F5F-4A05-94E4-9BBF94BEF9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15206D-9376-4D85-B4F7-DF1C8EF14152}"/>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3009825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E9A13-D778-4792-B64F-9A6DC85119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24BAC53-1204-4821-B689-DCE9C9FE2A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6509DD-1103-4376-9D47-A80A16202C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4130CE-4CED-4A97-8030-99E88AB325CF}"/>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6" name="Footer Placeholder 5">
            <a:extLst>
              <a:ext uri="{FF2B5EF4-FFF2-40B4-BE49-F238E27FC236}">
                <a16:creationId xmlns:a16="http://schemas.microsoft.com/office/drawing/2014/main" id="{D9719EC8-3C8A-4F10-9833-A4B48082EB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53E93B-3D5F-492F-8179-62E3755D2123}"/>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30784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519A7-F730-4A32-840A-3F7CA0D42A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755893-B6F0-4181-8280-B8F6558F7B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87CE1B6-537F-47BC-9993-9F6B6D1884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1AB16C-8CB4-4E18-936A-097953F03DD6}"/>
              </a:ext>
            </a:extLst>
          </p:cNvPr>
          <p:cNvSpPr>
            <a:spLocks noGrp="1"/>
          </p:cNvSpPr>
          <p:nvPr>
            <p:ph type="dt" sz="half" idx="10"/>
          </p:nvPr>
        </p:nvSpPr>
        <p:spPr/>
        <p:txBody>
          <a:bodyPr/>
          <a:lstStyle/>
          <a:p>
            <a:fld id="{BAEE0F72-69C0-4F0A-8BB3-916931A76963}" type="datetimeFigureOut">
              <a:rPr lang="en-US" smtClean="0"/>
              <a:t>1/14/2023</a:t>
            </a:fld>
            <a:endParaRPr lang="en-US"/>
          </a:p>
        </p:txBody>
      </p:sp>
      <p:sp>
        <p:nvSpPr>
          <p:cNvPr id="6" name="Footer Placeholder 5">
            <a:extLst>
              <a:ext uri="{FF2B5EF4-FFF2-40B4-BE49-F238E27FC236}">
                <a16:creationId xmlns:a16="http://schemas.microsoft.com/office/drawing/2014/main" id="{740D6F65-C45C-4D36-A27F-A4E650C4C6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F6F589-6F63-41B0-ADCA-34AB4BE3EC61}"/>
              </a:ext>
            </a:extLst>
          </p:cNvPr>
          <p:cNvSpPr>
            <a:spLocks noGrp="1"/>
          </p:cNvSpPr>
          <p:nvPr>
            <p:ph type="sldNum" sz="quarter" idx="12"/>
          </p:nvPr>
        </p:nvSpPr>
        <p:spPr/>
        <p:txBody>
          <a:bodyPr/>
          <a:lstStyle/>
          <a:p>
            <a:fld id="{DEF16DEB-F922-4076-9420-10D2E66AB196}" type="slidenum">
              <a:rPr lang="en-US" smtClean="0"/>
              <a:t>‹#›</a:t>
            </a:fld>
            <a:endParaRPr lang="en-US"/>
          </a:p>
        </p:txBody>
      </p:sp>
    </p:spTree>
    <p:extLst>
      <p:ext uri="{BB962C8B-B14F-4D97-AF65-F5344CB8AC3E}">
        <p14:creationId xmlns:p14="http://schemas.microsoft.com/office/powerpoint/2010/main" val="4118128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72DA8C-13C7-4B76-9DBE-3DCCCD44E8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737439B-D3BF-4597-9B5F-28CAC88C61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1780C5-D53B-4D10-9381-10FC8D116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EE0F72-69C0-4F0A-8BB3-916931A76963}" type="datetimeFigureOut">
              <a:rPr lang="en-US" smtClean="0"/>
              <a:t>1/14/2023</a:t>
            </a:fld>
            <a:endParaRPr lang="en-US"/>
          </a:p>
        </p:txBody>
      </p:sp>
      <p:sp>
        <p:nvSpPr>
          <p:cNvPr id="5" name="Footer Placeholder 4">
            <a:extLst>
              <a:ext uri="{FF2B5EF4-FFF2-40B4-BE49-F238E27FC236}">
                <a16:creationId xmlns:a16="http://schemas.microsoft.com/office/drawing/2014/main" id="{6DC426D5-7869-4DC6-AF66-F74749C1FC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EEC1706-8DB7-403A-9D81-9BD55A4205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F16DEB-F922-4076-9420-10D2E66AB196}" type="slidenum">
              <a:rPr lang="en-US" smtClean="0"/>
              <a:t>‹#›</a:t>
            </a:fld>
            <a:endParaRPr lang="en-US"/>
          </a:p>
        </p:txBody>
      </p:sp>
    </p:spTree>
    <p:extLst>
      <p:ext uri="{BB962C8B-B14F-4D97-AF65-F5344CB8AC3E}">
        <p14:creationId xmlns:p14="http://schemas.microsoft.com/office/powerpoint/2010/main" val="1744578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7.xml"/><Relationship Id="rId1" Type="http://schemas.openxmlformats.org/officeDocument/2006/relationships/slideLayout" Target="../slideLayouts/slideLayout6.xml"/><Relationship Id="rId4" Type="http://schemas.openxmlformats.org/officeDocument/2006/relationships/slide" Target="slide20.xml"/></Relationships>
</file>

<file path=ppt/slides/_rels/slide17.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92E86-AC8B-2EFD-E849-4A39B3D9C5BA}"/>
              </a:ext>
            </a:extLst>
          </p:cNvPr>
          <p:cNvSpPr>
            <a:spLocks noGrp="1"/>
          </p:cNvSpPr>
          <p:nvPr>
            <p:ph type="title"/>
          </p:nvPr>
        </p:nvSpPr>
        <p:spPr>
          <a:xfrm>
            <a:off x="838200" y="81661"/>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Obligations Cont’d.</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AE4EF7C3-89F1-639B-0066-9403F7D2AECA}"/>
              </a:ext>
            </a:extLst>
          </p:cNvPr>
          <p:cNvSpPr txBox="1"/>
          <p:nvPr/>
        </p:nvSpPr>
        <p:spPr>
          <a:xfrm>
            <a:off x="-225552" y="1270064"/>
            <a:ext cx="12417552" cy="830997"/>
          </a:xfrm>
          <a:prstGeom prst="rect">
            <a:avLst/>
          </a:prstGeom>
          <a:noFill/>
        </p:spPr>
        <p:txBody>
          <a:bodyPr wrap="square">
            <a:spAutoFit/>
          </a:bodyPr>
          <a:lstStyle/>
          <a:p>
            <a:pPr algn="ctr"/>
            <a:r>
              <a:rPr lang="en-CA" sz="2400" u="sng" dirty="0">
                <a:solidFill>
                  <a:schemeClr val="accent6">
                    <a:lumMod val="75000"/>
                  </a:schemeClr>
                </a:solidFill>
                <a:effectLst/>
                <a:latin typeface="Calibri" panose="020F0502020204030204" pitchFamily="34" charset="0"/>
                <a:ea typeface="Calibri" panose="020F0502020204030204" pitchFamily="34" charset="0"/>
              </a:rPr>
              <a:t>Additionally, you must keep records of your transactions to support your income and expense claims. </a:t>
            </a:r>
            <a:endParaRPr lang="en-US" sz="2400" u="sng" dirty="0">
              <a:solidFill>
                <a:schemeClr val="accent6">
                  <a:lumMod val="75000"/>
                </a:schemeClr>
              </a:solidFill>
            </a:endParaRPr>
          </a:p>
        </p:txBody>
      </p:sp>
      <p:sp>
        <p:nvSpPr>
          <p:cNvPr id="6" name="TextBox 5">
            <a:extLst>
              <a:ext uri="{FF2B5EF4-FFF2-40B4-BE49-F238E27FC236}">
                <a16:creationId xmlns:a16="http://schemas.microsoft.com/office/drawing/2014/main" id="{3A3095BC-08AE-B9AA-168E-ABAABB4F0F3D}"/>
              </a:ext>
            </a:extLst>
          </p:cNvPr>
          <p:cNvSpPr txBox="1"/>
          <p:nvPr/>
        </p:nvSpPr>
        <p:spPr>
          <a:xfrm>
            <a:off x="0" y="2169950"/>
            <a:ext cx="8604504" cy="4606389"/>
          </a:xfrm>
          <a:prstGeom prst="rect">
            <a:avLst/>
          </a:prstGeom>
          <a:noFill/>
        </p:spPr>
        <p:txBody>
          <a:bodyPr wrap="square">
            <a:spAutoFit/>
          </a:bodyPr>
          <a:lstStyle/>
          <a:p>
            <a:pPr marL="342900" lvl="0" indent="-342900">
              <a:spcAft>
                <a:spcPts val="800"/>
              </a:spcAft>
              <a:buFont typeface="Arial" panose="020B0604020202020204" pitchFamily="34" charset="0"/>
              <a:buChar char="●"/>
            </a:pPr>
            <a:r>
              <a:rPr lang="en-CA" sz="2800" dirty="0">
                <a:solidFill>
                  <a:srgbClr val="000000"/>
                </a:solidFill>
                <a:effectLst/>
                <a:latin typeface="Calibri" panose="020F0502020204030204" pitchFamily="34" charset="0"/>
                <a:ea typeface="Calibri" panose="020F0502020204030204" pitchFamily="34" charset="0"/>
                <a:cs typeface="Noto Sans Symbols"/>
              </a:rPr>
              <a:t>Keep a record of your daily income and expenses. There are many record books and bookkeeping systems available. You can use a book with columns and separate pages for income and expenses.</a:t>
            </a:r>
            <a:endParaRPr lang="en-CA" sz="2800" dirty="0">
              <a:effectLst/>
              <a:latin typeface="Noto Sans Symbols"/>
              <a:ea typeface="Noto Sans Symbols"/>
              <a:cs typeface="Noto Sans Symbols"/>
            </a:endParaRPr>
          </a:p>
          <a:p>
            <a:pPr>
              <a:spcAft>
                <a:spcPts val="800"/>
              </a:spcAft>
            </a:pPr>
            <a:r>
              <a:rPr lang="en-CA" sz="2800" dirty="0">
                <a:effectLst/>
                <a:latin typeface="Calibri" panose="020F0502020204030204" pitchFamily="34" charset="0"/>
                <a:ea typeface="Calibri" panose="020F0502020204030204" pitchFamily="34" charset="0"/>
                <a:cs typeface="Twentieth Century"/>
              </a:rPr>
              <a:t> </a:t>
            </a:r>
            <a:endParaRPr lang="en-CA" sz="2800" dirty="0">
              <a:effectLst/>
              <a:latin typeface="Twentieth Century"/>
              <a:ea typeface="Twentieth Century"/>
              <a:cs typeface="Twentieth Century"/>
            </a:endParaRPr>
          </a:p>
          <a:p>
            <a:pPr marL="342900" lvl="0" indent="-342900">
              <a:spcAft>
                <a:spcPts val="800"/>
              </a:spcAft>
              <a:buFont typeface="Arial" panose="020B0604020202020204" pitchFamily="34" charset="0"/>
              <a:buChar char="●"/>
            </a:pPr>
            <a:r>
              <a:rPr lang="en-CA" sz="2800" dirty="0">
                <a:solidFill>
                  <a:srgbClr val="000000"/>
                </a:solidFill>
                <a:effectLst/>
                <a:latin typeface="Calibri" panose="020F0502020204030204" pitchFamily="34" charset="0"/>
                <a:ea typeface="Calibri" panose="020F0502020204030204" pitchFamily="34" charset="0"/>
                <a:cs typeface="Noto Sans Symbols"/>
              </a:rPr>
              <a:t>Keep your duplicate deposit slips, bank statements, and canceled cheques. Keep separate your personal records and records for each business you run. If you want to keep computerized records, ensure they are straightforward to read.</a:t>
            </a:r>
            <a:endParaRPr lang="en-CA" sz="2800" dirty="0">
              <a:effectLst/>
              <a:latin typeface="Noto Sans Symbols"/>
              <a:ea typeface="Noto Sans Symbols"/>
              <a:cs typeface="Noto Sans Symbols"/>
            </a:endParaRPr>
          </a:p>
        </p:txBody>
      </p:sp>
      <p:pic>
        <p:nvPicPr>
          <p:cNvPr id="2050" name="Picture 2">
            <a:extLst>
              <a:ext uri="{FF2B5EF4-FFF2-40B4-BE49-F238E27FC236}">
                <a16:creationId xmlns:a16="http://schemas.microsoft.com/office/drawing/2014/main" id="{B47C5385-0689-48AD-764B-EC9BC747CD95}"/>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foregroundMark x1="28214" y1="44500" x2="27713" y2="31667"/>
                        <a14:foregroundMark x1="27713" y1="31667" x2="33890" y2="28000"/>
                        <a14:foregroundMark x1="20367" y1="27000" x2="26210" y2="46167"/>
                        <a14:foregroundMark x1="26210" y1="46167" x2="26711" y2="49167"/>
                        <a14:foregroundMark x1="45075" y1="43667" x2="42571" y2="30000"/>
                        <a14:foregroundMark x1="43573" y1="52000" x2="41402" y2="46000"/>
                        <a14:foregroundMark x1="52755" y1="40833" x2="66611" y2="37500"/>
                        <a14:foregroundMark x1="66611" y1="37500" x2="80634" y2="38000"/>
                        <a14:foregroundMark x1="82304" y1="39500" x2="83306" y2="62167"/>
                        <a14:foregroundMark x1="83306" y1="62167" x2="59265" y2="64667"/>
                        <a14:foregroundMark x1="59265" y1="64667" x2="58765" y2="64333"/>
                        <a14:foregroundMark x1="56427" y1="73167" x2="63606" y2="73333"/>
                        <a14:foregroundMark x1="61102" y1="45167" x2="72120" y2="45500"/>
                        <a14:foregroundMark x1="68280" y1="41667" x2="79633" y2="41833"/>
                        <a14:foregroundMark x1="51085" y1="51333" x2="52421" y2="55167"/>
                        <a14:foregroundMark x1="43406" y1="60833" x2="39065" y2="61167"/>
                        <a14:foregroundMark x1="64274" y1="23667" x2="64608" y2="30667"/>
                        <a14:foregroundMark x1="47412" y1="24667" x2="47579" y2="30000"/>
                      </a14:backgroundRemoval>
                    </a14:imgEffect>
                  </a14:imgLayer>
                </a14:imgProps>
              </a:ext>
              <a:ext uri="{28A0092B-C50C-407E-A947-70E740481C1C}">
                <a14:useLocalDpi xmlns:a14="http://schemas.microsoft.com/office/drawing/2010/main" val="0"/>
              </a:ext>
            </a:extLst>
          </a:blip>
          <a:srcRect/>
          <a:stretch>
            <a:fillRect/>
          </a:stretch>
        </p:blipFill>
        <p:spPr bwMode="auto">
          <a:xfrm>
            <a:off x="7589520" y="1148366"/>
            <a:ext cx="5029200" cy="503759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F0A8A01-261C-ADE8-2609-A92D8B768BA3}"/>
              </a:ext>
            </a:extLst>
          </p:cNvPr>
          <p:cNvSpPr txBox="1"/>
          <p:nvPr/>
        </p:nvSpPr>
        <p:spPr>
          <a:xfrm>
            <a:off x="295657" y="1699539"/>
            <a:ext cx="4306824" cy="523220"/>
          </a:xfrm>
          <a:prstGeom prst="rect">
            <a:avLst/>
          </a:prstGeom>
          <a:noFill/>
        </p:spPr>
        <p:txBody>
          <a:bodyPr wrap="square" rtlCol="0">
            <a:spAutoFit/>
          </a:bodyPr>
          <a:lstStyle/>
          <a:p>
            <a:r>
              <a:rPr lang="en-CA" sz="2800" b="1" i="1" dirty="0">
                <a:ln w="10160">
                  <a:solidFill>
                    <a:schemeClr val="accent5"/>
                  </a:solidFill>
                  <a:prstDash val="solid"/>
                </a:ln>
                <a:solidFill>
                  <a:srgbClr val="FFFFFF"/>
                </a:solidFill>
                <a:effectLst>
                  <a:outerShdw blurRad="38100" dist="22860" dir="5400000" algn="tl" rotWithShape="0">
                    <a:srgbClr val="000000">
                      <a:alpha val="30000"/>
                    </a:srgbClr>
                  </a:outerShdw>
                </a:effectLst>
              </a:rPr>
              <a:t>Stay Organized! </a:t>
            </a:r>
            <a:endParaRPr lang="en-US" sz="2800" b="1" i="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3766869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68278-6937-78D8-0665-3743C0802C8C}"/>
              </a:ext>
            </a:extLst>
          </p:cNvPr>
          <p:cNvSpPr>
            <a:spLocks noGrp="1"/>
          </p:cNvSpPr>
          <p:nvPr>
            <p:ph type="title"/>
          </p:nvPr>
        </p:nvSpPr>
        <p:spPr>
          <a:xfrm>
            <a:off x="228600" y="529717"/>
            <a:ext cx="11734800" cy="1325563"/>
          </a:xfrm>
        </p:spPr>
        <p:txBody>
          <a:bodyPr>
            <a:noAutofit/>
          </a:bodyPr>
          <a:lstStyle/>
          <a:p>
            <a:pPr algn="ctr"/>
            <a:r>
              <a:rPr lang="en-CA" sz="5400" b="1" dirty="0">
                <a:effectLst/>
                <a:latin typeface="Arial" panose="020B0604020202020204" pitchFamily="34" charset="0"/>
                <a:ea typeface="Calibri" panose="020F0502020204030204" pitchFamily="34" charset="0"/>
                <a:cs typeface="Arial" panose="020B0604020202020204" pitchFamily="34" charset="0"/>
              </a:rPr>
              <a:t>Should I be Setting </a:t>
            </a:r>
            <a:r>
              <a:rPr lang="en-CA" sz="5400" b="1" dirty="0">
                <a:latin typeface="Arial" panose="020B0604020202020204" pitchFamily="34" charset="0"/>
                <a:ea typeface="Calibri" panose="020F0502020204030204" pitchFamily="34" charset="0"/>
                <a:cs typeface="Arial" panose="020B0604020202020204" pitchFamily="34" charset="0"/>
              </a:rPr>
              <a:t>A</a:t>
            </a:r>
            <a:r>
              <a:rPr lang="en-CA" sz="5400" b="1" dirty="0">
                <a:effectLst/>
                <a:latin typeface="Arial" panose="020B0604020202020204" pitchFamily="34" charset="0"/>
                <a:ea typeface="Calibri" panose="020F0502020204030204" pitchFamily="34" charset="0"/>
                <a:cs typeface="Arial" panose="020B0604020202020204" pitchFamily="34" charset="0"/>
              </a:rPr>
              <a:t>side </a:t>
            </a:r>
            <a:r>
              <a:rPr lang="en-CA" sz="5400" b="1" dirty="0">
                <a:latin typeface="Arial" panose="020B0604020202020204" pitchFamily="34" charset="0"/>
                <a:ea typeface="Calibri" panose="020F0502020204030204" pitchFamily="34" charset="0"/>
                <a:cs typeface="Arial" panose="020B0604020202020204" pitchFamily="34" charset="0"/>
              </a:rPr>
              <a:t>M</a:t>
            </a:r>
            <a:r>
              <a:rPr lang="en-CA" sz="5400" b="1" dirty="0">
                <a:effectLst/>
                <a:latin typeface="Arial" panose="020B0604020202020204" pitchFamily="34" charset="0"/>
                <a:ea typeface="Calibri" panose="020F0502020204030204" pitchFamily="34" charset="0"/>
                <a:cs typeface="Arial" panose="020B0604020202020204" pitchFamily="34" charset="0"/>
              </a:rPr>
              <a:t>oney to </a:t>
            </a:r>
            <a:r>
              <a:rPr lang="en-CA" sz="5400" b="1" dirty="0">
                <a:latin typeface="Arial" panose="020B0604020202020204" pitchFamily="34" charset="0"/>
                <a:ea typeface="Calibri" panose="020F0502020204030204" pitchFamily="34" charset="0"/>
                <a:cs typeface="Arial" panose="020B0604020202020204" pitchFamily="34" charset="0"/>
              </a:rPr>
              <a:t>P</a:t>
            </a:r>
            <a:r>
              <a:rPr lang="en-CA" sz="5400" b="1" dirty="0">
                <a:effectLst/>
                <a:latin typeface="Arial" panose="020B0604020202020204" pitchFamily="34" charset="0"/>
                <a:ea typeface="Calibri" panose="020F0502020204030204" pitchFamily="34" charset="0"/>
                <a:cs typeface="Arial" panose="020B0604020202020204" pitchFamily="34" charset="0"/>
              </a:rPr>
              <a:t>ay Taxes?</a:t>
            </a:r>
            <a:r>
              <a:rPr lang="en-CA" sz="5400" dirty="0">
                <a:effectLst/>
                <a:latin typeface="Arial" panose="020B0604020202020204" pitchFamily="34" charset="0"/>
                <a:ea typeface="Twentieth Century"/>
                <a:cs typeface="Arial" panose="020B0604020202020204" pitchFamily="34" charset="0"/>
              </a:rPr>
              <a:t/>
            </a:r>
            <a:br>
              <a:rPr lang="en-CA" sz="5400" dirty="0">
                <a:effectLst/>
                <a:latin typeface="Arial" panose="020B0604020202020204" pitchFamily="34" charset="0"/>
                <a:ea typeface="Twentieth Century"/>
                <a:cs typeface="Arial" panose="020B0604020202020204" pitchFamily="34" charset="0"/>
              </a:rPr>
            </a:br>
            <a:endParaRPr lang="en-US" sz="54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A0924E9-F42B-A360-D17A-DA752EA09902}"/>
              </a:ext>
            </a:extLst>
          </p:cNvPr>
          <p:cNvSpPr txBox="1"/>
          <p:nvPr/>
        </p:nvSpPr>
        <p:spPr>
          <a:xfrm>
            <a:off x="0" y="1749944"/>
            <a:ext cx="12088368" cy="1569660"/>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Calibri" panose="020F0502020204030204" pitchFamily="34" charset="0"/>
                <a:cs typeface="Twentieth Century"/>
              </a:rPr>
              <a:t>If you are self-employed, it is best to set money aside for taxes from any and every cheque; otherwise, you will be stuck with a large tax bill at the end of the tax year. It is suggested that you set aside a minimum of 25 percent of your income for tax and other contributions, like RRSPs.</a:t>
            </a:r>
            <a:endParaRPr lang="en-CA" sz="2400" dirty="0">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07C4665A-EA2D-66A4-4126-13D365A4A943}"/>
              </a:ext>
            </a:extLst>
          </p:cNvPr>
          <p:cNvSpPr txBox="1"/>
          <p:nvPr/>
        </p:nvSpPr>
        <p:spPr>
          <a:xfrm>
            <a:off x="1209294" y="3319604"/>
            <a:ext cx="11226546" cy="1569660"/>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Calibri" panose="020F0502020204030204" pitchFamily="34" charset="0"/>
                <a:cs typeface="Twentieth Century"/>
              </a:rPr>
              <a:t>You could decide to use Tax installments. You make payments throughout the year to cover the taxes instead of paying one lump sum on April 30. You pay these installments during the year while earning the income, similar to how an employer deducts tax directly from each pay period.</a:t>
            </a:r>
            <a:endParaRPr lang="en-CA" sz="2400" dirty="0">
              <a:effectLst/>
              <a:latin typeface="Twentieth Century"/>
              <a:ea typeface="Twentieth Century"/>
              <a:cs typeface="Twentieth Century"/>
            </a:endParaRPr>
          </a:p>
        </p:txBody>
      </p:sp>
      <p:sp>
        <p:nvSpPr>
          <p:cNvPr id="7" name="TextBox 6">
            <a:extLst>
              <a:ext uri="{FF2B5EF4-FFF2-40B4-BE49-F238E27FC236}">
                <a16:creationId xmlns:a16="http://schemas.microsoft.com/office/drawing/2014/main" id="{744E718E-3591-13CB-E526-C83E786E8B9A}"/>
              </a:ext>
            </a:extLst>
          </p:cNvPr>
          <p:cNvSpPr txBox="1"/>
          <p:nvPr/>
        </p:nvSpPr>
        <p:spPr>
          <a:xfrm>
            <a:off x="155448" y="5183291"/>
            <a:ext cx="3191256" cy="584775"/>
          </a:xfrm>
          <a:prstGeom prst="rect">
            <a:avLst/>
          </a:prstGeom>
          <a:noFill/>
        </p:spPr>
        <p:txBody>
          <a:bodyPr wrap="square" rtlCol="0">
            <a:spAutoFit/>
            <a:scene3d>
              <a:camera prst="perspectiveHeroicExtremeRightFacing"/>
              <a:lightRig rig="threePt" dir="t"/>
            </a:scene3d>
          </a:bodyPr>
          <a:lstStyle/>
          <a:p>
            <a:r>
              <a:rPr lang="en-CA" sz="3200" u="sng" dirty="0">
                <a:ln w="0"/>
                <a:solidFill>
                  <a:schemeClr val="accent1"/>
                </a:solidFill>
                <a:effectLst>
                  <a:outerShdw blurRad="38100" dist="25400" dir="5400000" algn="ctr" rotWithShape="0">
                    <a:srgbClr val="6E747A">
                      <a:alpha val="43000"/>
                    </a:srgbClr>
                  </a:outerShdw>
                </a:effectLst>
              </a:rPr>
              <a:t>Remember</a:t>
            </a:r>
            <a:r>
              <a:rPr lang="en-CA" sz="2400" u="sng" dirty="0">
                <a:ln w="0"/>
                <a:solidFill>
                  <a:schemeClr val="accent1"/>
                </a:solidFill>
                <a:effectLst>
                  <a:outerShdw blurRad="38100" dist="25400" dir="5400000" algn="ctr" rotWithShape="0">
                    <a:srgbClr val="6E747A">
                      <a:alpha val="43000"/>
                    </a:srgbClr>
                  </a:outerShdw>
                </a:effectLst>
              </a:rPr>
              <a:t>…</a:t>
            </a:r>
            <a:endParaRPr lang="en-US" sz="2400" u="sng" dirty="0">
              <a:ln w="0"/>
              <a:solidFill>
                <a:schemeClr val="accent1"/>
              </a:solidFill>
              <a:effectLst>
                <a:outerShdw blurRad="38100" dist="25400" dir="5400000" algn="ctr" rotWithShape="0">
                  <a:srgbClr val="6E747A">
                    <a:alpha val="43000"/>
                  </a:srgbClr>
                </a:outerShdw>
              </a:effectLst>
            </a:endParaRPr>
          </a:p>
        </p:txBody>
      </p:sp>
      <p:sp>
        <p:nvSpPr>
          <p:cNvPr id="9" name="TextBox 8">
            <a:extLst>
              <a:ext uri="{FF2B5EF4-FFF2-40B4-BE49-F238E27FC236}">
                <a16:creationId xmlns:a16="http://schemas.microsoft.com/office/drawing/2014/main" id="{179906F4-716D-EB53-F70E-7B7ECECA9CB7}"/>
              </a:ext>
            </a:extLst>
          </p:cNvPr>
          <p:cNvSpPr txBox="1"/>
          <p:nvPr/>
        </p:nvSpPr>
        <p:spPr>
          <a:xfrm>
            <a:off x="616076" y="5815322"/>
            <a:ext cx="11947780" cy="981487"/>
          </a:xfrm>
          <a:prstGeom prst="rect">
            <a:avLst/>
          </a:prstGeom>
          <a:noFill/>
        </p:spPr>
        <p:txBody>
          <a:bodyPr wrap="square">
            <a:spAutoFit/>
          </a:bodyPr>
          <a:lstStyle/>
          <a:p>
            <a:pPr>
              <a:lnSpc>
                <a:spcPct val="125000"/>
              </a:lnSpc>
              <a:spcAft>
                <a:spcPts val="800"/>
              </a:spcAft>
            </a:pPr>
            <a:r>
              <a:rPr lang="en-CA" sz="2400" dirty="0">
                <a:effectLst/>
                <a:latin typeface="Calibri" panose="020F0502020204030204" pitchFamily="34" charset="0"/>
                <a:ea typeface="Calibri" panose="020F0502020204030204" pitchFamily="34" charset="0"/>
                <a:cs typeface="Twentieth Century"/>
              </a:rPr>
              <a:t>Tax installment payments are due by the following dates):</a:t>
            </a:r>
            <a:r>
              <a:rPr lang="en-CA" sz="2400" dirty="0">
                <a:latin typeface="Twentieth Century"/>
                <a:ea typeface="Calibri" panose="020F0502020204030204" pitchFamily="34" charset="0"/>
                <a:cs typeface="Twentieth Century"/>
              </a:rPr>
              <a:t> </a:t>
            </a:r>
            <a:r>
              <a:rPr lang="en-CA" sz="2400" b="1" dirty="0">
                <a:effectLst/>
                <a:latin typeface="Calibri" panose="020F0502020204030204" pitchFamily="34" charset="0"/>
                <a:ea typeface="Calibri" panose="020F0502020204030204" pitchFamily="34" charset="0"/>
              </a:rPr>
              <a:t>March 15, June 15, September 15, December 15. </a:t>
            </a:r>
            <a:r>
              <a:rPr lang="en-CA" sz="2400" dirty="0">
                <a:effectLst/>
                <a:latin typeface="Calibri" panose="020F0502020204030204" pitchFamily="34" charset="0"/>
                <a:ea typeface="Calibri" panose="020F0502020204030204" pitchFamily="34" charset="0"/>
              </a:rPr>
              <a:t>Missing these dates will lead to wage garnishing and other penalties. </a:t>
            </a:r>
            <a:endParaRPr lang="en-US" sz="2400" dirty="0"/>
          </a:p>
        </p:txBody>
      </p:sp>
    </p:spTree>
    <p:extLst>
      <p:ext uri="{BB962C8B-B14F-4D97-AF65-F5344CB8AC3E}">
        <p14:creationId xmlns:p14="http://schemas.microsoft.com/office/powerpoint/2010/main" val="193335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02593-EBEC-5C9D-0074-78039D442E70}"/>
              </a:ext>
            </a:extLst>
          </p:cNvPr>
          <p:cNvSpPr>
            <a:spLocks noGrp="1"/>
          </p:cNvSpPr>
          <p:nvPr>
            <p:ph type="title"/>
          </p:nvPr>
        </p:nvSpPr>
        <p:spPr>
          <a:xfrm>
            <a:off x="838200" y="90805"/>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Wage Garnishing </a:t>
            </a:r>
            <a:endParaRPr lang="en-US" sz="66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FB3083E-AAE9-AF2C-B2B1-B6E3F18E13A0}"/>
              </a:ext>
            </a:extLst>
          </p:cNvPr>
          <p:cNvSpPr txBox="1"/>
          <p:nvPr/>
        </p:nvSpPr>
        <p:spPr>
          <a:xfrm>
            <a:off x="102870" y="1582126"/>
            <a:ext cx="7724394" cy="1200329"/>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A wage garnishment is a legal action to collect money on a debt. Under a court order, it lets a credit lender take a part of your paycheque or bank account towards your debt.</a:t>
            </a:r>
            <a:endParaRPr lang="en-US" sz="2400" dirty="0"/>
          </a:p>
        </p:txBody>
      </p:sp>
      <p:sp>
        <p:nvSpPr>
          <p:cNvPr id="6" name="TextBox 5">
            <a:extLst>
              <a:ext uri="{FF2B5EF4-FFF2-40B4-BE49-F238E27FC236}">
                <a16:creationId xmlns:a16="http://schemas.microsoft.com/office/drawing/2014/main" id="{29334AAF-D5DD-83FC-F79C-D0DBFF00123D}"/>
              </a:ext>
            </a:extLst>
          </p:cNvPr>
          <p:cNvSpPr txBox="1"/>
          <p:nvPr/>
        </p:nvSpPr>
        <p:spPr>
          <a:xfrm>
            <a:off x="3965067" y="2909178"/>
            <a:ext cx="9461754" cy="519822"/>
          </a:xfrm>
          <a:prstGeom prst="rect">
            <a:avLst/>
          </a:prstGeom>
          <a:noFill/>
        </p:spPr>
        <p:txBody>
          <a:bodyPr wrap="square">
            <a:spAutoFit/>
          </a:bodyPr>
          <a:lstStyle/>
          <a:p>
            <a:pPr>
              <a:lnSpc>
                <a:spcPct val="125000"/>
              </a:lnSpc>
              <a:spcAft>
                <a:spcPts val="800"/>
              </a:spcAft>
            </a:pPr>
            <a:r>
              <a:rPr lang="en-CA" sz="2400" u="sng" dirty="0">
                <a:effectLst/>
                <a:latin typeface="Calibri" panose="020F0502020204030204" pitchFamily="34" charset="0"/>
                <a:ea typeface="Calibri" panose="020F0502020204030204" pitchFamily="34" charset="0"/>
                <a:cs typeface="Twentieth Century"/>
              </a:rPr>
              <a:t>The Canada Revenue Agency (CRA) can also garnish your wages: </a:t>
            </a:r>
            <a:endParaRPr lang="en-CA" sz="2400" u="sng" dirty="0">
              <a:effectLst/>
              <a:latin typeface="Twentieth Century"/>
              <a:ea typeface="Twentieth Century"/>
              <a:cs typeface="Twentieth Century"/>
            </a:endParaRPr>
          </a:p>
        </p:txBody>
      </p:sp>
      <p:sp>
        <p:nvSpPr>
          <p:cNvPr id="8" name="TextBox 7">
            <a:extLst>
              <a:ext uri="{FF2B5EF4-FFF2-40B4-BE49-F238E27FC236}">
                <a16:creationId xmlns:a16="http://schemas.microsoft.com/office/drawing/2014/main" id="{6114DB09-1E6C-5E90-3681-23BA9DA7A011}"/>
              </a:ext>
            </a:extLst>
          </p:cNvPr>
          <p:cNvSpPr txBox="1"/>
          <p:nvPr/>
        </p:nvSpPr>
        <p:spPr>
          <a:xfrm>
            <a:off x="4989576" y="3555723"/>
            <a:ext cx="6364224" cy="2780248"/>
          </a:xfrm>
          <a:prstGeom prst="rect">
            <a:avLst/>
          </a:prstGeom>
          <a:noFill/>
        </p:spPr>
        <p:txBody>
          <a:bodyPr wrap="square">
            <a:spAutoFit/>
          </a:bodyPr>
          <a:lstStyle/>
          <a:p>
            <a:pPr algn="just">
              <a:spcAft>
                <a:spcPts val="800"/>
              </a:spcAft>
            </a:pPr>
            <a:r>
              <a:rPr lang="en-CA" sz="2400" dirty="0">
                <a:effectLst/>
                <a:latin typeface="Calibri" panose="020F0502020204030204" pitchFamily="34" charset="0"/>
                <a:ea typeface="Calibri" panose="020F0502020204030204" pitchFamily="34" charset="0"/>
                <a:cs typeface="Twentieth Century"/>
              </a:rPr>
              <a:t>Unfortunately, wage garnishment happens when taxpayers are overdue on debt payments. </a:t>
            </a:r>
            <a:endParaRPr lang="en-CA" sz="2400" dirty="0">
              <a:effectLst/>
              <a:latin typeface="Twentieth Century"/>
              <a:ea typeface="Twentieth Century"/>
              <a:cs typeface="Twentieth Century"/>
            </a:endParaRPr>
          </a:p>
          <a:p>
            <a:pPr algn="just"/>
            <a:r>
              <a:rPr lang="en-CA" sz="2400" dirty="0">
                <a:effectLst/>
                <a:latin typeface="Calibri" panose="020F0502020204030204" pitchFamily="34" charset="0"/>
                <a:ea typeface="Calibri" panose="020F0502020204030204" pitchFamily="34" charset="0"/>
              </a:rPr>
              <a:t>If you fail to fill appropriately or repay their unpaid taxes or make payment arrangements, the CRA can use wage garnishment, bank account freezes, or asset liens/seizures to recover tax debts.</a:t>
            </a:r>
            <a:endParaRPr lang="en-US" sz="2400" dirty="0"/>
          </a:p>
        </p:txBody>
      </p:sp>
      <p:pic>
        <p:nvPicPr>
          <p:cNvPr id="3074" name="Picture 2">
            <a:extLst>
              <a:ext uri="{FF2B5EF4-FFF2-40B4-BE49-F238E27FC236}">
                <a16:creationId xmlns:a16="http://schemas.microsoft.com/office/drawing/2014/main" id="{CF116703-DC6E-6298-DEA8-F997DF6BFBC0}"/>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845" b="89378" l="5667" r="90667">
                        <a14:foregroundMark x1="17000" y1="58808" x2="12667" y2="40415"/>
                        <a14:foregroundMark x1="12667" y1="40415" x2="15833" y2="27202"/>
                        <a14:foregroundMark x1="15833" y1="27202" x2="24500" y2="38860"/>
                        <a14:foregroundMark x1="24500" y1="38860" x2="27500" y2="40415"/>
                        <a14:foregroundMark x1="18333" y1="28238" x2="43500" y2="25648"/>
                        <a14:foregroundMark x1="43500" y1="25648" x2="50767" y2="32847"/>
                        <a14:foregroundMark x1="87492" y1="24517" x2="87705" y2="24437"/>
                        <a14:foregroundMark x1="89833" y1="53368" x2="88270" y2="53538"/>
                        <a14:foregroundMark x1="51833" y1="72280" x2="56333" y2="78756"/>
                        <a14:foregroundMark x1="46667" y1="74352" x2="49500" y2="79534"/>
                        <a14:foregroundMark x1="49333" y1="87047" x2="56167" y2="83938"/>
                        <a14:foregroundMark x1="58167" y1="81865" x2="56000" y2="83420"/>
                        <a14:foregroundMark x1="47000" y1="77461" x2="36167" y2="86788"/>
                        <a14:foregroundMark x1="36167" y1="86788" x2="27000" y2="84197"/>
                        <a14:foregroundMark x1="27000" y1="84197" x2="24500" y2="86010"/>
                        <a14:foregroundMark x1="26167" y1="67098" x2="18500" y2="77461"/>
                        <a14:foregroundMark x1="18500" y1="77461" x2="11000" y2="64249"/>
                        <a14:foregroundMark x1="11000" y1="64249" x2="9667" y2="59326"/>
                        <a14:foregroundMark x1="18667" y1="53368" x2="21667" y2="57254"/>
                        <a14:foregroundMark x1="19167" y1="52073" x2="17333" y2="51813"/>
                        <a14:foregroundMark x1="6167" y1="47927" x2="5667" y2="46632"/>
                        <a14:backgroundMark x1="56667" y1="28238" x2="55500" y2="49741"/>
                        <a14:backgroundMark x1="55500" y1="49741" x2="59667" y2="55959"/>
                        <a14:backgroundMark x1="60667" y1="48187" x2="72333" y2="44301"/>
                        <a14:backgroundMark x1="72333" y1="44301" x2="72833" y2="44301"/>
                        <a14:backgroundMark x1="65000" y1="43264" x2="55000" y2="29534"/>
                        <a14:backgroundMark x1="50167" y1="48964" x2="55167" y2="56736"/>
                        <a14:backgroundMark x1="58500" y1="48187" x2="64167" y2="58031"/>
                        <a14:backgroundMark x1="50333" y1="46632" x2="54000" y2="34974"/>
                        <a14:backgroundMark x1="53500" y1="34456" x2="48667" y2="45078"/>
                        <a14:backgroundMark x1="54667" y1="64508" x2="84500" y2="53886"/>
                        <a14:backgroundMark x1="84500" y1="53886" x2="94167" y2="39119"/>
                        <a14:backgroundMark x1="94167" y1="39119" x2="89000" y2="27720"/>
                        <a14:backgroundMark x1="89000" y1="27720" x2="80167" y2="30570"/>
                        <a14:backgroundMark x1="80167" y1="30570" x2="63000" y2="46114"/>
                        <a14:backgroundMark x1="63000" y1="46114" x2="52000" y2="43523"/>
                        <a14:backgroundMark x1="52000" y1="43523" x2="46333" y2="33420"/>
                        <a14:backgroundMark x1="91000" y1="14249" x2="89500" y2="47927"/>
                        <a14:backgroundMark x1="89500" y1="47927" x2="88833" y2="48705"/>
                        <a14:backgroundMark x1="84000" y1="11917" x2="83000" y2="40674"/>
                        <a14:backgroundMark x1="89000" y1="21762" x2="88500" y2="23316"/>
                        <a14:backgroundMark x1="84833" y1="45855" x2="80833" y2="34456"/>
                        <a14:backgroundMark x1="80833" y1="34456" x2="81333" y2="33938"/>
                        <a14:backgroundMark x1="81000" y1="36269" x2="81000" y2="45855"/>
                        <a14:backgroundMark x1="86000" y1="46632" x2="79000" y2="47409"/>
                        <a14:backgroundMark x1="87667" y1="47150" x2="77333" y2="47150"/>
                        <a14:backgroundMark x1="60500" y1="40674" x2="61500" y2="40674"/>
                        <a14:backgroundMark x1="62000" y1="41969" x2="59167" y2="41969"/>
                        <a14:backgroundMark x1="85167" y1="56995" x2="88167" y2="53886"/>
                      </a14:backgroundRemoval>
                    </a14:imgEffect>
                  </a14:imgLayer>
                </a14:imgProps>
              </a:ext>
              <a:ext uri="{28A0092B-C50C-407E-A947-70E740481C1C}">
                <a14:useLocalDpi xmlns:a14="http://schemas.microsoft.com/office/drawing/2010/main" val="0"/>
              </a:ext>
            </a:extLst>
          </a:blip>
          <a:srcRect/>
          <a:stretch>
            <a:fillRect/>
          </a:stretch>
        </p:blipFill>
        <p:spPr bwMode="auto">
          <a:xfrm>
            <a:off x="717804" y="2591592"/>
            <a:ext cx="6224778" cy="400460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BCA1552A-52FB-27A4-4692-F09C6C721C7F}"/>
              </a:ext>
            </a:extLst>
          </p:cNvPr>
          <p:cNvSpPr txBox="1"/>
          <p:nvPr/>
        </p:nvSpPr>
        <p:spPr>
          <a:xfrm rot="21147014">
            <a:off x="7865923" y="1522714"/>
            <a:ext cx="3675888" cy="830997"/>
          </a:xfrm>
          <a:prstGeom prst="rect">
            <a:avLst/>
          </a:prstGeom>
          <a:noFill/>
        </p:spPr>
        <p:txBody>
          <a:bodyPr wrap="square" rtlCol="0">
            <a:spAutoFit/>
          </a:bodyPr>
          <a:lstStyle/>
          <a:p>
            <a:r>
              <a:rPr lang="en-CA" sz="2400" i="1" dirty="0">
                <a:ln w="0"/>
                <a:solidFill>
                  <a:schemeClr val="accent1"/>
                </a:solidFill>
                <a:effectLst>
                  <a:outerShdw blurRad="38100" dist="25400" dir="5400000" algn="ctr" rotWithShape="0">
                    <a:srgbClr val="6E747A">
                      <a:alpha val="43000"/>
                    </a:srgbClr>
                  </a:outerShdw>
                </a:effectLst>
              </a:rPr>
              <a:t>As a habit, stay organized and take care of debts…</a:t>
            </a:r>
            <a:endParaRPr lang="en-US" sz="2400" i="1" dirty="0">
              <a:ln w="0"/>
              <a:solidFill>
                <a:schemeClr val="accent1"/>
              </a:solidFill>
              <a:effectLst>
                <a:outerShdw blurRad="38100" dist="25400" dir="5400000" algn="ctr" rotWithShape="0">
                  <a:srgbClr val="6E747A">
                    <a:alpha val="43000"/>
                  </a:srgbClr>
                </a:outerShdw>
              </a:effectLst>
            </a:endParaRPr>
          </a:p>
        </p:txBody>
      </p:sp>
      <p:sp>
        <p:nvSpPr>
          <p:cNvPr id="10" name="TextBox 9">
            <a:extLst>
              <a:ext uri="{FF2B5EF4-FFF2-40B4-BE49-F238E27FC236}">
                <a16:creationId xmlns:a16="http://schemas.microsoft.com/office/drawing/2014/main" id="{8D8D481E-7480-D397-AD99-F6ADEA1CD9D4}"/>
              </a:ext>
            </a:extLst>
          </p:cNvPr>
          <p:cNvSpPr txBox="1"/>
          <p:nvPr/>
        </p:nvSpPr>
        <p:spPr>
          <a:xfrm rot="20399928">
            <a:off x="23981" y="3080279"/>
            <a:ext cx="1822871" cy="461665"/>
          </a:xfrm>
          <a:prstGeom prst="rect">
            <a:avLst/>
          </a:prstGeom>
          <a:noFill/>
        </p:spPr>
        <p:txBody>
          <a:bodyPr wrap="none" rtlCol="0">
            <a:spAutoFit/>
          </a:bodyPr>
          <a:lstStyle/>
          <a:p>
            <a:r>
              <a:rPr lang="en-CA" sz="2400" i="1" dirty="0">
                <a:ln w="0"/>
                <a:solidFill>
                  <a:schemeClr val="accent1"/>
                </a:solidFill>
                <a:effectLst>
                  <a:outerShdw blurRad="38100" dist="25400" dir="5400000" algn="ctr" rotWithShape="0">
                    <a:srgbClr val="6E747A">
                      <a:alpha val="43000"/>
                    </a:srgbClr>
                  </a:outerShdw>
                </a:effectLst>
              </a:rPr>
              <a:t>To avoid this:</a:t>
            </a:r>
            <a:endParaRPr lang="en-US" sz="2400" i="1"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397440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down)">
                                      <p:cBhvr>
                                        <p:cTn id="20" dur="500"/>
                                        <p:tgtEl>
                                          <p:spTgt spid="10"/>
                                        </p:tgtEl>
                                      </p:cBhvr>
                                    </p:animEffect>
                                  </p:childTnLst>
                                </p:cTn>
                              </p:par>
                              <p:par>
                                <p:cTn id="21" presetID="22" presetClass="entr" presetSubtype="4" fill="hold" nodeType="withEffect">
                                  <p:stCondLst>
                                    <p:cond delay="0"/>
                                  </p:stCondLst>
                                  <p:childTnLst>
                                    <p:set>
                                      <p:cBhvr>
                                        <p:cTn id="22" dur="1" fill="hold">
                                          <p:stCondLst>
                                            <p:cond delay="0"/>
                                          </p:stCondLst>
                                        </p:cTn>
                                        <p:tgtEl>
                                          <p:spTgt spid="3074"/>
                                        </p:tgtEl>
                                        <p:attrNameLst>
                                          <p:attrName>style.visibility</p:attrName>
                                        </p:attrNameLst>
                                      </p:cBhvr>
                                      <p:to>
                                        <p:strVal val="visible"/>
                                      </p:to>
                                    </p:set>
                                    <p:animEffect transition="in" filter="wipe(down)">
                                      <p:cBhvr>
                                        <p:cTn id="23"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2B7E229-8BF7-33BC-CDC2-A19BF8D10257}"/>
              </a:ext>
            </a:extLst>
          </p:cNvPr>
          <p:cNvSpPr>
            <a:spLocks noGrp="1"/>
          </p:cNvSpPr>
          <p:nvPr>
            <p:ph type="title"/>
          </p:nvPr>
        </p:nvSpPr>
        <p:spPr>
          <a:xfrm>
            <a:off x="838200" y="45040"/>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SELF EVALUATION</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CB1EF72-9AEF-EE23-3A1B-CEA7D089F59F}"/>
              </a:ext>
            </a:extLst>
          </p:cNvPr>
          <p:cNvSpPr txBox="1"/>
          <p:nvPr/>
        </p:nvSpPr>
        <p:spPr>
          <a:xfrm>
            <a:off x="0" y="1370603"/>
            <a:ext cx="8887968" cy="461665"/>
          </a:xfrm>
          <a:prstGeom prst="rect">
            <a:avLst/>
          </a:prstGeom>
          <a:noFill/>
        </p:spPr>
        <p:txBody>
          <a:bodyPr wrap="square" rtlCol="0">
            <a:spAutoFit/>
          </a:bodyPr>
          <a:lstStyle/>
          <a:p>
            <a:r>
              <a:rPr lang="en-CA" sz="2400" b="1" dirty="0"/>
              <a:t>Please select the correct answer by clicking on the box.</a:t>
            </a:r>
            <a:endParaRPr lang="en-US" sz="2400" b="1" dirty="0"/>
          </a:p>
        </p:txBody>
      </p:sp>
      <p:sp>
        <p:nvSpPr>
          <p:cNvPr id="6" name="TextBox 5">
            <a:extLst>
              <a:ext uri="{FF2B5EF4-FFF2-40B4-BE49-F238E27FC236}">
                <a16:creationId xmlns:a16="http://schemas.microsoft.com/office/drawing/2014/main" id="{7451E619-CED9-EB15-3FB0-E3CA1BB6B69F}"/>
              </a:ext>
            </a:extLst>
          </p:cNvPr>
          <p:cNvSpPr txBox="1"/>
          <p:nvPr/>
        </p:nvSpPr>
        <p:spPr>
          <a:xfrm>
            <a:off x="0" y="1977890"/>
            <a:ext cx="11228070" cy="461665"/>
          </a:xfrm>
          <a:prstGeom prst="rect">
            <a:avLst/>
          </a:prstGeom>
          <a:noFill/>
        </p:spPr>
        <p:txBody>
          <a:bodyPr wrap="square">
            <a:spAutoFit/>
          </a:bodyPr>
          <a:lstStyle/>
          <a:p>
            <a:r>
              <a:rPr lang="en-CA" sz="2400" u="sng" dirty="0">
                <a:effectLst/>
                <a:latin typeface="Calibri" panose="020F0502020204030204" pitchFamily="34" charset="0"/>
                <a:ea typeface="Calibri" panose="020F0502020204030204" pitchFamily="34" charset="0"/>
              </a:rPr>
              <a:t>What is the deadline for filing an individual income tax return? </a:t>
            </a:r>
            <a:endParaRPr lang="en-US" sz="2400" u="sng" dirty="0"/>
          </a:p>
        </p:txBody>
      </p:sp>
      <p:sp>
        <p:nvSpPr>
          <p:cNvPr id="7" name="Rectangle: Rounded Corners 6">
            <a:hlinkClick r:id="rId2" action="ppaction://hlinksldjump"/>
            <a:extLst>
              <a:ext uri="{FF2B5EF4-FFF2-40B4-BE49-F238E27FC236}">
                <a16:creationId xmlns:a16="http://schemas.microsoft.com/office/drawing/2014/main" id="{42A9270F-FF20-D254-D9D7-9A45A64E9DDF}"/>
              </a:ext>
            </a:extLst>
          </p:cNvPr>
          <p:cNvSpPr/>
          <p:nvPr/>
        </p:nvSpPr>
        <p:spPr>
          <a:xfrm>
            <a:off x="176784" y="3623106"/>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8" name="Rectangle: Rounded Corners 7">
            <a:hlinkClick r:id="rId3" action="ppaction://hlinksldjump"/>
            <a:extLst>
              <a:ext uri="{FF2B5EF4-FFF2-40B4-BE49-F238E27FC236}">
                <a16:creationId xmlns:a16="http://schemas.microsoft.com/office/drawing/2014/main" id="{08A776F5-91A1-C067-5D20-90100945546D}"/>
              </a:ext>
            </a:extLst>
          </p:cNvPr>
          <p:cNvSpPr/>
          <p:nvPr/>
        </p:nvSpPr>
        <p:spPr>
          <a:xfrm>
            <a:off x="176784" y="4613359"/>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9" name="Rectangle: Rounded Corners 8">
            <a:hlinkClick r:id="rId2" action="ppaction://hlinksldjump"/>
            <a:extLst>
              <a:ext uri="{FF2B5EF4-FFF2-40B4-BE49-F238E27FC236}">
                <a16:creationId xmlns:a16="http://schemas.microsoft.com/office/drawing/2014/main" id="{2B620194-AD6E-0B27-5DB8-40AFE3114A6E}"/>
              </a:ext>
            </a:extLst>
          </p:cNvPr>
          <p:cNvSpPr/>
          <p:nvPr/>
        </p:nvSpPr>
        <p:spPr>
          <a:xfrm>
            <a:off x="176784" y="5636924"/>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D.</a:t>
            </a:r>
            <a:endParaRPr lang="en-US" sz="2200" dirty="0"/>
          </a:p>
        </p:txBody>
      </p:sp>
      <p:sp>
        <p:nvSpPr>
          <p:cNvPr id="10" name="Rectangle: Rounded Corners 9">
            <a:hlinkClick r:id="rId2" action="ppaction://hlinksldjump"/>
            <a:extLst>
              <a:ext uri="{FF2B5EF4-FFF2-40B4-BE49-F238E27FC236}">
                <a16:creationId xmlns:a16="http://schemas.microsoft.com/office/drawing/2014/main" id="{7E85D199-B6CF-2646-32EA-FC6C5BB71194}"/>
              </a:ext>
            </a:extLst>
          </p:cNvPr>
          <p:cNvSpPr/>
          <p:nvPr/>
        </p:nvSpPr>
        <p:spPr>
          <a:xfrm>
            <a:off x="176784" y="2623643"/>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12" name="TextBox 11">
            <a:extLst>
              <a:ext uri="{FF2B5EF4-FFF2-40B4-BE49-F238E27FC236}">
                <a16:creationId xmlns:a16="http://schemas.microsoft.com/office/drawing/2014/main" id="{A8429ED5-B109-9826-42D0-AC97472A50FE}"/>
              </a:ext>
            </a:extLst>
          </p:cNvPr>
          <p:cNvSpPr txBox="1"/>
          <p:nvPr/>
        </p:nvSpPr>
        <p:spPr>
          <a:xfrm>
            <a:off x="838200" y="4682856"/>
            <a:ext cx="1308354" cy="461665"/>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April 30</a:t>
            </a:r>
            <a:endParaRPr lang="en-US" sz="2400" dirty="0"/>
          </a:p>
        </p:txBody>
      </p:sp>
      <p:sp>
        <p:nvSpPr>
          <p:cNvPr id="14" name="TextBox 13">
            <a:extLst>
              <a:ext uri="{FF2B5EF4-FFF2-40B4-BE49-F238E27FC236}">
                <a16:creationId xmlns:a16="http://schemas.microsoft.com/office/drawing/2014/main" id="{96ACC827-0084-6D3D-C3D0-DB007E8BB27D}"/>
              </a:ext>
            </a:extLst>
          </p:cNvPr>
          <p:cNvSpPr txBox="1"/>
          <p:nvPr/>
        </p:nvSpPr>
        <p:spPr>
          <a:xfrm>
            <a:off x="838200" y="3707999"/>
            <a:ext cx="1197864" cy="461665"/>
          </a:xfrm>
          <a:prstGeom prst="rect">
            <a:avLst/>
          </a:prstGeom>
          <a:noFill/>
        </p:spPr>
        <p:txBody>
          <a:bodyPr wrap="square" rtlCol="0">
            <a:spAutoFit/>
          </a:bodyPr>
          <a:lstStyle/>
          <a:p>
            <a:r>
              <a:rPr lang="en-CA" sz="2400" dirty="0"/>
              <a:t>May 30</a:t>
            </a:r>
            <a:endParaRPr lang="en-US" sz="2400" dirty="0"/>
          </a:p>
        </p:txBody>
      </p:sp>
      <p:sp>
        <p:nvSpPr>
          <p:cNvPr id="15" name="TextBox 14">
            <a:extLst>
              <a:ext uri="{FF2B5EF4-FFF2-40B4-BE49-F238E27FC236}">
                <a16:creationId xmlns:a16="http://schemas.microsoft.com/office/drawing/2014/main" id="{59CAF53E-93DD-16E5-3B81-5F134EC7E290}"/>
              </a:ext>
            </a:extLst>
          </p:cNvPr>
          <p:cNvSpPr txBox="1"/>
          <p:nvPr/>
        </p:nvSpPr>
        <p:spPr>
          <a:xfrm>
            <a:off x="838200" y="5673110"/>
            <a:ext cx="1308354" cy="461665"/>
          </a:xfrm>
          <a:prstGeom prst="rect">
            <a:avLst/>
          </a:prstGeom>
          <a:noFill/>
        </p:spPr>
        <p:txBody>
          <a:bodyPr wrap="square" rtlCol="0">
            <a:spAutoFit/>
          </a:bodyPr>
          <a:lstStyle/>
          <a:p>
            <a:r>
              <a:rPr lang="en-CA" sz="2400" dirty="0"/>
              <a:t>June 15</a:t>
            </a:r>
            <a:endParaRPr lang="en-US" sz="2400" dirty="0"/>
          </a:p>
        </p:txBody>
      </p:sp>
      <p:sp>
        <p:nvSpPr>
          <p:cNvPr id="16" name="TextBox 15">
            <a:extLst>
              <a:ext uri="{FF2B5EF4-FFF2-40B4-BE49-F238E27FC236}">
                <a16:creationId xmlns:a16="http://schemas.microsoft.com/office/drawing/2014/main" id="{E0F414F7-31F3-5B66-F6AE-A27C734A7459}"/>
              </a:ext>
            </a:extLst>
          </p:cNvPr>
          <p:cNvSpPr txBox="1"/>
          <p:nvPr/>
        </p:nvSpPr>
        <p:spPr>
          <a:xfrm>
            <a:off x="894588" y="2733142"/>
            <a:ext cx="1085088" cy="461665"/>
          </a:xfrm>
          <a:prstGeom prst="rect">
            <a:avLst/>
          </a:prstGeom>
          <a:noFill/>
        </p:spPr>
        <p:txBody>
          <a:bodyPr wrap="square" rtlCol="0">
            <a:spAutoFit/>
          </a:bodyPr>
          <a:lstStyle/>
          <a:p>
            <a:r>
              <a:rPr lang="en-CA" sz="2400" dirty="0"/>
              <a:t>April 1</a:t>
            </a:r>
            <a:endParaRPr lang="en-US" sz="2400" dirty="0"/>
          </a:p>
        </p:txBody>
      </p:sp>
    </p:spTree>
    <p:extLst>
      <p:ext uri="{BB962C8B-B14F-4D97-AF65-F5344CB8AC3E}">
        <p14:creationId xmlns:p14="http://schemas.microsoft.com/office/powerpoint/2010/main" val="25753838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D932FE-951A-49B0-9E48-10E7F83DE7F8}"/>
              </a:ext>
            </a:extLst>
          </p:cNvPr>
          <p:cNvSpPr/>
          <p:nvPr/>
        </p:nvSpPr>
        <p:spPr>
          <a:xfrm>
            <a:off x="3045712" y="1690688"/>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4397" y="4488955"/>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4" name="TextBox 3">
            <a:extLst>
              <a:ext uri="{FF2B5EF4-FFF2-40B4-BE49-F238E27FC236}">
                <a16:creationId xmlns:a16="http://schemas.microsoft.com/office/drawing/2014/main" id="{1BDA6429-9F15-401D-5548-EFA1A472D7E2}"/>
              </a:ext>
            </a:extLst>
          </p:cNvPr>
          <p:cNvSpPr txBox="1"/>
          <p:nvPr/>
        </p:nvSpPr>
        <p:spPr>
          <a:xfrm>
            <a:off x="968500" y="3178898"/>
            <a:ext cx="10250424" cy="1200329"/>
          </a:xfrm>
          <a:prstGeom prst="rect">
            <a:avLst/>
          </a:prstGeom>
          <a:noFill/>
        </p:spPr>
        <p:txBody>
          <a:bodyPr wrap="square">
            <a:spAutoFit/>
          </a:bodyPr>
          <a:lstStyle/>
          <a:p>
            <a:pPr algn="ctr"/>
            <a:r>
              <a:rPr lang="en-CA" sz="2400" i="1" dirty="0">
                <a:effectLst/>
                <a:latin typeface="Calibri" panose="020F0502020204030204" pitchFamily="34" charset="0"/>
                <a:ea typeface="Calibri" panose="020F0502020204030204" pitchFamily="34" charset="0"/>
              </a:rPr>
              <a:t>Additionally, as a sole owner or member of a partnership, you are granted a deadline until June 15. However, that interest will be calculated as of May 1 on any tax balance payable.</a:t>
            </a:r>
            <a:endParaRPr lang="en-US" sz="2400" i="1" dirty="0"/>
          </a:p>
        </p:txBody>
      </p:sp>
    </p:spTree>
    <p:extLst>
      <p:ext uri="{BB962C8B-B14F-4D97-AF65-F5344CB8AC3E}">
        <p14:creationId xmlns:p14="http://schemas.microsoft.com/office/powerpoint/2010/main" val="14090995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42890372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8C60F47C-29E0-12A1-240C-CB93BCEFF38F}"/>
              </a:ext>
            </a:extLst>
          </p:cNvPr>
          <p:cNvSpPr>
            <a:spLocks noGrp="1"/>
          </p:cNvSpPr>
          <p:nvPr>
            <p:ph type="title"/>
          </p:nvPr>
        </p:nvSpPr>
        <p:spPr>
          <a:xfrm>
            <a:off x="838200" y="81661"/>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SELF EVALUATION</a:t>
            </a:r>
            <a:endParaRPr lang="en-US" sz="6600" b="1" dirty="0">
              <a:latin typeface="Arial" panose="020B0604020202020204" pitchFamily="34" charset="0"/>
              <a:cs typeface="Arial" panose="020B0604020202020204" pitchFamily="34" charset="0"/>
            </a:endParaRPr>
          </a:p>
        </p:txBody>
      </p:sp>
      <p:sp>
        <p:nvSpPr>
          <p:cNvPr id="4" name="Rectangle: Rounded Corners 3">
            <a:hlinkClick r:id="rId2" action="ppaction://hlinksldjump"/>
            <a:extLst>
              <a:ext uri="{FF2B5EF4-FFF2-40B4-BE49-F238E27FC236}">
                <a16:creationId xmlns:a16="http://schemas.microsoft.com/office/drawing/2014/main" id="{B066DAD9-B55A-7DC3-27A9-7D37E12FED35}"/>
              </a:ext>
            </a:extLst>
          </p:cNvPr>
          <p:cNvSpPr/>
          <p:nvPr/>
        </p:nvSpPr>
        <p:spPr>
          <a:xfrm>
            <a:off x="176784" y="3220770"/>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5" name="Rectangle: Rounded Corners 4">
            <a:hlinkClick r:id="rId3" action="ppaction://hlinksldjump"/>
            <a:extLst>
              <a:ext uri="{FF2B5EF4-FFF2-40B4-BE49-F238E27FC236}">
                <a16:creationId xmlns:a16="http://schemas.microsoft.com/office/drawing/2014/main" id="{679C6373-A81F-BCDF-4043-544ADC06C015}"/>
              </a:ext>
            </a:extLst>
          </p:cNvPr>
          <p:cNvSpPr/>
          <p:nvPr/>
        </p:nvSpPr>
        <p:spPr>
          <a:xfrm>
            <a:off x="176784" y="4211023"/>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7" name="Rectangle: Rounded Corners 6">
            <a:hlinkClick r:id="rId3" action="ppaction://hlinksldjump"/>
            <a:extLst>
              <a:ext uri="{FF2B5EF4-FFF2-40B4-BE49-F238E27FC236}">
                <a16:creationId xmlns:a16="http://schemas.microsoft.com/office/drawing/2014/main" id="{381EC1CD-3285-741C-C00C-8F23CE78BEB6}"/>
              </a:ext>
            </a:extLst>
          </p:cNvPr>
          <p:cNvSpPr/>
          <p:nvPr/>
        </p:nvSpPr>
        <p:spPr>
          <a:xfrm>
            <a:off x="176784" y="2221307"/>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9" name="TextBox 8">
            <a:extLst>
              <a:ext uri="{FF2B5EF4-FFF2-40B4-BE49-F238E27FC236}">
                <a16:creationId xmlns:a16="http://schemas.microsoft.com/office/drawing/2014/main" id="{AF10A5FE-E9AC-8847-0362-D02AFBE237BC}"/>
              </a:ext>
            </a:extLst>
          </p:cNvPr>
          <p:cNvSpPr txBox="1"/>
          <p:nvPr/>
        </p:nvSpPr>
        <p:spPr>
          <a:xfrm>
            <a:off x="0" y="1337085"/>
            <a:ext cx="12168378" cy="461665"/>
          </a:xfrm>
          <a:prstGeom prst="rect">
            <a:avLst/>
          </a:prstGeom>
          <a:noFill/>
        </p:spPr>
        <p:txBody>
          <a:bodyPr wrap="square">
            <a:spAutoFit/>
          </a:bodyPr>
          <a:lstStyle/>
          <a:p>
            <a:r>
              <a:rPr lang="en-CA" sz="2400" u="sng" dirty="0">
                <a:latin typeface="Calibri" panose="020F0502020204030204" pitchFamily="34" charset="0"/>
                <a:ea typeface="Calibri" panose="020F0502020204030204" pitchFamily="34" charset="0"/>
              </a:rPr>
              <a:t>A</a:t>
            </a:r>
            <a:r>
              <a:rPr lang="en-CA" sz="2400" u="sng" dirty="0">
                <a:effectLst/>
                <a:latin typeface="Calibri" panose="020F0502020204030204" pitchFamily="34" charset="0"/>
                <a:ea typeface="Calibri" panose="020F0502020204030204" pitchFamily="34" charset="0"/>
              </a:rPr>
              <a:t>s a corporation, can I use my children’s </a:t>
            </a:r>
            <a:r>
              <a:rPr lang="en-CA" sz="2400" u="sng" dirty="0">
                <a:effectLst/>
                <a:latin typeface="Calibri" panose="020F0502020204030204" pitchFamily="34" charset="0"/>
                <a:ea typeface="Calibri" panose="020F0502020204030204" pitchFamily="34" charset="0"/>
                <a:hlinkClick r:id="rId4" action="ppaction://hlinksldjump" tooltip="For tax purposes, a deductible is an expense that an individual taxpayer or a business can subtract from adjusted total income when completing a tax form. The deductible expense reduces taxable income and, therefore, the amount of income taxes owed."/>
              </a:rPr>
              <a:t>deductibles</a:t>
            </a:r>
            <a:r>
              <a:rPr lang="en-CA" sz="2400" u="sng" dirty="0">
                <a:effectLst/>
                <a:latin typeface="Calibri" panose="020F0502020204030204" pitchFamily="34" charset="0"/>
                <a:ea typeface="Calibri" panose="020F0502020204030204" pitchFamily="34" charset="0"/>
              </a:rPr>
              <a:t> in my business taxes report?</a:t>
            </a:r>
            <a:endParaRPr lang="en-US" sz="2400" u="sng" dirty="0"/>
          </a:p>
        </p:txBody>
      </p:sp>
      <p:sp>
        <p:nvSpPr>
          <p:cNvPr id="11" name="TextBox 10">
            <a:extLst>
              <a:ext uri="{FF2B5EF4-FFF2-40B4-BE49-F238E27FC236}">
                <a16:creationId xmlns:a16="http://schemas.microsoft.com/office/drawing/2014/main" id="{0AC11E2A-216C-E092-9361-C713990EF8DB}"/>
              </a:ext>
            </a:extLst>
          </p:cNvPr>
          <p:cNvSpPr txBox="1"/>
          <p:nvPr/>
        </p:nvSpPr>
        <p:spPr>
          <a:xfrm>
            <a:off x="838200" y="3307088"/>
            <a:ext cx="11177016" cy="461665"/>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No, you must keep your personal income taxes report separate from your business. </a:t>
            </a:r>
            <a:endParaRPr lang="en-US" sz="2400" dirty="0"/>
          </a:p>
        </p:txBody>
      </p:sp>
      <p:sp>
        <p:nvSpPr>
          <p:cNvPr id="12" name="TextBox 11">
            <a:extLst>
              <a:ext uri="{FF2B5EF4-FFF2-40B4-BE49-F238E27FC236}">
                <a16:creationId xmlns:a16="http://schemas.microsoft.com/office/drawing/2014/main" id="{2679D8A2-D13B-EA62-ADA8-32250B602345}"/>
              </a:ext>
            </a:extLst>
          </p:cNvPr>
          <p:cNvSpPr txBox="1"/>
          <p:nvPr/>
        </p:nvSpPr>
        <p:spPr>
          <a:xfrm>
            <a:off x="932688" y="2250229"/>
            <a:ext cx="9518904" cy="830997"/>
          </a:xfrm>
          <a:prstGeom prst="rect">
            <a:avLst/>
          </a:prstGeom>
          <a:noFill/>
        </p:spPr>
        <p:txBody>
          <a:bodyPr wrap="square" rtlCol="0">
            <a:spAutoFit/>
          </a:bodyPr>
          <a:lstStyle/>
          <a:p>
            <a:r>
              <a:rPr lang="en-CA" sz="2400" dirty="0"/>
              <a:t>No, deductibles concerning anyone under 18 years of age cannot be used in a business tax report.</a:t>
            </a:r>
            <a:endParaRPr lang="en-US" sz="2400" dirty="0"/>
          </a:p>
        </p:txBody>
      </p:sp>
      <p:sp>
        <p:nvSpPr>
          <p:cNvPr id="13" name="TextBox 12">
            <a:extLst>
              <a:ext uri="{FF2B5EF4-FFF2-40B4-BE49-F238E27FC236}">
                <a16:creationId xmlns:a16="http://schemas.microsoft.com/office/drawing/2014/main" id="{2D4178B3-E776-646D-AD3B-2D7F402EC7EA}"/>
              </a:ext>
            </a:extLst>
          </p:cNvPr>
          <p:cNvSpPr txBox="1"/>
          <p:nvPr/>
        </p:nvSpPr>
        <p:spPr>
          <a:xfrm>
            <a:off x="932688" y="4297341"/>
            <a:ext cx="10890504" cy="461665"/>
          </a:xfrm>
          <a:prstGeom prst="rect">
            <a:avLst/>
          </a:prstGeom>
          <a:noFill/>
        </p:spPr>
        <p:txBody>
          <a:bodyPr wrap="square" rtlCol="0">
            <a:spAutoFit/>
          </a:bodyPr>
          <a:lstStyle/>
          <a:p>
            <a:r>
              <a:rPr lang="en-CA" sz="2400" dirty="0"/>
              <a:t>Yes, all expenses you incur can be deducted when running your own business. </a:t>
            </a:r>
            <a:endParaRPr lang="en-US" sz="2400" dirty="0"/>
          </a:p>
        </p:txBody>
      </p:sp>
    </p:spTree>
    <p:extLst>
      <p:ext uri="{BB962C8B-B14F-4D97-AF65-F5344CB8AC3E}">
        <p14:creationId xmlns:p14="http://schemas.microsoft.com/office/powerpoint/2010/main" val="1592202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8D932FE-951A-49B0-9E48-10E7F83DE7F8}"/>
              </a:ext>
            </a:extLst>
          </p:cNvPr>
          <p:cNvSpPr/>
          <p:nvPr/>
        </p:nvSpPr>
        <p:spPr>
          <a:xfrm>
            <a:off x="3045712" y="1690688"/>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4396" y="3409730"/>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23754211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790517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3072479" y="4524296"/>
            <a:ext cx="6047040" cy="523220"/>
          </a:xfrm>
          <a:prstGeom prst="rect">
            <a:avLst/>
          </a:prstGeom>
          <a:noFill/>
        </p:spPr>
        <p:txBody>
          <a:bodyPr wrap="none" rtlCol="0">
            <a:spAutoFit/>
          </a:bodyPr>
          <a:lstStyle/>
          <a:p>
            <a:r>
              <a:rPr lang="en-CA" sz="2800" dirty="0"/>
              <a:t>The next Module will be: How to Budget</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FFA44-71C8-42EB-A716-4449E55B534A}"/>
              </a:ext>
            </a:extLst>
          </p:cNvPr>
          <p:cNvSpPr>
            <a:spLocks noGrp="1"/>
          </p:cNvSpPr>
          <p:nvPr>
            <p:ph type="ctrTitle"/>
          </p:nvPr>
        </p:nvSpPr>
        <p:spPr>
          <a:xfrm>
            <a:off x="1524000" y="866331"/>
            <a:ext cx="9144000" cy="2387600"/>
          </a:xfrm>
        </p:spPr>
        <p:txBody>
          <a:bodyPr>
            <a:normAutofit fontScale="90000"/>
          </a:bodyPr>
          <a:lstStyle/>
          <a:p>
            <a:r>
              <a:rPr lang="en-CA" b="1" dirty="0">
                <a:latin typeface="Arial" panose="020B0604020202020204" pitchFamily="34" charset="0"/>
                <a:cs typeface="Arial" panose="020B0604020202020204" pitchFamily="34" charset="0"/>
              </a:rPr>
              <a:t>SEMINAR 24:</a:t>
            </a:r>
            <a:br>
              <a:rPr lang="en-CA" b="1" dirty="0">
                <a:latin typeface="Arial" panose="020B0604020202020204" pitchFamily="34" charset="0"/>
                <a:cs typeface="Arial" panose="020B0604020202020204" pitchFamily="34" charset="0"/>
              </a:rPr>
            </a:br>
            <a:r>
              <a:rPr lang="en-CA" b="1" dirty="0">
                <a:latin typeface="Arial" panose="020B0604020202020204" pitchFamily="34" charset="0"/>
                <a:cs typeface="Arial" panose="020B0604020202020204" pitchFamily="34" charset="0"/>
              </a:rPr>
              <a:t>UNDERSTANDING INCOME TAXES FOR BUSINESS OWNERS</a:t>
            </a:r>
            <a:endParaRPr lang="en-US"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6F4D720-3106-4EA6-8D1C-74FFD1AA96B2}"/>
              </a:ext>
            </a:extLst>
          </p:cNvPr>
          <p:cNvSpPr>
            <a:spLocks noGrp="1"/>
          </p:cNvSpPr>
          <p:nvPr>
            <p:ph type="subTitle" idx="1"/>
          </p:nvPr>
        </p:nvSpPr>
        <p:spPr>
          <a:xfrm>
            <a:off x="1524000" y="3253931"/>
            <a:ext cx="9144000" cy="1655762"/>
          </a:xfrm>
        </p:spPr>
        <p:txBody>
          <a:bodyPr>
            <a:normAutofit/>
          </a:bodyPr>
          <a:lstStyle/>
          <a:p>
            <a:pPr fontAlgn="base"/>
            <a:r>
              <a:rPr lang="en-CA" sz="2800" dirty="0">
                <a:effectLst/>
                <a:latin typeface="Calibri" panose="020F0502020204030204" pitchFamily="34" charset="0"/>
                <a:ea typeface="Calibri" panose="020F0502020204030204" pitchFamily="34" charset="0"/>
              </a:rPr>
              <a:t>Whether you intend to have an accountant handle your taxes or you plan to take care of them yourself, it’s a good idea to take some time to learn how taxation in Canada will apply to your business.</a:t>
            </a:r>
            <a:endParaRPr lang="en-US" sz="2800" dirty="0"/>
          </a:p>
        </p:txBody>
      </p:sp>
      <p:pic>
        <p:nvPicPr>
          <p:cNvPr id="4" name="Picture 4">
            <a:extLst>
              <a:ext uri="{FF2B5EF4-FFF2-40B4-BE49-F238E27FC236}">
                <a16:creationId xmlns:a16="http://schemas.microsoft.com/office/drawing/2014/main" id="{D593D80F-22FD-48B9-9817-00F6FE10F6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4FC6E4C8-476C-4DFE-A6F8-008BDD6380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a:extLst>
              <a:ext uri="{FF2B5EF4-FFF2-40B4-BE49-F238E27FC236}">
                <a16:creationId xmlns:a16="http://schemas.microsoft.com/office/drawing/2014/main" id="{0BE12E7D-64C4-4F53-8730-B01068A253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3370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AEE38-F3B1-FF50-ACA4-9CE9DAC9D897}"/>
              </a:ext>
            </a:extLst>
          </p:cNvPr>
          <p:cNvSpPr txBox="1">
            <a:spLocks/>
          </p:cNvSpPr>
          <p:nvPr/>
        </p:nvSpPr>
        <p:spPr>
          <a:xfrm>
            <a:off x="838200" y="265191"/>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dirty="0">
                <a:latin typeface="Arial" panose="020B0604020202020204" pitchFamily="34" charset="0"/>
                <a:cs typeface="Arial" panose="020B0604020202020204" pitchFamily="34" charset="0"/>
              </a:rPr>
              <a:t>GLOSSARY</a:t>
            </a:r>
            <a:endParaRPr lang="en-US" sz="66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EE7B891F-759D-E31A-4DC7-2035901D0242}"/>
              </a:ext>
            </a:extLst>
          </p:cNvPr>
          <p:cNvSpPr/>
          <p:nvPr/>
        </p:nvSpPr>
        <p:spPr>
          <a:xfrm>
            <a:off x="8803173" y="566290"/>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338893C1-6C19-B934-19C2-2764D313B37D}"/>
              </a:ext>
            </a:extLst>
          </p:cNvPr>
          <p:cNvSpPr txBox="1"/>
          <p:nvPr/>
        </p:nvSpPr>
        <p:spPr>
          <a:xfrm>
            <a:off x="230886" y="1590752"/>
            <a:ext cx="10376154" cy="2308324"/>
          </a:xfrm>
          <a:prstGeom prst="rect">
            <a:avLst/>
          </a:prstGeom>
          <a:noFill/>
        </p:spPr>
        <p:txBody>
          <a:bodyPr wrap="square">
            <a:spAutoFit/>
          </a:bodyPr>
          <a:lstStyle/>
          <a:p>
            <a:r>
              <a:rPr lang="en-CA" sz="2400" b="1" dirty="0">
                <a:effectLst/>
                <a:latin typeface="Calibri" panose="020F0502020204030204" pitchFamily="34" charset="0"/>
                <a:ea typeface="Times New Roman" panose="02020603050405020304" pitchFamily="18" charset="0"/>
              </a:rPr>
              <a:t>- </a:t>
            </a:r>
            <a:r>
              <a:rPr lang="en-CA" sz="2400" b="1" dirty="0">
                <a:effectLst/>
                <a:latin typeface="Calibri" panose="020F0502020204030204" pitchFamily="34" charset="0"/>
                <a:ea typeface="Times New Roman" panose="02020603050405020304" pitchFamily="18" charset="0"/>
                <a:hlinkClick r:id="rId2" action="ppaction://hlinksldjump"/>
              </a:rPr>
              <a:t>Deductibles</a:t>
            </a:r>
            <a:r>
              <a:rPr lang="en-CA" sz="2400" b="1" dirty="0">
                <a:effectLst/>
                <a:latin typeface="Calibri" panose="020F0502020204030204" pitchFamily="34" charset="0"/>
                <a:ea typeface="Times New Roman" panose="02020603050405020304" pitchFamily="18" charset="0"/>
              </a:rPr>
              <a:t>: </a:t>
            </a:r>
            <a:r>
              <a:rPr lang="en-CA" sz="2400" dirty="0">
                <a:effectLst/>
                <a:latin typeface="Calibri" panose="020F0502020204030204" pitchFamily="34" charset="0"/>
                <a:ea typeface="Times New Roman" panose="02020603050405020304" pitchFamily="18" charset="0"/>
              </a:rPr>
              <a:t>For tax purposes, a deductible is an expense that an individual taxpayer or a business can subtract from adjusted total income when completing a tax form. The deductible expense reduces taxable income and, therefore, the amount of income taxes owed.</a:t>
            </a:r>
          </a:p>
          <a:p>
            <a:endParaRPr lang="en-CA" sz="2400" b="1" dirty="0">
              <a:latin typeface="Calibri" panose="020F0502020204030204" pitchFamily="34" charset="0"/>
              <a:ea typeface="Times New Roman" panose="02020603050405020304" pitchFamily="18" charset="0"/>
            </a:endParaRPr>
          </a:p>
          <a:p>
            <a:endParaRPr lang="en-US" sz="2400" b="1" dirty="0"/>
          </a:p>
        </p:txBody>
      </p:sp>
    </p:spTree>
    <p:extLst>
      <p:ext uri="{BB962C8B-B14F-4D97-AF65-F5344CB8AC3E}">
        <p14:creationId xmlns:p14="http://schemas.microsoft.com/office/powerpoint/2010/main" val="388143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DC7E2-3058-276E-852D-A2E1754E2EA7}"/>
              </a:ext>
            </a:extLst>
          </p:cNvPr>
          <p:cNvSpPr>
            <a:spLocks noGrp="1"/>
          </p:cNvSpPr>
          <p:nvPr>
            <p:ph type="title"/>
          </p:nvPr>
        </p:nvSpPr>
        <p:spPr>
          <a:xfrm>
            <a:off x="329184" y="191389"/>
            <a:ext cx="11533632" cy="1325563"/>
          </a:xfrm>
        </p:spPr>
        <p:txBody>
          <a:bodyPr>
            <a:noAutofit/>
          </a:bodyPr>
          <a:lstStyle/>
          <a:p>
            <a:pPr algn="ctr"/>
            <a:r>
              <a:rPr lang="en-CA" sz="6000" b="1" dirty="0">
                <a:effectLst/>
                <a:latin typeface="Arial" panose="020B0604020202020204" pitchFamily="34" charset="0"/>
                <a:ea typeface="Calibri" panose="020F0502020204030204" pitchFamily="34" charset="0"/>
                <a:cs typeface="Arial" panose="020B0604020202020204" pitchFamily="34" charset="0"/>
              </a:rPr>
              <a:t>How Incomes Apply to Forms of Organization Ownership</a:t>
            </a:r>
            <a:endParaRPr lang="en-US" sz="6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34DF4DA-ED4D-CB93-29E5-0E7B200AFDC0}"/>
              </a:ext>
            </a:extLst>
          </p:cNvPr>
          <p:cNvSpPr txBox="1"/>
          <p:nvPr/>
        </p:nvSpPr>
        <p:spPr>
          <a:xfrm>
            <a:off x="329184" y="2140357"/>
            <a:ext cx="11329416" cy="1569660"/>
          </a:xfrm>
          <a:prstGeom prst="rect">
            <a:avLst/>
          </a:prstGeom>
          <a:noFill/>
        </p:spPr>
        <p:txBody>
          <a:bodyPr wrap="square">
            <a:spAutoFit/>
          </a:bodyPr>
          <a:lstStyle/>
          <a:p>
            <a:pPr marL="285750" indent="-285750">
              <a:buFont typeface="Arial" panose="020B0604020202020204" pitchFamily="34" charset="0"/>
              <a:buChar char="•"/>
            </a:pPr>
            <a:r>
              <a:rPr lang="en-CA" sz="2400" b="1" dirty="0">
                <a:solidFill>
                  <a:srgbClr val="000000"/>
                </a:solidFill>
                <a:effectLst/>
                <a:latin typeface="Calibri" panose="020F0502020204030204" pitchFamily="34" charset="0"/>
                <a:ea typeface="Calibri" panose="020F0502020204030204" pitchFamily="34" charset="0"/>
              </a:rPr>
              <a:t>Sole Proprietorship</a:t>
            </a:r>
            <a:r>
              <a:rPr lang="en-CA" sz="2400" dirty="0">
                <a:solidFill>
                  <a:srgbClr val="000000"/>
                </a:solidFill>
                <a:effectLst/>
                <a:latin typeface="Calibri" panose="020F0502020204030204" pitchFamily="34" charset="0"/>
                <a:ea typeface="Calibri" panose="020F0502020204030204" pitchFamily="34" charset="0"/>
              </a:rPr>
              <a:t> In this structure, the business and the operator are the same in the eyes of tax authorities. Tax law treats a sole proprietorship as an income source for the proprietor. The business’s financial profit or loss must be reported and listed in a separate section of the personal income tax form.</a:t>
            </a:r>
            <a:endParaRPr lang="en-US" sz="2400" dirty="0"/>
          </a:p>
        </p:txBody>
      </p:sp>
      <p:sp>
        <p:nvSpPr>
          <p:cNvPr id="6" name="TextBox 5">
            <a:extLst>
              <a:ext uri="{FF2B5EF4-FFF2-40B4-BE49-F238E27FC236}">
                <a16:creationId xmlns:a16="http://schemas.microsoft.com/office/drawing/2014/main" id="{3B6985BA-02B4-9A1A-6BBC-FC1573730AD9}"/>
              </a:ext>
            </a:extLst>
          </p:cNvPr>
          <p:cNvSpPr txBox="1"/>
          <p:nvPr/>
        </p:nvSpPr>
        <p:spPr>
          <a:xfrm>
            <a:off x="329184" y="3842678"/>
            <a:ext cx="11329416" cy="981487"/>
          </a:xfrm>
          <a:prstGeom prst="rect">
            <a:avLst/>
          </a:prstGeom>
          <a:noFill/>
        </p:spPr>
        <p:txBody>
          <a:bodyPr wrap="square">
            <a:spAutoFit/>
          </a:bodyPr>
          <a:lstStyle/>
          <a:p>
            <a:pPr marL="342900" lvl="0" indent="-342900">
              <a:lnSpc>
                <a:spcPct val="125000"/>
              </a:lnSpc>
              <a:spcAft>
                <a:spcPts val="800"/>
              </a:spcAft>
              <a:buFont typeface="Arial" panose="020B0604020202020204" pitchFamily="34" charset="0"/>
              <a:buChar char="•"/>
            </a:pPr>
            <a:r>
              <a:rPr lang="en-CA" sz="2400" b="1" dirty="0">
                <a:solidFill>
                  <a:srgbClr val="000000"/>
                </a:solidFill>
                <a:effectLst/>
                <a:latin typeface="Calibri" panose="020F0502020204030204" pitchFamily="34" charset="0"/>
                <a:ea typeface="Calibri" panose="020F0502020204030204" pitchFamily="34" charset="0"/>
                <a:cs typeface="Noto Sans Symbols"/>
              </a:rPr>
              <a:t>General Partnership</a:t>
            </a:r>
            <a:r>
              <a:rPr lang="en-CA" sz="2400" dirty="0">
                <a:solidFill>
                  <a:srgbClr val="000000"/>
                </a:solidFill>
                <a:effectLst/>
                <a:latin typeface="Calibri" panose="020F0502020204030204" pitchFamily="34" charset="0"/>
                <a:ea typeface="Calibri" panose="020F0502020204030204" pitchFamily="34" charset="0"/>
                <a:cs typeface="Noto Sans Symbols"/>
              </a:rPr>
              <a:t> Any profit or loss must also be reported on each partner’s income tax form in the proportion of their partnership share.</a:t>
            </a:r>
            <a:endParaRPr lang="en-CA" sz="2400" dirty="0">
              <a:effectLst/>
              <a:latin typeface="Noto Sans Symbols"/>
              <a:ea typeface="Noto Sans Symbols"/>
              <a:cs typeface="Noto Sans Symbols"/>
            </a:endParaRPr>
          </a:p>
        </p:txBody>
      </p:sp>
      <p:sp>
        <p:nvSpPr>
          <p:cNvPr id="8" name="TextBox 7">
            <a:extLst>
              <a:ext uri="{FF2B5EF4-FFF2-40B4-BE49-F238E27FC236}">
                <a16:creationId xmlns:a16="http://schemas.microsoft.com/office/drawing/2014/main" id="{678EA507-D0F1-71D5-0EEF-A5781E1B2B11}"/>
              </a:ext>
            </a:extLst>
          </p:cNvPr>
          <p:cNvSpPr txBox="1"/>
          <p:nvPr/>
        </p:nvSpPr>
        <p:spPr>
          <a:xfrm>
            <a:off x="3827526" y="4824165"/>
            <a:ext cx="6934962" cy="1938992"/>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Calibri" panose="020F0502020204030204" pitchFamily="34" charset="0"/>
                <a:cs typeface="Twentieth Century"/>
              </a:rPr>
              <a:t>The deadline for filing an individual income tax return is </a:t>
            </a:r>
            <a:r>
              <a:rPr lang="en-CA" sz="2400" b="1" dirty="0">
                <a:effectLst/>
                <a:latin typeface="Calibri" panose="020F0502020204030204" pitchFamily="34" charset="0"/>
                <a:ea typeface="Calibri" panose="020F0502020204030204" pitchFamily="34" charset="0"/>
                <a:cs typeface="Twentieth Century"/>
              </a:rPr>
              <a:t>April 30</a:t>
            </a:r>
            <a:r>
              <a:rPr lang="en-CA" sz="2400" dirty="0">
                <a:effectLst/>
                <a:latin typeface="Calibri" panose="020F0502020204030204" pitchFamily="34" charset="0"/>
                <a:ea typeface="Calibri" panose="020F0502020204030204" pitchFamily="34" charset="0"/>
                <a:cs typeface="Twentieth Century"/>
              </a:rPr>
              <a:t>.  As a sole owner or member of a partnership, you are granted a deadline until </a:t>
            </a:r>
            <a:r>
              <a:rPr lang="en-CA" sz="2400" b="1" dirty="0">
                <a:effectLst/>
                <a:latin typeface="Calibri" panose="020F0502020204030204" pitchFamily="34" charset="0"/>
                <a:ea typeface="Calibri" panose="020F0502020204030204" pitchFamily="34" charset="0"/>
                <a:cs typeface="Twentieth Century"/>
              </a:rPr>
              <a:t>June 15</a:t>
            </a:r>
            <a:r>
              <a:rPr lang="en-CA" sz="2400" dirty="0">
                <a:effectLst/>
                <a:latin typeface="Calibri" panose="020F0502020204030204" pitchFamily="34" charset="0"/>
                <a:ea typeface="Calibri" panose="020F0502020204030204" pitchFamily="34" charset="0"/>
                <a:cs typeface="Twentieth Century"/>
              </a:rPr>
              <a:t>. However, that interest will be calculated as of </a:t>
            </a:r>
            <a:r>
              <a:rPr lang="en-CA" sz="2400" b="1" dirty="0">
                <a:effectLst/>
                <a:latin typeface="Calibri" panose="020F0502020204030204" pitchFamily="34" charset="0"/>
                <a:ea typeface="Calibri" panose="020F0502020204030204" pitchFamily="34" charset="0"/>
                <a:cs typeface="Twentieth Century"/>
              </a:rPr>
              <a:t>May 1</a:t>
            </a:r>
            <a:r>
              <a:rPr lang="en-CA" sz="2400" dirty="0">
                <a:effectLst/>
                <a:latin typeface="Calibri" panose="020F0502020204030204" pitchFamily="34" charset="0"/>
                <a:ea typeface="Calibri" panose="020F0502020204030204" pitchFamily="34" charset="0"/>
                <a:cs typeface="Twentieth Century"/>
              </a:rPr>
              <a:t> on any tax balance payable.</a:t>
            </a:r>
            <a:endParaRPr lang="en-CA" sz="2400" dirty="0">
              <a:effectLst/>
              <a:latin typeface="Twentieth Century"/>
              <a:ea typeface="Twentieth Century"/>
              <a:cs typeface="Twentieth Century"/>
            </a:endParaRPr>
          </a:p>
        </p:txBody>
      </p:sp>
      <p:sp>
        <p:nvSpPr>
          <p:cNvPr id="9" name="TextBox 8">
            <a:extLst>
              <a:ext uri="{FF2B5EF4-FFF2-40B4-BE49-F238E27FC236}">
                <a16:creationId xmlns:a16="http://schemas.microsoft.com/office/drawing/2014/main" id="{B706724C-18DC-F8D4-8806-04829984F83A}"/>
              </a:ext>
            </a:extLst>
          </p:cNvPr>
          <p:cNvSpPr txBox="1"/>
          <p:nvPr/>
        </p:nvSpPr>
        <p:spPr>
          <a:xfrm>
            <a:off x="1911096" y="4826675"/>
            <a:ext cx="3191256" cy="584775"/>
          </a:xfrm>
          <a:prstGeom prst="rect">
            <a:avLst/>
          </a:prstGeom>
          <a:noFill/>
        </p:spPr>
        <p:txBody>
          <a:bodyPr wrap="square" rtlCol="0">
            <a:spAutoFit/>
            <a:scene3d>
              <a:camera prst="perspectiveHeroicExtremeRightFacing"/>
              <a:lightRig rig="threePt" dir="t"/>
            </a:scene3d>
          </a:bodyPr>
          <a:lstStyle/>
          <a:p>
            <a:r>
              <a:rPr lang="en-CA" sz="3200" u="sng" dirty="0">
                <a:ln w="0"/>
                <a:solidFill>
                  <a:schemeClr val="accent1"/>
                </a:solidFill>
                <a:effectLst>
                  <a:outerShdw blurRad="38100" dist="25400" dir="5400000" algn="ctr" rotWithShape="0">
                    <a:srgbClr val="6E747A">
                      <a:alpha val="43000"/>
                    </a:srgbClr>
                  </a:outerShdw>
                </a:effectLst>
              </a:rPr>
              <a:t>Remember</a:t>
            </a:r>
            <a:r>
              <a:rPr lang="en-CA" sz="2400" u="sng" dirty="0">
                <a:ln w="0"/>
                <a:solidFill>
                  <a:schemeClr val="accent1"/>
                </a:solidFill>
                <a:effectLst>
                  <a:outerShdw blurRad="38100" dist="25400" dir="5400000" algn="ctr" rotWithShape="0">
                    <a:srgbClr val="6E747A">
                      <a:alpha val="43000"/>
                    </a:srgbClr>
                  </a:outerShdw>
                </a:effectLst>
              </a:rPr>
              <a:t>…</a:t>
            </a:r>
            <a:endParaRPr lang="en-US" sz="2400" u="sng" dirty="0">
              <a:ln w="0"/>
              <a:solidFill>
                <a:schemeClr val="accent1"/>
              </a:solidFill>
              <a:effectLst>
                <a:outerShdw blurRad="38100" dist="25400" dir="5400000" algn="ctr" rotWithShape="0">
                  <a:srgbClr val="6E747A">
                    <a:alpha val="43000"/>
                  </a:srgbClr>
                </a:outerShdw>
              </a:effectLst>
            </a:endParaRPr>
          </a:p>
        </p:txBody>
      </p:sp>
      <p:sp>
        <p:nvSpPr>
          <p:cNvPr id="10" name="Arrow: Right 9">
            <a:extLst>
              <a:ext uri="{FF2B5EF4-FFF2-40B4-BE49-F238E27FC236}">
                <a16:creationId xmlns:a16="http://schemas.microsoft.com/office/drawing/2014/main" id="{E4B2AEAB-41C9-8173-CC60-0331E9DA9267}"/>
              </a:ext>
            </a:extLst>
          </p:cNvPr>
          <p:cNvSpPr/>
          <p:nvPr/>
        </p:nvSpPr>
        <p:spPr>
          <a:xfrm>
            <a:off x="10543032" y="5876513"/>
            <a:ext cx="1572768" cy="981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89531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4DDEC-D57C-DC40-FDA1-BDA7CC39E312}"/>
              </a:ext>
            </a:extLst>
          </p:cNvPr>
          <p:cNvSpPr>
            <a:spLocks noGrp="1"/>
          </p:cNvSpPr>
          <p:nvPr>
            <p:ph type="title"/>
          </p:nvPr>
        </p:nvSpPr>
        <p:spPr/>
        <p:txBody>
          <a:bodyPr>
            <a:noAutofit/>
          </a:bodyPr>
          <a:lstStyle/>
          <a:p>
            <a:pPr algn="ctr"/>
            <a:r>
              <a:rPr lang="en-CA" sz="6600" b="1" dirty="0">
                <a:latin typeface="Arial" panose="020B0604020202020204" pitchFamily="34" charset="0"/>
                <a:cs typeface="Arial" panose="020B0604020202020204" pitchFamily="34" charset="0"/>
              </a:rPr>
              <a:t>Organization Ownership Cont’d.</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4AC7EC3-CE06-E429-D7CA-75B62D56E6BF}"/>
              </a:ext>
            </a:extLst>
          </p:cNvPr>
          <p:cNvSpPr txBox="1"/>
          <p:nvPr/>
        </p:nvSpPr>
        <p:spPr>
          <a:xfrm>
            <a:off x="0" y="2064079"/>
            <a:ext cx="11491722" cy="830997"/>
          </a:xfrm>
          <a:prstGeom prst="rect">
            <a:avLst/>
          </a:prstGeom>
          <a:noFill/>
        </p:spPr>
        <p:txBody>
          <a:bodyPr wrap="square">
            <a:spAutoFit/>
          </a:bodyPr>
          <a:lstStyle/>
          <a:p>
            <a:pPr marL="285750" indent="-285750">
              <a:buFont typeface="Arial" panose="020B0604020202020204" pitchFamily="34" charset="0"/>
              <a:buChar char="•"/>
            </a:pPr>
            <a:r>
              <a:rPr lang="en-CA" sz="2400" b="1" dirty="0">
                <a:solidFill>
                  <a:srgbClr val="000000"/>
                </a:solidFill>
                <a:effectLst/>
                <a:latin typeface="Calibri" panose="020F0502020204030204" pitchFamily="34" charset="0"/>
                <a:ea typeface="Calibri" panose="020F0502020204030204" pitchFamily="34" charset="0"/>
              </a:rPr>
              <a:t>Business Corporation:</a:t>
            </a:r>
            <a:r>
              <a:rPr lang="en-CA" sz="2400" dirty="0">
                <a:solidFill>
                  <a:srgbClr val="000000"/>
                </a:solidFill>
                <a:effectLst/>
                <a:latin typeface="Calibri" panose="020F0502020204030204" pitchFamily="34" charset="0"/>
                <a:ea typeface="Calibri" panose="020F0502020204030204" pitchFamily="34" charset="0"/>
              </a:rPr>
              <a:t> Incorporation creates formal ownership shares, creating taxation and legal distance between the company and the owners.</a:t>
            </a:r>
            <a:endParaRPr lang="en-US" sz="2400" dirty="0"/>
          </a:p>
        </p:txBody>
      </p:sp>
      <p:sp>
        <p:nvSpPr>
          <p:cNvPr id="6" name="TextBox 5">
            <a:extLst>
              <a:ext uri="{FF2B5EF4-FFF2-40B4-BE49-F238E27FC236}">
                <a16:creationId xmlns:a16="http://schemas.microsoft.com/office/drawing/2014/main" id="{15FDF9D2-FB35-DB7B-BA6E-7EA15481E8D8}"/>
              </a:ext>
            </a:extLst>
          </p:cNvPr>
          <p:cNvSpPr txBox="1"/>
          <p:nvPr/>
        </p:nvSpPr>
        <p:spPr>
          <a:xfrm>
            <a:off x="1229106" y="2885972"/>
            <a:ext cx="11097006" cy="1200329"/>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 As a business owner, you will need to provide </a:t>
            </a:r>
            <a:r>
              <a:rPr lang="en-CA" sz="2400" b="1" dirty="0">
                <a:effectLst/>
                <a:latin typeface="Calibri" panose="020F0502020204030204" pitchFamily="34" charset="0"/>
                <a:ea typeface="Calibri" panose="020F0502020204030204" pitchFamily="34" charset="0"/>
              </a:rPr>
              <a:t>a personal</a:t>
            </a:r>
            <a:r>
              <a:rPr lang="en-CA" sz="2400" dirty="0">
                <a:effectLst/>
                <a:latin typeface="Calibri" panose="020F0502020204030204" pitchFamily="34" charset="0"/>
                <a:ea typeface="Calibri" panose="020F0502020204030204" pitchFamily="34" charset="0"/>
              </a:rPr>
              <a:t> income taxes report and a </a:t>
            </a:r>
            <a:r>
              <a:rPr lang="en-CA" sz="2400" b="1" dirty="0">
                <a:effectLst/>
                <a:latin typeface="Calibri" panose="020F0502020204030204" pitchFamily="34" charset="0"/>
                <a:ea typeface="Calibri" panose="020F0502020204030204" pitchFamily="34" charset="0"/>
              </a:rPr>
              <a:t>separate</a:t>
            </a:r>
            <a:r>
              <a:rPr lang="en-CA" sz="2400" dirty="0">
                <a:effectLst/>
                <a:latin typeface="Calibri" panose="020F0502020204030204" pitchFamily="34" charset="0"/>
                <a:ea typeface="Calibri" panose="020F0502020204030204" pitchFamily="34" charset="0"/>
              </a:rPr>
              <a:t> report for your </a:t>
            </a:r>
            <a:r>
              <a:rPr lang="en-CA" sz="2400" b="1" dirty="0">
                <a:effectLst/>
                <a:latin typeface="Calibri" panose="020F0502020204030204" pitchFamily="34" charset="0"/>
                <a:ea typeface="Calibri" panose="020F0502020204030204" pitchFamily="34" charset="0"/>
              </a:rPr>
              <a:t>business</a:t>
            </a:r>
            <a:r>
              <a:rPr lang="en-CA" sz="2400" dirty="0">
                <a:effectLst/>
                <a:latin typeface="Calibri" panose="020F0502020204030204" pitchFamily="34" charset="0"/>
                <a:ea typeface="Calibri" panose="020F0502020204030204" pitchFamily="34" charset="0"/>
              </a:rPr>
              <a:t>. Most importantly, the tax deductions a corporation can claim are the same as those of a sole proprietor. </a:t>
            </a:r>
            <a:endParaRPr lang="en-US" sz="2400" dirty="0"/>
          </a:p>
        </p:txBody>
      </p:sp>
      <p:sp>
        <p:nvSpPr>
          <p:cNvPr id="8" name="TextBox 7">
            <a:extLst>
              <a:ext uri="{FF2B5EF4-FFF2-40B4-BE49-F238E27FC236}">
                <a16:creationId xmlns:a16="http://schemas.microsoft.com/office/drawing/2014/main" id="{ADA1F435-63D4-A989-00E4-05F04D74B538}"/>
              </a:ext>
            </a:extLst>
          </p:cNvPr>
          <p:cNvSpPr txBox="1"/>
          <p:nvPr/>
        </p:nvSpPr>
        <p:spPr>
          <a:xfrm>
            <a:off x="1229106" y="4086301"/>
            <a:ext cx="10875646" cy="1569660"/>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Calibri" panose="020F0502020204030204" pitchFamily="34" charset="0"/>
                <a:cs typeface="Twentieth Century"/>
              </a:rPr>
              <a:t>- Incorporation declarations must be made within </a:t>
            </a:r>
            <a:r>
              <a:rPr lang="en-CA" sz="2400" b="1" dirty="0">
                <a:effectLst/>
                <a:latin typeface="Calibri" panose="020F0502020204030204" pitchFamily="34" charset="0"/>
                <a:ea typeface="Calibri" panose="020F0502020204030204" pitchFamily="34" charset="0"/>
                <a:cs typeface="Twentieth Century"/>
              </a:rPr>
              <a:t>six months</a:t>
            </a:r>
            <a:r>
              <a:rPr lang="en-CA" sz="2400" dirty="0">
                <a:effectLst/>
                <a:latin typeface="Calibri" panose="020F0502020204030204" pitchFamily="34" charset="0"/>
                <a:ea typeface="Calibri" panose="020F0502020204030204" pitchFamily="34" charset="0"/>
                <a:cs typeface="Twentieth Century"/>
              </a:rPr>
              <a:t> of the end of the financial year. However, if the company must pay taxes, it has </a:t>
            </a:r>
            <a:r>
              <a:rPr lang="en-CA" sz="2400" b="1" dirty="0">
                <a:effectLst/>
                <a:latin typeface="Calibri" panose="020F0502020204030204" pitchFamily="34" charset="0"/>
                <a:ea typeface="Calibri" panose="020F0502020204030204" pitchFamily="34" charset="0"/>
                <a:cs typeface="Twentieth Century"/>
              </a:rPr>
              <a:t>only two months</a:t>
            </a:r>
            <a:r>
              <a:rPr lang="en-CA" sz="2400" dirty="0">
                <a:effectLst/>
                <a:latin typeface="Calibri" panose="020F0502020204030204" pitchFamily="34" charset="0"/>
                <a:ea typeface="Calibri" panose="020F0502020204030204" pitchFamily="34" charset="0"/>
                <a:cs typeface="Twentieth Century"/>
              </a:rPr>
              <a:t> following the end of the financial year to make the payment without penalties and interest. If your fiscal year ends on March 31, your filing deadline is September 30.</a:t>
            </a:r>
            <a:endParaRPr lang="en-CA" sz="2400" dirty="0">
              <a:effectLst/>
              <a:latin typeface="Twentieth Century"/>
              <a:ea typeface="Twentieth Century"/>
              <a:cs typeface="Twentieth Century"/>
            </a:endParaRPr>
          </a:p>
        </p:txBody>
      </p:sp>
      <p:sp>
        <p:nvSpPr>
          <p:cNvPr id="10" name="TextBox 9">
            <a:extLst>
              <a:ext uri="{FF2B5EF4-FFF2-40B4-BE49-F238E27FC236}">
                <a16:creationId xmlns:a16="http://schemas.microsoft.com/office/drawing/2014/main" id="{40CB05A1-F670-DCF3-FD8F-FF96C4185426}"/>
              </a:ext>
            </a:extLst>
          </p:cNvPr>
          <p:cNvSpPr txBox="1"/>
          <p:nvPr/>
        </p:nvSpPr>
        <p:spPr>
          <a:xfrm>
            <a:off x="0" y="5661878"/>
            <a:ext cx="11878818" cy="830997"/>
          </a:xfrm>
          <a:prstGeom prst="rect">
            <a:avLst/>
          </a:prstGeom>
          <a:noFill/>
        </p:spPr>
        <p:txBody>
          <a:bodyPr wrap="square">
            <a:spAutoFit/>
          </a:bodyPr>
          <a:lstStyle/>
          <a:p>
            <a:pPr marL="285750" indent="-285750">
              <a:buFont typeface="Arial" panose="020B0604020202020204" pitchFamily="34" charset="0"/>
              <a:buChar char="•"/>
            </a:pPr>
            <a:r>
              <a:rPr lang="en-CA" sz="2400" b="1" dirty="0">
                <a:solidFill>
                  <a:srgbClr val="000000"/>
                </a:solidFill>
                <a:effectLst/>
                <a:latin typeface="Calibri" panose="020F0502020204030204" pitchFamily="34" charset="0"/>
                <a:ea typeface="Calibri" panose="020F0502020204030204" pitchFamily="34" charset="0"/>
              </a:rPr>
              <a:t>Cooperation: </a:t>
            </a:r>
            <a:r>
              <a:rPr lang="en-CA" sz="2400" dirty="0">
                <a:solidFill>
                  <a:srgbClr val="000000"/>
                </a:solidFill>
                <a:effectLst/>
                <a:latin typeface="Calibri" panose="020F0502020204030204" pitchFamily="34" charset="0"/>
                <a:ea typeface="Calibri" panose="020F0502020204030204" pitchFamily="34" charset="0"/>
              </a:rPr>
              <a:t>an incorporated co-operative, like an ordinary business corporation, is an entity within the meaning of the Income Tax Act and is liable for income tax. </a:t>
            </a:r>
            <a:endParaRPr lang="en-US" sz="2400" dirty="0"/>
          </a:p>
        </p:txBody>
      </p:sp>
    </p:spTree>
    <p:extLst>
      <p:ext uri="{BB962C8B-B14F-4D97-AF65-F5344CB8AC3E}">
        <p14:creationId xmlns:p14="http://schemas.microsoft.com/office/powerpoint/2010/main" val="2151862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7B968-11A6-D247-E6F3-2C3801C7252B}"/>
              </a:ext>
            </a:extLst>
          </p:cNvPr>
          <p:cNvSpPr>
            <a:spLocks noGrp="1"/>
          </p:cNvSpPr>
          <p:nvPr>
            <p:ph type="title"/>
          </p:nvPr>
        </p:nvSpPr>
        <p:spPr>
          <a:xfrm>
            <a:off x="809244" y="0"/>
            <a:ext cx="10573512" cy="1325563"/>
          </a:xfrm>
        </p:spPr>
        <p:txBody>
          <a:bodyPr>
            <a:noAutofit/>
          </a:bodyPr>
          <a:lstStyle/>
          <a:p>
            <a:pPr algn="ctr"/>
            <a:r>
              <a:rPr lang="en-CA" sz="4800" b="1" dirty="0">
                <a:latin typeface="Arial" panose="020B0604020202020204" pitchFamily="34" charset="0"/>
                <a:cs typeface="Arial" panose="020B0604020202020204" pitchFamily="34" charset="0"/>
              </a:rPr>
              <a:t>When to Consider Incorporation?</a:t>
            </a:r>
            <a:endParaRPr lang="en-US" sz="48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B159A38-639E-5C42-7821-19B47724B38F}"/>
              </a:ext>
            </a:extLst>
          </p:cNvPr>
          <p:cNvSpPr txBox="1"/>
          <p:nvPr/>
        </p:nvSpPr>
        <p:spPr>
          <a:xfrm>
            <a:off x="587883" y="1033310"/>
            <a:ext cx="11016234" cy="981487"/>
          </a:xfrm>
          <a:prstGeom prst="rect">
            <a:avLst/>
          </a:prstGeom>
          <a:noFill/>
        </p:spPr>
        <p:txBody>
          <a:bodyPr wrap="square">
            <a:spAutoFit/>
          </a:bodyPr>
          <a:lstStyle/>
          <a:p>
            <a:pPr algn="ctr">
              <a:lnSpc>
                <a:spcPct val="125000"/>
              </a:lnSpc>
              <a:spcAft>
                <a:spcPts val="800"/>
              </a:spcAft>
            </a:pPr>
            <a:r>
              <a:rPr lang="en-CA" sz="2400" u="sng" dirty="0">
                <a:effectLst/>
                <a:latin typeface="Calibri" panose="020F0502020204030204" pitchFamily="34" charset="0"/>
                <a:ea typeface="Calibri" panose="020F0502020204030204" pitchFamily="34" charset="0"/>
                <a:cs typeface="Twentieth Century"/>
              </a:rPr>
              <a:t>In some cases, commercial and civil liability insurance may require the business to be incorporated.</a:t>
            </a:r>
            <a:endParaRPr lang="en-CA" sz="2400" u="sng" dirty="0">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45D01E4B-1EAA-0AAF-A94B-B910FB40A5DB}"/>
              </a:ext>
            </a:extLst>
          </p:cNvPr>
          <p:cNvSpPr txBox="1"/>
          <p:nvPr/>
        </p:nvSpPr>
        <p:spPr>
          <a:xfrm>
            <a:off x="-72771" y="2130501"/>
            <a:ext cx="11353800" cy="830997"/>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Due to the income tax bracket, you should consider incorporating if your business makes a profit of $ 100,000 a year or more.</a:t>
            </a:r>
            <a:endParaRPr lang="en-US" sz="2400" dirty="0"/>
          </a:p>
        </p:txBody>
      </p:sp>
      <p:sp>
        <p:nvSpPr>
          <p:cNvPr id="7" name="TextBox 6">
            <a:extLst>
              <a:ext uri="{FF2B5EF4-FFF2-40B4-BE49-F238E27FC236}">
                <a16:creationId xmlns:a16="http://schemas.microsoft.com/office/drawing/2014/main" id="{EBB54559-E5A2-8C50-4557-19031CA0FF9A}"/>
              </a:ext>
            </a:extLst>
          </p:cNvPr>
          <p:cNvSpPr txBox="1"/>
          <p:nvPr/>
        </p:nvSpPr>
        <p:spPr>
          <a:xfrm>
            <a:off x="58764" y="2865508"/>
            <a:ext cx="1058238" cy="523220"/>
          </a:xfrm>
          <a:prstGeom prst="rect">
            <a:avLst/>
          </a:prstGeom>
          <a:noFill/>
        </p:spPr>
        <p:txBody>
          <a:bodyPr wrap="none" rtlCol="0">
            <a:spAutoFit/>
          </a:bodyPr>
          <a:lstStyle/>
          <a:p>
            <a:r>
              <a:rPr lang="en-CA" sz="2800" b="1" u="sng" spc="50" dirty="0">
                <a:ln w="9525" cmpd="sng">
                  <a:solidFill>
                    <a:schemeClr val="accent1"/>
                  </a:solidFill>
                  <a:prstDash val="solid"/>
                </a:ln>
                <a:solidFill>
                  <a:srgbClr val="70AD47">
                    <a:tint val="1000"/>
                  </a:srgbClr>
                </a:solidFill>
                <a:effectLst>
                  <a:glow rad="38100">
                    <a:schemeClr val="accent1">
                      <a:alpha val="40000"/>
                    </a:schemeClr>
                  </a:glow>
                </a:effectLst>
              </a:rPr>
              <a:t>Why?</a:t>
            </a:r>
            <a:endParaRPr lang="en-US"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TextBox 8">
            <a:extLst>
              <a:ext uri="{FF2B5EF4-FFF2-40B4-BE49-F238E27FC236}">
                <a16:creationId xmlns:a16="http://schemas.microsoft.com/office/drawing/2014/main" id="{345083BB-D597-713B-F030-EA92F8413B4C}"/>
              </a:ext>
            </a:extLst>
          </p:cNvPr>
          <p:cNvSpPr txBox="1"/>
          <p:nvPr/>
        </p:nvSpPr>
        <p:spPr>
          <a:xfrm>
            <a:off x="0" y="3272385"/>
            <a:ext cx="5532120" cy="1569660"/>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rPr>
              <a:t>As a sole owner, the average tax rates are 25 % federal and 9 % in Nunavut.  Incorporation taxes range around 12 % at this point. </a:t>
            </a:r>
            <a:endParaRPr lang="en-US" sz="2400" dirty="0"/>
          </a:p>
        </p:txBody>
      </p:sp>
      <p:sp>
        <p:nvSpPr>
          <p:cNvPr id="11" name="TextBox 10">
            <a:extLst>
              <a:ext uri="{FF2B5EF4-FFF2-40B4-BE49-F238E27FC236}">
                <a16:creationId xmlns:a16="http://schemas.microsoft.com/office/drawing/2014/main" id="{07CE16D1-F7CA-52B5-5600-5B116623C0F9}"/>
              </a:ext>
            </a:extLst>
          </p:cNvPr>
          <p:cNvSpPr txBox="1"/>
          <p:nvPr/>
        </p:nvSpPr>
        <p:spPr>
          <a:xfrm>
            <a:off x="7210988" y="2865508"/>
            <a:ext cx="5145024" cy="2780248"/>
          </a:xfrm>
          <a:prstGeom prst="rect">
            <a:avLst/>
          </a:prstGeom>
          <a:noFill/>
        </p:spPr>
        <p:txBody>
          <a:bodyPr wrap="square">
            <a:spAutoFit/>
          </a:bodyPr>
          <a:lstStyle/>
          <a:p>
            <a:pPr>
              <a:spcAft>
                <a:spcPts val="800"/>
              </a:spcAft>
            </a:pPr>
            <a:r>
              <a:rPr lang="en-CA" sz="2400" dirty="0">
                <a:latin typeface="Calibri" panose="020F0502020204030204" pitchFamily="34" charset="0"/>
                <a:ea typeface="Calibri" panose="020F0502020204030204" pitchFamily="34" charset="0"/>
                <a:cs typeface="Twentieth Century"/>
              </a:rPr>
              <a:t>A</a:t>
            </a:r>
            <a:r>
              <a:rPr lang="en-CA" sz="2400" dirty="0">
                <a:effectLst/>
                <a:latin typeface="Calibri" panose="020F0502020204030204" pitchFamily="34" charset="0"/>
                <a:ea typeface="Calibri" panose="020F0502020204030204" pitchFamily="34" charset="0"/>
                <a:cs typeface="Twentieth Century"/>
              </a:rPr>
              <a:t>s a </a:t>
            </a:r>
            <a:r>
              <a:rPr lang="en-CA" sz="2400" b="1" dirty="0">
                <a:effectLst/>
                <a:latin typeface="Calibri" panose="020F0502020204030204" pitchFamily="34" charset="0"/>
                <a:ea typeface="Calibri" panose="020F0502020204030204" pitchFamily="34" charset="0"/>
                <a:cs typeface="Twentieth Century"/>
              </a:rPr>
              <a:t>sole owner, </a:t>
            </a:r>
            <a:r>
              <a:rPr lang="en-CA" sz="2400" dirty="0">
                <a:effectLst/>
                <a:latin typeface="Calibri" panose="020F0502020204030204" pitchFamily="34" charset="0"/>
                <a:ea typeface="Calibri" panose="020F0502020204030204" pitchFamily="34" charset="0"/>
                <a:cs typeface="Twentieth Century"/>
              </a:rPr>
              <a:t>$100,000  of profits has about $25,000 of </a:t>
            </a:r>
            <a:r>
              <a:rPr lang="en-CA" sz="2400" b="1" dirty="0">
                <a:effectLst/>
                <a:latin typeface="Calibri" panose="020F0502020204030204" pitchFamily="34" charset="0"/>
                <a:ea typeface="Calibri" panose="020F0502020204030204" pitchFamily="34" charset="0"/>
                <a:cs typeface="Twentieth Century"/>
              </a:rPr>
              <a:t>personal tax</a:t>
            </a:r>
            <a:r>
              <a:rPr lang="en-CA" sz="2400" dirty="0">
                <a:latin typeface="Calibri" panose="020F0502020204030204" pitchFamily="34" charset="0"/>
                <a:ea typeface="Calibri" panose="020F0502020204030204" pitchFamily="34" charset="0"/>
                <a:cs typeface="Twentieth Century"/>
              </a:rPr>
              <a:t>.</a:t>
            </a:r>
            <a:r>
              <a:rPr lang="en-CA" sz="2400" dirty="0">
                <a:effectLst/>
                <a:latin typeface="Calibri" panose="020F0502020204030204" pitchFamily="34" charset="0"/>
                <a:ea typeface="Calibri" panose="020F0502020204030204" pitchFamily="34" charset="0"/>
                <a:cs typeface="Twentieth Century"/>
              </a:rPr>
              <a:t> </a:t>
            </a:r>
            <a:endParaRPr lang="en-CA" sz="2400" dirty="0">
              <a:effectLst/>
              <a:latin typeface="Twentieth Century"/>
              <a:ea typeface="Twentieth Century"/>
              <a:cs typeface="Twentieth Century"/>
            </a:endParaRPr>
          </a:p>
          <a:p>
            <a:pPr>
              <a:spcAft>
                <a:spcPts val="800"/>
              </a:spcAft>
            </a:pPr>
            <a:r>
              <a:rPr lang="en-CA" sz="2400" dirty="0">
                <a:effectLst/>
                <a:latin typeface="Calibri" panose="020F0502020204030204" pitchFamily="34" charset="0"/>
                <a:ea typeface="Calibri" panose="020F0502020204030204" pitchFamily="34" charset="0"/>
                <a:cs typeface="Twentieth Century"/>
              </a:rPr>
              <a:t> Meanwhile, $100,000 of </a:t>
            </a:r>
            <a:r>
              <a:rPr lang="en-CA" sz="2400" b="1" dirty="0">
                <a:effectLst/>
                <a:latin typeface="Calibri" panose="020F0502020204030204" pitchFamily="34" charset="0"/>
                <a:ea typeface="Calibri" panose="020F0502020204030204" pitchFamily="34" charset="0"/>
                <a:cs typeface="Twentieth Century"/>
              </a:rPr>
              <a:t>business profit</a:t>
            </a:r>
            <a:r>
              <a:rPr lang="en-CA" sz="2400" dirty="0">
                <a:effectLst/>
                <a:latin typeface="Calibri" panose="020F0502020204030204" pitchFamily="34" charset="0"/>
                <a:ea typeface="Calibri" panose="020F0502020204030204" pitchFamily="34" charset="0"/>
                <a:cs typeface="Twentieth Century"/>
              </a:rPr>
              <a:t> has about $12,000 to pay in </a:t>
            </a:r>
            <a:r>
              <a:rPr lang="en-CA" sz="2400" b="1" dirty="0">
                <a:effectLst/>
                <a:latin typeface="Calibri" panose="020F0502020204030204" pitchFamily="34" charset="0"/>
                <a:ea typeface="Calibri" panose="020F0502020204030204" pitchFamily="34" charset="0"/>
                <a:cs typeface="Twentieth Century"/>
              </a:rPr>
              <a:t>corporate tax</a:t>
            </a:r>
            <a:r>
              <a:rPr lang="en-CA" sz="2400" dirty="0">
                <a:latin typeface="Calibri" panose="020F0502020204030204" pitchFamily="34" charset="0"/>
                <a:ea typeface="Calibri" panose="020F0502020204030204" pitchFamily="34" charset="0"/>
                <a:cs typeface="Twentieth Century"/>
              </a:rPr>
              <a:t>. I</a:t>
            </a:r>
            <a:r>
              <a:rPr lang="en-CA" sz="2400" dirty="0">
                <a:effectLst/>
                <a:latin typeface="Calibri" panose="020F0502020204030204" pitchFamily="34" charset="0"/>
                <a:ea typeface="Calibri" panose="020F0502020204030204" pitchFamily="34" charset="0"/>
              </a:rPr>
              <a:t>f you then pay yourself with the net profit of $88,000, you will therefore pay $13,000 </a:t>
            </a:r>
            <a:r>
              <a:rPr lang="en-CA" sz="2400" dirty="0">
                <a:latin typeface="Calibri" panose="020F0502020204030204" pitchFamily="34" charset="0"/>
                <a:ea typeface="Calibri" panose="020F0502020204030204" pitchFamily="34" charset="0"/>
              </a:rPr>
              <a:t>in</a:t>
            </a:r>
            <a:r>
              <a:rPr lang="en-CA" sz="2400" dirty="0">
                <a:effectLst/>
                <a:latin typeface="Calibri" panose="020F0502020204030204" pitchFamily="34" charset="0"/>
                <a:ea typeface="Calibri" panose="020F0502020204030204" pitchFamily="34" charset="0"/>
              </a:rPr>
              <a:t> </a:t>
            </a:r>
            <a:r>
              <a:rPr lang="en-CA" sz="2400" b="1" dirty="0">
                <a:effectLst/>
                <a:latin typeface="Calibri" panose="020F0502020204030204" pitchFamily="34" charset="0"/>
                <a:ea typeface="Calibri" panose="020F0502020204030204" pitchFamily="34" charset="0"/>
              </a:rPr>
              <a:t>personal tax</a:t>
            </a:r>
            <a:r>
              <a:rPr lang="en-CA" sz="2400" dirty="0">
                <a:effectLst/>
                <a:latin typeface="Calibri" panose="020F0502020204030204" pitchFamily="34" charset="0"/>
                <a:ea typeface="Calibri" panose="020F0502020204030204" pitchFamily="34" charset="0"/>
              </a:rPr>
              <a:t>.</a:t>
            </a:r>
            <a:endParaRPr lang="en-CA" sz="2400" dirty="0">
              <a:effectLst/>
              <a:latin typeface="Twentieth Century"/>
              <a:ea typeface="Twentieth Century"/>
              <a:cs typeface="Twentieth Century"/>
            </a:endParaRPr>
          </a:p>
        </p:txBody>
      </p:sp>
      <p:sp>
        <p:nvSpPr>
          <p:cNvPr id="12" name="Arrow: Right 11">
            <a:extLst>
              <a:ext uri="{FF2B5EF4-FFF2-40B4-BE49-F238E27FC236}">
                <a16:creationId xmlns:a16="http://schemas.microsoft.com/office/drawing/2014/main" id="{1ADF77DA-B5A7-F3F4-3D82-F5BD039FA848}"/>
              </a:ext>
            </a:extLst>
          </p:cNvPr>
          <p:cNvSpPr/>
          <p:nvPr/>
        </p:nvSpPr>
        <p:spPr>
          <a:xfrm>
            <a:off x="5340680" y="3428999"/>
            <a:ext cx="1681912" cy="1413045"/>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400" dirty="0">
                <a:ln w="0"/>
                <a:solidFill>
                  <a:schemeClr val="accent1"/>
                </a:solidFill>
                <a:effectLst>
                  <a:outerShdw blurRad="38100" dist="25400" dir="5400000" algn="ctr" rotWithShape="0">
                    <a:srgbClr val="6E747A">
                      <a:alpha val="43000"/>
                    </a:srgbClr>
                  </a:outerShdw>
                </a:effectLst>
              </a:rPr>
              <a:t>For example:</a:t>
            </a:r>
            <a:endParaRPr lang="en-US" sz="24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022219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down)">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additive="base">
                                        <p:cTn id="26" dur="500" fill="hold"/>
                                        <p:tgtEl>
                                          <p:spTgt spid="11"/>
                                        </p:tgtEl>
                                        <p:attrNameLst>
                                          <p:attrName>ppt_x</p:attrName>
                                        </p:attrNameLst>
                                      </p:cBhvr>
                                      <p:tavLst>
                                        <p:tav tm="0">
                                          <p:val>
                                            <p:strVal val="#ppt_x"/>
                                          </p:val>
                                        </p:tav>
                                        <p:tav tm="100000">
                                          <p:val>
                                            <p:strVal val="#ppt_x"/>
                                          </p:val>
                                        </p:tav>
                                      </p:tavLst>
                                    </p:anim>
                                    <p:anim calcmode="lin" valueType="num">
                                      <p:cBhvr additive="base">
                                        <p:cTn id="2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1" grpId="0"/>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35258-2F83-0983-00A0-E1EA9B13D3BA}"/>
              </a:ext>
            </a:extLst>
          </p:cNvPr>
          <p:cNvSpPr>
            <a:spLocks noGrp="1"/>
          </p:cNvSpPr>
          <p:nvPr>
            <p:ph type="title"/>
          </p:nvPr>
        </p:nvSpPr>
        <p:spPr>
          <a:xfrm>
            <a:off x="838200" y="-37745"/>
            <a:ext cx="10515600" cy="1325563"/>
          </a:xfrm>
        </p:spPr>
        <p:txBody>
          <a:bodyPr>
            <a:normAutofit/>
          </a:bodyPr>
          <a:lstStyle/>
          <a:p>
            <a:pPr algn="ctr"/>
            <a:r>
              <a:rPr lang="en-CA" sz="6000" b="1" dirty="0">
                <a:latin typeface="Arial" panose="020B0604020202020204" pitchFamily="34" charset="0"/>
                <a:cs typeface="Arial" panose="020B0604020202020204" pitchFamily="34" charset="0"/>
              </a:rPr>
              <a:t>What Else?</a:t>
            </a:r>
            <a:endParaRPr lang="en-US" sz="60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7FB9300-5AAC-0359-E0AD-742B4D0F06BF}"/>
              </a:ext>
            </a:extLst>
          </p:cNvPr>
          <p:cNvSpPr txBox="1"/>
          <p:nvPr/>
        </p:nvSpPr>
        <p:spPr>
          <a:xfrm>
            <a:off x="-31242" y="1210184"/>
            <a:ext cx="12223242" cy="519822"/>
          </a:xfrm>
          <a:prstGeom prst="rect">
            <a:avLst/>
          </a:prstGeom>
          <a:noFill/>
        </p:spPr>
        <p:txBody>
          <a:bodyPr wrap="square">
            <a:spAutoFit/>
          </a:bodyPr>
          <a:lstStyle/>
          <a:p>
            <a:pPr>
              <a:lnSpc>
                <a:spcPct val="125000"/>
              </a:lnSpc>
              <a:spcAft>
                <a:spcPts val="800"/>
              </a:spcAft>
            </a:pPr>
            <a:r>
              <a:rPr lang="en-CA"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wentieth Century"/>
              </a:rPr>
              <a:t>Tax-wise, there are some advantages to being structured as a sole proprietorship, such as: </a:t>
            </a:r>
            <a:endParaRPr lang="en-CA" sz="2400" dirty="0">
              <a:ln w="0"/>
              <a:solidFill>
                <a:schemeClr val="accent1"/>
              </a:solidFill>
              <a:effectLst>
                <a:outerShdw blurRad="38100" dist="25400" dir="5400000" algn="ctr" rotWithShape="0">
                  <a:srgbClr val="6E747A">
                    <a:alpha val="43000"/>
                  </a:srgbClr>
                </a:outerShdw>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CF710595-0A64-7152-0CD2-BFAF2FC20ADB}"/>
              </a:ext>
            </a:extLst>
          </p:cNvPr>
          <p:cNvSpPr txBox="1"/>
          <p:nvPr/>
        </p:nvSpPr>
        <p:spPr>
          <a:xfrm>
            <a:off x="69723" y="2232355"/>
            <a:ext cx="7675245" cy="2421176"/>
          </a:xfrm>
          <a:prstGeom prst="rect">
            <a:avLst/>
          </a:prstGeom>
          <a:noFill/>
        </p:spPr>
        <p:txBody>
          <a:bodyPr wrap="square">
            <a:spAutoFit/>
          </a:bodyPr>
          <a:lstStyle/>
          <a:p>
            <a:pPr marL="285750" lvl="0" indent="-285750">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Business losses cannot be written off against other owners’ income (shareholders).</a:t>
            </a:r>
          </a:p>
          <a:p>
            <a:pPr lvl="0">
              <a:lnSpc>
                <a:spcPct val="125000"/>
              </a:lnSpc>
              <a:spcAft>
                <a:spcPts val="800"/>
              </a:spcAft>
            </a:pPr>
            <a:endParaRPr lang="en-CA" sz="2400" dirty="0">
              <a:effectLst/>
              <a:latin typeface="Noto Sans Symbols"/>
              <a:ea typeface="Noto Sans Symbols"/>
              <a:cs typeface="Noto Sans Symbols"/>
            </a:endParaRPr>
          </a:p>
          <a:p>
            <a:pPr marL="285750" indent="-285750">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rPr>
              <a:t>Less administrative work is required, and one tax </a:t>
            </a:r>
            <a:r>
              <a:rPr lang="en-CA" sz="2400" dirty="0">
                <a:effectLst/>
                <a:latin typeface="Calibri" panose="020F0502020204030204" pitchFamily="34" charset="0"/>
                <a:ea typeface="Calibri" panose="020F0502020204030204" pitchFamily="34" charset="0"/>
              </a:rPr>
              <a:t>report</a:t>
            </a:r>
            <a:r>
              <a:rPr lang="en-CA" sz="2400" dirty="0">
                <a:solidFill>
                  <a:srgbClr val="000000"/>
                </a:solidFill>
                <a:effectLst/>
                <a:latin typeface="Calibri" panose="020F0502020204030204" pitchFamily="34" charset="0"/>
                <a:ea typeface="Calibri" panose="020F0502020204030204" pitchFamily="34" charset="0"/>
              </a:rPr>
              <a:t> for both provincial and federal are to be filled separately.</a:t>
            </a:r>
            <a:endParaRPr lang="en-US" sz="2400" dirty="0"/>
          </a:p>
        </p:txBody>
      </p:sp>
      <p:pic>
        <p:nvPicPr>
          <p:cNvPr id="1026" name="Picture 2">
            <a:extLst>
              <a:ext uri="{FF2B5EF4-FFF2-40B4-BE49-F238E27FC236}">
                <a16:creationId xmlns:a16="http://schemas.microsoft.com/office/drawing/2014/main" id="{F569EF04-D751-0B3D-E324-F162436126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1367" y="2292517"/>
            <a:ext cx="3728089" cy="3728089"/>
          </a:xfrm>
          <a:prstGeom prst="rect">
            <a:avLst/>
          </a:prstGeom>
          <a:noFill/>
          <a:ln w="28575">
            <a:solidFill>
              <a:schemeClr val="tx1"/>
            </a:solidFill>
          </a:ln>
          <a:scene3d>
            <a:camera prst="perspectiveContrastingLeftFacing"/>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2780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fade">
                                      <p:cBhvr>
                                        <p:cTn id="13"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172048-B98E-A18C-E56D-936E85E07628}"/>
              </a:ext>
            </a:extLst>
          </p:cNvPr>
          <p:cNvSpPr txBox="1"/>
          <p:nvPr/>
        </p:nvSpPr>
        <p:spPr>
          <a:xfrm>
            <a:off x="412727" y="926776"/>
            <a:ext cx="3370102" cy="646331"/>
          </a:xfrm>
          <a:prstGeom prst="rect">
            <a:avLst/>
          </a:prstGeom>
          <a:noFill/>
        </p:spPr>
        <p:txBody>
          <a:bodyPr wrap="square" rtlCol="0">
            <a:spAutoFit/>
            <a:scene3d>
              <a:camera prst="isometricOffAxis1Right"/>
              <a:lightRig rig="threePt" dir="t"/>
            </a:scene3d>
          </a:bodyPr>
          <a:lstStyle/>
          <a:p>
            <a:r>
              <a:rPr lang="en-CA" sz="3600" dirty="0">
                <a:ln w="0"/>
                <a:solidFill>
                  <a:schemeClr val="accent6">
                    <a:lumMod val="50000"/>
                  </a:schemeClr>
                </a:solidFill>
                <a:effectLst>
                  <a:reflection blurRad="6350" stA="53000" endA="300" endPos="35500" dir="5400000" sy="-90000" algn="bl" rotWithShape="0"/>
                </a:effectLst>
              </a:rPr>
              <a:t>To Sum Up:</a:t>
            </a:r>
            <a:endParaRPr lang="en-US" sz="3600" dirty="0">
              <a:ln w="0"/>
              <a:solidFill>
                <a:schemeClr val="accent6">
                  <a:lumMod val="50000"/>
                </a:schemeClr>
              </a:solidFill>
              <a:effectLst>
                <a:reflection blurRad="6350" stA="53000" endA="300" endPos="35500" dir="5400000" sy="-90000" algn="bl" rotWithShape="0"/>
              </a:effectLst>
            </a:endParaRPr>
          </a:p>
        </p:txBody>
      </p:sp>
      <p:sp>
        <p:nvSpPr>
          <p:cNvPr id="4" name="TextBox 3">
            <a:extLst>
              <a:ext uri="{FF2B5EF4-FFF2-40B4-BE49-F238E27FC236}">
                <a16:creationId xmlns:a16="http://schemas.microsoft.com/office/drawing/2014/main" id="{421BF349-7D49-42FE-3413-BB2BEFC039C0}"/>
              </a:ext>
            </a:extLst>
          </p:cNvPr>
          <p:cNvSpPr txBox="1"/>
          <p:nvPr/>
        </p:nvSpPr>
        <p:spPr>
          <a:xfrm>
            <a:off x="37945" y="1963385"/>
            <a:ext cx="7371848" cy="2308324"/>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Calibri" panose="020F0502020204030204" pitchFamily="34" charset="0"/>
                <a:cs typeface="Twentieth Century"/>
              </a:rPr>
              <a:t>Incorporation minimizes the risk to shareholders. You can protect your personal assets from seizure in the event of business failure. It is best to incorporate as soon as you take significant business risks (e.g. large outlay for research and development, large inventory and equipment purchases, important investments).</a:t>
            </a:r>
            <a:endParaRPr lang="en-CA" sz="2400" dirty="0">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95011D29-D671-1D37-F0FB-7DBAE592A6A9}"/>
              </a:ext>
            </a:extLst>
          </p:cNvPr>
          <p:cNvSpPr txBox="1"/>
          <p:nvPr/>
        </p:nvSpPr>
        <p:spPr>
          <a:xfrm>
            <a:off x="805480" y="4661987"/>
            <a:ext cx="9277757" cy="1200329"/>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Calibri" panose="020F0502020204030204" pitchFamily="34" charset="0"/>
                <a:cs typeface="Twentieth Century"/>
              </a:rPr>
              <a:t> Sometimes, a client requires you to be incorporated to work with you. For example, big company such as Walmart requires their vendors to be incorporated. </a:t>
            </a:r>
            <a:endParaRPr lang="en-CA" sz="2400" dirty="0">
              <a:effectLst/>
              <a:latin typeface="Twentieth Century"/>
              <a:ea typeface="Twentieth Century"/>
              <a:cs typeface="Twentieth Century"/>
            </a:endParaRPr>
          </a:p>
        </p:txBody>
      </p:sp>
      <p:pic>
        <p:nvPicPr>
          <p:cNvPr id="1026" name="Picture 2">
            <a:extLst>
              <a:ext uri="{FF2B5EF4-FFF2-40B4-BE49-F238E27FC236}">
                <a16:creationId xmlns:a16="http://schemas.microsoft.com/office/drawing/2014/main" id="{E2C7CF3B-800E-7EB1-9392-9D8021BFD1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9793" y="737039"/>
            <a:ext cx="4744262" cy="366889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2210465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F63EB-1DC2-6040-AC77-3A2EA2A69EC0}"/>
              </a:ext>
            </a:extLst>
          </p:cNvPr>
          <p:cNvSpPr>
            <a:spLocks noGrp="1"/>
          </p:cNvSpPr>
          <p:nvPr>
            <p:ph type="title"/>
          </p:nvPr>
        </p:nvSpPr>
        <p:spPr>
          <a:xfrm>
            <a:off x="838200" y="-183515"/>
            <a:ext cx="10515600" cy="1325563"/>
          </a:xfrm>
        </p:spPr>
        <p:txBody>
          <a:bodyPr>
            <a:normAutofit/>
          </a:bodyPr>
          <a:lstStyle/>
          <a:p>
            <a:pPr algn="ctr"/>
            <a:r>
              <a:rPr lang="en-CA" sz="6600" b="1" dirty="0">
                <a:effectLst/>
                <a:latin typeface="Arial" panose="020B0604020202020204" pitchFamily="34" charset="0"/>
                <a:ea typeface="Calibri" panose="020F0502020204030204" pitchFamily="34" charset="0"/>
                <a:cs typeface="Arial" panose="020B0604020202020204" pitchFamily="34" charset="0"/>
              </a:rPr>
              <a:t>Other Considerations </a:t>
            </a:r>
            <a:endParaRPr lang="en-US" sz="66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59F09A4F-C15B-BC38-CBF1-648FB04878B7}"/>
              </a:ext>
            </a:extLst>
          </p:cNvPr>
          <p:cNvSpPr txBox="1"/>
          <p:nvPr/>
        </p:nvSpPr>
        <p:spPr>
          <a:xfrm>
            <a:off x="-116205" y="1142048"/>
            <a:ext cx="12424410" cy="1569660"/>
          </a:xfrm>
          <a:prstGeom prst="rect">
            <a:avLst/>
          </a:prstGeom>
          <a:noFill/>
        </p:spPr>
        <p:txBody>
          <a:bodyPr wrap="square">
            <a:spAutoFit/>
          </a:bodyPr>
          <a:lstStyle/>
          <a:p>
            <a:pPr marL="228600">
              <a:spcAft>
                <a:spcPts val="800"/>
              </a:spcAft>
            </a:pPr>
            <a:r>
              <a:rPr lang="en-CA" sz="2400" dirty="0">
                <a:effectLst/>
                <a:latin typeface="Calibri" panose="020F0502020204030204" pitchFamily="34" charset="0"/>
                <a:ea typeface="Calibri" panose="020F0502020204030204" pitchFamily="34" charset="0"/>
                <a:cs typeface="Twentieth Century"/>
              </a:rPr>
              <a:t>The cost of an accountant or bookkeeper can more than pay off as they likely know exemptions, opportunities, and tax advantages that you may not be aware of. There is a good reason why they are called professionals! You can also claim your accounting and bookkeeping fees as business expenses.</a:t>
            </a:r>
            <a:r>
              <a:rPr lang="en-CA" sz="2400" b="1" dirty="0">
                <a:latin typeface="Calibri" panose="020F0502020204030204" pitchFamily="34" charset="0"/>
                <a:ea typeface="Calibri" panose="020F0502020204030204" pitchFamily="34" charset="0"/>
                <a:cs typeface="Twentieth Century"/>
              </a:rPr>
              <a:t> </a:t>
            </a:r>
            <a:endParaRPr lang="en-CA" sz="2400" dirty="0">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FD2FE810-0C00-B570-C23F-003D16FED5B4}"/>
              </a:ext>
            </a:extLst>
          </p:cNvPr>
          <p:cNvSpPr txBox="1"/>
          <p:nvPr/>
        </p:nvSpPr>
        <p:spPr>
          <a:xfrm>
            <a:off x="-116205" y="3548532"/>
            <a:ext cx="5447157" cy="2358491"/>
          </a:xfrm>
          <a:prstGeom prst="rect">
            <a:avLst/>
          </a:prstGeom>
          <a:noFill/>
        </p:spPr>
        <p:txBody>
          <a:bodyPr wrap="square">
            <a:spAutoFit/>
          </a:bodyPr>
          <a:lstStyle/>
          <a:p>
            <a:pPr marL="228600" algn="just">
              <a:spcAft>
                <a:spcPts val="800"/>
              </a:spcAft>
            </a:pPr>
            <a:r>
              <a:rPr lang="en-CA" sz="2400" dirty="0">
                <a:latin typeface="Calibri" panose="020F0502020204030204" pitchFamily="34" charset="0"/>
                <a:ea typeface="Calibri" panose="020F0502020204030204" pitchFamily="34" charset="0"/>
                <a:cs typeface="Twentieth Century"/>
              </a:rPr>
              <a:t>T</a:t>
            </a:r>
            <a:r>
              <a:rPr lang="en-CA" sz="2400" dirty="0">
                <a:effectLst/>
                <a:latin typeface="Calibri" panose="020F0502020204030204" pitchFamily="34" charset="0"/>
                <a:ea typeface="Calibri" panose="020F0502020204030204" pitchFamily="34" charset="0"/>
                <a:cs typeface="Twentieth Century"/>
              </a:rPr>
              <a:t>he average cost of hiring a professional </a:t>
            </a:r>
            <a:r>
              <a:rPr lang="en-CA" sz="2400" dirty="0">
                <a:latin typeface="Calibri" panose="020F0502020204030204" pitchFamily="34" charset="0"/>
                <a:ea typeface="Calibri" panose="020F0502020204030204" pitchFamily="34" charset="0"/>
                <a:cs typeface="Twentieth Century"/>
              </a:rPr>
              <a:t>ranges </a:t>
            </a:r>
            <a:r>
              <a:rPr lang="en-CA" sz="2400" dirty="0">
                <a:effectLst/>
                <a:latin typeface="Calibri" panose="020F0502020204030204" pitchFamily="34" charset="0"/>
                <a:ea typeface="Calibri" panose="020F0502020204030204" pitchFamily="34" charset="0"/>
                <a:cs typeface="Twentieth Century"/>
              </a:rPr>
              <a:t>from $140 to $450. This can also vary based on your situation and what tax forms you must file for your business. The average cost of tax preparation for small businesses is $300.</a:t>
            </a:r>
            <a:endParaRPr lang="en-CA" sz="2400" dirty="0">
              <a:effectLst/>
              <a:latin typeface="Twentieth Century"/>
              <a:ea typeface="Twentieth Century"/>
              <a:cs typeface="Twentieth Century"/>
            </a:endParaRPr>
          </a:p>
        </p:txBody>
      </p:sp>
      <p:sp>
        <p:nvSpPr>
          <p:cNvPr id="8" name="TextBox 7">
            <a:extLst>
              <a:ext uri="{FF2B5EF4-FFF2-40B4-BE49-F238E27FC236}">
                <a16:creationId xmlns:a16="http://schemas.microsoft.com/office/drawing/2014/main" id="{FC1A3FFA-6A02-7D1B-B176-FEA50511F688}"/>
              </a:ext>
            </a:extLst>
          </p:cNvPr>
          <p:cNvSpPr txBox="1"/>
          <p:nvPr/>
        </p:nvSpPr>
        <p:spPr>
          <a:xfrm>
            <a:off x="5932932" y="3548533"/>
            <a:ext cx="6045708" cy="3046988"/>
          </a:xfrm>
          <a:prstGeom prst="rect">
            <a:avLst/>
          </a:prstGeom>
          <a:noFill/>
        </p:spPr>
        <p:txBody>
          <a:bodyPr wrap="square">
            <a:spAutoFit/>
          </a:bodyPr>
          <a:lstStyle/>
          <a:p>
            <a:pPr marL="228600" algn="just">
              <a:spcAft>
                <a:spcPts val="800"/>
              </a:spcAft>
            </a:pPr>
            <a:r>
              <a:rPr lang="en-CA" sz="2400" dirty="0">
                <a:effectLst/>
                <a:latin typeface="Calibri" panose="020F0502020204030204" pitchFamily="34" charset="0"/>
                <a:ea typeface="Calibri" panose="020F0502020204030204" pitchFamily="34" charset="0"/>
                <a:cs typeface="Twentieth Century"/>
              </a:rPr>
              <a:t>The cost will range from $500-$1500. The larger and more complex projects would likely see a starting point of $90/per hour, depending on the corporation's size. The cost is also more significant for a business corporation because of the different documents you will need to provide for your income taxes, as explored on the next slide.</a:t>
            </a:r>
            <a:endParaRPr lang="en-CA" sz="2400" dirty="0">
              <a:effectLst/>
              <a:latin typeface="Twentieth Century"/>
              <a:ea typeface="Twentieth Century"/>
              <a:cs typeface="Twentieth Century"/>
            </a:endParaRPr>
          </a:p>
        </p:txBody>
      </p:sp>
      <p:sp>
        <p:nvSpPr>
          <p:cNvPr id="10" name="TextBox 9">
            <a:extLst>
              <a:ext uri="{FF2B5EF4-FFF2-40B4-BE49-F238E27FC236}">
                <a16:creationId xmlns:a16="http://schemas.microsoft.com/office/drawing/2014/main" id="{683116BD-A4F4-E5EA-F9AB-4D24BAC9A7D4}"/>
              </a:ext>
            </a:extLst>
          </p:cNvPr>
          <p:cNvSpPr txBox="1"/>
          <p:nvPr/>
        </p:nvSpPr>
        <p:spPr>
          <a:xfrm>
            <a:off x="340614" y="2967335"/>
            <a:ext cx="4523994" cy="461665"/>
          </a:xfrm>
          <a:prstGeom prst="rect">
            <a:avLst/>
          </a:prstGeom>
          <a:ln w="38100"/>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en-CA" sz="2400" b="1" dirty="0">
                <a:latin typeface="Calibri" panose="020F0502020204030204" pitchFamily="34" charset="0"/>
                <a:ea typeface="Calibri" panose="020F0502020204030204" pitchFamily="34" charset="0"/>
                <a:cs typeface="Twentieth Century"/>
              </a:rPr>
              <a:t>Sole Proprietor or Partnership: </a:t>
            </a:r>
            <a:endParaRPr lang="en-US" sz="2400" dirty="0"/>
          </a:p>
        </p:txBody>
      </p:sp>
      <p:sp>
        <p:nvSpPr>
          <p:cNvPr id="12" name="TextBox 11">
            <a:extLst>
              <a:ext uri="{FF2B5EF4-FFF2-40B4-BE49-F238E27FC236}">
                <a16:creationId xmlns:a16="http://schemas.microsoft.com/office/drawing/2014/main" id="{D6667723-5FD8-65B6-6DB8-30D37FCE9949}"/>
              </a:ext>
            </a:extLst>
          </p:cNvPr>
          <p:cNvSpPr txBox="1"/>
          <p:nvPr/>
        </p:nvSpPr>
        <p:spPr>
          <a:xfrm>
            <a:off x="6786753" y="2967334"/>
            <a:ext cx="4523994" cy="461665"/>
          </a:xfrm>
          <a:prstGeom prst="rect">
            <a:avLst/>
          </a:prstGeom>
          <a:ln w="38100"/>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CA" sz="2400" b="1" dirty="0">
                <a:effectLst/>
                <a:latin typeface="Calibri" panose="020F0502020204030204" pitchFamily="34" charset="0"/>
                <a:ea typeface="Calibri" panose="020F0502020204030204" pitchFamily="34" charset="0"/>
                <a:cs typeface="Twentieth Century"/>
              </a:rPr>
              <a:t>Business Corporation</a:t>
            </a:r>
            <a:r>
              <a:rPr lang="en-CA" sz="2400" dirty="0">
                <a:effectLst/>
                <a:latin typeface="Calibri" panose="020F0502020204030204" pitchFamily="34" charset="0"/>
                <a:ea typeface="Calibri" panose="020F0502020204030204" pitchFamily="34" charset="0"/>
                <a:cs typeface="Twentieth Century"/>
              </a:rPr>
              <a:t>: </a:t>
            </a:r>
            <a:endParaRPr lang="en-US" sz="2400" dirty="0"/>
          </a:p>
        </p:txBody>
      </p:sp>
    </p:spTree>
    <p:extLst>
      <p:ext uri="{BB962C8B-B14F-4D97-AF65-F5344CB8AC3E}">
        <p14:creationId xmlns:p14="http://schemas.microsoft.com/office/powerpoint/2010/main" val="2051789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99FA6-ECFC-766D-4159-E804F3F0A25B}"/>
              </a:ext>
            </a:extLst>
          </p:cNvPr>
          <p:cNvSpPr>
            <a:spLocks noGrp="1"/>
          </p:cNvSpPr>
          <p:nvPr>
            <p:ph type="title"/>
          </p:nvPr>
        </p:nvSpPr>
        <p:spPr>
          <a:xfrm>
            <a:off x="836676" y="0"/>
            <a:ext cx="10515600" cy="1325563"/>
          </a:xfrm>
        </p:spPr>
        <p:txBody>
          <a:bodyPr>
            <a:normAutofit/>
          </a:bodyPr>
          <a:lstStyle/>
          <a:p>
            <a:pPr algn="ctr"/>
            <a:r>
              <a:rPr lang="en-CA" sz="7200" b="1" dirty="0">
                <a:latin typeface="Arial" panose="020B0604020202020204" pitchFamily="34" charset="0"/>
                <a:cs typeface="Arial" panose="020B0604020202020204" pitchFamily="34" charset="0"/>
              </a:rPr>
              <a:t>Obligations </a:t>
            </a:r>
            <a:endParaRPr lang="en-US" sz="72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A19918C-E1A9-DEFD-7AA2-833AB977CBC3}"/>
              </a:ext>
            </a:extLst>
          </p:cNvPr>
          <p:cNvSpPr txBox="1"/>
          <p:nvPr/>
        </p:nvSpPr>
        <p:spPr>
          <a:xfrm>
            <a:off x="142875" y="1352678"/>
            <a:ext cx="11903202" cy="4893647"/>
          </a:xfrm>
          <a:prstGeom prst="rect">
            <a:avLst/>
          </a:prstGeom>
          <a:noFill/>
        </p:spPr>
        <p:txBody>
          <a:bodyPr wrap="square">
            <a:spAutoFit/>
          </a:bodyPr>
          <a:lstStyle/>
          <a:p>
            <a:pPr marL="342900" indent="-342900">
              <a:buFontTx/>
              <a:buChar char="-"/>
            </a:pPr>
            <a:r>
              <a:rPr lang="en-CA" sz="2400" b="1" dirty="0">
                <a:effectLst/>
                <a:latin typeface="Calibri" panose="020F0502020204030204" pitchFamily="34" charset="0"/>
                <a:ea typeface="Calibri" panose="020F0502020204030204" pitchFamily="34" charset="0"/>
              </a:rPr>
              <a:t>Sole Proprietorship and partnership: </a:t>
            </a:r>
            <a:r>
              <a:rPr lang="en-CA" sz="2400" dirty="0">
                <a:effectLst/>
                <a:latin typeface="Calibri" panose="020F0502020204030204" pitchFamily="34" charset="0"/>
                <a:ea typeface="Calibri" panose="020F0502020204030204" pitchFamily="34" charset="0"/>
              </a:rPr>
              <a:t>Your business income, after deductions, is considered your annual wage; you report it as professional or business income on a T2125 form for revenue Quebec.  The information gathered in the T2125 can be used to fill out form TP-80 “Business or Professional Income and Expenses” for the federal income taxes report.</a:t>
            </a:r>
            <a:r>
              <a:rPr lang="en-CA" sz="2400" b="1" dirty="0">
                <a:effectLst/>
                <a:latin typeface="Calibri" panose="020F0502020204030204" pitchFamily="34" charset="0"/>
                <a:ea typeface="Calibri" panose="020F0502020204030204" pitchFamily="34" charset="0"/>
              </a:rPr>
              <a:t> </a:t>
            </a:r>
          </a:p>
          <a:p>
            <a:pPr marL="342900" indent="-342900">
              <a:buFontTx/>
              <a:buChar char="-"/>
            </a:pPr>
            <a:endParaRPr lang="en-CA" sz="2400" b="1" dirty="0">
              <a:effectLst/>
              <a:latin typeface="Calibri" panose="020F0502020204030204" pitchFamily="34" charset="0"/>
              <a:ea typeface="Calibri" panose="020F0502020204030204" pitchFamily="34" charset="0"/>
            </a:endParaRPr>
          </a:p>
          <a:p>
            <a:pPr marL="342900" indent="-342900">
              <a:buFontTx/>
              <a:buChar char="-"/>
            </a:pPr>
            <a:r>
              <a:rPr lang="en-CA" sz="2400" b="1" dirty="0">
                <a:effectLst/>
                <a:latin typeface="Calibri" panose="020F0502020204030204" pitchFamily="34" charset="0"/>
                <a:ea typeface="Calibri" panose="020F0502020204030204" pitchFamily="34" charset="0"/>
              </a:rPr>
              <a:t>Business Corporation</a:t>
            </a:r>
            <a:r>
              <a:rPr lang="en-CA" sz="2400" dirty="0">
                <a:effectLst/>
                <a:latin typeface="Calibri" panose="020F0502020204030204" pitchFamily="34" charset="0"/>
                <a:ea typeface="Calibri" panose="020F0502020204030204" pitchFamily="34" charset="0"/>
              </a:rPr>
              <a:t>: to complete their Income Quebec Tax Return CO-17 and T2 Corporation federal Income Tax Return, you are your own accountant. You must prepare the statements of results as well as the balance sheet.</a:t>
            </a:r>
          </a:p>
          <a:p>
            <a:pPr marL="342900" indent="-342900">
              <a:buFontTx/>
              <a:buChar char="-"/>
            </a:pPr>
            <a:endParaRPr lang="en-CA" sz="2400" b="1" dirty="0">
              <a:effectLst/>
              <a:latin typeface="Calibri" panose="020F0502020204030204" pitchFamily="34" charset="0"/>
              <a:ea typeface="Calibri" panose="020F0502020204030204" pitchFamily="34" charset="0"/>
            </a:endParaRPr>
          </a:p>
          <a:p>
            <a:pPr marL="342900" indent="-342900">
              <a:buFontTx/>
              <a:buChar char="-"/>
            </a:pPr>
            <a:r>
              <a:rPr lang="en-CA" sz="2400" b="1" dirty="0">
                <a:effectLst/>
                <a:latin typeface="Calibri" panose="020F0502020204030204" pitchFamily="34" charset="0"/>
                <a:ea typeface="Calibri" panose="020F0502020204030204" pitchFamily="34" charset="0"/>
              </a:rPr>
              <a:t>Annual Updating Declaration:</a:t>
            </a:r>
            <a:r>
              <a:rPr lang="en-CA" sz="2400" dirty="0">
                <a:effectLst/>
                <a:latin typeface="Calibri" panose="020F0502020204030204" pitchFamily="34" charset="0"/>
                <a:ea typeface="Calibri" panose="020F0502020204030204" pitchFamily="34" charset="0"/>
              </a:rPr>
              <a:t> In addition, all registered enterprises must file an annual updating declaration, regardless of whether or not the information in the register needs to be changed. This obligation takes effect the year after the year in which the enterprise first registers.</a:t>
            </a:r>
            <a:endParaRPr lang="en-US" sz="2400" dirty="0"/>
          </a:p>
        </p:txBody>
      </p:sp>
      <p:sp>
        <p:nvSpPr>
          <p:cNvPr id="5" name="Arrow: Right 4">
            <a:extLst>
              <a:ext uri="{FF2B5EF4-FFF2-40B4-BE49-F238E27FC236}">
                <a16:creationId xmlns:a16="http://schemas.microsoft.com/office/drawing/2014/main" id="{C62CADE5-B70A-CDDF-03BA-5EFA4E2946FF}"/>
              </a:ext>
            </a:extLst>
          </p:cNvPr>
          <p:cNvSpPr/>
          <p:nvPr/>
        </p:nvSpPr>
        <p:spPr>
          <a:xfrm>
            <a:off x="10314432" y="5876513"/>
            <a:ext cx="1572768" cy="981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189624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30902</TotalTime>
  <Words>1624</Words>
  <Application>Microsoft Office PowerPoint</Application>
  <PresentationFormat>Widescreen</PresentationFormat>
  <Paragraphs>95</Paragraphs>
  <Slides>20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Calibri Light</vt:lpstr>
      <vt:lpstr>Cooper Black</vt:lpstr>
      <vt:lpstr>Noto Sans Symbols</vt:lpstr>
      <vt:lpstr>Times New Roman</vt:lpstr>
      <vt:lpstr>Twentieth Century</vt:lpstr>
      <vt:lpstr>Office Theme</vt:lpstr>
      <vt:lpstr>Entrepreneur Local Learning Centers</vt:lpstr>
      <vt:lpstr>SEMINAR 24: UNDERSTANDING INCOME TAXES FOR BUSINESS OWNERS</vt:lpstr>
      <vt:lpstr>How Incomes Apply to Forms of Organization Ownership</vt:lpstr>
      <vt:lpstr>Organization Ownership Cont’d.</vt:lpstr>
      <vt:lpstr>When to Consider Incorporation?</vt:lpstr>
      <vt:lpstr>What Else?</vt:lpstr>
      <vt:lpstr>PowerPoint Presentation</vt:lpstr>
      <vt:lpstr>Other Considerations </vt:lpstr>
      <vt:lpstr>Obligations </vt:lpstr>
      <vt:lpstr>Obligations Cont’d.</vt:lpstr>
      <vt:lpstr>Should I be Setting Aside Money to Pay Taxes? </vt:lpstr>
      <vt:lpstr>Wage Garnishing </vt:lpstr>
      <vt:lpstr>SELF EVALUATION</vt:lpstr>
      <vt:lpstr>PowerPoint Presentation</vt:lpstr>
      <vt:lpstr>PowerPoint Presentation</vt:lpstr>
      <vt:lpstr>SELF EVALUATION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SELL?</dc:title>
  <dc:creator>Keilan Baker</dc:creator>
  <cp:lastModifiedBy>Dave McMullen</cp:lastModifiedBy>
  <cp:revision>41</cp:revision>
  <dcterms:created xsi:type="dcterms:W3CDTF">2020-02-27T07:15:59Z</dcterms:created>
  <dcterms:modified xsi:type="dcterms:W3CDTF">2023-01-14T14:51:25Z</dcterms:modified>
</cp:coreProperties>
</file>