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333" r:id="rId2"/>
    <p:sldId id="257" r:id="rId3"/>
    <p:sldId id="258" r:id="rId4"/>
    <p:sldId id="259" r:id="rId5"/>
    <p:sldId id="260" r:id="rId6"/>
    <p:sldId id="262" r:id="rId7"/>
    <p:sldId id="261" r:id="rId8"/>
    <p:sldId id="263" r:id="rId9"/>
    <p:sldId id="264" r:id="rId10"/>
    <p:sldId id="265" r:id="rId11"/>
    <p:sldId id="331" r:id="rId12"/>
    <p:sldId id="266" r:id="rId13"/>
    <p:sldId id="325" r:id="rId14"/>
    <p:sldId id="328" r:id="rId15"/>
    <p:sldId id="319" r:id="rId16"/>
    <p:sldId id="332" r:id="rId17"/>
    <p:sldId id="327" r:id="rId18"/>
    <p:sldId id="326" r:id="rId19"/>
    <p:sldId id="329" r:id="rId20"/>
    <p:sldId id="33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9" d="100"/>
          <a:sy n="109" d="100"/>
        </p:scale>
        <p:origin x="54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050596-B2AB-47EA-952F-120865F6BF06}" type="datetimeFigureOut">
              <a:rPr lang="en-US" smtClean="0"/>
              <a:t>8/21/2023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00BDD-DF8B-4ABE-A501-2D3FEE4FFB05}" type="slidenum">
              <a:rPr lang="en-US" smtClean="0"/>
              <a:t>‹#›</a:t>
            </a:fld>
            <a:endParaRPr lang="en-US"/>
          </a:p>
        </p:txBody>
      </p:sp>
    </p:spTree>
    <p:extLst>
      <p:ext uri="{BB962C8B-B14F-4D97-AF65-F5344CB8AC3E}">
        <p14:creationId xmlns:p14="http://schemas.microsoft.com/office/powerpoint/2010/main" val="1294818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CF4B9-2F6D-469D-B77F-D8C2002F42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F0344E-1789-4635-BC68-2EDE73B5B7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4267931-AB49-441D-A667-344192E35F76}"/>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A779BACA-57C1-4052-8642-43DFA3E611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406903-DA34-45A3-82A2-C2A46C72C73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02592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72979-2D36-4914-B5C2-E3753E9737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AE2834-B9A0-4CDD-88FB-B409C79FE1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DEE51-9877-4E54-A938-A99DD5A6E78D}"/>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222334A4-FEE3-4DCD-B2B6-81B89FEB7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1A2D89-204B-4F35-B64B-55F07D6DE4EC}"/>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05912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E0198A-6F2C-4B9B-88A5-29CD940BE7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721172-C34F-4ED4-B27B-8BBE561805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4EA5D-FF6D-4D1C-8A35-A6405B28C7E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2B32AC9-6F1D-4FAE-8B95-BE42D75E0E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CD3865-2168-40EE-8F5E-F085A965CAB3}"/>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6875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9B66B-A028-4D74-94E0-4CC27B04C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430821-92EF-468E-9380-A0D83CE535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847EC8-626A-4D24-8547-4A1875F6C51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CC40A873-EA6C-4999-A04A-F0091F8BD7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E97DD0-87CF-461E-AA68-676AEABFAD88}"/>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240936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4D12C-CD37-4FF2-AFA5-54873E66AC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5025D4-40C8-449A-A750-96A361DE8F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88BE8C-6502-4F09-824D-2E051F11D2D7}"/>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FCF2537E-0687-40F9-A1A9-B15751D12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FB6D7-58C4-4054-A3D3-4CF8C9FA6961}"/>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48186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43282-9B61-4ED1-B0AC-5022C955E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15C9D1-8F22-44B7-81D8-2BE76D67CE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74D065A-CFEE-44E2-92A1-9BBFAF14ECF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618466-FD20-4210-BB47-B8765AEB57AE}"/>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421CC1E-9F51-436E-AE89-A7CDAA5039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21AA6D-5293-4DB5-8B94-48454A7317CB}"/>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722932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4427D-1CB9-4915-A565-7FAD9C34A85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42E555E-64D2-41D8-91E2-E51056DD28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2EF4AB-897D-49B0-ADB1-F696BA61EF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424A3-982C-4EAB-9D76-218AA9B7C8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49E28-CAE5-4885-BB3B-EFCA939AA7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C2887A-966A-443C-8636-1274287EA392}"/>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8" name="Footer Placeholder 7">
            <a:extLst>
              <a:ext uri="{FF2B5EF4-FFF2-40B4-BE49-F238E27FC236}">
                <a16:creationId xmlns:a16="http://schemas.microsoft.com/office/drawing/2014/main" id="{2D143A7D-E261-4BE4-A27A-CA246A63B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87434-4CD2-4C35-948D-9C3B4431133A}"/>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998040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C88C5-C9A3-4802-B07C-7DBD5F6BA9C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46718D-816F-4732-990E-54FAC6F5CB39}"/>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4" name="Footer Placeholder 3">
            <a:extLst>
              <a:ext uri="{FF2B5EF4-FFF2-40B4-BE49-F238E27FC236}">
                <a16:creationId xmlns:a16="http://schemas.microsoft.com/office/drawing/2014/main" id="{B5037649-94E6-44E6-81F0-D47610E82AE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D52E30-5CE8-4963-AF00-FE7F9B58648E}"/>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385509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F7C137D-D873-4441-A26A-384D428ABBCC}"/>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3" name="Footer Placeholder 2">
            <a:extLst>
              <a:ext uri="{FF2B5EF4-FFF2-40B4-BE49-F238E27FC236}">
                <a16:creationId xmlns:a16="http://schemas.microsoft.com/office/drawing/2014/main" id="{ECEB4AFD-8618-4B4A-A5E0-F02D008A5F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ED19AB1-D289-483B-AA0D-FC95F7D4E8B9}"/>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5819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E02E3-6104-41B8-B735-33DFA6E7F8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AC68E58-B843-4E2E-9BC5-30D694119B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C9B25-D16B-48EA-BDE9-2D64718B5D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16D9-CBD7-4FAF-B71F-4B8F13A85A74}"/>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9460886F-0B70-4AEE-8076-0CAB6DFFA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586A-AE12-450A-9873-CD396ADEF242}"/>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1593713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1C8BA-F854-4FCC-B7FB-592429DD0E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DFDD202-8ED2-4E4C-9055-A5A6D0CFBC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A2DA0C7-8DAB-4A98-93B4-3E3BED3DD3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C390AA-08AE-45C6-9CBD-EFE553008B90}"/>
              </a:ext>
            </a:extLst>
          </p:cNvPr>
          <p:cNvSpPr>
            <a:spLocks noGrp="1"/>
          </p:cNvSpPr>
          <p:nvPr>
            <p:ph type="dt" sz="half" idx="10"/>
          </p:nvPr>
        </p:nvSpPr>
        <p:spPr/>
        <p:txBody>
          <a:bodyPr/>
          <a:lstStyle/>
          <a:p>
            <a:fld id="{D4C3DC5A-B633-4B35-9788-F5AB160B682B}" type="datetimeFigureOut">
              <a:rPr lang="en-US" smtClean="0"/>
              <a:t>8/21/2023</a:t>
            </a:fld>
            <a:endParaRPr lang="en-US"/>
          </a:p>
        </p:txBody>
      </p:sp>
      <p:sp>
        <p:nvSpPr>
          <p:cNvPr id="6" name="Footer Placeholder 5">
            <a:extLst>
              <a:ext uri="{FF2B5EF4-FFF2-40B4-BE49-F238E27FC236}">
                <a16:creationId xmlns:a16="http://schemas.microsoft.com/office/drawing/2014/main" id="{FF963992-D131-41D1-80F9-C8A3EC7D73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3186D-1549-4147-B7FA-B014B19F25DF}"/>
              </a:ext>
            </a:extLst>
          </p:cNvPr>
          <p:cNvSpPr>
            <a:spLocks noGrp="1"/>
          </p:cNvSpPr>
          <p:nvPr>
            <p:ph type="sldNum" sz="quarter" idx="12"/>
          </p:nvPr>
        </p:nvSpPr>
        <p:spPr/>
        <p:txBody>
          <a:bodyPr/>
          <a:lstStyle/>
          <a:p>
            <a:fld id="{A90A02F3-4255-4C54-99DD-912A274ED4A3}" type="slidenum">
              <a:rPr lang="en-US" smtClean="0"/>
              <a:t>‹#›</a:t>
            </a:fld>
            <a:endParaRPr lang="en-US"/>
          </a:p>
        </p:txBody>
      </p:sp>
    </p:spTree>
    <p:extLst>
      <p:ext uri="{BB962C8B-B14F-4D97-AF65-F5344CB8AC3E}">
        <p14:creationId xmlns:p14="http://schemas.microsoft.com/office/powerpoint/2010/main" val="85999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749320-D1F0-4137-930E-8E4B77DF0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C108095-0C9D-4E5F-955B-17F18AB82D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8487F-69A9-4FE9-95A5-6169B6575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3DC5A-B633-4B35-9788-F5AB160B682B}" type="datetimeFigureOut">
              <a:rPr lang="en-US" smtClean="0"/>
              <a:t>8/21/2023</a:t>
            </a:fld>
            <a:endParaRPr lang="en-US"/>
          </a:p>
        </p:txBody>
      </p:sp>
      <p:sp>
        <p:nvSpPr>
          <p:cNvPr id="5" name="Footer Placeholder 4">
            <a:extLst>
              <a:ext uri="{FF2B5EF4-FFF2-40B4-BE49-F238E27FC236}">
                <a16:creationId xmlns:a16="http://schemas.microsoft.com/office/drawing/2014/main" id="{1678FD83-5BCA-4E0C-9A48-67734EA02A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DA832BB-3145-476C-BA5E-9D878106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A02F3-4255-4C54-99DD-912A274ED4A3}" type="slidenum">
              <a:rPr lang="en-US" smtClean="0"/>
              <a:t>‹#›</a:t>
            </a:fld>
            <a:endParaRPr lang="en-US"/>
          </a:p>
        </p:txBody>
      </p:sp>
    </p:spTree>
    <p:extLst>
      <p:ext uri="{BB962C8B-B14F-4D97-AF65-F5344CB8AC3E}">
        <p14:creationId xmlns:p14="http://schemas.microsoft.com/office/powerpoint/2010/main" val="19002007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7.xml"/><Relationship Id="rId4" Type="http://schemas.openxmlformats.org/officeDocument/2006/relationships/slide" Target="slide7.xml"/></Relationships>
</file>

<file path=ppt/slides/_rels/slide17.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16.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slide" Target="slide1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2CCE0-EEDA-B868-1359-CC54031AE598}"/>
              </a:ext>
            </a:extLst>
          </p:cNvPr>
          <p:cNvSpPr>
            <a:spLocks noGrp="1"/>
          </p:cNvSpPr>
          <p:nvPr>
            <p:ph type="title"/>
          </p:nvPr>
        </p:nvSpPr>
        <p:spPr>
          <a:xfrm>
            <a:off x="838200" y="-118872"/>
            <a:ext cx="10515600" cy="1325563"/>
          </a:xfrm>
        </p:spPr>
        <p:txBody>
          <a:bodyPr>
            <a:normAutofit/>
          </a:bodyPr>
          <a:lstStyle/>
          <a:p>
            <a:pPr algn="ctr"/>
            <a:r>
              <a:rPr lang="en-CA" sz="6000" b="1" dirty="0">
                <a:latin typeface="Arial" panose="020B0604020202020204" pitchFamily="34" charset="0"/>
                <a:cs typeface="Arial" panose="020B0604020202020204" pitchFamily="34" charset="0"/>
              </a:rPr>
              <a:t>Scenario Questions, Page 1</a:t>
            </a:r>
            <a:endParaRPr lang="en-US" sz="6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A6A8FEC-4A30-534A-FBA9-0E88054AFA0B}"/>
              </a:ext>
            </a:extLst>
          </p:cNvPr>
          <p:cNvSpPr txBox="1"/>
          <p:nvPr/>
        </p:nvSpPr>
        <p:spPr>
          <a:xfrm>
            <a:off x="185547" y="983222"/>
            <a:ext cx="11820906" cy="4462760"/>
          </a:xfrm>
          <a:prstGeom prst="rect">
            <a:avLst/>
          </a:prstGeom>
          <a:noFill/>
        </p:spPr>
        <p:txBody>
          <a:bodyPr wrap="square">
            <a:spAutoFit/>
          </a:bodyPr>
          <a:lstStyle/>
          <a:p>
            <a:pPr marL="342900" lvl="0" indent="-342900">
              <a:spcAft>
                <a:spcPts val="800"/>
              </a:spcAft>
              <a:buFont typeface="+mj-lt"/>
              <a:buAutoNum type="arabicPeriod"/>
            </a:pPr>
            <a:r>
              <a:rPr lang="en-CA" sz="2400" u="none" strike="noStrike" dirty="0">
                <a:effectLst/>
                <a:ea typeface="Twentieth Century"/>
                <a:cs typeface="Twentieth Century"/>
              </a:rPr>
              <a:t>Look at your revenue: </a:t>
            </a:r>
            <a:r>
              <a:rPr lang="en-CA" sz="2400" i="1" u="none" strike="noStrike" dirty="0">
                <a:effectLst/>
                <a:ea typeface="Twentieth Century"/>
                <a:cs typeface="Twentieth Century"/>
              </a:rPr>
              <a:t>Kuujjuaq Colorful Scarves</a:t>
            </a:r>
            <a:r>
              <a:rPr lang="en-CA" sz="2400" b="1" i="1" u="none" strike="noStrike" dirty="0">
                <a:effectLst/>
                <a:ea typeface="Twentieth Century"/>
                <a:cs typeface="Twentieth Century"/>
              </a:rPr>
              <a:t> </a:t>
            </a:r>
            <a:r>
              <a:rPr lang="en-CA" sz="2400" u="none" strike="noStrike" dirty="0">
                <a:effectLst/>
                <a:ea typeface="Twentieth Century"/>
                <a:cs typeface="Twentieth Century"/>
              </a:rPr>
              <a:t>estimates revenues included sales + sales taxes + loans and cash down. </a:t>
            </a:r>
          </a:p>
          <a:p>
            <a:pPr marL="742950" lvl="1" indent="-285750">
              <a:spcAft>
                <a:spcPts val="800"/>
              </a:spcAft>
              <a:buFont typeface="+mj-lt"/>
              <a:buAutoNum type="alphaLcPeriod"/>
            </a:pPr>
            <a:r>
              <a:rPr lang="en-CA" sz="2400" u="none" strike="noStrike" dirty="0">
                <a:effectLst/>
                <a:ea typeface="Twentieth Century"/>
                <a:cs typeface="Twentieth Century"/>
              </a:rPr>
              <a:t>Sales were estimated based on anticipated growth in the first few months and adjusted based on busier seasons, such as the Christmas holidays.</a:t>
            </a:r>
            <a:br>
              <a:rPr lang="en-CA" sz="2400" u="none" strike="noStrike" dirty="0">
                <a:effectLst/>
                <a:ea typeface="Twentieth Century"/>
                <a:cs typeface="Twentieth Century"/>
              </a:rPr>
            </a:br>
            <a:endParaRPr lang="en-CA" sz="2400" u="none" strike="noStrike" dirty="0">
              <a:effectLst/>
              <a:ea typeface="Twentieth Century"/>
              <a:cs typeface="Twentieth Century"/>
            </a:endParaRPr>
          </a:p>
          <a:p>
            <a:pPr marL="342900" lvl="0" indent="-342900">
              <a:spcAft>
                <a:spcPts val="800"/>
              </a:spcAft>
              <a:buFont typeface="+mj-lt"/>
              <a:buAutoNum type="arabicPeriod"/>
            </a:pPr>
            <a:r>
              <a:rPr lang="en-CA" sz="2400" u="none" strike="noStrike" dirty="0">
                <a:effectLst/>
                <a:ea typeface="Twentieth Century"/>
                <a:cs typeface="Twentieth Century"/>
              </a:rPr>
              <a:t>Determine your variable costs (sold product cost): this represents the money spent on your inventory.</a:t>
            </a:r>
            <a:br>
              <a:rPr lang="en-CA" sz="2400" u="none" strike="noStrike" dirty="0">
                <a:effectLst/>
                <a:ea typeface="Twentieth Century"/>
                <a:cs typeface="Twentieth Century"/>
              </a:rPr>
            </a:br>
            <a:endParaRPr lang="en-CA" sz="2400" u="none" strike="noStrike" dirty="0">
              <a:effectLst/>
              <a:ea typeface="Twentieth Century"/>
              <a:cs typeface="Twentieth Century"/>
            </a:endParaRPr>
          </a:p>
          <a:p>
            <a:pPr marL="342900" lvl="0" indent="-342900">
              <a:spcAft>
                <a:spcPts val="800"/>
              </a:spcAft>
              <a:buFont typeface="+mj-lt"/>
              <a:buAutoNum type="arabicPeriod"/>
            </a:pPr>
            <a:r>
              <a:rPr lang="en-CA" sz="2400" u="none" strike="noStrike" dirty="0">
                <a:effectLst/>
                <a:ea typeface="Twentieth Century"/>
                <a:cs typeface="Twentieth Century"/>
              </a:rPr>
              <a:t>Determine your fixed costs, including sales fees (website+ promotions) and administration fees (postal charges, office supply, insurance, telecommunication, bank fees, paid sales taxes, income taxes, debt, and interest payment for the loan).</a:t>
            </a:r>
          </a:p>
        </p:txBody>
      </p:sp>
      <p:sp>
        <p:nvSpPr>
          <p:cNvPr id="5" name="Arrow: Right 4">
            <a:extLst>
              <a:ext uri="{FF2B5EF4-FFF2-40B4-BE49-F238E27FC236}">
                <a16:creationId xmlns:a16="http://schemas.microsoft.com/office/drawing/2014/main" id="{66882FE9-5726-1926-81EE-9884748057C7}"/>
              </a:ext>
            </a:extLst>
          </p:cNvPr>
          <p:cNvSpPr/>
          <p:nvPr/>
        </p:nvSpPr>
        <p:spPr>
          <a:xfrm>
            <a:off x="11138916" y="63093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FEC7E43F-600A-37DC-5272-FC77E9AECAB2}"/>
              </a:ext>
            </a:extLst>
          </p:cNvPr>
          <p:cNvSpPr/>
          <p:nvPr/>
        </p:nvSpPr>
        <p:spPr>
          <a:xfrm>
            <a:off x="1211580" y="5566732"/>
            <a:ext cx="1886712" cy="11932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Click here to view sales (money in) </a:t>
            </a:r>
            <a:endParaRPr lang="en-US" dirty="0"/>
          </a:p>
        </p:txBody>
      </p:sp>
      <p:sp>
        <p:nvSpPr>
          <p:cNvPr id="9" name="Rectangle: Rounded Corners 8">
            <a:extLst>
              <a:ext uri="{FF2B5EF4-FFF2-40B4-BE49-F238E27FC236}">
                <a16:creationId xmlns:a16="http://schemas.microsoft.com/office/drawing/2014/main" id="{3AC07B05-2163-4AA5-887F-A0196DE0364D}"/>
              </a:ext>
            </a:extLst>
          </p:cNvPr>
          <p:cNvSpPr/>
          <p:nvPr/>
        </p:nvSpPr>
        <p:spPr>
          <a:xfrm>
            <a:off x="8150352" y="5566732"/>
            <a:ext cx="1886712" cy="119329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dirty="0"/>
              <a:t>Click here to view costs (money out)</a:t>
            </a:r>
            <a:endParaRPr lang="en-US" dirty="0"/>
          </a:p>
        </p:txBody>
      </p:sp>
    </p:spTree>
    <p:extLst>
      <p:ext uri="{BB962C8B-B14F-4D97-AF65-F5344CB8AC3E}">
        <p14:creationId xmlns:p14="http://schemas.microsoft.com/office/powerpoint/2010/main" val="264145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fade">
                                      <p:cBhvr>
                                        <p:cTn id="11" dur="500"/>
                                        <p:tgtEl>
                                          <p:spTgt spid="4">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BDDF7B-B130-6C37-1C97-5F40331C543F}"/>
              </a:ext>
            </a:extLst>
          </p:cNvPr>
          <p:cNvSpPr txBox="1"/>
          <p:nvPr/>
        </p:nvSpPr>
        <p:spPr>
          <a:xfrm>
            <a:off x="285750" y="1820649"/>
            <a:ext cx="10515600" cy="2882840"/>
          </a:xfrm>
          <a:prstGeom prst="rect">
            <a:avLst/>
          </a:prstGeom>
          <a:noFill/>
        </p:spPr>
        <p:txBody>
          <a:bodyPr wrap="square">
            <a:spAutoFit/>
          </a:bodyPr>
          <a:lstStyle/>
          <a:p>
            <a:pPr marL="342900" marR="0" lvl="0" indent="-342900" defTabSz="914400" rtl="0" eaLnBrk="1" fontAlgn="auto" latinLnBrk="0" hangingPunct="1">
              <a:lnSpc>
                <a:spcPct val="100000"/>
              </a:lnSpc>
              <a:spcBef>
                <a:spcPts val="800"/>
              </a:spcBef>
              <a:spcAft>
                <a:spcPts val="0"/>
              </a:spcAft>
              <a:buClrTx/>
              <a:buSzTx/>
              <a:buFont typeface="+mj-lt"/>
              <a:buAutoNum type="arabicPeriod"/>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Determine one-off costs:</a:t>
            </a:r>
            <a:r>
              <a:rPr kumimoji="0" lang="en-CA" sz="2400" b="0" i="0" u="none" strike="noStrike" kern="1200" cap="none" spc="0" normalizeH="0" baseline="0" noProof="0" dirty="0">
                <a:ln>
                  <a:noFill/>
                </a:ln>
                <a:solidFill>
                  <a:srgbClr val="4A4B4E"/>
                </a:solidFill>
                <a:effectLst/>
                <a:uLnTx/>
                <a:uFillTx/>
                <a:latin typeface="Calibri" panose="020F0502020204030204"/>
                <a:ea typeface="+mn-ea"/>
                <a:cs typeface="+mn-cs"/>
              </a:rPr>
              <a:t> </a:t>
            </a: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in January, the company acquired a new machine for the manufacture of scarves for 2800 $.</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defTabSz="914400" rtl="0" eaLnBrk="1" fontAlgn="auto" latinLnBrk="0" hangingPunct="1">
              <a:lnSpc>
                <a:spcPct val="100000"/>
              </a:lnSpc>
              <a:spcBef>
                <a:spcPts val="800"/>
              </a:spcBef>
              <a:spcAft>
                <a:spcPts val="0"/>
              </a:spcAft>
              <a:buClrTx/>
              <a:buSzTx/>
              <a:buFont typeface="+mj-lt"/>
              <a:buAutoNum type="arabicPeriod"/>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t>Determine the Exceeding balance: this is the difference between the Net revenues minus   fixed costs and variable costs.</a:t>
            </a:r>
            <a:br>
              <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rPr>
            </a:br>
            <a:endParaRPr kumimoji="0" lang="en-CA"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defTabSz="914400" rtl="0" eaLnBrk="1" fontAlgn="auto" latinLnBrk="0" hangingPunct="1">
              <a:lnSpc>
                <a:spcPct val="100000"/>
              </a:lnSpc>
              <a:spcBef>
                <a:spcPts val="800"/>
              </a:spcBef>
              <a:spcAft>
                <a:spcPts val="0"/>
              </a:spcAft>
              <a:buClrTx/>
              <a:buSzTx/>
              <a:buFont typeface="+mj-lt"/>
              <a:buAutoNum type="arabicPeriod"/>
              <a:tabLst/>
              <a:defRPr/>
            </a:pPr>
            <a:r>
              <a:rPr kumimoji="0" lang="en-CA" sz="2400" b="0" i="0" u="none" strike="noStrike" kern="1200" cap="none" spc="0" normalizeH="0" baseline="0" noProof="0" dirty="0">
                <a:ln>
                  <a:noFill/>
                </a:ln>
                <a:solidFill>
                  <a:prstClr val="black"/>
                </a:solidFill>
                <a:effectLst/>
                <a:uLnTx/>
                <a:uFillTx/>
                <a:latin typeface="Calibri" panose="020F0502020204030204"/>
                <a:ea typeface="Twentieth Century"/>
                <a:cs typeface="+mn-cs"/>
              </a:rPr>
              <a:t> Determine closing balance: this is the amount remaining in your bank account.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itle 1">
            <a:extLst>
              <a:ext uri="{FF2B5EF4-FFF2-40B4-BE49-F238E27FC236}">
                <a16:creationId xmlns:a16="http://schemas.microsoft.com/office/drawing/2014/main" id="{5D4BED84-6EE5-94C0-E5A2-75BE4A2DF594}"/>
              </a:ext>
            </a:extLst>
          </p:cNvPr>
          <p:cNvSpPr>
            <a:spLocks noGrp="1"/>
          </p:cNvSpPr>
          <p:nvPr>
            <p:ph type="title"/>
          </p:nvPr>
        </p:nvSpPr>
        <p:spPr>
          <a:xfrm>
            <a:off x="838200" y="200533"/>
            <a:ext cx="10515600" cy="1325563"/>
          </a:xfrm>
        </p:spPr>
        <p:txBody>
          <a:bodyPr>
            <a:normAutofit/>
          </a:bodyPr>
          <a:lstStyle/>
          <a:p>
            <a:pPr algn="ctr"/>
            <a:r>
              <a:rPr lang="en-CA" sz="6000" b="1" dirty="0">
                <a:latin typeface="Arial" panose="020B0604020202020204" pitchFamily="34" charset="0"/>
                <a:cs typeface="Arial" panose="020B0604020202020204" pitchFamily="34" charset="0"/>
              </a:rPr>
              <a:t>Scenario Questions, Page 2</a:t>
            </a:r>
            <a:endParaRPr lang="en-US" sz="6000" b="1"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A79EDBA1-DF30-0BF9-4C55-ABA04A074AF3}"/>
              </a:ext>
            </a:extLst>
          </p:cNvPr>
          <p:cNvSpPr/>
          <p:nvPr/>
        </p:nvSpPr>
        <p:spPr>
          <a:xfrm>
            <a:off x="1229868" y="5292412"/>
            <a:ext cx="1886712" cy="119329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Click here to view sales (money in) </a:t>
            </a:r>
            <a:endParaRPr lang="en-US" dirty="0"/>
          </a:p>
        </p:txBody>
      </p:sp>
      <p:sp>
        <p:nvSpPr>
          <p:cNvPr id="9" name="Rectangle: Rounded Corners 8">
            <a:extLst>
              <a:ext uri="{FF2B5EF4-FFF2-40B4-BE49-F238E27FC236}">
                <a16:creationId xmlns:a16="http://schemas.microsoft.com/office/drawing/2014/main" id="{AFFAD851-82DD-54FE-348E-61BD995DB7A4}"/>
              </a:ext>
            </a:extLst>
          </p:cNvPr>
          <p:cNvSpPr/>
          <p:nvPr/>
        </p:nvSpPr>
        <p:spPr>
          <a:xfrm>
            <a:off x="8168640" y="5292412"/>
            <a:ext cx="1886712" cy="119329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dirty="0"/>
              <a:t>Click here to view costs (money out)</a:t>
            </a:r>
            <a:endParaRPr lang="en-US" dirty="0"/>
          </a:p>
        </p:txBody>
      </p:sp>
    </p:spTree>
    <p:extLst>
      <p:ext uri="{BB962C8B-B14F-4D97-AF65-F5344CB8AC3E}">
        <p14:creationId xmlns:p14="http://schemas.microsoft.com/office/powerpoint/2010/main" val="2154786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647E108-99A8-443E-2FE4-169D0F6170BE}"/>
              </a:ext>
            </a:extLst>
          </p:cNvPr>
          <p:cNvSpPr txBox="1"/>
          <p:nvPr/>
        </p:nvSpPr>
        <p:spPr>
          <a:xfrm>
            <a:off x="341376" y="636955"/>
            <a:ext cx="11509248" cy="919401"/>
          </a:xfrm>
          <a:prstGeom prst="flowChartAlternateProcess">
            <a:avLst/>
          </a:prstGeom>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pPr algn="ctr"/>
            <a:r>
              <a:rPr lang="en-CA" sz="2400" u="sng" dirty="0">
                <a:effectLst/>
                <a:latin typeface="Calibri" panose="020F0502020204030204" pitchFamily="34" charset="0"/>
                <a:ea typeface="Twentieth Century"/>
              </a:rPr>
              <a:t>Budgeting becomes an excellent forecasting tool, and it provides essential information such as liquidity issues:</a:t>
            </a:r>
            <a:endParaRPr lang="en-US" sz="2400" u="sng" dirty="0"/>
          </a:p>
        </p:txBody>
      </p:sp>
      <p:sp>
        <p:nvSpPr>
          <p:cNvPr id="6" name="TextBox 5">
            <a:extLst>
              <a:ext uri="{FF2B5EF4-FFF2-40B4-BE49-F238E27FC236}">
                <a16:creationId xmlns:a16="http://schemas.microsoft.com/office/drawing/2014/main" id="{BF8A61A7-3495-C5CB-31D8-8E248C488D50}"/>
              </a:ext>
            </a:extLst>
          </p:cNvPr>
          <p:cNvSpPr txBox="1"/>
          <p:nvPr/>
        </p:nvSpPr>
        <p:spPr>
          <a:xfrm>
            <a:off x="341376" y="2302486"/>
            <a:ext cx="11043666" cy="3252172"/>
          </a:xfrm>
          <a:prstGeom prst="rect">
            <a:avLst/>
          </a:prstGeom>
          <a:noFill/>
        </p:spPr>
        <p:txBody>
          <a:bodyPr wrap="square">
            <a:spAutoFit/>
          </a:bodyPr>
          <a:lstStyle/>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Noto Sans Symbols"/>
                <a:cs typeface="Calibri" panose="020F0502020204030204" pitchFamily="34" charset="0"/>
              </a:rPr>
              <a:t>In March, </a:t>
            </a:r>
            <a:r>
              <a:rPr lang="en-CA" sz="2400" i="1" dirty="0">
                <a:solidFill>
                  <a:srgbClr val="000000"/>
                </a:solidFill>
                <a:effectLst/>
                <a:latin typeface="Calibri" panose="020F0502020204030204" pitchFamily="34" charset="0"/>
                <a:ea typeface="Noto Sans Symbols"/>
                <a:cs typeface="Calibri" panose="020F0502020204030204" pitchFamily="34" charset="0"/>
              </a:rPr>
              <a:t>Kuujjuaq Colorful Scarves</a:t>
            </a:r>
            <a:r>
              <a:rPr lang="en-CA" sz="2400" dirty="0">
                <a:solidFill>
                  <a:srgbClr val="000000"/>
                </a:solidFill>
                <a:effectLst/>
                <a:latin typeface="Calibri" panose="020F0502020204030204" pitchFamily="34" charset="0"/>
                <a:ea typeface="Noto Sans Symbols"/>
                <a:cs typeface="Calibri" panose="020F0502020204030204" pitchFamily="34" charset="0"/>
              </a:rPr>
              <a:t> could not cover the operating expenses (deficit) due to lower start-up sales.</a:t>
            </a:r>
            <a:endParaRPr lang="en-CA" sz="2400" dirty="0">
              <a:effectLst/>
              <a:latin typeface="Calibri" panose="020F0502020204030204" pitchFamily="34" charset="0"/>
              <a:ea typeface="Noto Sans Symbols"/>
              <a:cs typeface="Calibri" panose="020F0502020204030204" pitchFamily="34" charset="0"/>
            </a:endParaRPr>
          </a:p>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Noto Sans Symbols"/>
                <a:cs typeface="Calibri" panose="020F0502020204030204" pitchFamily="34" charset="0"/>
              </a:rPr>
              <a:t>In April, June, and August, the company had to renew its stock; this expense weakened the cash flow (exceeding balance). To avoid this situation, the company could better distribute purchases of small orders over several months.</a:t>
            </a:r>
            <a:endParaRPr lang="en-CA" sz="2400" dirty="0">
              <a:effectLst/>
              <a:latin typeface="Calibri" panose="020F0502020204030204" pitchFamily="34" charset="0"/>
              <a:ea typeface="Noto Sans Symbols"/>
              <a:cs typeface="Calibri" panose="020F0502020204030204" pitchFamily="34" charset="0"/>
            </a:endParaRPr>
          </a:p>
          <a:p>
            <a:pPr marL="342900" lvl="0" indent="-342900">
              <a:spcAft>
                <a:spcPts val="800"/>
              </a:spcAft>
              <a:buFont typeface="Arial" panose="020B0604020202020204" pitchFamily="34" charset="0"/>
              <a:buChar char="●"/>
            </a:pPr>
            <a:r>
              <a:rPr lang="en-CA" sz="2400" dirty="0">
                <a:solidFill>
                  <a:srgbClr val="000000"/>
                </a:solidFill>
                <a:effectLst/>
                <a:latin typeface="Calibri" panose="020F0502020204030204" pitchFamily="34" charset="0"/>
                <a:ea typeface="Noto Sans Symbols"/>
                <a:cs typeface="Calibri" panose="020F0502020204030204" pitchFamily="34" charset="0"/>
              </a:rPr>
              <a:t>Since the company got a loan from the bank and down payment (working capital), it could see its financial obligations and, after a year, still has 9 009 $ in the bank to reinvest in its company for upgrades and expansion.</a:t>
            </a:r>
            <a:endParaRPr lang="en-CA" sz="2400" dirty="0">
              <a:effectLst/>
              <a:latin typeface="Calibri" panose="020F0502020204030204" pitchFamily="34" charset="0"/>
              <a:ea typeface="Noto Sans Symbols"/>
              <a:cs typeface="Calibri" panose="020F0502020204030204" pitchFamily="34" charset="0"/>
            </a:endParaRPr>
          </a:p>
        </p:txBody>
      </p:sp>
    </p:spTree>
    <p:extLst>
      <p:ext uri="{BB962C8B-B14F-4D97-AF65-F5344CB8AC3E}">
        <p14:creationId xmlns:p14="http://schemas.microsoft.com/office/powerpoint/2010/main" val="22580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1FCD3-04C3-4E89-8F8C-17F8A72DC4DE}"/>
              </a:ext>
            </a:extLst>
          </p:cNvPr>
          <p:cNvSpPr>
            <a:spLocks noGrp="1"/>
          </p:cNvSpPr>
          <p:nvPr>
            <p:ph type="title"/>
          </p:nvPr>
        </p:nvSpPr>
        <p:spPr/>
        <p:txBody>
          <a:bodyPr>
            <a:normAutofit/>
          </a:body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56C1FEBA-5AB5-460E-8CE9-DB1D2425B4B1}"/>
              </a:ext>
            </a:extLst>
          </p:cNvPr>
          <p:cNvGrpSpPr/>
          <p:nvPr/>
        </p:nvGrpSpPr>
        <p:grpSpPr>
          <a:xfrm>
            <a:off x="3418113" y="3601617"/>
            <a:ext cx="5355775" cy="1138334"/>
            <a:chOff x="3418113" y="3601617"/>
            <a:chExt cx="5355775" cy="1138334"/>
          </a:xfrm>
        </p:grpSpPr>
        <p:sp>
          <p:nvSpPr>
            <p:cNvPr id="5" name="Rectangle: Rounded Corners 4">
              <a:hlinkClick r:id="rId2" action="ppaction://hlinksldjump"/>
              <a:extLst>
                <a:ext uri="{FF2B5EF4-FFF2-40B4-BE49-F238E27FC236}">
                  <a16:creationId xmlns:a16="http://schemas.microsoft.com/office/drawing/2014/main" id="{B2EB9CEA-08DC-437E-9410-B217174C9C09}"/>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6" name="Rectangle: Rounded Corners 5">
              <a:hlinkClick r:id="rId3" action="ppaction://hlinksldjump"/>
              <a:extLst>
                <a:ext uri="{FF2B5EF4-FFF2-40B4-BE49-F238E27FC236}">
                  <a16:creationId xmlns:a16="http://schemas.microsoft.com/office/drawing/2014/main" id="{5605162C-B46D-4DEE-8006-FE4937660161}"/>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4" name="TextBox 3">
            <a:extLst>
              <a:ext uri="{FF2B5EF4-FFF2-40B4-BE49-F238E27FC236}">
                <a16:creationId xmlns:a16="http://schemas.microsoft.com/office/drawing/2014/main" id="{F1A9513E-19C1-138F-D8FB-12ECD0220D8F}"/>
              </a:ext>
            </a:extLst>
          </p:cNvPr>
          <p:cNvSpPr txBox="1"/>
          <p:nvPr/>
        </p:nvSpPr>
        <p:spPr>
          <a:xfrm>
            <a:off x="1524381" y="1997849"/>
            <a:ext cx="9143238" cy="1129668"/>
          </a:xfrm>
          <a:prstGeom prst="rect">
            <a:avLst/>
          </a:prstGeom>
          <a:noFill/>
        </p:spPr>
        <p:txBody>
          <a:bodyPr wrap="square">
            <a:spAutoFit/>
          </a:bodyPr>
          <a:lstStyle/>
          <a:p>
            <a:pPr algn="ctr">
              <a:lnSpc>
                <a:spcPct val="125000"/>
              </a:lnSpc>
              <a:spcAft>
                <a:spcPts val="800"/>
              </a:spcAft>
            </a:pPr>
            <a:r>
              <a:rPr lang="en-CA" sz="2800" b="1" dirty="0">
                <a:effectLst/>
                <a:latin typeface="Calibri" panose="020F0502020204030204" pitchFamily="34" charset="0"/>
                <a:ea typeface="Arial" panose="020B0604020202020204" pitchFamily="34" charset="0"/>
              </a:rPr>
              <a:t>A month of negative closing balance means that the company is bankrupt.</a:t>
            </a:r>
            <a:endParaRPr lang="en-CA" sz="2800" b="1" dirty="0">
              <a:effectLst/>
              <a:latin typeface="Twentieth Century"/>
              <a:ea typeface="Twentieth Century"/>
              <a:cs typeface="Twentieth Century"/>
            </a:endParaRPr>
          </a:p>
        </p:txBody>
      </p:sp>
    </p:spTree>
    <p:extLst>
      <p:ext uri="{BB962C8B-B14F-4D97-AF65-F5344CB8AC3E}">
        <p14:creationId xmlns:p14="http://schemas.microsoft.com/office/powerpoint/2010/main" val="283975891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22D43-F97B-0D04-99B8-7451E06C922B}"/>
              </a:ext>
            </a:extLst>
          </p:cNvPr>
          <p:cNvSpPr txBox="1">
            <a:spLocks/>
          </p:cNvSpPr>
          <p:nvPr/>
        </p:nvSpPr>
        <p:spPr>
          <a:xfrm>
            <a:off x="838200" y="365125"/>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1EE0D18-CC88-0FD4-2132-DE313061720E}"/>
              </a:ext>
            </a:extLst>
          </p:cNvPr>
          <p:cNvGrpSpPr/>
          <p:nvPr/>
        </p:nvGrpSpPr>
        <p:grpSpPr>
          <a:xfrm>
            <a:off x="3418113" y="3601617"/>
            <a:ext cx="5355775" cy="1138334"/>
            <a:chOff x="3418113" y="3601617"/>
            <a:chExt cx="5355775" cy="1138334"/>
          </a:xfrm>
        </p:grpSpPr>
        <p:sp>
          <p:nvSpPr>
            <p:cNvPr id="4" name="Rectangle: Rounded Corners 3">
              <a:hlinkClick r:id="rId2" action="ppaction://hlinksldjump"/>
              <a:extLst>
                <a:ext uri="{FF2B5EF4-FFF2-40B4-BE49-F238E27FC236}">
                  <a16:creationId xmlns:a16="http://schemas.microsoft.com/office/drawing/2014/main" id="{71EAFE36-F2BE-47C8-DABB-68AFAF235E0F}"/>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5" name="Rectangle: Rounded Corners 4">
              <a:hlinkClick r:id="rId3" action="ppaction://hlinksldjump"/>
              <a:extLst>
                <a:ext uri="{FF2B5EF4-FFF2-40B4-BE49-F238E27FC236}">
                  <a16:creationId xmlns:a16="http://schemas.microsoft.com/office/drawing/2014/main" id="{70585B7B-123E-730E-1641-A5499E8B9279}"/>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7" name="TextBox 6">
            <a:extLst>
              <a:ext uri="{FF2B5EF4-FFF2-40B4-BE49-F238E27FC236}">
                <a16:creationId xmlns:a16="http://schemas.microsoft.com/office/drawing/2014/main" id="{C6ED6419-56ED-EEA1-7A1F-0B6504EF87BB}"/>
              </a:ext>
            </a:extLst>
          </p:cNvPr>
          <p:cNvSpPr txBox="1"/>
          <p:nvPr/>
        </p:nvSpPr>
        <p:spPr>
          <a:xfrm>
            <a:off x="2348865" y="2169099"/>
            <a:ext cx="7494270" cy="954107"/>
          </a:xfrm>
          <a:prstGeom prst="rect">
            <a:avLst/>
          </a:prstGeom>
          <a:noFill/>
        </p:spPr>
        <p:txBody>
          <a:bodyPr wrap="square">
            <a:spAutoFit/>
          </a:bodyPr>
          <a:lstStyle/>
          <a:p>
            <a:pPr algn="ctr"/>
            <a:r>
              <a:rPr lang="en-CA" sz="2800" b="1" dirty="0">
                <a:effectLst/>
                <a:latin typeface="Arial" panose="020B0604020202020204" pitchFamily="34" charset="0"/>
                <a:ea typeface="Arial" panose="020B0604020202020204" pitchFamily="34" charset="0"/>
              </a:rPr>
              <a:t>You should make a budget only when you are having financial difficulties.</a:t>
            </a:r>
            <a:endParaRPr lang="en-US" sz="2800" b="1" dirty="0"/>
          </a:p>
        </p:txBody>
      </p:sp>
    </p:spTree>
    <p:extLst>
      <p:ext uri="{BB962C8B-B14F-4D97-AF65-F5344CB8AC3E}">
        <p14:creationId xmlns:p14="http://schemas.microsoft.com/office/powerpoint/2010/main" val="101630029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262898" y="5040039"/>
            <a:ext cx="7666201" cy="523220"/>
          </a:xfrm>
          <a:prstGeom prst="rect">
            <a:avLst/>
          </a:prstGeom>
          <a:noFill/>
        </p:spPr>
        <p:txBody>
          <a:bodyPr wrap="none" rtlCol="0">
            <a:spAutoFit/>
          </a:bodyPr>
          <a:lstStyle/>
          <a:p>
            <a:r>
              <a:rPr lang="en-CA" sz="2800" dirty="0"/>
              <a:t>The next Module will be: How to Manage Inventory</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38091-0BFF-1806-F810-BB3AE2C003F6}"/>
              </a:ext>
            </a:extLst>
          </p:cNvPr>
          <p:cNvSpPr txBox="1">
            <a:spLocks/>
          </p:cNvSpPr>
          <p:nvPr/>
        </p:nvSpPr>
        <p:spPr>
          <a:xfrm>
            <a:off x="838200" y="265191"/>
            <a:ext cx="10515600" cy="132556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GLOSSARY</a:t>
            </a:r>
            <a:endParaRPr lang="en-US" sz="6600" b="1" dirty="0">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C3D71947-21EF-1F37-E8F6-99C0A914F58C}"/>
              </a:ext>
            </a:extLst>
          </p:cNvPr>
          <p:cNvSpPr/>
          <p:nvPr/>
        </p:nvSpPr>
        <p:spPr>
          <a:xfrm>
            <a:off x="8803173" y="566290"/>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5" name="TextBox 4">
            <a:extLst>
              <a:ext uri="{FF2B5EF4-FFF2-40B4-BE49-F238E27FC236}">
                <a16:creationId xmlns:a16="http://schemas.microsoft.com/office/drawing/2014/main" id="{741D50A6-AB94-549F-B7C7-67062A22AF9D}"/>
              </a:ext>
            </a:extLst>
          </p:cNvPr>
          <p:cNvSpPr txBox="1"/>
          <p:nvPr/>
        </p:nvSpPr>
        <p:spPr>
          <a:xfrm>
            <a:off x="148590" y="1891853"/>
            <a:ext cx="11639144" cy="4154984"/>
          </a:xfrm>
          <a:prstGeom prst="rect">
            <a:avLst/>
          </a:prstGeom>
          <a:noFill/>
        </p:spPr>
        <p:txBody>
          <a:bodyPr wrap="square">
            <a:spAutoFit/>
          </a:bodyPr>
          <a:lstStyle/>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2" action="ppaction://hlinksldjump"/>
              </a:rPr>
              <a:t>Monitor </a:t>
            </a:r>
            <a:r>
              <a:rPr lang="en-CA" sz="2400" b="1" dirty="0">
                <a:effectLst/>
                <a:latin typeface="Calibri" panose="020F0502020204030204" pitchFamily="34" charset="0"/>
                <a:ea typeface="Calibri" panose="020F0502020204030204" pitchFamily="34" charset="0"/>
              </a:rPr>
              <a:t>: </a:t>
            </a:r>
            <a:r>
              <a:rPr lang="en-CA" sz="2400" dirty="0">
                <a:latin typeface="Calibri" panose="020F0502020204030204" pitchFamily="34" charset="0"/>
                <a:ea typeface="Calibri" panose="020F0502020204030204" pitchFamily="34" charset="0"/>
              </a:rPr>
              <a:t>To monitor means to continually o</a:t>
            </a:r>
            <a:r>
              <a:rPr lang="en-CA" sz="2400" dirty="0">
                <a:effectLst/>
                <a:latin typeface="Calibri" panose="020F0502020204030204" pitchFamily="34" charset="0"/>
                <a:ea typeface="Calibri" panose="020F0502020204030204" pitchFamily="34" charset="0"/>
              </a:rPr>
              <a:t>bserve and check the progress or quality of something over a period of time.</a:t>
            </a:r>
          </a:p>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3" action="ppaction://hlinksldjump"/>
              </a:rPr>
              <a:t>Forecasting </a:t>
            </a:r>
            <a:r>
              <a:rPr lang="en-CA" sz="2400" b="1" dirty="0">
                <a:effectLst/>
                <a:latin typeface="Calibri" panose="020F0502020204030204" pitchFamily="34" charset="0"/>
                <a:ea typeface="Calibri" panose="020F0502020204030204" pitchFamily="34" charset="0"/>
              </a:rPr>
              <a:t>: </a:t>
            </a:r>
            <a:r>
              <a:rPr lang="en-CA" sz="2400" dirty="0">
                <a:effectLst/>
                <a:latin typeface="Calibri" panose="020F0502020204030204" pitchFamily="34" charset="0"/>
                <a:ea typeface="Calibri" panose="020F0502020204030204" pitchFamily="34" charset="0"/>
              </a:rPr>
              <a:t>For small business owners, forecasting is the process of looking at past and present data, as well as marketplace trends, to predict the company's future financial performance. It enables you to gauge how much revenue you'll potentially earn in a particular period and plan for big expenses.</a:t>
            </a:r>
          </a:p>
          <a:p>
            <a:pPr marL="342900" marR="0" lvl="0" indent="-342900">
              <a:spcBef>
                <a:spcPts val="0"/>
              </a:spcBef>
              <a:spcAft>
                <a:spcPts val="0"/>
              </a:spcAft>
              <a:buFont typeface="Calibri" panose="020F0502020204030204" pitchFamily="34" charset="0"/>
              <a:buChar char="-"/>
            </a:pPr>
            <a:r>
              <a:rPr lang="en-CA" sz="2400" b="1" dirty="0">
                <a:effectLst/>
                <a:latin typeface="Calibri" panose="020F0502020204030204" pitchFamily="34" charset="0"/>
                <a:ea typeface="Calibri" panose="020F0502020204030204" pitchFamily="34" charset="0"/>
                <a:hlinkClick r:id="rId4" action="ppaction://hlinksldjump"/>
              </a:rPr>
              <a:t>Closing balance </a:t>
            </a:r>
            <a:r>
              <a:rPr lang="en-CA" sz="2400" b="1" dirty="0">
                <a:effectLst/>
                <a:latin typeface="Calibri" panose="020F0502020204030204" pitchFamily="34" charset="0"/>
                <a:ea typeface="Calibri" panose="020F0502020204030204" pitchFamily="34" charset="0"/>
              </a:rPr>
              <a:t>: </a:t>
            </a:r>
            <a:r>
              <a:rPr lang="en-CA" sz="2400" dirty="0">
                <a:effectLst/>
                <a:latin typeface="Calibri" panose="020F0502020204030204" pitchFamily="34" charset="0"/>
                <a:ea typeface="Calibri" panose="020F0502020204030204" pitchFamily="34" charset="0"/>
              </a:rPr>
              <a:t>A closing balance is the total in an account at the end of a reporting period. </a:t>
            </a:r>
            <a:r>
              <a:rPr lang="en-CA" sz="2400" b="0" i="0" dirty="0">
                <a:solidFill>
                  <a:srgbClr val="151414"/>
                </a:solidFill>
                <a:effectLst/>
                <a:latin typeface="proxima-nova"/>
              </a:rPr>
              <a:t>A closing balance can be made up of many transactions that may impact an account during a reporting period. To investigate the reason why a closing balance is a particular amount, one must review the detailed transactions in an account that roll up into the closing balance.</a:t>
            </a:r>
            <a:endParaRPr lang="en-US"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27188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3" y="4495559"/>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57912" y="2746617"/>
            <a:ext cx="12134088" cy="1443152"/>
          </a:xfrm>
          <a:prstGeom prst="rect">
            <a:avLst/>
          </a:prstGeom>
          <a:noFill/>
        </p:spPr>
        <p:txBody>
          <a:bodyPr wrap="square">
            <a:spAutoFit/>
          </a:bodyPr>
          <a:lstStyle/>
          <a:p>
            <a:pPr algn="ctr">
              <a:lnSpc>
                <a:spcPct val="125000"/>
              </a:lnSpc>
              <a:spcAft>
                <a:spcPts val="800"/>
              </a:spcAft>
            </a:pPr>
            <a:r>
              <a:rPr lang="en-CA" sz="2400" dirty="0">
                <a:effectLst/>
                <a:ea typeface="Arial" panose="020B0604020202020204" pitchFamily="34" charset="0"/>
                <a:cs typeface="Twentieth Century"/>
              </a:rPr>
              <a:t>False; a single month with a negative Closing Balance indicates that the company is experiencing budget planning and profitability issues for that period. It will have to rebalance its budget and adjust expenses according to income. </a:t>
            </a:r>
            <a:endParaRPr lang="en-CA" sz="2400" dirty="0">
              <a:effectLst/>
              <a:ea typeface="Twentieth Century"/>
              <a:cs typeface="Twentieth Century"/>
            </a:endParaRPr>
          </a:p>
        </p:txBody>
      </p:sp>
    </p:spTree>
    <p:extLst>
      <p:ext uri="{BB962C8B-B14F-4D97-AF65-F5344CB8AC3E}">
        <p14:creationId xmlns:p14="http://schemas.microsoft.com/office/powerpoint/2010/main" val="9351519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272720986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8D5F09FB-36D0-2B70-38A5-63FAB645FFE9}"/>
              </a:ext>
            </a:extLst>
          </p:cNvPr>
          <p:cNvSpPr/>
          <p:nvPr/>
        </p:nvSpPr>
        <p:spPr>
          <a:xfrm>
            <a:off x="5236683" y="4495559"/>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
        <p:nvSpPr>
          <p:cNvPr id="5" name="Rectangle 4">
            <a:extLst>
              <a:ext uri="{FF2B5EF4-FFF2-40B4-BE49-F238E27FC236}">
                <a16:creationId xmlns:a16="http://schemas.microsoft.com/office/drawing/2014/main" id="{3F6C4DB8-A9A0-C6AD-7EF5-4C1CFFE90063}"/>
              </a:ext>
            </a:extLst>
          </p:cNvPr>
          <p:cNvSpPr/>
          <p:nvPr/>
        </p:nvSpPr>
        <p:spPr>
          <a:xfrm>
            <a:off x="3047999" y="1102568"/>
            <a:ext cx="6096000" cy="1569660"/>
          </a:xfrm>
          <a:prstGeom prst="rect">
            <a:avLst/>
          </a:prstGeom>
        </p:spPr>
        <p:txBody>
          <a:bodyPr>
            <a:spAutoFit/>
          </a:bodyPr>
          <a:lstStyle/>
          <a:p>
            <a:pPr lvl="0" algn="ctr"/>
            <a:r>
              <a:rPr lang="en-US" sz="4800" b="1" dirty="0">
                <a:solidFill>
                  <a:prstClr val="black"/>
                </a:solidFill>
                <a:latin typeface="Arial" panose="020B0604020202020204" pitchFamily="34" charset="0"/>
                <a:cs typeface="Arial" panose="020B0604020202020204" pitchFamily="34" charset="0"/>
              </a:rPr>
              <a:t>Congratulations, you are correct!</a:t>
            </a:r>
          </a:p>
        </p:txBody>
      </p:sp>
      <p:sp>
        <p:nvSpPr>
          <p:cNvPr id="7" name="TextBox 6">
            <a:extLst>
              <a:ext uri="{FF2B5EF4-FFF2-40B4-BE49-F238E27FC236}">
                <a16:creationId xmlns:a16="http://schemas.microsoft.com/office/drawing/2014/main" id="{2B6F64F2-29F2-77DB-8152-DD401F7AEB7D}"/>
              </a:ext>
            </a:extLst>
          </p:cNvPr>
          <p:cNvSpPr txBox="1"/>
          <p:nvPr/>
        </p:nvSpPr>
        <p:spPr>
          <a:xfrm>
            <a:off x="57912" y="2746617"/>
            <a:ext cx="12134088" cy="1443152"/>
          </a:xfrm>
          <a:prstGeom prst="rect">
            <a:avLst/>
          </a:prstGeom>
          <a:noFill/>
        </p:spPr>
        <p:txBody>
          <a:bodyPr wrap="square">
            <a:spAutoFit/>
          </a:bodyPr>
          <a:lstStyle/>
          <a:p>
            <a:pPr algn="ctr">
              <a:lnSpc>
                <a:spcPct val="125000"/>
              </a:lnSpc>
              <a:spcAft>
                <a:spcPts val="800"/>
              </a:spcAft>
            </a:pPr>
            <a:r>
              <a:rPr lang="en-CA" sz="2400" dirty="0">
                <a:ea typeface="Twentieth Century"/>
                <a:cs typeface="Twentieth Century"/>
              </a:rPr>
              <a:t>T</a:t>
            </a:r>
            <a:r>
              <a:rPr lang="en-CA" sz="2400" dirty="0">
                <a:effectLst/>
                <a:ea typeface="Twentieth Century"/>
                <a:cs typeface="Twentieth Century"/>
              </a:rPr>
              <a:t>racking expenses and following a plan makes it easier to pay bills on time and to build an emergency fund. It also helps you save for significant expenses such as equipment upgrading or maintenance, unexpected expenses, and expansions.</a:t>
            </a:r>
          </a:p>
        </p:txBody>
      </p:sp>
    </p:spTree>
    <p:extLst>
      <p:ext uri="{BB962C8B-B14F-4D97-AF65-F5344CB8AC3E}">
        <p14:creationId xmlns:p14="http://schemas.microsoft.com/office/powerpoint/2010/main" val="37896474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8D8E-E816-4573-A717-5B086F1ADDD4}"/>
              </a:ext>
            </a:extLst>
          </p:cNvPr>
          <p:cNvSpPr>
            <a:spLocks noGrp="1"/>
          </p:cNvSpPr>
          <p:nvPr>
            <p:ph type="ctrTitle"/>
          </p:nvPr>
        </p:nvSpPr>
        <p:spPr>
          <a:xfrm>
            <a:off x="1451229" y="-558397"/>
            <a:ext cx="9289542" cy="2660904"/>
          </a:xfrm>
        </p:spPr>
        <p:txBody>
          <a:bodyPr>
            <a:normAutofit/>
          </a:bodyPr>
          <a:lstStyle/>
          <a:p>
            <a:r>
              <a:rPr lang="en-CA" sz="6600" b="1" i="0" cap="all" dirty="0">
                <a:effectLst/>
                <a:latin typeface="Arial" panose="020B0604020202020204" pitchFamily="34" charset="0"/>
                <a:cs typeface="Arial" panose="020B0604020202020204" pitchFamily="34" charset="0"/>
              </a:rPr>
              <a:t>SEMINAR 25:</a:t>
            </a:r>
            <a:br>
              <a:rPr lang="en-CA" sz="6600" b="1" i="0" cap="all" dirty="0">
                <a:effectLst/>
                <a:latin typeface="Arial" panose="020B0604020202020204" pitchFamily="34" charset="0"/>
                <a:cs typeface="Arial" panose="020B0604020202020204" pitchFamily="34" charset="0"/>
              </a:rPr>
            </a:br>
            <a:r>
              <a:rPr lang="en-CA" sz="6600" b="1" i="0" cap="all" dirty="0">
                <a:effectLst/>
                <a:latin typeface="Arial" panose="020B0604020202020204" pitchFamily="34" charset="0"/>
                <a:cs typeface="Arial" panose="020B0604020202020204" pitchFamily="34" charset="0"/>
              </a:rPr>
              <a:t>how to budget</a:t>
            </a:r>
            <a:endParaRPr lang="en-US" sz="6600"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6239F95-E453-4133-98E8-F0C5B8991BD8}"/>
              </a:ext>
            </a:extLst>
          </p:cNvPr>
          <p:cNvSpPr>
            <a:spLocks noGrp="1"/>
          </p:cNvSpPr>
          <p:nvPr>
            <p:ph type="subTitle" idx="1"/>
          </p:nvPr>
        </p:nvSpPr>
        <p:spPr>
          <a:xfrm>
            <a:off x="312420" y="2276856"/>
            <a:ext cx="11567160" cy="4075027"/>
          </a:xfrm>
        </p:spPr>
        <p:txBody>
          <a:bodyPr>
            <a:normAutofit/>
          </a:bodyPr>
          <a:lstStyle/>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dirty="0">
                <a:effectLst/>
                <a:latin typeface="Calibri" panose="020F0502020204030204" pitchFamily="34" charset="0"/>
                <a:ea typeface="Calibri" panose="020F0502020204030204" pitchFamily="34" charset="0"/>
                <a:cs typeface="Twentieth Century"/>
              </a:rPr>
              <a:t>Creating and using a budget is not just for individuals or families who need to closely </a:t>
            </a:r>
            <a:r>
              <a:rPr lang="en-CA" dirty="0">
                <a:effectLst/>
                <a:latin typeface="Calibri" panose="020F0502020204030204" pitchFamily="34" charset="0"/>
                <a:ea typeface="Calibri" panose="020F0502020204030204" pitchFamily="34" charset="0"/>
                <a:cs typeface="Twentieth Century"/>
                <a:hlinkClick r:id="rId2" action="ppaction://hlinksldjump" tooltip="To monitor means to continually observe and check the progress or quality of something over a period of time"/>
              </a:rPr>
              <a:t>monitor</a:t>
            </a:r>
            <a:r>
              <a:rPr lang="en-CA" dirty="0">
                <a:effectLst/>
                <a:latin typeface="Calibri" panose="020F0502020204030204" pitchFamily="34" charset="0"/>
                <a:ea typeface="Calibri" panose="020F0502020204030204" pitchFamily="34" charset="0"/>
                <a:cs typeface="Twentieth Century"/>
              </a:rPr>
              <a:t> their cash flows from month to month because money is tight. Having more control over your income and expenses allows you to ensure your hard-earned money is being put to its best by setting priorities. </a:t>
            </a: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dirty="0">
                <a:effectLst/>
                <a:latin typeface="Calibri" panose="020F0502020204030204" pitchFamily="34" charset="0"/>
                <a:ea typeface="Calibri" panose="020F0502020204030204" pitchFamily="34" charset="0"/>
                <a:cs typeface="Twentieth Century"/>
              </a:rPr>
              <a:t>Almost everyone, even people with big paychecks and money in the bank, can benefit from budgeting. Therefore, budgeting is a simple and common task!</a:t>
            </a:r>
          </a:p>
          <a:p>
            <a:pPr>
              <a:lnSpc>
                <a:spcPct val="100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dirty="0">
                <a:effectLst/>
                <a:latin typeface="Calibri" panose="020F0502020204030204" pitchFamily="34" charset="0"/>
                <a:ea typeface="Calibri" panose="020F0502020204030204" pitchFamily="34" charset="0"/>
                <a:cs typeface="Twentieth Century"/>
              </a:rPr>
              <a:t>How does this concept apply to your business, and how and when should you start budgeting? </a:t>
            </a:r>
          </a:p>
          <a:p>
            <a:endParaRPr lang="en-US" dirty="0"/>
          </a:p>
        </p:txBody>
      </p:sp>
      <p:grpSp>
        <p:nvGrpSpPr>
          <p:cNvPr id="4" name="Group 3">
            <a:extLst>
              <a:ext uri="{FF2B5EF4-FFF2-40B4-BE49-F238E27FC236}">
                <a16:creationId xmlns:a16="http://schemas.microsoft.com/office/drawing/2014/main" id="{E084FA53-442B-4FDA-8F78-D82D083BBE33}"/>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8F229C42-0C59-43A1-9703-FBB0337CD418}"/>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ACCA940-1955-4BD5-900F-96BDD4140D19}"/>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CE023CD4-9584-404B-A69F-444F4234D176}"/>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6562101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1E950-919B-3025-E992-D5871F3890DF}"/>
              </a:ext>
            </a:extLst>
          </p:cNvPr>
          <p:cNvSpPr txBox="1"/>
          <p:nvPr/>
        </p:nvSpPr>
        <p:spPr>
          <a:xfrm>
            <a:off x="3723259" y="1859340"/>
            <a:ext cx="4572000" cy="1569660"/>
          </a:xfrm>
          <a:prstGeom prst="rect">
            <a:avLst/>
          </a:prstGeom>
          <a:noFill/>
        </p:spPr>
        <p:txBody>
          <a:bodyPr wrap="square" rtlCol="0">
            <a:spAutoFit/>
          </a:bodyPr>
          <a:lstStyle/>
          <a:p>
            <a:pPr algn="ctr"/>
            <a:r>
              <a:rPr lang="en-US" sz="4800" b="1" dirty="0">
                <a:latin typeface="Arial" panose="020B0604020202020204" pitchFamily="34" charset="0"/>
                <a:cs typeface="Arial" panose="020B0604020202020204" pitchFamily="34" charset="0"/>
              </a:rPr>
              <a:t>Sorry. Please try again.</a:t>
            </a:r>
          </a:p>
        </p:txBody>
      </p:sp>
      <p:sp>
        <p:nvSpPr>
          <p:cNvPr id="3" name="Rectangle: Rounded Corners 2">
            <a:hlinkClick r:id="rId2" action="ppaction://hlinksldjump"/>
            <a:extLst>
              <a:ext uri="{FF2B5EF4-FFF2-40B4-BE49-F238E27FC236}">
                <a16:creationId xmlns:a16="http://schemas.microsoft.com/office/drawing/2014/main" id="{E5C36AF6-096B-FBA3-5AF0-FB9E792D4499}"/>
              </a:ext>
            </a:extLst>
          </p:cNvPr>
          <p:cNvSpPr/>
          <p:nvPr/>
        </p:nvSpPr>
        <p:spPr>
          <a:xfrm>
            <a:off x="5111385" y="3593593"/>
            <a:ext cx="1795749" cy="1318683"/>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30658434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C0F2B-42AE-94C2-0E20-915616E3B216}"/>
              </a:ext>
            </a:extLst>
          </p:cNvPr>
          <p:cNvSpPr>
            <a:spLocks noGrp="1"/>
          </p:cNvSpPr>
          <p:nvPr>
            <p:ph type="title"/>
          </p:nvPr>
        </p:nvSpPr>
        <p:spPr>
          <a:xfrm>
            <a:off x="838200" y="109093"/>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Do I Need a Budget?</a:t>
            </a:r>
            <a:endParaRPr lang="en-US" sz="66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4B028009-4429-060B-747C-ACE007773373}"/>
              </a:ext>
            </a:extLst>
          </p:cNvPr>
          <p:cNvSpPr txBox="1"/>
          <p:nvPr/>
        </p:nvSpPr>
        <p:spPr>
          <a:xfrm>
            <a:off x="560070" y="1882767"/>
            <a:ext cx="6094476" cy="519822"/>
          </a:xfrm>
          <a:prstGeom prst="rect">
            <a:avLst/>
          </a:prstGeom>
          <a:noFill/>
        </p:spPr>
        <p:txBody>
          <a:bodyPr wrap="square">
            <a:prstTxWarp prst="textArchUp">
              <a:avLst/>
            </a:prstTxWarp>
            <a:spAutoFit/>
          </a:bodyPr>
          <a:lstStyle/>
          <a:p>
            <a:pPr algn="just">
              <a:lnSpc>
                <a:spcPct val="125000"/>
              </a:lnSpc>
              <a:spcAft>
                <a:spcPts val="21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i="1" dirty="0">
                <a:ln w="0"/>
                <a:solidFill>
                  <a:schemeClr val="accent1"/>
                </a:solidFill>
                <a:effectLst>
                  <a:outerShdw blurRad="38100" dist="25400" dir="5400000" algn="ctr" rotWithShape="0">
                    <a:srgbClr val="6E747A">
                      <a:alpha val="43000"/>
                    </a:srgbClr>
                  </a:outerShdw>
                </a:effectLst>
                <a:ea typeface="Twentieth Century"/>
                <a:cs typeface="Twentieth Century"/>
              </a:rPr>
              <a:t>A simple answer: </a:t>
            </a:r>
            <a:r>
              <a:rPr lang="en-CA" sz="2400" b="1" dirty="0">
                <a:ln w="0"/>
                <a:solidFill>
                  <a:schemeClr val="accent1"/>
                </a:solidFill>
                <a:effectLst>
                  <a:outerShdw blurRad="38100" dist="25400" dir="5400000" algn="ctr" rotWithShape="0">
                    <a:srgbClr val="6E747A">
                      <a:alpha val="43000"/>
                    </a:srgbClr>
                  </a:outerShdw>
                </a:effectLst>
                <a:ea typeface="Twentieth Century"/>
                <a:cs typeface="Twentieth Century"/>
              </a:rPr>
              <a:t>YES</a:t>
            </a:r>
            <a:r>
              <a:rPr lang="en-CA" sz="2400" dirty="0">
                <a:ln w="0"/>
                <a:solidFill>
                  <a:schemeClr val="accent1"/>
                </a:solidFill>
                <a:effectLst>
                  <a:outerShdw blurRad="38100" dist="25400" dir="5400000" algn="ctr" rotWithShape="0">
                    <a:srgbClr val="6E747A">
                      <a:alpha val="43000"/>
                    </a:srgbClr>
                  </a:outerShdw>
                </a:effectLst>
                <a:ea typeface="Twentieth Century"/>
                <a:cs typeface="Twentieth Century"/>
              </a:rPr>
              <a:t> </a:t>
            </a:r>
            <a:endParaRPr lang="en-CA" dirty="0">
              <a:ln w="0"/>
              <a:solidFill>
                <a:schemeClr val="accent1"/>
              </a:solidFill>
              <a:effectLst>
                <a:outerShdw blurRad="38100" dist="25400" dir="5400000" algn="ctr" rotWithShape="0">
                  <a:srgbClr val="6E747A">
                    <a:alpha val="43000"/>
                  </a:srgbClr>
                </a:outerShdw>
              </a:effectLst>
              <a:ea typeface="Twentieth Century"/>
              <a:cs typeface="Twentieth Century"/>
            </a:endParaRPr>
          </a:p>
        </p:txBody>
      </p:sp>
      <p:sp>
        <p:nvSpPr>
          <p:cNvPr id="7" name="TextBox 6">
            <a:extLst>
              <a:ext uri="{FF2B5EF4-FFF2-40B4-BE49-F238E27FC236}">
                <a16:creationId xmlns:a16="http://schemas.microsoft.com/office/drawing/2014/main" id="{64014EC1-9786-C530-654F-9CB505C0CC8A}"/>
              </a:ext>
            </a:extLst>
          </p:cNvPr>
          <p:cNvSpPr txBox="1"/>
          <p:nvPr/>
        </p:nvSpPr>
        <p:spPr>
          <a:xfrm>
            <a:off x="844677" y="1928420"/>
            <a:ext cx="11619738" cy="1938992"/>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Twentieth Century"/>
              </a:rPr>
              <a:t>When you budget your money wisely, you'll never lose sleep over financial issues again. Tracking expenses and following a plan makes it easier to pay bills on time, build an emergency fund, and save for significant expenses such as equipment upgrading or maintenance, unexpected expenses, and expansions. Overall, a budget puts your business on a secure financial footing for both the day-to-day and the long term.</a:t>
            </a:r>
            <a:endParaRPr lang="en-US" sz="2400" dirty="0"/>
          </a:p>
        </p:txBody>
      </p:sp>
      <p:sp>
        <p:nvSpPr>
          <p:cNvPr id="9" name="TextBox 8">
            <a:extLst>
              <a:ext uri="{FF2B5EF4-FFF2-40B4-BE49-F238E27FC236}">
                <a16:creationId xmlns:a16="http://schemas.microsoft.com/office/drawing/2014/main" id="{8688B10C-92B3-22F8-C506-268BF278AE22}"/>
              </a:ext>
            </a:extLst>
          </p:cNvPr>
          <p:cNvSpPr txBox="1"/>
          <p:nvPr/>
        </p:nvSpPr>
        <p:spPr>
          <a:xfrm>
            <a:off x="560070" y="4568479"/>
            <a:ext cx="3193542" cy="1200329"/>
          </a:xfrm>
          <a:prstGeom prst="rect">
            <a:avLst/>
          </a:prstGeom>
          <a:noFill/>
        </p:spPr>
        <p:txBody>
          <a:bodyPr wrap="square">
            <a:spAutoFit/>
          </a:bodyPr>
          <a:lstStyle/>
          <a:p>
            <a:r>
              <a:rPr lang="en-CA" sz="2400" dirty="0">
                <a:solidFill>
                  <a:srgbClr val="111111"/>
                </a:solidFill>
                <a:effectLst/>
                <a:latin typeface="Calibri" panose="020F0502020204030204" pitchFamily="34" charset="0"/>
                <a:ea typeface="Twentieth Century"/>
              </a:rPr>
              <a:t>Making a budget and </a:t>
            </a:r>
            <a:r>
              <a:rPr lang="en-CA" sz="2400" dirty="0">
                <a:solidFill>
                  <a:srgbClr val="111111"/>
                </a:solidFill>
                <a:effectLst/>
                <a:latin typeface="Calibri" panose="020F0502020204030204" pitchFamily="34" charset="0"/>
                <a:ea typeface="Twentieth Century"/>
                <a:hlinkClick r:id="rId2" action="ppaction://hlinksldjump" tooltip="For small business owners, forecasting is the process of looking at past and present data, as well as marketplace trends, to predict the company's future financial performance. It enables you to gauge how much revenue you'll potentially earn in a particula"/>
              </a:rPr>
              <a:t>forecasting</a:t>
            </a:r>
            <a:r>
              <a:rPr lang="en-CA" sz="2400" dirty="0">
                <a:solidFill>
                  <a:srgbClr val="111111"/>
                </a:solidFill>
                <a:effectLst/>
                <a:latin typeface="Calibri" panose="020F0502020204030204" pitchFamily="34" charset="0"/>
                <a:ea typeface="Twentieth Century"/>
              </a:rPr>
              <a:t> demand can help you:</a:t>
            </a:r>
            <a:endParaRPr lang="en-US" sz="2400" dirty="0"/>
          </a:p>
        </p:txBody>
      </p:sp>
      <p:sp>
        <p:nvSpPr>
          <p:cNvPr id="11" name="TextBox 10">
            <a:extLst>
              <a:ext uri="{FF2B5EF4-FFF2-40B4-BE49-F238E27FC236}">
                <a16:creationId xmlns:a16="http://schemas.microsoft.com/office/drawing/2014/main" id="{B2478DE7-150C-B9F4-33D3-5321783714E4}"/>
              </a:ext>
            </a:extLst>
          </p:cNvPr>
          <p:cNvSpPr txBox="1"/>
          <p:nvPr/>
        </p:nvSpPr>
        <p:spPr>
          <a:xfrm>
            <a:off x="4775454" y="4326394"/>
            <a:ext cx="8044434" cy="2349361"/>
          </a:xfrm>
          <a:prstGeom prst="rect">
            <a:avLst/>
          </a:prstGeom>
          <a:noFill/>
        </p:spPr>
        <p:txBody>
          <a:bodyPr wrap="square">
            <a:spAutoFit/>
          </a:bodyPr>
          <a:lstStyle/>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none" strike="noStrike" dirty="0">
                <a:solidFill>
                  <a:srgbClr val="111111"/>
                </a:solidFill>
                <a:effectLst/>
                <a:ea typeface="Noto Sans Symbols"/>
                <a:cs typeface="Noto Sans Symbols"/>
              </a:rPr>
              <a:t>Set spending limits</a:t>
            </a:r>
            <a:endParaRPr lang="en-CA" sz="2400" u="none" strike="noStrike" dirty="0">
              <a:effectLst/>
              <a:ea typeface="Noto Sans Symbols"/>
              <a:cs typeface="Noto Sans Symbols"/>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none" strike="noStrike" dirty="0">
                <a:solidFill>
                  <a:srgbClr val="111111"/>
                </a:solidFill>
                <a:effectLst/>
                <a:ea typeface="Noto Sans Symbols"/>
                <a:cs typeface="Noto Sans Symbols"/>
              </a:rPr>
              <a:t>Find ways to pay down your debts</a:t>
            </a:r>
            <a:endParaRPr lang="en-CA" sz="2400" u="none" strike="noStrike" dirty="0">
              <a:effectLst/>
              <a:ea typeface="Noto Sans Symbols"/>
              <a:cs typeface="Noto Sans Symbols"/>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none" strike="noStrike" dirty="0">
                <a:solidFill>
                  <a:srgbClr val="111111"/>
                </a:solidFill>
                <a:effectLst/>
                <a:ea typeface="Noto Sans Symbols"/>
                <a:cs typeface="Noto Sans Symbols"/>
              </a:rPr>
              <a:t>Reduce costs and save more</a:t>
            </a:r>
            <a:endParaRPr lang="en-CA" sz="2400" u="none" strike="noStrike" dirty="0">
              <a:effectLst/>
              <a:ea typeface="Noto Sans Symbols"/>
              <a:cs typeface="Noto Sans Symbols"/>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none" strike="noStrike" dirty="0">
                <a:solidFill>
                  <a:srgbClr val="111111"/>
                </a:solidFill>
                <a:effectLst/>
                <a:ea typeface="Noto Sans Symbols"/>
                <a:cs typeface="Noto Sans Symbols"/>
              </a:rPr>
              <a:t>Reduce stress</a:t>
            </a:r>
            <a:endParaRPr lang="en-CA" sz="2400" u="none" strike="noStrike" dirty="0">
              <a:effectLst/>
              <a:ea typeface="Noto Sans Symbols"/>
              <a:cs typeface="Noto Sans Symbols"/>
            </a:endParaRPr>
          </a:p>
          <a:p>
            <a:pPr marL="342900" lvl="0" indent="-342900" algn="just">
              <a:spcAft>
                <a:spcPts val="800"/>
              </a:spcAft>
              <a:buFont typeface="Arial" panose="020B0604020202020204" pitchFamily="34" charset="0"/>
              <a:buChar char="●"/>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u="none" strike="noStrike" dirty="0">
                <a:solidFill>
                  <a:srgbClr val="111111"/>
                </a:solidFill>
                <a:effectLst/>
                <a:ea typeface="Noto Sans Symbols"/>
                <a:cs typeface="Noto Sans Symbols"/>
              </a:rPr>
              <a:t>Feel in control of your money and your business.</a:t>
            </a:r>
            <a:endParaRPr lang="en-CA" sz="2400" u="none" strike="noStrike" dirty="0">
              <a:effectLst/>
              <a:ea typeface="Noto Sans Symbols"/>
              <a:cs typeface="Noto Sans Symbols"/>
            </a:endParaRPr>
          </a:p>
        </p:txBody>
      </p:sp>
    </p:spTree>
    <p:extLst>
      <p:ext uri="{BB962C8B-B14F-4D97-AF65-F5344CB8AC3E}">
        <p14:creationId xmlns:p14="http://schemas.microsoft.com/office/powerpoint/2010/main" val="434391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2A730-6DCA-0B7E-5E92-3BED92BFB2DD}"/>
              </a:ext>
            </a:extLst>
          </p:cNvPr>
          <p:cNvSpPr>
            <a:spLocks noGrp="1"/>
          </p:cNvSpPr>
          <p:nvPr>
            <p:ph type="title"/>
          </p:nvPr>
        </p:nvSpPr>
        <p:spPr>
          <a:xfrm>
            <a:off x="838200" y="72517"/>
            <a:ext cx="10515600" cy="1325563"/>
          </a:xfrm>
        </p:spPr>
        <p:txBody>
          <a:bodyPr>
            <a:noAutofit/>
          </a:bodyPr>
          <a:lstStyle/>
          <a:p>
            <a:pPr algn="ctr"/>
            <a:r>
              <a:rPr lang="en-CA" sz="4800" b="1" dirty="0">
                <a:effectLst/>
                <a:latin typeface="Arial" panose="020B0604020202020204" pitchFamily="34" charset="0"/>
                <a:ea typeface="Twentieth Century"/>
                <a:cs typeface="Arial" panose="020B0604020202020204" pitchFamily="34" charset="0"/>
              </a:rPr>
              <a:t>What is the Difference </a:t>
            </a:r>
            <a:r>
              <a:rPr lang="en-CA" sz="4800" b="1" dirty="0">
                <a:latin typeface="Arial" panose="020B0604020202020204" pitchFamily="34" charset="0"/>
                <a:ea typeface="Twentieth Century"/>
                <a:cs typeface="Arial" panose="020B0604020202020204" pitchFamily="34" charset="0"/>
              </a:rPr>
              <a:t>B</a:t>
            </a:r>
            <a:r>
              <a:rPr lang="en-CA" sz="4800" b="1" dirty="0">
                <a:effectLst/>
                <a:latin typeface="Arial" panose="020B0604020202020204" pitchFamily="34" charset="0"/>
                <a:ea typeface="Twentieth Century"/>
                <a:cs typeface="Arial" panose="020B0604020202020204" pitchFamily="34" charset="0"/>
              </a:rPr>
              <a:t>etween </a:t>
            </a:r>
            <a:r>
              <a:rPr lang="en-CA" sz="4800" b="1" dirty="0">
                <a:latin typeface="Arial" panose="020B0604020202020204" pitchFamily="34" charset="0"/>
                <a:ea typeface="Twentieth Century"/>
                <a:cs typeface="Arial" panose="020B0604020202020204" pitchFamily="34" charset="0"/>
              </a:rPr>
              <a:t>B</a:t>
            </a:r>
            <a:r>
              <a:rPr lang="en-CA" sz="4800" b="1" dirty="0">
                <a:effectLst/>
                <a:latin typeface="Arial" panose="020B0604020202020204" pitchFamily="34" charset="0"/>
                <a:ea typeface="Twentieth Century"/>
                <a:cs typeface="Arial" panose="020B0604020202020204" pitchFamily="34" charset="0"/>
              </a:rPr>
              <a:t>udgeting and Bookkeeping?</a:t>
            </a:r>
            <a:endParaRPr lang="en-US" sz="48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46D16BB-9B8E-941A-9E09-2335D74DA689}"/>
              </a:ext>
            </a:extLst>
          </p:cNvPr>
          <p:cNvSpPr txBox="1"/>
          <p:nvPr/>
        </p:nvSpPr>
        <p:spPr>
          <a:xfrm>
            <a:off x="1145667" y="1398080"/>
            <a:ext cx="9900666" cy="981487"/>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Twentieth Century"/>
                <a:cs typeface="Twentieth Century"/>
              </a:rPr>
              <a:t>Bookkeeping deals with recording, summarising, interpreting, and reporting financial transactions.</a:t>
            </a:r>
            <a:endParaRPr lang="en-CA" u="sng" dirty="0">
              <a:effectLst/>
              <a:latin typeface="Twentieth Century"/>
              <a:ea typeface="Twentieth Century"/>
              <a:cs typeface="Twentieth Century"/>
            </a:endParaRPr>
          </a:p>
        </p:txBody>
      </p:sp>
      <p:sp>
        <p:nvSpPr>
          <p:cNvPr id="5" name="TextBox 4">
            <a:extLst>
              <a:ext uri="{FF2B5EF4-FFF2-40B4-BE49-F238E27FC236}">
                <a16:creationId xmlns:a16="http://schemas.microsoft.com/office/drawing/2014/main" id="{FD573051-7B2E-2D83-A59C-6A09CC9B67E4}"/>
              </a:ext>
            </a:extLst>
          </p:cNvPr>
          <p:cNvSpPr txBox="1"/>
          <p:nvPr/>
        </p:nvSpPr>
        <p:spPr>
          <a:xfrm>
            <a:off x="331470" y="2637316"/>
            <a:ext cx="4953762" cy="519822"/>
          </a:xfrm>
          <a:prstGeom prst="rect">
            <a:avLst/>
          </a:prstGeom>
          <a:ln w="28575"/>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25000"/>
              </a:lnSpc>
              <a:spcAft>
                <a:spcPts val="800"/>
              </a:spcAft>
            </a:pPr>
            <a:r>
              <a:rPr lang="en-CA" sz="2400" dirty="0">
                <a:effectLst/>
                <a:latin typeface="Calibri" panose="020F0502020204030204" pitchFamily="34" charset="0"/>
                <a:ea typeface="Twentieth Century"/>
                <a:cs typeface="Calibri" panose="020F0502020204030204" pitchFamily="34" charset="0"/>
              </a:rPr>
              <a:t>Bookkeeping asks questions such as:</a:t>
            </a:r>
            <a:endParaRPr lang="en-CA" dirty="0">
              <a:effectLst/>
              <a:latin typeface="Calibri" panose="020F0502020204030204" pitchFamily="34" charset="0"/>
              <a:ea typeface="Twentieth Century"/>
              <a:cs typeface="Calibri" panose="020F0502020204030204" pitchFamily="34" charset="0"/>
            </a:endParaRPr>
          </a:p>
        </p:txBody>
      </p:sp>
      <p:sp>
        <p:nvSpPr>
          <p:cNvPr id="7" name="TextBox 6">
            <a:extLst>
              <a:ext uri="{FF2B5EF4-FFF2-40B4-BE49-F238E27FC236}">
                <a16:creationId xmlns:a16="http://schemas.microsoft.com/office/drawing/2014/main" id="{4D26068B-5273-4B26-9BC6-C4F33039B164}"/>
              </a:ext>
            </a:extLst>
          </p:cNvPr>
          <p:cNvSpPr txBox="1"/>
          <p:nvPr/>
        </p:nvSpPr>
        <p:spPr>
          <a:xfrm>
            <a:off x="331470" y="3268583"/>
            <a:ext cx="6094476" cy="1487587"/>
          </a:xfrm>
          <a:prstGeom prst="rect">
            <a:avLst/>
          </a:prstGeom>
          <a:noFill/>
        </p:spPr>
        <p:txBody>
          <a:bodyPr wrap="square">
            <a:spAutoFit/>
          </a:bodyPr>
          <a:lstStyle/>
          <a:p>
            <a:pPr>
              <a:lnSpc>
                <a:spcPct val="125000"/>
              </a:lnSpc>
              <a:spcAft>
                <a:spcPts val="800"/>
              </a:spcAft>
            </a:pPr>
            <a:r>
              <a:rPr lang="en-CA" sz="2400" dirty="0">
                <a:effectLst/>
                <a:latin typeface="Calibri" panose="020F0502020204030204" pitchFamily="34" charset="0"/>
                <a:ea typeface="Twentieth Century"/>
                <a:cs typeface="Calibri" panose="020F0502020204030204" pitchFamily="34" charset="0"/>
              </a:rPr>
              <a:t>- Did we make a profit?</a:t>
            </a:r>
            <a:br>
              <a:rPr lang="en-CA" sz="2400" dirty="0">
                <a:effectLst/>
                <a:latin typeface="Calibri" panose="020F0502020204030204" pitchFamily="34" charset="0"/>
                <a:ea typeface="Twentieth Century"/>
                <a:cs typeface="Calibri" panose="020F0502020204030204" pitchFamily="34" charset="0"/>
              </a:rPr>
            </a:br>
            <a:r>
              <a:rPr lang="en-CA" sz="2400" dirty="0">
                <a:effectLst/>
                <a:latin typeface="Calibri" panose="020F0502020204030204" pitchFamily="34" charset="0"/>
                <a:ea typeface="Twentieth Century"/>
                <a:cs typeface="Calibri" panose="020F0502020204030204" pitchFamily="34" charset="0"/>
              </a:rPr>
              <a:t>- Where did we spend our money?</a:t>
            </a:r>
            <a:br>
              <a:rPr lang="en-CA" sz="2400" dirty="0">
                <a:effectLst/>
                <a:latin typeface="Calibri" panose="020F0502020204030204" pitchFamily="34" charset="0"/>
                <a:ea typeface="Twentieth Century"/>
                <a:cs typeface="Calibri" panose="020F0502020204030204" pitchFamily="34" charset="0"/>
              </a:rPr>
            </a:br>
            <a:r>
              <a:rPr lang="en-CA" sz="2400" dirty="0">
                <a:effectLst/>
                <a:latin typeface="Calibri" panose="020F0502020204030204" pitchFamily="34" charset="0"/>
                <a:ea typeface="Twentieth Century"/>
                <a:cs typeface="Calibri" panose="020F0502020204030204" pitchFamily="34" charset="0"/>
              </a:rPr>
              <a:t>- How much did we sell?</a:t>
            </a:r>
            <a:endParaRPr lang="en-US" sz="2400"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5A217CD0-7267-1309-A1A7-88017EABE570}"/>
              </a:ext>
            </a:extLst>
          </p:cNvPr>
          <p:cNvSpPr txBox="1"/>
          <p:nvPr/>
        </p:nvSpPr>
        <p:spPr>
          <a:xfrm>
            <a:off x="6814948" y="2695473"/>
            <a:ext cx="4953762" cy="461665"/>
          </a:xfrm>
          <a:prstGeom prst="rect">
            <a:avLst/>
          </a:prstGeom>
          <a:ln w="28575"/>
        </p:spPr>
        <p:style>
          <a:lnRef idx="2">
            <a:schemeClr val="accent6"/>
          </a:lnRef>
          <a:fillRef idx="1">
            <a:schemeClr val="lt1"/>
          </a:fillRef>
          <a:effectRef idx="0">
            <a:schemeClr val="accent6"/>
          </a:effectRef>
          <a:fontRef idx="minor">
            <a:schemeClr val="dk1"/>
          </a:fontRef>
        </p:style>
        <p:txBody>
          <a:bodyPr wrap="square">
            <a:spAutoFit/>
          </a:bodyPr>
          <a:lstStyle/>
          <a:p>
            <a:r>
              <a:rPr lang="en-CA" sz="2400" dirty="0">
                <a:effectLst/>
                <a:latin typeface="Calibri" panose="020F0502020204030204" pitchFamily="34" charset="0"/>
                <a:ea typeface="Twentieth Century"/>
              </a:rPr>
              <a:t>Budgeting asks questions such as:</a:t>
            </a:r>
            <a:endParaRPr lang="en-US" sz="2400" dirty="0"/>
          </a:p>
        </p:txBody>
      </p:sp>
      <p:sp>
        <p:nvSpPr>
          <p:cNvPr id="11" name="TextBox 10">
            <a:extLst>
              <a:ext uri="{FF2B5EF4-FFF2-40B4-BE49-F238E27FC236}">
                <a16:creationId xmlns:a16="http://schemas.microsoft.com/office/drawing/2014/main" id="{948B7D20-88D8-BC0C-9285-89238AABDB27}"/>
              </a:ext>
            </a:extLst>
          </p:cNvPr>
          <p:cNvSpPr txBox="1"/>
          <p:nvPr/>
        </p:nvSpPr>
        <p:spPr>
          <a:xfrm>
            <a:off x="6814948" y="3309619"/>
            <a:ext cx="6094476" cy="1405513"/>
          </a:xfrm>
          <a:prstGeom prst="rect">
            <a:avLst/>
          </a:prstGeom>
          <a:noFill/>
        </p:spPr>
        <p:txBody>
          <a:bodyPr wrap="square">
            <a:spAutoFit/>
          </a:bodyPr>
          <a:lstStyle/>
          <a:p>
            <a:pPr>
              <a:spcAft>
                <a:spcPts val="800"/>
              </a:spcAft>
            </a:pPr>
            <a:r>
              <a:rPr lang="en-CA" sz="2400" dirty="0">
                <a:effectLst/>
                <a:latin typeface="Calibri" panose="020F0502020204030204" pitchFamily="34" charset="0"/>
                <a:ea typeface="Twentieth Century"/>
                <a:cs typeface="Twentieth Century"/>
              </a:rPr>
              <a:t>- Where will our income come from? </a:t>
            </a:r>
            <a:endParaRPr lang="en-CA" sz="2400" dirty="0">
              <a:effectLst/>
              <a:latin typeface="Twentieth Century"/>
              <a:ea typeface="Twentieth Century"/>
              <a:cs typeface="Twentieth Century"/>
            </a:endParaRPr>
          </a:p>
          <a:p>
            <a:pPr>
              <a:spcAft>
                <a:spcPts val="800"/>
              </a:spcAft>
            </a:pPr>
            <a:r>
              <a:rPr lang="en-CA" sz="2400" dirty="0">
                <a:effectLst/>
                <a:latin typeface="Calibri" panose="020F0502020204030204" pitchFamily="34" charset="0"/>
                <a:ea typeface="Twentieth Century"/>
                <a:cs typeface="Twentieth Century"/>
              </a:rPr>
              <a:t>- What money will we need to spend?</a:t>
            </a:r>
            <a:endParaRPr lang="en-CA" sz="2400" dirty="0">
              <a:effectLst/>
              <a:latin typeface="Twentieth Century"/>
              <a:ea typeface="Twentieth Century"/>
              <a:cs typeface="Twentieth Century"/>
            </a:endParaRPr>
          </a:p>
          <a:p>
            <a:r>
              <a:rPr lang="en-CA" sz="2400" dirty="0">
                <a:effectLst/>
                <a:latin typeface="Calibri" panose="020F0502020204030204" pitchFamily="34" charset="0"/>
                <a:ea typeface="Twentieth Century"/>
              </a:rPr>
              <a:t>- Will we have a viable business?</a:t>
            </a:r>
            <a:endParaRPr lang="en-US" sz="2400" dirty="0"/>
          </a:p>
        </p:txBody>
      </p:sp>
      <p:sp>
        <p:nvSpPr>
          <p:cNvPr id="13" name="TextBox 12">
            <a:extLst>
              <a:ext uri="{FF2B5EF4-FFF2-40B4-BE49-F238E27FC236}">
                <a16:creationId xmlns:a16="http://schemas.microsoft.com/office/drawing/2014/main" id="{17E2F8FE-33F2-DFF6-93B1-4F4526A990F3}"/>
              </a:ext>
            </a:extLst>
          </p:cNvPr>
          <p:cNvSpPr txBox="1"/>
          <p:nvPr/>
        </p:nvSpPr>
        <p:spPr>
          <a:xfrm rot="21190451">
            <a:off x="354729" y="4778344"/>
            <a:ext cx="6455664" cy="461665"/>
          </a:xfrm>
          <a:prstGeom prst="rect">
            <a:avLst/>
          </a:prstGeom>
          <a:noFill/>
        </p:spPr>
        <p:txBody>
          <a:bodyPr wrap="square">
            <a:spAutoFit/>
          </a:bodyPr>
          <a:lstStyle/>
          <a:p>
            <a:r>
              <a:rPr lang="en-CA" sz="2400" i="1" dirty="0">
                <a:effectLst/>
                <a:latin typeface="Calibri" panose="020F0502020204030204" pitchFamily="34" charset="0"/>
                <a:ea typeface="Twentieth Century"/>
              </a:rPr>
              <a:t>What about accounting?</a:t>
            </a:r>
            <a:endParaRPr lang="en-US" sz="2400" i="1" dirty="0"/>
          </a:p>
        </p:txBody>
      </p:sp>
      <p:sp>
        <p:nvSpPr>
          <p:cNvPr id="15" name="TextBox 14">
            <a:extLst>
              <a:ext uri="{FF2B5EF4-FFF2-40B4-BE49-F238E27FC236}">
                <a16:creationId xmlns:a16="http://schemas.microsoft.com/office/drawing/2014/main" id="{2E4B90FF-46C5-BFBE-811C-0592E8F1CD26}"/>
              </a:ext>
            </a:extLst>
          </p:cNvPr>
          <p:cNvSpPr txBox="1"/>
          <p:nvPr/>
        </p:nvSpPr>
        <p:spPr>
          <a:xfrm>
            <a:off x="1673352" y="5431058"/>
            <a:ext cx="9505188" cy="1200329"/>
          </a:xfrm>
          <a:prstGeom prst="rect">
            <a:avLst/>
          </a:prstGeom>
          <a:noFill/>
        </p:spPr>
        <p:txBody>
          <a:bodyPr wrap="square">
            <a:spAutoFit/>
          </a:bodyPr>
          <a:lstStyle/>
          <a:p>
            <a:r>
              <a:rPr lang="en-CA" sz="2400" dirty="0">
                <a:effectLst/>
                <a:latin typeface="Calibri" panose="020F0502020204030204" pitchFamily="34" charset="0"/>
                <a:ea typeface="Twentieth Century"/>
              </a:rPr>
              <a:t>To tell them apart, let's look at the roles. A bookkeeper’s role is to record transactions and keep you financially organized, while accountants provide consultation and analysis and are more qualified to advise on tax matters.</a:t>
            </a:r>
            <a:endParaRPr lang="en-US" sz="2400" dirty="0"/>
          </a:p>
        </p:txBody>
      </p:sp>
    </p:spTree>
    <p:extLst>
      <p:ext uri="{BB962C8B-B14F-4D97-AF65-F5344CB8AC3E}">
        <p14:creationId xmlns:p14="http://schemas.microsoft.com/office/powerpoint/2010/main" val="1628552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animEffect transition="in" filter="fade">
                                      <p:cBhvr>
                                        <p:cTn id="23" dur="500"/>
                                        <p:tgtEl>
                                          <p:spTgt spid="1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p:bldP spid="9" grpId="0" animBg="1"/>
      <p:bldP spid="11"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91235-2633-94CA-8AD9-6AFDAC2A57D0}"/>
              </a:ext>
            </a:extLst>
          </p:cNvPr>
          <p:cNvSpPr>
            <a:spLocks noGrp="1"/>
          </p:cNvSpPr>
          <p:nvPr>
            <p:ph type="title"/>
          </p:nvPr>
        </p:nvSpPr>
        <p:spPr>
          <a:xfrm>
            <a:off x="838200" y="310261"/>
            <a:ext cx="10515600" cy="1325563"/>
          </a:xfrm>
        </p:spPr>
        <p:txBody>
          <a:bodyPr>
            <a:noAutofit/>
          </a:bodyPr>
          <a:lstStyle/>
          <a:p>
            <a:pPr algn="ctr"/>
            <a:r>
              <a:rPr lang="en-CA" sz="6600" b="1" dirty="0">
                <a:effectLst/>
                <a:latin typeface="Arial" panose="020B0604020202020204" pitchFamily="34" charset="0"/>
                <a:ea typeface="Twentieth Century"/>
                <a:cs typeface="Arial" panose="020B0604020202020204" pitchFamily="34" charset="0"/>
              </a:rPr>
              <a:t>When do </a:t>
            </a:r>
            <a:r>
              <a:rPr lang="en-CA" sz="6600" b="1" dirty="0">
                <a:latin typeface="Arial" panose="020B0604020202020204" pitchFamily="34" charset="0"/>
                <a:ea typeface="Twentieth Century"/>
                <a:cs typeface="Arial" panose="020B0604020202020204" pitchFamily="34" charset="0"/>
              </a:rPr>
              <a:t>Y</a:t>
            </a:r>
            <a:r>
              <a:rPr lang="en-CA" sz="6600" b="1" dirty="0">
                <a:effectLst/>
                <a:latin typeface="Arial" panose="020B0604020202020204" pitchFamily="34" charset="0"/>
                <a:ea typeface="Twentieth Century"/>
                <a:cs typeface="Arial" panose="020B0604020202020204" pitchFamily="34" charset="0"/>
              </a:rPr>
              <a:t>ou </a:t>
            </a:r>
            <a:r>
              <a:rPr lang="en-CA" sz="6600" b="1" dirty="0">
                <a:latin typeface="Arial" panose="020B0604020202020204" pitchFamily="34" charset="0"/>
                <a:ea typeface="Twentieth Century"/>
                <a:cs typeface="Arial" panose="020B0604020202020204" pitchFamily="34" charset="0"/>
              </a:rPr>
              <a:t>S</a:t>
            </a:r>
            <a:r>
              <a:rPr lang="en-CA" sz="6600" b="1" dirty="0">
                <a:effectLst/>
                <a:latin typeface="Arial" panose="020B0604020202020204" pitchFamily="34" charset="0"/>
                <a:ea typeface="Twentieth Century"/>
                <a:cs typeface="Arial" panose="020B0604020202020204" pitchFamily="34" charset="0"/>
              </a:rPr>
              <a:t>tart </a:t>
            </a:r>
            <a:r>
              <a:rPr lang="en-CA" sz="6600" b="1" dirty="0">
                <a:latin typeface="Arial" panose="020B0604020202020204" pitchFamily="34" charset="0"/>
                <a:ea typeface="Twentieth Century"/>
                <a:cs typeface="Arial" panose="020B0604020202020204" pitchFamily="34" charset="0"/>
              </a:rPr>
              <a:t>B</a:t>
            </a:r>
            <a:r>
              <a:rPr lang="en-CA" sz="6600" b="1" dirty="0">
                <a:effectLst/>
                <a:latin typeface="Arial" panose="020B0604020202020204" pitchFamily="34" charset="0"/>
                <a:ea typeface="Twentieth Century"/>
                <a:cs typeface="Arial" panose="020B0604020202020204" pitchFamily="34" charset="0"/>
              </a:rPr>
              <a:t>udgeting as a Start-Up?</a:t>
            </a:r>
            <a:endParaRPr lang="en-US" sz="66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02E99D70-EABE-4361-2AC2-D741CEFA9CE8}"/>
              </a:ext>
            </a:extLst>
          </p:cNvPr>
          <p:cNvSpPr txBox="1"/>
          <p:nvPr/>
        </p:nvSpPr>
        <p:spPr>
          <a:xfrm rot="21056607">
            <a:off x="97500" y="2242026"/>
            <a:ext cx="5970311" cy="830997"/>
          </a:xfrm>
          <a:prstGeom prst="rect">
            <a:avLst/>
          </a:prstGeom>
          <a:noFill/>
        </p:spPr>
        <p:txBody>
          <a:bodyPr wrap="square">
            <a:spAutoFit/>
          </a:bodyPr>
          <a:lstStyle/>
          <a:p>
            <a:r>
              <a:rPr lang="en-CA" sz="2400" dirty="0">
                <a:effectLst/>
                <a:latin typeface="Calibri" panose="020F0502020204030204" pitchFamily="34" charset="0"/>
                <a:ea typeface="Twentieth Century"/>
              </a:rPr>
              <a:t>You should start planning and budgeting for your business before you open your doors! </a:t>
            </a:r>
            <a:endParaRPr lang="en-US" sz="2400" dirty="0"/>
          </a:p>
        </p:txBody>
      </p:sp>
      <p:sp>
        <p:nvSpPr>
          <p:cNvPr id="6" name="TextBox 5">
            <a:extLst>
              <a:ext uri="{FF2B5EF4-FFF2-40B4-BE49-F238E27FC236}">
                <a16:creationId xmlns:a16="http://schemas.microsoft.com/office/drawing/2014/main" id="{D7C1C3FF-D7A7-DACB-36E0-D9F51DBF00BB}"/>
              </a:ext>
            </a:extLst>
          </p:cNvPr>
          <p:cNvSpPr txBox="1"/>
          <p:nvPr/>
        </p:nvSpPr>
        <p:spPr>
          <a:xfrm>
            <a:off x="6313949" y="3090672"/>
            <a:ext cx="5948155" cy="2308324"/>
          </a:xfrm>
          <a:prstGeom prst="rect">
            <a:avLst/>
          </a:prstGeom>
          <a:noFill/>
        </p:spPr>
        <p:txBody>
          <a:bodyPr wrap="square">
            <a:spAutoFit/>
          </a:bodyPr>
          <a:lstStyle/>
          <a:p>
            <a:r>
              <a:rPr lang="en-CA" sz="2400" dirty="0">
                <a:effectLst/>
                <a:latin typeface="Calibri" panose="020F0502020204030204" pitchFamily="34" charset="0"/>
                <a:ea typeface="Twentieth Century"/>
              </a:rPr>
              <a:t>The idea is to create different scenarios; you can see the result in your cash balance at the end of each month. This cash balance can give you information about your cash needs and how much you might need to borrow for working capital.</a:t>
            </a:r>
            <a:endParaRPr lang="en-US" sz="2400" dirty="0"/>
          </a:p>
        </p:txBody>
      </p:sp>
      <p:pic>
        <p:nvPicPr>
          <p:cNvPr id="2050" name="Picture 2">
            <a:extLst>
              <a:ext uri="{FF2B5EF4-FFF2-40B4-BE49-F238E27FC236}">
                <a16:creationId xmlns:a16="http://schemas.microsoft.com/office/drawing/2014/main" id="{779909A2-0850-5BF8-561B-1044FD7DA0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632" y="3537735"/>
            <a:ext cx="5265420" cy="31768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72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7AA91-7CED-BD6B-98AC-B189A667219D}"/>
              </a:ext>
            </a:extLst>
          </p:cNvPr>
          <p:cNvSpPr>
            <a:spLocks noGrp="1"/>
          </p:cNvSpPr>
          <p:nvPr>
            <p:ph type="title"/>
          </p:nvPr>
        </p:nvSpPr>
        <p:spPr>
          <a:xfrm>
            <a:off x="-402336" y="-91440"/>
            <a:ext cx="12993624" cy="1325563"/>
          </a:xfrm>
        </p:spPr>
        <p:txBody>
          <a:bodyPr>
            <a:noAutofit/>
          </a:bodyPr>
          <a:lstStyle/>
          <a:p>
            <a:pPr algn="ctr"/>
            <a:r>
              <a:rPr lang="en-CA" sz="6000" b="1" dirty="0">
                <a:latin typeface="Arial" panose="020B0604020202020204" pitchFamily="34" charset="0"/>
                <a:cs typeface="Arial" panose="020B0604020202020204" pitchFamily="34" charset="0"/>
              </a:rPr>
              <a:t>How to Create a Business Budget</a:t>
            </a:r>
            <a:endParaRPr lang="en-US" sz="60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FF0C68-C912-A6BA-7B2B-C7054332BF57}"/>
              </a:ext>
            </a:extLst>
          </p:cNvPr>
          <p:cNvSpPr txBox="1"/>
          <p:nvPr/>
        </p:nvSpPr>
        <p:spPr>
          <a:xfrm>
            <a:off x="265176" y="869177"/>
            <a:ext cx="11658600" cy="981487"/>
          </a:xfrm>
          <a:prstGeom prst="rect">
            <a:avLst/>
          </a:prstGeom>
          <a:noFill/>
        </p:spPr>
        <p:txBody>
          <a:bodyPr wrap="square">
            <a:spAutoFit/>
          </a:bodyPr>
          <a:lstStyle/>
          <a:p>
            <a:pPr algn="ctr">
              <a:lnSpc>
                <a:spcPct val="125000"/>
              </a:lnSpc>
              <a:spcAft>
                <a:spcPts val="800"/>
              </a:spcAft>
            </a:pPr>
            <a:r>
              <a:rPr lang="en-CA" sz="2400" u="sng" dirty="0">
                <a:effectLst/>
                <a:latin typeface="Calibri" panose="020F0502020204030204" pitchFamily="34" charset="0"/>
                <a:ea typeface="Twentieth Century"/>
                <a:cs typeface="Twentieth Century"/>
              </a:rPr>
              <a:t>While every good budget has the same framework, you’ll need to consider the unique budgeting aspects of your industry and business type.</a:t>
            </a:r>
            <a:endParaRPr lang="en-CA" sz="2400" u="sng"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C9DBEC0C-2FFF-75BF-F342-3FFA2B6039DA}"/>
              </a:ext>
            </a:extLst>
          </p:cNvPr>
          <p:cNvSpPr txBox="1"/>
          <p:nvPr/>
        </p:nvSpPr>
        <p:spPr>
          <a:xfrm>
            <a:off x="91440" y="1773185"/>
            <a:ext cx="12100560" cy="4934684"/>
          </a:xfrm>
          <a:prstGeom prst="rect">
            <a:avLst/>
          </a:prstGeom>
          <a:noFill/>
        </p:spPr>
        <p:txBody>
          <a:bodyPr wrap="square">
            <a:spAutoFit/>
          </a:bodyPr>
          <a:lstStyle/>
          <a:p>
            <a:pPr>
              <a:spcAft>
                <a:spcPts val="800"/>
              </a:spcAft>
            </a:pPr>
            <a:r>
              <a:rPr lang="en-CA" sz="2400" b="1" dirty="0">
                <a:effectLst/>
                <a:latin typeface="Calibri" panose="020F0502020204030204" pitchFamily="34" charset="0"/>
                <a:ea typeface="Twentieth Century"/>
                <a:cs typeface="Calibri" panose="020F0502020204030204" pitchFamily="34" charset="0"/>
              </a:rPr>
              <a:t>Inventory businesses</a:t>
            </a:r>
            <a:r>
              <a:rPr lang="en-CA" sz="2400" dirty="0">
                <a:effectLst/>
                <a:latin typeface="Calibri" panose="020F0502020204030204" pitchFamily="34" charset="0"/>
                <a:ea typeface="Twentieth Century"/>
                <a:cs typeface="Calibri" panose="020F0502020204030204" pitchFamily="34" charset="0"/>
              </a:rPr>
              <a:t>: If you need to stock up on inventory to meet demand, the cost of goods sold will significantly impact your budget. </a:t>
            </a:r>
          </a:p>
          <a:p>
            <a:pPr>
              <a:spcAft>
                <a:spcPts val="800"/>
              </a:spcAft>
            </a:pPr>
            <a:r>
              <a:rPr lang="en-CA" sz="2400" b="1" dirty="0">
                <a:effectLst/>
                <a:latin typeface="Calibri" panose="020F0502020204030204" pitchFamily="34" charset="0"/>
                <a:ea typeface="Twentieth Century"/>
                <a:cs typeface="Calibri" panose="020F0502020204030204" pitchFamily="34" charset="0"/>
              </a:rPr>
              <a:t>Service businesses:</a:t>
            </a:r>
            <a:r>
              <a:rPr lang="en-CA" sz="2400" dirty="0">
                <a:effectLst/>
                <a:latin typeface="Calibri" panose="020F0502020204030204" pitchFamily="34" charset="0"/>
                <a:ea typeface="Twentieth Century"/>
                <a:cs typeface="Calibri" panose="020F0502020204030204" pitchFamily="34" charset="0"/>
              </a:rPr>
              <a:t> If you don’t have a physical product, focus on projected sales, revenue, salaries, and consultant costs.</a:t>
            </a:r>
          </a:p>
          <a:p>
            <a:pPr>
              <a:spcAft>
                <a:spcPts val="800"/>
              </a:spcAft>
            </a:pPr>
            <a:r>
              <a:rPr lang="en-CA" sz="2400" b="1" dirty="0">
                <a:effectLst/>
                <a:latin typeface="Calibri" panose="020F0502020204030204" pitchFamily="34" charset="0"/>
                <a:ea typeface="Twentieth Century"/>
                <a:cs typeface="Calibri" panose="020F0502020204030204" pitchFamily="34" charset="0"/>
              </a:rPr>
              <a:t>Seasonal businesses:</a:t>
            </a:r>
            <a:r>
              <a:rPr lang="en-CA" sz="2400" dirty="0">
                <a:effectLst/>
                <a:latin typeface="Calibri" panose="020F0502020204030204" pitchFamily="34" charset="0"/>
                <a:ea typeface="Twentieth Century"/>
                <a:cs typeface="Calibri" panose="020F0502020204030204" pitchFamily="34" charset="0"/>
              </a:rPr>
              <a:t> Budgeting is important if your company has a busy or  slow season. Because your business isn’t consistent each month, a budget gives you a good view of ways to secure your cash flow during the slow season. </a:t>
            </a:r>
          </a:p>
          <a:p>
            <a:pPr>
              <a:spcAft>
                <a:spcPts val="800"/>
              </a:spcAft>
            </a:pPr>
            <a:r>
              <a:rPr lang="en-CA" sz="2400" b="1" dirty="0">
                <a:effectLst/>
                <a:latin typeface="Calibri" panose="020F0502020204030204" pitchFamily="34" charset="0"/>
                <a:ea typeface="Twentieth Century"/>
                <a:cs typeface="Calibri" panose="020F0502020204030204" pitchFamily="34" charset="0"/>
              </a:rPr>
              <a:t>E-commerce businesses</a:t>
            </a:r>
            <a:r>
              <a:rPr lang="en-CA" sz="2400" dirty="0">
                <a:effectLst/>
                <a:latin typeface="Calibri" panose="020F0502020204030204" pitchFamily="34" charset="0"/>
                <a:ea typeface="Twentieth Century"/>
                <a:cs typeface="Calibri" panose="020F0502020204030204" pitchFamily="34" charset="0"/>
              </a:rPr>
              <a:t>: The main budgeting factor for e-commerce is shipping. Shipping costs (and potential taxes and duties) can significantly impact your capital. Do you have space in your budget to cover shipping to customers?</a:t>
            </a:r>
          </a:p>
          <a:p>
            <a:pPr>
              <a:spcAft>
                <a:spcPts val="800"/>
              </a:spcAft>
            </a:pPr>
            <a:r>
              <a:rPr lang="en-CA" sz="2400" b="1" dirty="0">
                <a:effectLst/>
                <a:latin typeface="Calibri" panose="020F0502020204030204" pitchFamily="34" charset="0"/>
                <a:ea typeface="Twentieth Century"/>
                <a:cs typeface="Calibri" panose="020F0502020204030204" pitchFamily="34" charset="0"/>
              </a:rPr>
              <a:t>Custom order businesses:</a:t>
            </a:r>
            <a:r>
              <a:rPr lang="en-CA" sz="2400" dirty="0">
                <a:effectLst/>
                <a:latin typeface="Calibri" panose="020F0502020204030204" pitchFamily="34" charset="0"/>
                <a:ea typeface="Twentieth Century"/>
                <a:cs typeface="Calibri" panose="020F0502020204030204" pitchFamily="34" charset="0"/>
              </a:rPr>
              <a:t> When creating custom ordered goods, factor in labor time and cost of operations and materials. These vary from order to order, so make an average estimate.</a:t>
            </a:r>
          </a:p>
        </p:txBody>
      </p:sp>
      <p:sp>
        <p:nvSpPr>
          <p:cNvPr id="8" name="Arrow: Right 7">
            <a:extLst>
              <a:ext uri="{FF2B5EF4-FFF2-40B4-BE49-F238E27FC236}">
                <a16:creationId xmlns:a16="http://schemas.microsoft.com/office/drawing/2014/main" id="{603E9219-DF45-B135-898E-8E7826C1CB23}"/>
              </a:ext>
            </a:extLst>
          </p:cNvPr>
          <p:cNvSpPr/>
          <p:nvPr/>
        </p:nvSpPr>
        <p:spPr>
          <a:xfrm>
            <a:off x="11213592" y="63733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186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5556E2BC-0355-0F33-8A7F-985178DF8C4D}"/>
              </a:ext>
            </a:extLst>
          </p:cNvPr>
          <p:cNvSpPr>
            <a:spLocks noGrp="1"/>
          </p:cNvSpPr>
          <p:nvPr>
            <p:ph type="title"/>
          </p:nvPr>
        </p:nvSpPr>
        <p:spPr>
          <a:xfrm>
            <a:off x="-896112" y="-259911"/>
            <a:ext cx="14173200" cy="1325563"/>
          </a:xfrm>
        </p:spPr>
        <p:txBody>
          <a:bodyPr>
            <a:noAutofit/>
          </a:bodyPr>
          <a:lstStyle/>
          <a:p>
            <a:pPr algn="ctr"/>
            <a:r>
              <a:rPr lang="en-CA" sz="4800" b="1" dirty="0">
                <a:latin typeface="Arial" panose="020B0604020202020204" pitchFamily="34" charset="0"/>
                <a:cs typeface="Arial" panose="020B0604020202020204" pitchFamily="34" charset="0"/>
              </a:rPr>
              <a:t>How to Create a Business Budget Cont’d.</a:t>
            </a:r>
            <a:endParaRPr lang="en-US" sz="48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45826A5-D66B-B4B0-74F1-B875C686D667}"/>
              </a:ext>
            </a:extLst>
          </p:cNvPr>
          <p:cNvSpPr txBox="1"/>
          <p:nvPr/>
        </p:nvSpPr>
        <p:spPr>
          <a:xfrm>
            <a:off x="86868" y="675786"/>
            <a:ext cx="10401300" cy="519822"/>
          </a:xfrm>
          <a:prstGeom prst="rect">
            <a:avLst/>
          </a:prstGeom>
          <a:noFill/>
        </p:spPr>
        <p:txBody>
          <a:bodyPr wrap="square">
            <a:spAutoFit/>
          </a:bodyPr>
          <a:lstStyle/>
          <a:p>
            <a:pPr>
              <a:lnSpc>
                <a:spcPct val="125000"/>
              </a:lnSpc>
              <a:spcAft>
                <a:spcPts val="800"/>
              </a:spcAft>
            </a:pPr>
            <a:r>
              <a:rPr lang="en-CA" sz="2400" i="1" u="sng" dirty="0">
                <a:effectLst/>
                <a:latin typeface="Calibri" panose="020F0502020204030204" pitchFamily="34" charset="0"/>
                <a:ea typeface="Twentieth Century"/>
                <a:cs typeface="Twentieth Century"/>
              </a:rPr>
              <a:t>To plan your budget (i.e., budgeting), you need to: </a:t>
            </a:r>
            <a:endParaRPr lang="en-CA" i="1" u="sng" dirty="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5A849F96-E80C-628E-D44D-456C75C8E247}"/>
              </a:ext>
            </a:extLst>
          </p:cNvPr>
          <p:cNvSpPr txBox="1"/>
          <p:nvPr/>
        </p:nvSpPr>
        <p:spPr>
          <a:xfrm>
            <a:off x="0" y="1195608"/>
            <a:ext cx="12192000" cy="5673348"/>
          </a:xfrm>
          <a:prstGeom prst="rect">
            <a:avLst/>
          </a:prstGeom>
          <a:noFill/>
        </p:spPr>
        <p:txBody>
          <a:bodyPr wrap="square">
            <a:spAutoFit/>
          </a:bodyPr>
          <a:lstStyle/>
          <a:p>
            <a:pPr marL="342900" lvl="0" indent="-342900">
              <a:spcAft>
                <a:spcPts val="800"/>
              </a:spcAft>
              <a:buFont typeface="+mj-lt"/>
              <a:buAutoNum type="arabicPeriod"/>
            </a:pPr>
            <a:r>
              <a:rPr lang="en-CA" sz="2400" u="none" strike="noStrike" dirty="0">
                <a:effectLst/>
                <a:latin typeface="Calibri" panose="020F0502020204030204" pitchFamily="34" charset="0"/>
                <a:ea typeface="Twentieth Century"/>
                <a:cs typeface="Calibri" panose="020F0502020204030204" pitchFamily="34" charset="0"/>
              </a:rPr>
              <a:t>Look at your revenue: set goals! How much money is your business bringing in each month, and where is that money coming from?  Be realistic, don’t overestimate.  Accurate forecasting is vital. In your second year and the next to come, your projected sales calculations should be based on historical sales figures or market trends, predicted growth, the economy, promotions, marketing efforts, etc.</a:t>
            </a:r>
          </a:p>
          <a:p>
            <a:pPr marL="342900" lvl="0" indent="-342900">
              <a:spcAft>
                <a:spcPts val="800"/>
              </a:spcAft>
              <a:buFont typeface="+mj-lt"/>
              <a:buAutoNum type="arabicPeriod"/>
            </a:pPr>
            <a:r>
              <a:rPr lang="en-CA" sz="2400" u="none" strike="noStrike" dirty="0">
                <a:effectLst/>
                <a:latin typeface="Calibri" panose="020F0502020204030204" pitchFamily="34" charset="0"/>
                <a:ea typeface="Twentieth Century"/>
                <a:cs typeface="Calibri" panose="020F0502020204030204" pitchFamily="34" charset="0"/>
              </a:rPr>
              <a:t>Determine your variable costs: What are the direct costs of sales – i.e., costs of materials, components, or subcontractors to make the product or supply the service?</a:t>
            </a:r>
          </a:p>
          <a:p>
            <a:pPr marL="342900" lvl="0" indent="-342900">
              <a:spcAft>
                <a:spcPts val="800"/>
              </a:spcAft>
              <a:buFont typeface="+mj-lt"/>
              <a:buAutoNum type="arabicPeriod"/>
            </a:pPr>
            <a:r>
              <a:rPr lang="en-CA" sz="2400" u="none" strike="noStrike" dirty="0">
                <a:effectLst/>
                <a:latin typeface="Calibri" panose="020F0502020204030204" pitchFamily="34" charset="0"/>
                <a:ea typeface="Twentieth Century"/>
                <a:cs typeface="Calibri" panose="020F0502020204030204" pitchFamily="34" charset="0"/>
              </a:rPr>
              <a:t>Determine your fixed costs: </a:t>
            </a:r>
            <a:r>
              <a:rPr lang="en-CA" sz="2400" i="1" u="none" strike="noStrike" dirty="0">
                <a:effectLst/>
                <a:latin typeface="Calibri" panose="020F0502020204030204" pitchFamily="34" charset="0"/>
                <a:ea typeface="Twentieth Century"/>
                <a:cs typeface="Calibri" panose="020F0502020204030204" pitchFamily="34" charset="0"/>
              </a:rPr>
              <a:t>What are the fixed costs or overheads?</a:t>
            </a:r>
            <a:endParaRPr lang="en-CA" sz="2400" u="none" strike="noStrike" dirty="0">
              <a:effectLst/>
              <a:latin typeface="Calibri" panose="020F0502020204030204" pitchFamily="34" charset="0"/>
              <a:ea typeface="Twentieth Century"/>
              <a:cs typeface="Calibri" panose="020F0502020204030204" pitchFamily="34" charset="0"/>
            </a:endParaRPr>
          </a:p>
          <a:p>
            <a:pPr marL="342900" lvl="0" indent="-342900">
              <a:spcBef>
                <a:spcPts val="800"/>
              </a:spcBef>
              <a:spcAft>
                <a:spcPts val="0"/>
              </a:spcAft>
              <a:buFont typeface="+mj-lt"/>
              <a:buAutoNum type="arabicPeriod"/>
            </a:pPr>
            <a:r>
              <a:rPr lang="en-CA" sz="2400" b="1" u="none" strike="noStrike" dirty="0">
                <a:effectLst/>
                <a:latin typeface="Calibri" panose="020F0502020204030204" pitchFamily="34" charset="0"/>
                <a:cs typeface="Calibri" panose="020F0502020204030204" pitchFamily="34" charset="0"/>
              </a:rPr>
              <a:t>Determine one-off costs: a cost that is paid once and not repeated often outside a company’s usual activities such as purchases of computers or new equipment, registering fees, etc.</a:t>
            </a:r>
          </a:p>
          <a:p>
            <a:pPr marL="342900" lvl="0" indent="-342900">
              <a:spcAft>
                <a:spcPts val="800"/>
              </a:spcAft>
              <a:buFont typeface="+mj-lt"/>
              <a:buAutoNum type="arabicPeriod"/>
            </a:pPr>
            <a:r>
              <a:rPr lang="en-CA" sz="2400" u="none" strike="noStrike" dirty="0">
                <a:effectLst/>
                <a:latin typeface="Calibri" panose="020F0502020204030204" pitchFamily="34" charset="0"/>
                <a:ea typeface="Twentieth Century"/>
                <a:cs typeface="Calibri" panose="020F0502020204030204" pitchFamily="34" charset="0"/>
              </a:rPr>
              <a:t>Determine your working capital. Maintaining a positive </a:t>
            </a:r>
            <a:r>
              <a:rPr lang="en-CA" sz="2400" u="none" strike="noStrike" dirty="0">
                <a:effectLst/>
                <a:latin typeface="Calibri" panose="020F0502020204030204" pitchFamily="34" charset="0"/>
                <a:ea typeface="Twentieth Century"/>
                <a:cs typeface="Calibri" panose="020F0502020204030204" pitchFamily="34" charset="0"/>
                <a:hlinkClick r:id="rId2" action="ppaction://hlinksldjump" tooltip="A closing balance is the total in an account at the end of a reporting period. A closing balance can be made up of many transactions that may impact an account during a reporting period. To investigate the reason why a closing balance is a particular amoun"/>
              </a:rPr>
              <a:t>closing balance</a:t>
            </a:r>
            <a:r>
              <a:rPr lang="en-CA" sz="2400" u="none" strike="noStrike" dirty="0">
                <a:effectLst/>
                <a:latin typeface="Calibri" panose="020F0502020204030204" pitchFamily="34" charset="0"/>
                <a:ea typeface="Twentieth Century"/>
                <a:cs typeface="Calibri" panose="020F0502020204030204" pitchFamily="34" charset="0"/>
              </a:rPr>
              <a:t> is vital. A recurrent negative Closing Balance means the company is experiencing budget planning and profitability problems.</a:t>
            </a:r>
          </a:p>
        </p:txBody>
      </p:sp>
    </p:spTree>
    <p:extLst>
      <p:ext uri="{BB962C8B-B14F-4D97-AF65-F5344CB8AC3E}">
        <p14:creationId xmlns:p14="http://schemas.microsoft.com/office/powerpoint/2010/main" val="2384578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7">
                                            <p:txEl>
                                              <p:pRg st="3" end="3"/>
                                            </p:txEl>
                                          </p:spTgt>
                                        </p:tgtEl>
                                        <p:attrNameLst>
                                          <p:attrName>style.visibility</p:attrName>
                                        </p:attrNameLst>
                                      </p:cBhvr>
                                      <p:to>
                                        <p:strVal val="visible"/>
                                      </p:to>
                                    </p:set>
                                    <p:animEffect transition="in" filter="fade">
                                      <p:cBhvr>
                                        <p:cTn id="20" dur="500"/>
                                        <p:tgtEl>
                                          <p:spTgt spid="7">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FFDB4-7B16-F759-464C-AE87E5811ECC}"/>
              </a:ext>
            </a:extLst>
          </p:cNvPr>
          <p:cNvSpPr>
            <a:spLocks noGrp="1"/>
          </p:cNvSpPr>
          <p:nvPr>
            <p:ph type="title"/>
          </p:nvPr>
        </p:nvSpPr>
        <p:spPr>
          <a:xfrm>
            <a:off x="838200" y="-10096"/>
            <a:ext cx="10515600" cy="1325563"/>
          </a:xfrm>
        </p:spPr>
        <p:txBody>
          <a:bodyPr>
            <a:noAutofit/>
          </a:bodyPr>
          <a:lstStyle/>
          <a:p>
            <a:pPr algn="ctr"/>
            <a:r>
              <a:rPr lang="en-CA" sz="3600" b="1" dirty="0">
                <a:effectLst/>
                <a:latin typeface="Arial" panose="020B0604020202020204" pitchFamily="34" charset="0"/>
                <a:ea typeface="Twentieth Century"/>
                <a:cs typeface="Arial" panose="020B0604020202020204" pitchFamily="34" charset="0"/>
              </a:rPr>
              <a:t>Scenario: Monthly Budget, Kuujjuaq Colorful Scarves, Year Ended December 31st, 2022 </a:t>
            </a:r>
            <a:endParaRPr lang="en-US" sz="36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0B41CA36-29C5-67DD-6DFB-71C9B01B2DE8}"/>
              </a:ext>
            </a:extLst>
          </p:cNvPr>
          <p:cNvPicPr>
            <a:picLocks noChangeAspect="1"/>
          </p:cNvPicPr>
          <p:nvPr/>
        </p:nvPicPr>
        <p:blipFill>
          <a:blip r:embed="rId2"/>
          <a:stretch>
            <a:fillRect/>
          </a:stretch>
        </p:blipFill>
        <p:spPr>
          <a:xfrm>
            <a:off x="838200" y="1911215"/>
            <a:ext cx="10155638" cy="3164063"/>
          </a:xfrm>
          <a:prstGeom prst="rect">
            <a:avLst/>
          </a:prstGeom>
        </p:spPr>
      </p:pic>
      <p:sp>
        <p:nvSpPr>
          <p:cNvPr id="5" name="Arrow: Right 4">
            <a:extLst>
              <a:ext uri="{FF2B5EF4-FFF2-40B4-BE49-F238E27FC236}">
                <a16:creationId xmlns:a16="http://schemas.microsoft.com/office/drawing/2014/main" id="{F09B102E-BC48-C7C7-3BB1-1E3F089E686B}"/>
              </a:ext>
            </a:extLst>
          </p:cNvPr>
          <p:cNvSpPr/>
          <p:nvPr/>
        </p:nvSpPr>
        <p:spPr>
          <a:xfrm>
            <a:off x="10981646" y="61996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737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31AE98E-D8DA-423B-B937-6E70BBBF2B9B}"/>
              </a:ext>
            </a:extLst>
          </p:cNvPr>
          <p:cNvPicPr>
            <a:picLocks noChangeAspect="1"/>
          </p:cNvPicPr>
          <p:nvPr/>
        </p:nvPicPr>
        <p:blipFill>
          <a:blip r:embed="rId2"/>
          <a:stretch>
            <a:fillRect/>
          </a:stretch>
        </p:blipFill>
        <p:spPr>
          <a:xfrm>
            <a:off x="618900" y="621010"/>
            <a:ext cx="10732551" cy="5615979"/>
          </a:xfrm>
          <a:prstGeom prst="rect">
            <a:avLst/>
          </a:prstGeom>
        </p:spPr>
      </p:pic>
    </p:spTree>
    <p:extLst>
      <p:ext uri="{BB962C8B-B14F-4D97-AF65-F5344CB8AC3E}">
        <p14:creationId xmlns:p14="http://schemas.microsoft.com/office/powerpoint/2010/main" val="132320708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3445</TotalTime>
  <Words>1539</Words>
  <Application>Microsoft Office PowerPoint</Application>
  <PresentationFormat>Widescreen</PresentationFormat>
  <Paragraphs>85</Paragraphs>
  <Slides>20</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proxima-nova</vt:lpstr>
      <vt:lpstr>Twentieth Century</vt:lpstr>
      <vt:lpstr>Arial</vt:lpstr>
      <vt:lpstr>Calibri</vt:lpstr>
      <vt:lpstr>Calibri Light</vt:lpstr>
      <vt:lpstr>Cooper Black</vt:lpstr>
      <vt:lpstr>1_Office Theme</vt:lpstr>
      <vt:lpstr>Entrepreneur Local Learning Centers</vt:lpstr>
      <vt:lpstr>SEMINAR 25: how to budget</vt:lpstr>
      <vt:lpstr>Do I Need a Budget?</vt:lpstr>
      <vt:lpstr>What is the Difference Between Budgeting and Bookkeeping?</vt:lpstr>
      <vt:lpstr>When do You Start Budgeting as a Start-Up?</vt:lpstr>
      <vt:lpstr>How to Create a Business Budget</vt:lpstr>
      <vt:lpstr>How to Create a Business Budget Cont’d.</vt:lpstr>
      <vt:lpstr>Scenario: Monthly Budget, Kuujjuaq Colorful Scarves, Year Ended December 31st, 2022 </vt:lpstr>
      <vt:lpstr>PowerPoint Presentation</vt:lpstr>
      <vt:lpstr>Scenario Questions, Page 1</vt:lpstr>
      <vt:lpstr>Scenario Questions, Page 2</vt:lpstr>
      <vt:lpstr>PowerPoint Presentation</vt:lpstr>
      <vt:lpstr>TRUE OR FALSE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25: how to budget</dc:title>
  <dc:creator>Keilan Baker</dc:creator>
  <cp:lastModifiedBy>cloudconvert_11</cp:lastModifiedBy>
  <cp:revision>17</cp:revision>
  <dcterms:created xsi:type="dcterms:W3CDTF">2022-10-06T20:26:41Z</dcterms:created>
  <dcterms:modified xsi:type="dcterms:W3CDTF">2023-08-21T17:49:00Z</dcterms:modified>
</cp:coreProperties>
</file>