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7"/>
  </p:notesMasterIdLst>
  <p:sldIdLst>
    <p:sldId id="328" r:id="rId2"/>
    <p:sldId id="258" r:id="rId3"/>
    <p:sldId id="329" r:id="rId4"/>
    <p:sldId id="259" r:id="rId5"/>
    <p:sldId id="260" r:id="rId6"/>
    <p:sldId id="261" r:id="rId7"/>
    <p:sldId id="264" r:id="rId8"/>
    <p:sldId id="262" r:id="rId9"/>
    <p:sldId id="263" r:id="rId10"/>
    <p:sldId id="266" r:id="rId11"/>
    <p:sldId id="265" r:id="rId12"/>
    <p:sldId id="267" r:id="rId13"/>
    <p:sldId id="268" r:id="rId14"/>
    <p:sldId id="269" r:id="rId15"/>
    <p:sldId id="270" r:id="rId16"/>
    <p:sldId id="296" r:id="rId17"/>
    <p:sldId id="299" r:id="rId18"/>
    <p:sldId id="319" r:id="rId19"/>
    <p:sldId id="302" r:id="rId20"/>
    <p:sldId id="294" r:id="rId21"/>
    <p:sldId id="295" r:id="rId22"/>
    <p:sldId id="297" r:id="rId23"/>
    <p:sldId id="298" r:id="rId24"/>
    <p:sldId id="300" r:id="rId25"/>
    <p:sldId id="301" r:id="rId2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Keilan Baker" initials="KB" lastIdx="3" clrIdx="0">
    <p:extLst>
      <p:ext uri="{19B8F6BF-5375-455C-9EA6-DF929625EA0E}">
        <p15:presenceInfo xmlns:p15="http://schemas.microsoft.com/office/powerpoint/2012/main" userId="f55a0ce9be160cb2"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667" autoAdjust="0"/>
    <p:restoredTop sz="94660"/>
  </p:normalViewPr>
  <p:slideViewPr>
    <p:cSldViewPr snapToGrid="0">
      <p:cViewPr varScale="1">
        <p:scale>
          <a:sx n="109" d="100"/>
          <a:sy n="109" d="100"/>
        </p:scale>
        <p:origin x="576" y="126"/>
      </p:cViewPr>
      <p:guideLst/>
    </p:cSldViewPr>
  </p:slideViewPr>
  <p:notesTextViewPr>
    <p:cViewPr>
      <p:scale>
        <a:sx n="3" d="2"/>
        <a:sy n="3" d="2"/>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0CEC121-F1CC-4883-83C6-2FAA4890E8D4}" type="datetimeFigureOut">
              <a:rPr lang="en-US" smtClean="0"/>
              <a:t>1/14/2023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5F1FEB6-FA6F-47C8-81D3-EEC92749E1A8}" type="slidenum">
              <a:rPr lang="en-US" smtClean="0"/>
              <a:t>‹#›</a:t>
            </a:fld>
            <a:endParaRPr lang="en-US"/>
          </a:p>
        </p:txBody>
      </p:sp>
    </p:spTree>
    <p:extLst>
      <p:ext uri="{BB962C8B-B14F-4D97-AF65-F5344CB8AC3E}">
        <p14:creationId xmlns:p14="http://schemas.microsoft.com/office/powerpoint/2010/main" val="775399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17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a:p>
        </p:txBody>
      </p:sp>
      <p:sp>
        <p:nvSpPr>
          <p:cNvPr id="717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47893C85-EB2E-4318-901C-A3AB50D25613}" type="slidenum">
              <a:rPr lang="en-US" altLang="en-US" smtClean="0">
                <a:latin typeface="Arial" panose="020B0604020202020204" pitchFamily="34" charset="0"/>
              </a:rPr>
              <a:pPr>
                <a:spcBef>
                  <a:spcPct val="0"/>
                </a:spcBef>
              </a:pPr>
              <a:t>1</a:t>
            </a:fld>
            <a:endParaRPr lang="en-US" altLang="en-US">
              <a:latin typeface="Arial" panose="020B0604020202020204" pitchFamily="34" charset="0"/>
            </a:endParaRPr>
          </a:p>
        </p:txBody>
      </p:sp>
    </p:spTree>
    <p:extLst>
      <p:ext uri="{BB962C8B-B14F-4D97-AF65-F5344CB8AC3E}">
        <p14:creationId xmlns:p14="http://schemas.microsoft.com/office/powerpoint/2010/main" val="404512195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8CF4B9-2F6D-469D-B77F-D8C2002F42F3}"/>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AFF0344E-1789-4635-BC68-2EDE73B5B7C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E4267931-AB49-441D-A667-344192E35F76}"/>
              </a:ext>
            </a:extLst>
          </p:cNvPr>
          <p:cNvSpPr>
            <a:spLocks noGrp="1"/>
          </p:cNvSpPr>
          <p:nvPr>
            <p:ph type="dt" sz="half" idx="10"/>
          </p:nvPr>
        </p:nvSpPr>
        <p:spPr/>
        <p:txBody>
          <a:bodyPr/>
          <a:lstStyle/>
          <a:p>
            <a:fld id="{D4C3DC5A-B633-4B35-9788-F5AB160B682B}" type="datetimeFigureOut">
              <a:rPr lang="en-US" smtClean="0"/>
              <a:t>1/14/2023</a:t>
            </a:fld>
            <a:endParaRPr lang="en-US"/>
          </a:p>
        </p:txBody>
      </p:sp>
      <p:sp>
        <p:nvSpPr>
          <p:cNvPr id="5" name="Footer Placeholder 4">
            <a:extLst>
              <a:ext uri="{FF2B5EF4-FFF2-40B4-BE49-F238E27FC236}">
                <a16:creationId xmlns:a16="http://schemas.microsoft.com/office/drawing/2014/main" id="{A779BACA-57C1-4052-8642-43DFA3E611A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B406903-DA34-45A3-82A2-C2A46C72C73E}"/>
              </a:ext>
            </a:extLst>
          </p:cNvPr>
          <p:cNvSpPr>
            <a:spLocks noGrp="1"/>
          </p:cNvSpPr>
          <p:nvPr>
            <p:ph type="sldNum" sz="quarter" idx="12"/>
          </p:nvPr>
        </p:nvSpPr>
        <p:spPr/>
        <p:txBody>
          <a:bodyPr/>
          <a:lstStyle/>
          <a:p>
            <a:fld id="{A90A02F3-4255-4C54-99DD-912A274ED4A3}" type="slidenum">
              <a:rPr lang="en-US" smtClean="0"/>
              <a:t>‹#›</a:t>
            </a:fld>
            <a:endParaRPr lang="en-US"/>
          </a:p>
        </p:txBody>
      </p:sp>
    </p:spTree>
    <p:extLst>
      <p:ext uri="{BB962C8B-B14F-4D97-AF65-F5344CB8AC3E}">
        <p14:creationId xmlns:p14="http://schemas.microsoft.com/office/powerpoint/2010/main" val="361302784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872979-2D36-4914-B5C2-E3753E9737D7}"/>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7DAE2834-B9A0-4CDD-88FB-B409C79FE1F9}"/>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76DEE51-9877-4E54-A938-A99DD5A6E78D}"/>
              </a:ext>
            </a:extLst>
          </p:cNvPr>
          <p:cNvSpPr>
            <a:spLocks noGrp="1"/>
          </p:cNvSpPr>
          <p:nvPr>
            <p:ph type="dt" sz="half" idx="10"/>
          </p:nvPr>
        </p:nvSpPr>
        <p:spPr/>
        <p:txBody>
          <a:bodyPr/>
          <a:lstStyle/>
          <a:p>
            <a:fld id="{D4C3DC5A-B633-4B35-9788-F5AB160B682B}" type="datetimeFigureOut">
              <a:rPr lang="en-US" smtClean="0"/>
              <a:t>1/14/2023</a:t>
            </a:fld>
            <a:endParaRPr lang="en-US"/>
          </a:p>
        </p:txBody>
      </p:sp>
      <p:sp>
        <p:nvSpPr>
          <p:cNvPr id="5" name="Footer Placeholder 4">
            <a:extLst>
              <a:ext uri="{FF2B5EF4-FFF2-40B4-BE49-F238E27FC236}">
                <a16:creationId xmlns:a16="http://schemas.microsoft.com/office/drawing/2014/main" id="{222334A4-FEE3-4DCD-B2B6-81B89FEB71D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21A2D89-204B-4F35-B64B-55F07D6DE4EC}"/>
              </a:ext>
            </a:extLst>
          </p:cNvPr>
          <p:cNvSpPr>
            <a:spLocks noGrp="1"/>
          </p:cNvSpPr>
          <p:nvPr>
            <p:ph type="sldNum" sz="quarter" idx="12"/>
          </p:nvPr>
        </p:nvSpPr>
        <p:spPr/>
        <p:txBody>
          <a:bodyPr/>
          <a:lstStyle/>
          <a:p>
            <a:fld id="{A90A02F3-4255-4C54-99DD-912A274ED4A3}" type="slidenum">
              <a:rPr lang="en-US" smtClean="0"/>
              <a:t>‹#›</a:t>
            </a:fld>
            <a:endParaRPr lang="en-US"/>
          </a:p>
        </p:txBody>
      </p:sp>
    </p:spTree>
    <p:extLst>
      <p:ext uri="{BB962C8B-B14F-4D97-AF65-F5344CB8AC3E}">
        <p14:creationId xmlns:p14="http://schemas.microsoft.com/office/powerpoint/2010/main" val="4586449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BE0198A-6F2C-4B9B-88A5-29CD940BE7D8}"/>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8D721172-C34F-4ED4-B27B-8BBE56180556}"/>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FA4EA5D-FF6D-4D1C-8A35-A6405B28C7E4}"/>
              </a:ext>
            </a:extLst>
          </p:cNvPr>
          <p:cNvSpPr>
            <a:spLocks noGrp="1"/>
          </p:cNvSpPr>
          <p:nvPr>
            <p:ph type="dt" sz="half" idx="10"/>
          </p:nvPr>
        </p:nvSpPr>
        <p:spPr/>
        <p:txBody>
          <a:bodyPr/>
          <a:lstStyle/>
          <a:p>
            <a:fld id="{D4C3DC5A-B633-4B35-9788-F5AB160B682B}" type="datetimeFigureOut">
              <a:rPr lang="en-US" smtClean="0"/>
              <a:t>1/14/2023</a:t>
            </a:fld>
            <a:endParaRPr lang="en-US"/>
          </a:p>
        </p:txBody>
      </p:sp>
      <p:sp>
        <p:nvSpPr>
          <p:cNvPr id="5" name="Footer Placeholder 4">
            <a:extLst>
              <a:ext uri="{FF2B5EF4-FFF2-40B4-BE49-F238E27FC236}">
                <a16:creationId xmlns:a16="http://schemas.microsoft.com/office/drawing/2014/main" id="{12B32AC9-6F1D-4FAE-8B95-BE42D75E0E4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7CD3865-2168-40EE-8F5E-F085A965CAB3}"/>
              </a:ext>
            </a:extLst>
          </p:cNvPr>
          <p:cNvSpPr>
            <a:spLocks noGrp="1"/>
          </p:cNvSpPr>
          <p:nvPr>
            <p:ph type="sldNum" sz="quarter" idx="12"/>
          </p:nvPr>
        </p:nvSpPr>
        <p:spPr/>
        <p:txBody>
          <a:bodyPr/>
          <a:lstStyle/>
          <a:p>
            <a:fld id="{A90A02F3-4255-4C54-99DD-912A274ED4A3}" type="slidenum">
              <a:rPr lang="en-US" smtClean="0"/>
              <a:t>‹#›</a:t>
            </a:fld>
            <a:endParaRPr lang="en-US"/>
          </a:p>
        </p:txBody>
      </p:sp>
    </p:spTree>
    <p:extLst>
      <p:ext uri="{BB962C8B-B14F-4D97-AF65-F5344CB8AC3E}">
        <p14:creationId xmlns:p14="http://schemas.microsoft.com/office/powerpoint/2010/main" val="155088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89B66B-A028-4D74-94E0-4CC27B04C03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9430821-92EF-468E-9380-A0D83CE53591}"/>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0847EC8-626A-4D24-8547-4A1875F6C514}"/>
              </a:ext>
            </a:extLst>
          </p:cNvPr>
          <p:cNvSpPr>
            <a:spLocks noGrp="1"/>
          </p:cNvSpPr>
          <p:nvPr>
            <p:ph type="dt" sz="half" idx="10"/>
          </p:nvPr>
        </p:nvSpPr>
        <p:spPr/>
        <p:txBody>
          <a:bodyPr/>
          <a:lstStyle/>
          <a:p>
            <a:fld id="{D4C3DC5A-B633-4B35-9788-F5AB160B682B}" type="datetimeFigureOut">
              <a:rPr lang="en-US" smtClean="0"/>
              <a:t>1/14/2023</a:t>
            </a:fld>
            <a:endParaRPr lang="en-US"/>
          </a:p>
        </p:txBody>
      </p:sp>
      <p:sp>
        <p:nvSpPr>
          <p:cNvPr id="5" name="Footer Placeholder 4">
            <a:extLst>
              <a:ext uri="{FF2B5EF4-FFF2-40B4-BE49-F238E27FC236}">
                <a16:creationId xmlns:a16="http://schemas.microsoft.com/office/drawing/2014/main" id="{CC40A873-EA6C-4999-A04A-F0091F8BD73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7E97DD0-87CF-461E-AA68-676AEABFAD88}"/>
              </a:ext>
            </a:extLst>
          </p:cNvPr>
          <p:cNvSpPr>
            <a:spLocks noGrp="1"/>
          </p:cNvSpPr>
          <p:nvPr>
            <p:ph type="sldNum" sz="quarter" idx="12"/>
          </p:nvPr>
        </p:nvSpPr>
        <p:spPr/>
        <p:txBody>
          <a:bodyPr/>
          <a:lstStyle/>
          <a:p>
            <a:fld id="{A90A02F3-4255-4C54-99DD-912A274ED4A3}" type="slidenum">
              <a:rPr lang="en-US" smtClean="0"/>
              <a:t>‹#›</a:t>
            </a:fld>
            <a:endParaRPr lang="en-US"/>
          </a:p>
        </p:txBody>
      </p:sp>
    </p:spTree>
    <p:extLst>
      <p:ext uri="{BB962C8B-B14F-4D97-AF65-F5344CB8AC3E}">
        <p14:creationId xmlns:p14="http://schemas.microsoft.com/office/powerpoint/2010/main" val="4504851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14D12C-CD37-4FF2-AFA5-54873E66AC53}"/>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145025D4-40C8-449A-A750-96A361DE8FC4}"/>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3C88BE8C-6502-4F09-824D-2E051F11D2D7}"/>
              </a:ext>
            </a:extLst>
          </p:cNvPr>
          <p:cNvSpPr>
            <a:spLocks noGrp="1"/>
          </p:cNvSpPr>
          <p:nvPr>
            <p:ph type="dt" sz="half" idx="10"/>
          </p:nvPr>
        </p:nvSpPr>
        <p:spPr/>
        <p:txBody>
          <a:bodyPr/>
          <a:lstStyle/>
          <a:p>
            <a:fld id="{D4C3DC5A-B633-4B35-9788-F5AB160B682B}" type="datetimeFigureOut">
              <a:rPr lang="en-US" smtClean="0"/>
              <a:t>1/14/2023</a:t>
            </a:fld>
            <a:endParaRPr lang="en-US"/>
          </a:p>
        </p:txBody>
      </p:sp>
      <p:sp>
        <p:nvSpPr>
          <p:cNvPr id="5" name="Footer Placeholder 4">
            <a:extLst>
              <a:ext uri="{FF2B5EF4-FFF2-40B4-BE49-F238E27FC236}">
                <a16:creationId xmlns:a16="http://schemas.microsoft.com/office/drawing/2014/main" id="{FCF2537E-0687-40F9-A1A9-B15751D1216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74FB6D7-58C4-4054-A3D3-4CF8C9FA6961}"/>
              </a:ext>
            </a:extLst>
          </p:cNvPr>
          <p:cNvSpPr>
            <a:spLocks noGrp="1"/>
          </p:cNvSpPr>
          <p:nvPr>
            <p:ph type="sldNum" sz="quarter" idx="12"/>
          </p:nvPr>
        </p:nvSpPr>
        <p:spPr/>
        <p:txBody>
          <a:bodyPr/>
          <a:lstStyle/>
          <a:p>
            <a:fld id="{A90A02F3-4255-4C54-99DD-912A274ED4A3}" type="slidenum">
              <a:rPr lang="en-US" smtClean="0"/>
              <a:t>‹#›</a:t>
            </a:fld>
            <a:endParaRPr lang="en-US"/>
          </a:p>
        </p:txBody>
      </p:sp>
    </p:spTree>
    <p:extLst>
      <p:ext uri="{BB962C8B-B14F-4D97-AF65-F5344CB8AC3E}">
        <p14:creationId xmlns:p14="http://schemas.microsoft.com/office/powerpoint/2010/main" val="29209885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A43282-9B61-4ED1-B0AC-5022C955EFE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B715C9D1-8F22-44B7-81D8-2BE76D67CE8A}"/>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F74D065A-CFEE-44E2-92A1-9BBFAF14ECF4}"/>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F2618466-FD20-4210-BB47-B8765AEB57AE}"/>
              </a:ext>
            </a:extLst>
          </p:cNvPr>
          <p:cNvSpPr>
            <a:spLocks noGrp="1"/>
          </p:cNvSpPr>
          <p:nvPr>
            <p:ph type="dt" sz="half" idx="10"/>
          </p:nvPr>
        </p:nvSpPr>
        <p:spPr/>
        <p:txBody>
          <a:bodyPr/>
          <a:lstStyle/>
          <a:p>
            <a:fld id="{D4C3DC5A-B633-4B35-9788-F5AB160B682B}" type="datetimeFigureOut">
              <a:rPr lang="en-US" smtClean="0"/>
              <a:t>1/14/2023</a:t>
            </a:fld>
            <a:endParaRPr lang="en-US"/>
          </a:p>
        </p:txBody>
      </p:sp>
      <p:sp>
        <p:nvSpPr>
          <p:cNvPr id="6" name="Footer Placeholder 5">
            <a:extLst>
              <a:ext uri="{FF2B5EF4-FFF2-40B4-BE49-F238E27FC236}">
                <a16:creationId xmlns:a16="http://schemas.microsoft.com/office/drawing/2014/main" id="{F421CC1E-9F51-436E-AE89-A7CDAA5039E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321AA6D-5293-4DB5-8B94-48454A7317CB}"/>
              </a:ext>
            </a:extLst>
          </p:cNvPr>
          <p:cNvSpPr>
            <a:spLocks noGrp="1"/>
          </p:cNvSpPr>
          <p:nvPr>
            <p:ph type="sldNum" sz="quarter" idx="12"/>
          </p:nvPr>
        </p:nvSpPr>
        <p:spPr/>
        <p:txBody>
          <a:bodyPr/>
          <a:lstStyle/>
          <a:p>
            <a:fld id="{A90A02F3-4255-4C54-99DD-912A274ED4A3}" type="slidenum">
              <a:rPr lang="en-US" smtClean="0"/>
              <a:t>‹#›</a:t>
            </a:fld>
            <a:endParaRPr lang="en-US"/>
          </a:p>
        </p:txBody>
      </p:sp>
    </p:spTree>
    <p:extLst>
      <p:ext uri="{BB962C8B-B14F-4D97-AF65-F5344CB8AC3E}">
        <p14:creationId xmlns:p14="http://schemas.microsoft.com/office/powerpoint/2010/main" val="164294122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94427D-1CB9-4915-A565-7FAD9C34A856}"/>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142E555E-64D2-41D8-91E2-E51056DD28E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5E2EF4AB-897D-49B0-ADB1-F696BA61EFC0}"/>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E2C424A3-982C-4EAB-9D76-218AA9B7C8A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E7649E28-CAE5-4885-BB3B-EFCA939AA7DF}"/>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76C2887A-966A-443C-8636-1274287EA392}"/>
              </a:ext>
            </a:extLst>
          </p:cNvPr>
          <p:cNvSpPr>
            <a:spLocks noGrp="1"/>
          </p:cNvSpPr>
          <p:nvPr>
            <p:ph type="dt" sz="half" idx="10"/>
          </p:nvPr>
        </p:nvSpPr>
        <p:spPr/>
        <p:txBody>
          <a:bodyPr/>
          <a:lstStyle/>
          <a:p>
            <a:fld id="{D4C3DC5A-B633-4B35-9788-F5AB160B682B}" type="datetimeFigureOut">
              <a:rPr lang="en-US" smtClean="0"/>
              <a:t>1/14/2023</a:t>
            </a:fld>
            <a:endParaRPr lang="en-US"/>
          </a:p>
        </p:txBody>
      </p:sp>
      <p:sp>
        <p:nvSpPr>
          <p:cNvPr id="8" name="Footer Placeholder 7">
            <a:extLst>
              <a:ext uri="{FF2B5EF4-FFF2-40B4-BE49-F238E27FC236}">
                <a16:creationId xmlns:a16="http://schemas.microsoft.com/office/drawing/2014/main" id="{2D143A7D-E261-4BE4-A27A-CA246A63B44D}"/>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50687434-4CD2-4C35-948D-9C3B4431133A}"/>
              </a:ext>
            </a:extLst>
          </p:cNvPr>
          <p:cNvSpPr>
            <a:spLocks noGrp="1"/>
          </p:cNvSpPr>
          <p:nvPr>
            <p:ph type="sldNum" sz="quarter" idx="12"/>
          </p:nvPr>
        </p:nvSpPr>
        <p:spPr/>
        <p:txBody>
          <a:bodyPr/>
          <a:lstStyle/>
          <a:p>
            <a:fld id="{A90A02F3-4255-4C54-99DD-912A274ED4A3}" type="slidenum">
              <a:rPr lang="en-US" smtClean="0"/>
              <a:t>‹#›</a:t>
            </a:fld>
            <a:endParaRPr lang="en-US"/>
          </a:p>
        </p:txBody>
      </p:sp>
    </p:spTree>
    <p:extLst>
      <p:ext uri="{BB962C8B-B14F-4D97-AF65-F5344CB8AC3E}">
        <p14:creationId xmlns:p14="http://schemas.microsoft.com/office/powerpoint/2010/main" val="38365482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5C88C5-C9A3-4802-B07C-7DBD5F6BA9C7}"/>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8946718D-816F-4732-990E-54FAC6F5CB39}"/>
              </a:ext>
            </a:extLst>
          </p:cNvPr>
          <p:cNvSpPr>
            <a:spLocks noGrp="1"/>
          </p:cNvSpPr>
          <p:nvPr>
            <p:ph type="dt" sz="half" idx="10"/>
          </p:nvPr>
        </p:nvSpPr>
        <p:spPr/>
        <p:txBody>
          <a:bodyPr/>
          <a:lstStyle/>
          <a:p>
            <a:fld id="{D4C3DC5A-B633-4B35-9788-F5AB160B682B}" type="datetimeFigureOut">
              <a:rPr lang="en-US" smtClean="0"/>
              <a:t>1/14/2023</a:t>
            </a:fld>
            <a:endParaRPr lang="en-US"/>
          </a:p>
        </p:txBody>
      </p:sp>
      <p:sp>
        <p:nvSpPr>
          <p:cNvPr id="4" name="Footer Placeholder 3">
            <a:extLst>
              <a:ext uri="{FF2B5EF4-FFF2-40B4-BE49-F238E27FC236}">
                <a16:creationId xmlns:a16="http://schemas.microsoft.com/office/drawing/2014/main" id="{B5037649-94E6-44E6-81F0-D47610E82AE8}"/>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2FD52E30-5CE8-4963-AF00-FE7F9B58648E}"/>
              </a:ext>
            </a:extLst>
          </p:cNvPr>
          <p:cNvSpPr>
            <a:spLocks noGrp="1"/>
          </p:cNvSpPr>
          <p:nvPr>
            <p:ph type="sldNum" sz="quarter" idx="12"/>
          </p:nvPr>
        </p:nvSpPr>
        <p:spPr/>
        <p:txBody>
          <a:bodyPr/>
          <a:lstStyle/>
          <a:p>
            <a:fld id="{A90A02F3-4255-4C54-99DD-912A274ED4A3}" type="slidenum">
              <a:rPr lang="en-US" smtClean="0"/>
              <a:t>‹#›</a:t>
            </a:fld>
            <a:endParaRPr lang="en-US"/>
          </a:p>
        </p:txBody>
      </p:sp>
    </p:spTree>
    <p:extLst>
      <p:ext uri="{BB962C8B-B14F-4D97-AF65-F5344CB8AC3E}">
        <p14:creationId xmlns:p14="http://schemas.microsoft.com/office/powerpoint/2010/main" val="57248572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BF7C137D-D873-4441-A26A-384D428ABBCC}"/>
              </a:ext>
            </a:extLst>
          </p:cNvPr>
          <p:cNvSpPr>
            <a:spLocks noGrp="1"/>
          </p:cNvSpPr>
          <p:nvPr>
            <p:ph type="dt" sz="half" idx="10"/>
          </p:nvPr>
        </p:nvSpPr>
        <p:spPr/>
        <p:txBody>
          <a:bodyPr/>
          <a:lstStyle/>
          <a:p>
            <a:fld id="{D4C3DC5A-B633-4B35-9788-F5AB160B682B}" type="datetimeFigureOut">
              <a:rPr lang="en-US" smtClean="0"/>
              <a:t>1/14/2023</a:t>
            </a:fld>
            <a:endParaRPr lang="en-US"/>
          </a:p>
        </p:txBody>
      </p:sp>
      <p:sp>
        <p:nvSpPr>
          <p:cNvPr id="3" name="Footer Placeholder 2">
            <a:extLst>
              <a:ext uri="{FF2B5EF4-FFF2-40B4-BE49-F238E27FC236}">
                <a16:creationId xmlns:a16="http://schemas.microsoft.com/office/drawing/2014/main" id="{ECEB4AFD-8618-4B4A-A5E0-F02D008A5FA3}"/>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5ED19AB1-D289-483B-AA0D-FC95F7D4E8B9}"/>
              </a:ext>
            </a:extLst>
          </p:cNvPr>
          <p:cNvSpPr>
            <a:spLocks noGrp="1"/>
          </p:cNvSpPr>
          <p:nvPr>
            <p:ph type="sldNum" sz="quarter" idx="12"/>
          </p:nvPr>
        </p:nvSpPr>
        <p:spPr/>
        <p:txBody>
          <a:bodyPr/>
          <a:lstStyle/>
          <a:p>
            <a:fld id="{A90A02F3-4255-4C54-99DD-912A274ED4A3}" type="slidenum">
              <a:rPr lang="en-US" smtClean="0"/>
              <a:t>‹#›</a:t>
            </a:fld>
            <a:endParaRPr lang="en-US"/>
          </a:p>
        </p:txBody>
      </p:sp>
    </p:spTree>
    <p:extLst>
      <p:ext uri="{BB962C8B-B14F-4D97-AF65-F5344CB8AC3E}">
        <p14:creationId xmlns:p14="http://schemas.microsoft.com/office/powerpoint/2010/main" val="218685480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BE02E3-6104-41B8-B735-33DFA6E7F8F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2AC68E58-B843-4E2E-9BC5-30D694119BC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36FC9B25-D16B-48EA-BDE9-2D64718B5D0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DA616D9-CBD7-4FAF-B71F-4B8F13A85A74}"/>
              </a:ext>
            </a:extLst>
          </p:cNvPr>
          <p:cNvSpPr>
            <a:spLocks noGrp="1"/>
          </p:cNvSpPr>
          <p:nvPr>
            <p:ph type="dt" sz="half" idx="10"/>
          </p:nvPr>
        </p:nvSpPr>
        <p:spPr/>
        <p:txBody>
          <a:bodyPr/>
          <a:lstStyle/>
          <a:p>
            <a:fld id="{D4C3DC5A-B633-4B35-9788-F5AB160B682B}" type="datetimeFigureOut">
              <a:rPr lang="en-US" smtClean="0"/>
              <a:t>1/14/2023</a:t>
            </a:fld>
            <a:endParaRPr lang="en-US"/>
          </a:p>
        </p:txBody>
      </p:sp>
      <p:sp>
        <p:nvSpPr>
          <p:cNvPr id="6" name="Footer Placeholder 5">
            <a:extLst>
              <a:ext uri="{FF2B5EF4-FFF2-40B4-BE49-F238E27FC236}">
                <a16:creationId xmlns:a16="http://schemas.microsoft.com/office/drawing/2014/main" id="{9460886F-0B70-4AEE-8076-0CAB6DFFA00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3CF586A-AE12-450A-9873-CD396ADEF242}"/>
              </a:ext>
            </a:extLst>
          </p:cNvPr>
          <p:cNvSpPr>
            <a:spLocks noGrp="1"/>
          </p:cNvSpPr>
          <p:nvPr>
            <p:ph type="sldNum" sz="quarter" idx="12"/>
          </p:nvPr>
        </p:nvSpPr>
        <p:spPr/>
        <p:txBody>
          <a:bodyPr/>
          <a:lstStyle/>
          <a:p>
            <a:fld id="{A90A02F3-4255-4C54-99DD-912A274ED4A3}" type="slidenum">
              <a:rPr lang="en-US" smtClean="0"/>
              <a:t>‹#›</a:t>
            </a:fld>
            <a:endParaRPr lang="en-US"/>
          </a:p>
        </p:txBody>
      </p:sp>
    </p:spTree>
    <p:extLst>
      <p:ext uri="{BB962C8B-B14F-4D97-AF65-F5344CB8AC3E}">
        <p14:creationId xmlns:p14="http://schemas.microsoft.com/office/powerpoint/2010/main" val="167088081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91C8BA-F854-4FCC-B7FB-592429DD0EE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1DFDD202-8ED2-4E4C-9055-A5A6D0CFBCF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2A2DA0C7-8DAB-4A98-93B4-3E3BED3DD3C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7C390AA-08AE-45C6-9CBD-EFE553008B90}"/>
              </a:ext>
            </a:extLst>
          </p:cNvPr>
          <p:cNvSpPr>
            <a:spLocks noGrp="1"/>
          </p:cNvSpPr>
          <p:nvPr>
            <p:ph type="dt" sz="half" idx="10"/>
          </p:nvPr>
        </p:nvSpPr>
        <p:spPr/>
        <p:txBody>
          <a:bodyPr/>
          <a:lstStyle/>
          <a:p>
            <a:fld id="{D4C3DC5A-B633-4B35-9788-F5AB160B682B}" type="datetimeFigureOut">
              <a:rPr lang="en-US" smtClean="0"/>
              <a:t>1/14/2023</a:t>
            </a:fld>
            <a:endParaRPr lang="en-US"/>
          </a:p>
        </p:txBody>
      </p:sp>
      <p:sp>
        <p:nvSpPr>
          <p:cNvPr id="6" name="Footer Placeholder 5">
            <a:extLst>
              <a:ext uri="{FF2B5EF4-FFF2-40B4-BE49-F238E27FC236}">
                <a16:creationId xmlns:a16="http://schemas.microsoft.com/office/drawing/2014/main" id="{FF963992-D131-41D1-80F9-C8A3EC7D731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013186D-1549-4147-B7FA-B014B19F25DF}"/>
              </a:ext>
            </a:extLst>
          </p:cNvPr>
          <p:cNvSpPr>
            <a:spLocks noGrp="1"/>
          </p:cNvSpPr>
          <p:nvPr>
            <p:ph type="sldNum" sz="quarter" idx="12"/>
          </p:nvPr>
        </p:nvSpPr>
        <p:spPr/>
        <p:txBody>
          <a:bodyPr/>
          <a:lstStyle/>
          <a:p>
            <a:fld id="{A90A02F3-4255-4C54-99DD-912A274ED4A3}" type="slidenum">
              <a:rPr lang="en-US" smtClean="0"/>
              <a:t>‹#›</a:t>
            </a:fld>
            <a:endParaRPr lang="en-US"/>
          </a:p>
        </p:txBody>
      </p:sp>
    </p:spTree>
    <p:extLst>
      <p:ext uri="{BB962C8B-B14F-4D97-AF65-F5344CB8AC3E}">
        <p14:creationId xmlns:p14="http://schemas.microsoft.com/office/powerpoint/2010/main" val="61982016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4">
            <a:lumMod val="20000"/>
            <a:lumOff val="80000"/>
          </a:schemeClr>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3749320-D1F0-4137-930E-8E4B77DF005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CC108095-0C9D-4E5F-955B-17F18AB82DB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358487F-69A9-4FE9-95A5-6169B657594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4C3DC5A-B633-4B35-9788-F5AB160B682B}" type="datetimeFigureOut">
              <a:rPr lang="en-US" smtClean="0"/>
              <a:t>1/14/2023</a:t>
            </a:fld>
            <a:endParaRPr lang="en-US"/>
          </a:p>
        </p:txBody>
      </p:sp>
      <p:sp>
        <p:nvSpPr>
          <p:cNvPr id="5" name="Footer Placeholder 4">
            <a:extLst>
              <a:ext uri="{FF2B5EF4-FFF2-40B4-BE49-F238E27FC236}">
                <a16:creationId xmlns:a16="http://schemas.microsoft.com/office/drawing/2014/main" id="{1678FD83-5BCA-4E0C-9A48-67734EA02AE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0DA832BB-3145-476C-BA5E-9D878106998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90A02F3-4255-4C54-99DD-912A274ED4A3}" type="slidenum">
              <a:rPr lang="en-US" smtClean="0"/>
              <a:t>‹#›</a:t>
            </a:fld>
            <a:endParaRPr lang="en-US"/>
          </a:p>
        </p:txBody>
      </p:sp>
    </p:spTree>
    <p:extLst>
      <p:ext uri="{BB962C8B-B14F-4D97-AF65-F5344CB8AC3E}">
        <p14:creationId xmlns:p14="http://schemas.microsoft.com/office/powerpoint/2010/main" val="133842325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3" Type="http://schemas.microsoft.com/office/2007/relationships/hdphoto" Target="../media/hdphoto4.wdp"/><Relationship Id="rId2" Type="http://schemas.openxmlformats.org/officeDocument/2006/relationships/image" Target="../media/image11.png"/><Relationship Id="rId1" Type="http://schemas.openxmlformats.org/officeDocument/2006/relationships/slideLayout" Target="../slideLayouts/slideLayout6.xml"/><Relationship Id="rId5" Type="http://schemas.microsoft.com/office/2007/relationships/hdphoto" Target="../media/hdphoto5.wdp"/><Relationship Id="rId4" Type="http://schemas.openxmlformats.org/officeDocument/2006/relationships/image" Target="../media/image12.png"/></Relationships>
</file>

<file path=ppt/slides/_rels/slide12.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2" Type="http://schemas.openxmlformats.org/officeDocument/2006/relationships/slide" Target="slide15.xml"/><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3" Type="http://schemas.openxmlformats.org/officeDocument/2006/relationships/slide" Target="slide20.xml"/><Relationship Id="rId2" Type="http://schemas.openxmlformats.org/officeDocument/2006/relationships/slide" Target="slide21.xml"/><Relationship Id="rId1" Type="http://schemas.openxmlformats.org/officeDocument/2006/relationships/slideLayout" Target="../slideLayouts/slideLayout6.xml"/><Relationship Id="rId4" Type="http://schemas.openxmlformats.org/officeDocument/2006/relationships/slide" Target="slide14.xml"/></Relationships>
</file>

<file path=ppt/slides/_rels/slide16.xml.rels><?xml version="1.0" encoding="UTF-8" standalone="yes"?>
<Relationships xmlns="http://schemas.openxmlformats.org/package/2006/relationships"><Relationship Id="rId3" Type="http://schemas.openxmlformats.org/officeDocument/2006/relationships/slide" Target="slide22.xml"/><Relationship Id="rId2" Type="http://schemas.openxmlformats.org/officeDocument/2006/relationships/slide" Target="slide23.xml"/><Relationship Id="rId1" Type="http://schemas.openxmlformats.org/officeDocument/2006/relationships/slideLayout" Target="../slideLayouts/slideLayout2.xml"/><Relationship Id="rId4" Type="http://schemas.openxmlformats.org/officeDocument/2006/relationships/slide" Target="slide14.xml"/></Relationships>
</file>

<file path=ppt/slides/_rels/slide17.xml.rels><?xml version="1.0" encoding="UTF-8" standalone="yes"?>
<Relationships xmlns="http://schemas.openxmlformats.org/package/2006/relationships"><Relationship Id="rId3" Type="http://schemas.openxmlformats.org/officeDocument/2006/relationships/slide" Target="slide24.xml"/><Relationship Id="rId2" Type="http://schemas.openxmlformats.org/officeDocument/2006/relationships/slide" Target="slide25.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7.xml"/><Relationship Id="rId4" Type="http://schemas.openxmlformats.org/officeDocument/2006/relationships/image" Target="../media/image6.png"/></Relationships>
</file>

<file path=ppt/slides/_rels/slide19.xml.rels><?xml version="1.0" encoding="UTF-8" standalone="yes"?>
<Relationships xmlns="http://schemas.openxmlformats.org/package/2006/relationships"><Relationship Id="rId3" Type="http://schemas.openxmlformats.org/officeDocument/2006/relationships/slide" Target="slide6.xml"/><Relationship Id="rId2" Type="http://schemas.openxmlformats.org/officeDocument/2006/relationships/slide" Target="slide4.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1.xml"/><Relationship Id="rId4" Type="http://schemas.openxmlformats.org/officeDocument/2006/relationships/image" Target="../media/image6.png"/></Relationships>
</file>

<file path=ppt/slides/_rels/slide20.xml.rels><?xml version="1.0" encoding="UTF-8" standalone="yes"?>
<Relationships xmlns="http://schemas.openxmlformats.org/package/2006/relationships"><Relationship Id="rId2" Type="http://schemas.openxmlformats.org/officeDocument/2006/relationships/slide" Target="slide16.xml"/><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2" Type="http://schemas.openxmlformats.org/officeDocument/2006/relationships/slide" Target="slide15.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slide" Target="slide17.xml"/><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2" Type="http://schemas.openxmlformats.org/officeDocument/2006/relationships/slide" Target="slide16.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slide" Target="slide18.xml"/><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2" Type="http://schemas.openxmlformats.org/officeDocument/2006/relationships/slide" Target="slide17.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slide" Target="slide19.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slide" Target="slide19.xml"/><Relationship Id="rId1" Type="http://schemas.openxmlformats.org/officeDocument/2006/relationships/slideLayout" Target="../slideLayouts/slideLayout6.xml"/><Relationship Id="rId4" Type="http://schemas.microsoft.com/office/2007/relationships/hdphoto" Target="../media/hdphoto2.wdp"/></Relationships>
</file>

<file path=ppt/slides/_rels/slide7.xml.rels><?xml version="1.0" encoding="UTF-8" standalone="yes"?>
<Relationships xmlns="http://schemas.openxmlformats.org/package/2006/relationships"><Relationship Id="rId3" Type="http://schemas.microsoft.com/office/2007/relationships/hdphoto" Target="../media/hdphoto3.wdp"/><Relationship Id="rId2" Type="http://schemas.openxmlformats.org/officeDocument/2006/relationships/image" Target="../media/image9.png"/><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1547814" y="299289"/>
            <a:ext cx="9120187" cy="1600200"/>
          </a:xfrm>
        </p:spPr>
        <p:txBody>
          <a:bodyPr>
            <a:noAutofit/>
          </a:bodyPr>
          <a:lstStyle/>
          <a:p>
            <a:pPr eaLnBrk="1" hangingPunct="1">
              <a:defRPr/>
            </a:pPr>
            <a:r>
              <a:rPr lang="en-US" b="1" dirty="0">
                <a:latin typeface="Cooper Black" panose="0208090404030B020404" pitchFamily="18" charset="0"/>
                <a:cs typeface="Arial" panose="020B0604020202020204" pitchFamily="34" charset="0"/>
              </a:rPr>
              <a:t>Entrepreneur</a:t>
            </a:r>
            <a:br>
              <a:rPr lang="en-US" b="1" dirty="0">
                <a:latin typeface="Cooper Black" panose="0208090404030B020404" pitchFamily="18" charset="0"/>
                <a:cs typeface="Arial" panose="020B0604020202020204" pitchFamily="34" charset="0"/>
              </a:rPr>
            </a:br>
            <a:r>
              <a:rPr lang="en-US" b="1" dirty="0">
                <a:latin typeface="Cooper Black" panose="0208090404030B020404" pitchFamily="18" charset="0"/>
                <a:cs typeface="Arial" panose="020B0604020202020204" pitchFamily="34" charset="0"/>
              </a:rPr>
              <a:t>Local Learning Centers</a:t>
            </a:r>
            <a:endParaRPr lang="en-US" b="1" i="1" dirty="0">
              <a:latin typeface="Cooper Black" panose="0208090404030B020404" pitchFamily="18" charset="0"/>
              <a:cs typeface="Arial" panose="020B0604020202020204" pitchFamily="34" charset="0"/>
            </a:endParaRPr>
          </a:p>
        </p:txBody>
      </p:sp>
      <p:sp>
        <p:nvSpPr>
          <p:cNvPr id="3" name="Rectangle 2"/>
          <p:cNvSpPr txBox="1">
            <a:spLocks noChangeArrowheads="1"/>
          </p:cNvSpPr>
          <p:nvPr/>
        </p:nvSpPr>
        <p:spPr bwMode="auto">
          <a:xfrm>
            <a:off x="6477000" y="4038600"/>
            <a:ext cx="1524000" cy="838200"/>
          </a:xfrm>
          <a:prstGeom prst="rect">
            <a:avLst/>
          </a:prstGeom>
          <a:noFill/>
          <a:ln w="9525">
            <a:noFill/>
            <a:miter lim="800000"/>
            <a:headEnd/>
            <a:tailEnd/>
          </a:ln>
          <a:effectLst/>
        </p:spPr>
        <p:txBody>
          <a:bodyPr anchor="ctr"/>
          <a:lstStyle/>
          <a:p>
            <a:pPr algn="ctr" eaLnBrk="1" hangingPunct="1">
              <a:defRPr/>
            </a:pPr>
            <a:endParaRPr lang="en-US" sz="2800" b="1" kern="0" dirty="0">
              <a:solidFill>
                <a:schemeClr val="tx2"/>
              </a:solidFill>
              <a:effectLst>
                <a:outerShdw blurRad="38100" dist="38100" dir="2700000" algn="tl">
                  <a:srgbClr val="000000"/>
                </a:outerShdw>
              </a:effectLst>
              <a:latin typeface="+mj-lt"/>
              <a:ea typeface="+mj-ea"/>
              <a:cs typeface="+mj-cs"/>
            </a:endParaRPr>
          </a:p>
        </p:txBody>
      </p:sp>
      <p:pic>
        <p:nvPicPr>
          <p:cNvPr id="6149" name="Picture 1"/>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4191001" y="2444552"/>
            <a:ext cx="6297827" cy="15766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150" name="Picture 6"/>
          <p:cNvPicPr>
            <a:picLocks noChangeAspect="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571462" y="2682839"/>
            <a:ext cx="2939921" cy="28850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4"/>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5029200" y="4561057"/>
            <a:ext cx="5334000" cy="1904245"/>
          </a:xfrm>
          <a:prstGeom prst="rect">
            <a:avLst/>
          </a:prstGeom>
        </p:spPr>
      </p:pic>
    </p:spTree>
    <p:extLst>
      <p:ext uri="{BB962C8B-B14F-4D97-AF65-F5344CB8AC3E}">
        <p14:creationId xmlns:p14="http://schemas.microsoft.com/office/powerpoint/2010/main" val="328459471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6A81E2-456A-1CE7-F0D5-CE181EEFBF31}"/>
              </a:ext>
            </a:extLst>
          </p:cNvPr>
          <p:cNvSpPr>
            <a:spLocks noGrp="1"/>
          </p:cNvSpPr>
          <p:nvPr>
            <p:ph type="title"/>
          </p:nvPr>
        </p:nvSpPr>
        <p:spPr>
          <a:xfrm>
            <a:off x="306324" y="144573"/>
            <a:ext cx="11579352" cy="1325563"/>
          </a:xfrm>
        </p:spPr>
        <p:txBody>
          <a:bodyPr>
            <a:noAutofit/>
          </a:bodyPr>
          <a:lstStyle/>
          <a:p>
            <a:pPr algn="ctr"/>
            <a:r>
              <a:rPr lang="en-CA" sz="5400" b="1" dirty="0">
                <a:effectLst/>
                <a:latin typeface="Arial" panose="020B0604020202020204" pitchFamily="34" charset="0"/>
                <a:ea typeface="Twentieth Century"/>
                <a:cs typeface="Arial" panose="020B0604020202020204" pitchFamily="34" charset="0"/>
              </a:rPr>
              <a:t>LIFO/FIFO Inventory Accounting Management </a:t>
            </a:r>
            <a:r>
              <a:rPr lang="en-CA" sz="5400" b="1" dirty="0">
                <a:latin typeface="Arial" panose="020B0604020202020204" pitchFamily="34" charset="0"/>
                <a:ea typeface="Twentieth Century"/>
                <a:cs typeface="Arial" panose="020B0604020202020204" pitchFamily="34" charset="0"/>
              </a:rPr>
              <a:t>M</a:t>
            </a:r>
            <a:r>
              <a:rPr lang="en-CA" sz="5400" b="1" dirty="0">
                <a:effectLst/>
                <a:latin typeface="Arial" panose="020B0604020202020204" pitchFamily="34" charset="0"/>
                <a:ea typeface="Twentieth Century"/>
                <a:cs typeface="Arial" panose="020B0604020202020204" pitchFamily="34" charset="0"/>
              </a:rPr>
              <a:t>ethods: </a:t>
            </a:r>
            <a:endParaRPr lang="en-US" sz="5400" b="1" dirty="0">
              <a:latin typeface="Arial" panose="020B0604020202020204" pitchFamily="34" charset="0"/>
              <a:cs typeface="Arial" panose="020B0604020202020204" pitchFamily="34" charset="0"/>
            </a:endParaRPr>
          </a:p>
        </p:txBody>
      </p:sp>
      <p:sp>
        <p:nvSpPr>
          <p:cNvPr id="4" name="TextBox 3">
            <a:extLst>
              <a:ext uri="{FF2B5EF4-FFF2-40B4-BE49-F238E27FC236}">
                <a16:creationId xmlns:a16="http://schemas.microsoft.com/office/drawing/2014/main" id="{09E44B86-DAAA-EB5B-807F-32CD1A37CF57}"/>
              </a:ext>
            </a:extLst>
          </p:cNvPr>
          <p:cNvSpPr txBox="1"/>
          <p:nvPr/>
        </p:nvSpPr>
        <p:spPr>
          <a:xfrm>
            <a:off x="5951222" y="2573440"/>
            <a:ext cx="6094476" cy="2308324"/>
          </a:xfrm>
          <a:prstGeom prst="rect">
            <a:avLst/>
          </a:prstGeom>
          <a:noFill/>
        </p:spPr>
        <p:txBody>
          <a:bodyPr wrap="square">
            <a:spAutoFit/>
          </a:bodyPr>
          <a:lstStyle/>
          <a:p>
            <a:r>
              <a:rPr lang="en-CA" sz="2400" dirty="0">
                <a:solidFill>
                  <a:schemeClr val="accent1"/>
                </a:solidFill>
                <a:effectLst/>
                <a:ea typeface="Calibri" panose="020F0502020204030204" pitchFamily="34" charset="0"/>
              </a:rPr>
              <a:t>The LIFO (“Last-In, First-Out”) </a:t>
            </a:r>
            <a:r>
              <a:rPr lang="en-CA" sz="2400" dirty="0">
                <a:solidFill>
                  <a:srgbClr val="111111"/>
                </a:solidFill>
                <a:effectLst/>
                <a:ea typeface="Calibri" panose="020F0502020204030204" pitchFamily="34" charset="0"/>
              </a:rPr>
              <a:t>method assumes that the most recent products in a company's inventory have been sold first and uses those costs instead.</a:t>
            </a:r>
            <a:r>
              <a:rPr lang="en-CA" sz="2400" dirty="0">
                <a:effectLst/>
                <a:ea typeface="Twentieth Century"/>
              </a:rPr>
              <a:t> The technique is </a:t>
            </a:r>
            <a:r>
              <a:rPr lang="en-CA" sz="2400" dirty="0">
                <a:solidFill>
                  <a:srgbClr val="111111"/>
                </a:solidFill>
                <a:effectLst/>
                <a:ea typeface="Calibri" panose="020F0502020204030204" pitchFamily="34" charset="0"/>
              </a:rPr>
              <a:t>often used for non-perishable products or those with a low turnover rate. </a:t>
            </a:r>
            <a:endParaRPr lang="en-US" sz="2400" dirty="0"/>
          </a:p>
        </p:txBody>
      </p:sp>
      <p:sp>
        <p:nvSpPr>
          <p:cNvPr id="6" name="TextBox 5">
            <a:extLst>
              <a:ext uri="{FF2B5EF4-FFF2-40B4-BE49-F238E27FC236}">
                <a16:creationId xmlns:a16="http://schemas.microsoft.com/office/drawing/2014/main" id="{074812C4-D547-1A0A-CF26-21D8374C3108}"/>
              </a:ext>
            </a:extLst>
          </p:cNvPr>
          <p:cNvSpPr txBox="1"/>
          <p:nvPr/>
        </p:nvSpPr>
        <p:spPr>
          <a:xfrm>
            <a:off x="0" y="1489160"/>
            <a:ext cx="12045698" cy="1200329"/>
          </a:xfrm>
          <a:prstGeom prst="rect">
            <a:avLst/>
          </a:prstGeom>
          <a:noFill/>
        </p:spPr>
        <p:txBody>
          <a:bodyPr wrap="square">
            <a:spAutoFit/>
          </a:bodyPr>
          <a:lstStyle/>
          <a:p>
            <a:pPr>
              <a:spcBef>
                <a:spcPts val="1200"/>
              </a:spcBef>
              <a:spcAft>
                <a:spcPts val="800"/>
              </a:spcAft>
            </a:pPr>
            <a:r>
              <a:rPr lang="en-CA" sz="2400" dirty="0">
                <a:solidFill>
                  <a:srgbClr val="111111"/>
                </a:solidFill>
                <a:effectLst/>
                <a:ea typeface="Calibri" panose="020F0502020204030204" pitchFamily="34" charset="0"/>
                <a:cs typeface="Twentieth Century"/>
              </a:rPr>
              <a:t>These two acronyms are related to managing inventory methods of goods in warehouses. These techniques are based on the entry and exit dates of raw materials or finished products in inventory. </a:t>
            </a:r>
            <a:endParaRPr lang="en-CA" sz="2400" dirty="0">
              <a:effectLst/>
              <a:ea typeface="Twentieth Century"/>
              <a:cs typeface="Twentieth Century"/>
            </a:endParaRPr>
          </a:p>
        </p:txBody>
      </p:sp>
      <p:sp>
        <p:nvSpPr>
          <p:cNvPr id="8" name="TextBox 7">
            <a:extLst>
              <a:ext uri="{FF2B5EF4-FFF2-40B4-BE49-F238E27FC236}">
                <a16:creationId xmlns:a16="http://schemas.microsoft.com/office/drawing/2014/main" id="{6FE4ED7F-E77A-F8A0-BAB8-2520B09C8615}"/>
              </a:ext>
            </a:extLst>
          </p:cNvPr>
          <p:cNvSpPr txBox="1"/>
          <p:nvPr/>
        </p:nvSpPr>
        <p:spPr>
          <a:xfrm>
            <a:off x="120013" y="2610443"/>
            <a:ext cx="5599938" cy="1938992"/>
          </a:xfrm>
          <a:prstGeom prst="rect">
            <a:avLst/>
          </a:prstGeom>
          <a:noFill/>
        </p:spPr>
        <p:txBody>
          <a:bodyPr wrap="square">
            <a:spAutoFit/>
          </a:bodyPr>
          <a:lstStyle/>
          <a:p>
            <a:pPr>
              <a:spcBef>
                <a:spcPts val="1200"/>
              </a:spcBef>
              <a:spcAft>
                <a:spcPts val="800"/>
              </a:spcAft>
            </a:pPr>
            <a:r>
              <a:rPr lang="en-CA" sz="2400" dirty="0">
                <a:solidFill>
                  <a:schemeClr val="accent6"/>
                </a:solidFill>
                <a:effectLst/>
                <a:ea typeface="Calibri" panose="020F0502020204030204" pitchFamily="34" charset="0"/>
                <a:cs typeface="Twentieth Century"/>
              </a:rPr>
              <a:t>FIFO (“First-In, First-Out”) </a:t>
            </a:r>
            <a:r>
              <a:rPr lang="en-CA" sz="2400" dirty="0">
                <a:solidFill>
                  <a:srgbClr val="111111"/>
                </a:solidFill>
                <a:effectLst/>
                <a:ea typeface="Calibri" panose="020F0502020204030204" pitchFamily="34" charset="0"/>
                <a:cs typeface="Twentieth Century"/>
              </a:rPr>
              <a:t>assumes that the oldest products in inventory have been sold first. The goal of FIFO is to ensure the oldest stock is used first to reduce costs associated with obsolete inventory.</a:t>
            </a:r>
            <a:endParaRPr lang="en-CA" sz="2400" dirty="0">
              <a:effectLst/>
              <a:ea typeface="Twentieth Century"/>
              <a:cs typeface="Twentieth Century"/>
            </a:endParaRPr>
          </a:p>
        </p:txBody>
      </p:sp>
      <p:sp>
        <p:nvSpPr>
          <p:cNvPr id="10" name="TextBox 9">
            <a:extLst>
              <a:ext uri="{FF2B5EF4-FFF2-40B4-BE49-F238E27FC236}">
                <a16:creationId xmlns:a16="http://schemas.microsoft.com/office/drawing/2014/main" id="{DA239EA4-6378-0A2D-61E4-C12DF67D1E16}"/>
              </a:ext>
            </a:extLst>
          </p:cNvPr>
          <p:cNvSpPr txBox="1"/>
          <p:nvPr/>
        </p:nvSpPr>
        <p:spPr>
          <a:xfrm>
            <a:off x="2919982" y="4782753"/>
            <a:ext cx="5599938" cy="461665"/>
          </a:xfrm>
          <a:prstGeom prst="rect">
            <a:avLst/>
          </a:prstGeom>
          <a:noFill/>
        </p:spPr>
        <p:txBody>
          <a:bodyPr wrap="square">
            <a:spAutoFit/>
          </a:bodyPr>
          <a:lstStyle/>
          <a:p>
            <a:pPr algn="ctr">
              <a:spcBef>
                <a:spcPts val="1200"/>
              </a:spcBef>
              <a:spcAft>
                <a:spcPts val="800"/>
              </a:spcAft>
            </a:pPr>
            <a:r>
              <a:rPr lang="en-CA" sz="2400" b="1" dirty="0">
                <a:ln w="22225">
                  <a:solidFill>
                    <a:schemeClr val="accent2"/>
                  </a:solidFill>
                  <a:prstDash val="solid"/>
                </a:ln>
                <a:solidFill>
                  <a:schemeClr val="accent2">
                    <a:lumMod val="40000"/>
                    <a:lumOff val="60000"/>
                  </a:schemeClr>
                </a:solidFill>
                <a:latin typeface="Calibri" panose="020F0502020204030204" pitchFamily="34" charset="0"/>
                <a:ea typeface="Calibri" panose="020F0502020204030204" pitchFamily="34" charset="0"/>
                <a:cs typeface="Twentieth Century"/>
              </a:rPr>
              <a:t>Which method is better, LIFO or FIFO?</a:t>
            </a:r>
            <a:endParaRPr lang="en-CA" sz="2000" b="1" dirty="0">
              <a:ln w="22225">
                <a:solidFill>
                  <a:schemeClr val="accent2"/>
                </a:solidFill>
                <a:prstDash val="solid"/>
              </a:ln>
              <a:solidFill>
                <a:schemeClr val="accent2">
                  <a:lumMod val="40000"/>
                  <a:lumOff val="60000"/>
                </a:schemeClr>
              </a:solidFill>
              <a:latin typeface="Twentieth Century"/>
              <a:ea typeface="Twentieth Century"/>
              <a:cs typeface="Twentieth Century"/>
            </a:endParaRPr>
          </a:p>
        </p:txBody>
      </p:sp>
      <p:sp>
        <p:nvSpPr>
          <p:cNvPr id="12" name="TextBox 11">
            <a:extLst>
              <a:ext uri="{FF2B5EF4-FFF2-40B4-BE49-F238E27FC236}">
                <a16:creationId xmlns:a16="http://schemas.microsoft.com/office/drawing/2014/main" id="{3EE6841D-6C26-847C-9D62-99D0B473ABC6}"/>
              </a:ext>
            </a:extLst>
          </p:cNvPr>
          <p:cNvSpPr txBox="1"/>
          <p:nvPr/>
        </p:nvSpPr>
        <p:spPr>
          <a:xfrm>
            <a:off x="120013" y="5214092"/>
            <a:ext cx="12192000" cy="1200329"/>
          </a:xfrm>
          <a:prstGeom prst="rect">
            <a:avLst/>
          </a:prstGeom>
          <a:noFill/>
        </p:spPr>
        <p:txBody>
          <a:bodyPr wrap="square">
            <a:spAutoFit/>
          </a:bodyPr>
          <a:lstStyle/>
          <a:p>
            <a:r>
              <a:rPr lang="en-CA" sz="2400" dirty="0">
                <a:solidFill>
                  <a:srgbClr val="111111"/>
                </a:solidFill>
                <a:effectLst/>
                <a:latin typeface="Calibri" panose="020F0502020204030204" pitchFamily="34" charset="0"/>
                <a:ea typeface="Calibri" panose="020F0502020204030204" pitchFamily="34" charset="0"/>
              </a:rPr>
              <a:t>FIFO and LIFO allow businesses to calculate the cost of goods differently. From a tax perspective, FIFO is more advantageous for companies with steady product prices, while LIFO is better for businesses with rising product prices.</a:t>
            </a:r>
            <a:r>
              <a:rPr lang="en-CA" sz="2400" dirty="0">
                <a:effectLst/>
                <a:latin typeface="Calibri" panose="020F0502020204030204" pitchFamily="34" charset="0"/>
                <a:ea typeface="Twentieth Century"/>
              </a:rPr>
              <a:t> </a:t>
            </a:r>
            <a:endParaRPr lang="en-US" sz="2400" dirty="0"/>
          </a:p>
        </p:txBody>
      </p:sp>
      <p:sp>
        <p:nvSpPr>
          <p:cNvPr id="13" name="Arrow: Right 12">
            <a:extLst>
              <a:ext uri="{FF2B5EF4-FFF2-40B4-BE49-F238E27FC236}">
                <a16:creationId xmlns:a16="http://schemas.microsoft.com/office/drawing/2014/main" id="{EFF6B11B-F80F-156F-9DF4-D5B5D6ABAE70}"/>
              </a:ext>
            </a:extLst>
          </p:cNvPr>
          <p:cNvSpPr/>
          <p:nvPr/>
        </p:nvSpPr>
        <p:spPr>
          <a:xfrm>
            <a:off x="10464927" y="6070093"/>
            <a:ext cx="1420749" cy="67665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dirty="0"/>
              <a:t>Continued</a:t>
            </a:r>
            <a:endParaRPr lang="en-US" dirty="0"/>
          </a:p>
        </p:txBody>
      </p:sp>
    </p:spTree>
    <p:extLst>
      <p:ext uri="{BB962C8B-B14F-4D97-AF65-F5344CB8AC3E}">
        <p14:creationId xmlns:p14="http://schemas.microsoft.com/office/powerpoint/2010/main" val="10669987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barn(inVertical)">
                                      <p:cBhvr>
                                        <p:cTn id="7" dur="500"/>
                                        <p:tgtEl>
                                          <p:spTgt spid="8"/>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barn(inVertical)">
                                      <p:cBhvr>
                                        <p:cTn id="12" dur="500"/>
                                        <p:tgtEl>
                                          <p:spTgt spid="4"/>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0"/>
                                        </p:tgtEl>
                                        <p:attrNameLst>
                                          <p:attrName>style.visibility</p:attrName>
                                        </p:attrNameLst>
                                      </p:cBhvr>
                                      <p:to>
                                        <p:strVal val="visible"/>
                                      </p:to>
                                    </p:set>
                                    <p:animEffect transition="in" filter="fade">
                                      <p:cBhvr>
                                        <p:cTn id="17" dur="500"/>
                                        <p:tgtEl>
                                          <p:spTgt spid="10"/>
                                        </p:tgtEl>
                                      </p:cBhvr>
                                    </p:animEffect>
                                  </p:childTnLst>
                                </p:cTn>
                              </p:par>
                            </p:childTnLst>
                          </p:cTn>
                        </p:par>
                      </p:childTnLst>
                    </p:cTn>
                  </p:par>
                  <p:par>
                    <p:cTn id="18" fill="hold">
                      <p:stCondLst>
                        <p:cond delay="indefinite"/>
                      </p:stCondLst>
                      <p:childTnLst>
                        <p:par>
                          <p:cTn id="19" fill="hold">
                            <p:stCondLst>
                              <p:cond delay="0"/>
                            </p:stCondLst>
                            <p:childTnLst>
                              <p:par>
                                <p:cTn id="20" presetID="1" presetClass="entr" presetSubtype="0" fill="hold" grpId="0" nodeType="clickEffect">
                                  <p:stCondLst>
                                    <p:cond delay="0"/>
                                  </p:stCondLst>
                                  <p:childTnLst>
                                    <p:set>
                                      <p:cBhvr>
                                        <p:cTn id="21" dur="1" fill="hold">
                                          <p:stCondLst>
                                            <p:cond delay="0"/>
                                          </p:stCondLst>
                                        </p:cTn>
                                        <p:tgtEl>
                                          <p:spTgt spid="12"/>
                                        </p:tgtEl>
                                        <p:attrNameLst>
                                          <p:attrName>style.visibility</p:attrName>
                                        </p:attrNameLst>
                                      </p:cBhvr>
                                      <p:to>
                                        <p:strVal val="visible"/>
                                      </p:to>
                                    </p:set>
                                  </p:childTnLst>
                                </p:cTn>
                              </p:par>
                            </p:childTnLst>
                          </p:cTn>
                        </p:par>
                      </p:childTnLst>
                    </p:cTn>
                  </p:par>
                  <p:par>
                    <p:cTn id="22" fill="hold">
                      <p:stCondLst>
                        <p:cond delay="indefinite"/>
                      </p:stCondLst>
                      <p:childTnLst>
                        <p:par>
                          <p:cTn id="23" fill="hold">
                            <p:stCondLst>
                              <p:cond delay="0"/>
                            </p:stCondLst>
                            <p:childTnLst>
                              <p:par>
                                <p:cTn id="24" presetID="1" presetClass="entr" presetSubtype="0" fill="hold" grpId="0" nodeType="clickEffect">
                                  <p:stCondLst>
                                    <p:cond delay="0"/>
                                  </p:stCondLst>
                                  <p:childTnLst>
                                    <p:set>
                                      <p:cBhvr>
                                        <p:cTn id="25" dur="1" fill="hold">
                                          <p:stCondLst>
                                            <p:cond delay="0"/>
                                          </p:stCondLst>
                                        </p:cTn>
                                        <p:tgtEl>
                                          <p:spTgt spid="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8" grpId="0"/>
      <p:bldP spid="10" grpId="0"/>
      <p:bldP spid="12" grpId="0"/>
      <p:bldP spid="13"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50" name="Picture 6">
            <a:extLst>
              <a:ext uri="{FF2B5EF4-FFF2-40B4-BE49-F238E27FC236}">
                <a16:creationId xmlns:a16="http://schemas.microsoft.com/office/drawing/2014/main" id="{C67C2782-913A-F5C9-61F3-DC00AA855941}"/>
              </a:ext>
            </a:extLst>
          </p:cNvPr>
          <p:cNvPicPr>
            <a:picLocks noChangeAspect="1" noChangeArrowheads="1"/>
          </p:cNvPicPr>
          <p:nvPr/>
        </p:nvPicPr>
        <p:blipFill>
          <a:blip r:embed="rId2">
            <a:extLst>
              <a:ext uri="{BEBA8EAE-BF5A-486C-A8C5-ECC9F3942E4B}">
                <a14:imgProps xmlns:a14="http://schemas.microsoft.com/office/drawing/2010/main">
                  <a14:imgLayer r:embed="rId3">
                    <a14:imgEffect>
                      <a14:backgroundRemoval t="10000" b="90000" l="10000" r="90000">
                        <a14:foregroundMark x1="34667" y1="54667" x2="64333" y2="56500"/>
                        <a14:foregroundMark x1="64500" y1="42833" x2="29667" y2="41500"/>
                        <a14:foregroundMark x1="29667" y1="41500" x2="29167" y2="41167"/>
                        <a14:foregroundMark x1="35500" y1="33500" x2="44167" y2="33500"/>
                        <a14:foregroundMark x1="44167" y1="33500" x2="64000" y2="35833"/>
                        <a14:foregroundMark x1="36333" y1="49500" x2="62000" y2="49000"/>
                        <a14:foregroundMark x1="62000" y1="49000" x2="67667" y2="40833"/>
                        <a14:foregroundMark x1="67667" y1="40833" x2="67500" y2="38833"/>
                        <a14:foregroundMark x1="39000" y1="37000" x2="37833" y2="47500"/>
                        <a14:foregroundMark x1="37833" y1="47500" x2="40167" y2="44833"/>
                        <a14:foregroundMark x1="51167" y1="60500" x2="57833" y2="66333"/>
                      </a14:backgroundRemoval>
                    </a14:imgEffect>
                  </a14:imgLayer>
                </a14:imgProps>
              </a:ext>
              <a:ext uri="{28A0092B-C50C-407E-A947-70E740481C1C}">
                <a14:useLocalDpi xmlns:a14="http://schemas.microsoft.com/office/drawing/2010/main" val="0"/>
              </a:ext>
            </a:extLst>
          </a:blip>
          <a:srcRect/>
          <a:stretch>
            <a:fillRect/>
          </a:stretch>
        </p:blipFill>
        <p:spPr bwMode="auto">
          <a:xfrm>
            <a:off x="9983724" y="-345526"/>
            <a:ext cx="2519172" cy="2519172"/>
          </a:xfrm>
          <a:prstGeom prst="rect">
            <a:avLst/>
          </a:prstGeom>
          <a:noFill/>
          <a:extLst>
            <a:ext uri="{909E8E84-426E-40DD-AFC4-6F175D3DCCD1}">
              <a14:hiddenFill xmlns:a14="http://schemas.microsoft.com/office/drawing/2010/main">
                <a:solidFill>
                  <a:srgbClr val="FFFFFF"/>
                </a:solidFill>
              </a14:hiddenFill>
            </a:ext>
          </a:extLst>
        </p:spPr>
      </p:pic>
      <p:pic>
        <p:nvPicPr>
          <p:cNvPr id="6146" name="Picture 2">
            <a:extLst>
              <a:ext uri="{FF2B5EF4-FFF2-40B4-BE49-F238E27FC236}">
                <a16:creationId xmlns:a16="http://schemas.microsoft.com/office/drawing/2014/main" id="{975E866C-9811-A646-5C56-0A7C99FB48F0}"/>
              </a:ext>
            </a:extLst>
          </p:cNvPr>
          <p:cNvPicPr>
            <a:picLocks noChangeAspect="1" noChangeArrowheads="1"/>
          </p:cNvPicPr>
          <p:nvPr/>
        </p:nvPicPr>
        <p:blipFill>
          <a:blip r:embed="rId4">
            <a:extLst>
              <a:ext uri="{BEBA8EAE-BF5A-486C-A8C5-ECC9F3942E4B}">
                <a14:imgProps xmlns:a14="http://schemas.microsoft.com/office/drawing/2010/main">
                  <a14:imgLayer r:embed="rId5">
                    <a14:imgEffect>
                      <a14:backgroundRemoval t="10000" b="90000" l="10000" r="90000">
                        <a14:foregroundMark x1="42667" y1="57333" x2="50167" y2="41333"/>
                        <a14:foregroundMark x1="56333" y1="41333" x2="48000" y2="66167"/>
                        <a14:foregroundMark x1="48000" y1="66167" x2="46500" y2="66833"/>
                        <a14:foregroundMark x1="40833" y1="65667" x2="65833" y2="50167"/>
                        <a14:foregroundMark x1="65833" y1="50167" x2="58167" y2="39500"/>
                        <a14:foregroundMark x1="61500" y1="42500" x2="59500" y2="72667"/>
                        <a14:foregroundMark x1="59500" y1="72667" x2="43167" y2="56000"/>
                        <a14:foregroundMark x1="43167" y1="56000" x2="55000" y2="39167"/>
                        <a14:foregroundMark x1="55000" y1="39167" x2="63500" y2="56167"/>
                        <a14:foregroundMark x1="63500" y1="56167" x2="44667" y2="67667"/>
                        <a14:foregroundMark x1="44667" y1="67667" x2="54000" y2="40500"/>
                        <a14:foregroundMark x1="54000" y1="40500" x2="39667" y2="39167"/>
                        <a14:foregroundMark x1="45167" y1="38167" x2="64333" y2="36333"/>
                        <a14:foregroundMark x1="64333" y1="36333" x2="41833" y2="39667"/>
                        <a14:foregroundMark x1="41833" y1="39667" x2="38833" y2="59500"/>
                        <a14:foregroundMark x1="38833" y1="59500" x2="36833" y2="64167"/>
                        <a14:foregroundMark x1="42167" y1="33333" x2="43333" y2="36333"/>
                        <a14:foregroundMark x1="45167" y1="34833" x2="64000" y2="36833"/>
                        <a14:foregroundMark x1="64000" y1="36833" x2="65500" y2="45000"/>
                        <a14:foregroundMark x1="43333" y1="69333" x2="36167" y2="50167"/>
                        <a14:foregroundMark x1="36167" y1="50167" x2="37500" y2="49333"/>
                        <a14:foregroundMark x1="35333" y1="55500" x2="39667" y2="68667"/>
                      </a14:backgroundRemoval>
                    </a14:imgEffect>
                  </a14:imgLayer>
                </a14:imgProps>
              </a:ext>
              <a:ext uri="{28A0092B-C50C-407E-A947-70E740481C1C}">
                <a14:useLocalDpi xmlns:a14="http://schemas.microsoft.com/office/drawing/2010/main" val="0"/>
              </a:ext>
            </a:extLst>
          </a:blip>
          <a:srcRect/>
          <a:stretch>
            <a:fillRect/>
          </a:stretch>
        </p:blipFill>
        <p:spPr bwMode="auto">
          <a:xfrm>
            <a:off x="9983724" y="1836604"/>
            <a:ext cx="2519172" cy="2519172"/>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a:extLst>
              <a:ext uri="{FF2B5EF4-FFF2-40B4-BE49-F238E27FC236}">
                <a16:creationId xmlns:a16="http://schemas.microsoft.com/office/drawing/2014/main" id="{CEFF5877-0AB1-88AC-594B-8C20F3B2545E}"/>
              </a:ext>
            </a:extLst>
          </p:cNvPr>
          <p:cNvSpPr>
            <a:spLocks noGrp="1"/>
          </p:cNvSpPr>
          <p:nvPr>
            <p:ph type="title"/>
          </p:nvPr>
        </p:nvSpPr>
        <p:spPr>
          <a:xfrm>
            <a:off x="727710" y="-17567"/>
            <a:ext cx="10515600" cy="1325563"/>
          </a:xfrm>
        </p:spPr>
        <p:txBody>
          <a:bodyPr>
            <a:normAutofit/>
          </a:bodyPr>
          <a:lstStyle/>
          <a:p>
            <a:pPr algn="ctr"/>
            <a:r>
              <a:rPr lang="en-CA" sz="6600" b="1" dirty="0">
                <a:latin typeface="Arial" panose="020B0604020202020204" pitchFamily="34" charset="0"/>
                <a:cs typeface="Arial" panose="020B0604020202020204" pitchFamily="34" charset="0"/>
              </a:rPr>
              <a:t>FIFO Versus LIFO</a:t>
            </a:r>
            <a:endParaRPr lang="en-US" sz="6600" b="1" dirty="0">
              <a:latin typeface="Arial" panose="020B0604020202020204" pitchFamily="34" charset="0"/>
              <a:cs typeface="Arial" panose="020B0604020202020204" pitchFamily="34" charset="0"/>
            </a:endParaRPr>
          </a:p>
        </p:txBody>
      </p:sp>
      <p:sp>
        <p:nvSpPr>
          <p:cNvPr id="4" name="TextBox 3">
            <a:extLst>
              <a:ext uri="{FF2B5EF4-FFF2-40B4-BE49-F238E27FC236}">
                <a16:creationId xmlns:a16="http://schemas.microsoft.com/office/drawing/2014/main" id="{398CF47D-79AE-315C-0A29-468EBA500A93}"/>
              </a:ext>
            </a:extLst>
          </p:cNvPr>
          <p:cNvSpPr txBox="1"/>
          <p:nvPr/>
        </p:nvSpPr>
        <p:spPr>
          <a:xfrm>
            <a:off x="0" y="1236440"/>
            <a:ext cx="11464290" cy="1200329"/>
          </a:xfrm>
          <a:prstGeom prst="rect">
            <a:avLst/>
          </a:prstGeom>
          <a:noFill/>
        </p:spPr>
        <p:txBody>
          <a:bodyPr wrap="square">
            <a:spAutoFit/>
          </a:bodyPr>
          <a:lstStyle/>
          <a:p>
            <a:r>
              <a:rPr lang="en-CA" sz="2400" dirty="0">
                <a:solidFill>
                  <a:srgbClr val="111111"/>
                </a:solidFill>
                <a:effectLst/>
                <a:latin typeface="Calibri" panose="020F0502020204030204" pitchFamily="34" charset="0"/>
                <a:ea typeface="Calibri" panose="020F0502020204030204" pitchFamily="34" charset="0"/>
              </a:rPr>
              <a:t>However, the Canada Revenue Agency and International Financial Reporting Standards don’t allow using LIFO for inventory for financial reporting or tax purposes. The method understates a company's earnings and therefore results in low taxable income.</a:t>
            </a:r>
            <a:endParaRPr lang="en-US" sz="2400" dirty="0"/>
          </a:p>
        </p:txBody>
      </p:sp>
      <p:sp>
        <p:nvSpPr>
          <p:cNvPr id="6" name="TextBox 5">
            <a:extLst>
              <a:ext uri="{FF2B5EF4-FFF2-40B4-BE49-F238E27FC236}">
                <a16:creationId xmlns:a16="http://schemas.microsoft.com/office/drawing/2014/main" id="{4272EBAA-FD14-4F41-4E44-7A3CF3809C43}"/>
              </a:ext>
            </a:extLst>
          </p:cNvPr>
          <p:cNvSpPr txBox="1"/>
          <p:nvPr/>
        </p:nvSpPr>
        <p:spPr>
          <a:xfrm>
            <a:off x="317754" y="2332827"/>
            <a:ext cx="8268462" cy="1200329"/>
          </a:xfrm>
          <a:prstGeom prst="rect">
            <a:avLst/>
          </a:prstGeom>
          <a:noFill/>
        </p:spPr>
        <p:txBody>
          <a:bodyPr wrap="square">
            <a:spAutoFit/>
          </a:bodyPr>
          <a:lstStyle/>
          <a:p>
            <a:r>
              <a:rPr lang="en-CA" sz="2400" dirty="0">
                <a:solidFill>
                  <a:srgbClr val="111111"/>
                </a:solidFill>
                <a:effectLst/>
                <a:latin typeface="Calibri" panose="020F0502020204030204" pitchFamily="34" charset="0"/>
                <a:ea typeface="Calibri" panose="020F0502020204030204" pitchFamily="34" charset="0"/>
              </a:rPr>
              <a:t>- LIFO accounting benefits your business for your internal records. LIFO improves income matching statements when you analyze your current expenses.</a:t>
            </a:r>
            <a:endParaRPr lang="en-US" sz="2400" dirty="0"/>
          </a:p>
        </p:txBody>
      </p:sp>
      <p:sp>
        <p:nvSpPr>
          <p:cNvPr id="8" name="TextBox 7">
            <a:extLst>
              <a:ext uri="{FF2B5EF4-FFF2-40B4-BE49-F238E27FC236}">
                <a16:creationId xmlns:a16="http://schemas.microsoft.com/office/drawing/2014/main" id="{59A4917B-9758-C634-609E-9BD43084C5A7}"/>
              </a:ext>
            </a:extLst>
          </p:cNvPr>
          <p:cNvSpPr txBox="1"/>
          <p:nvPr/>
        </p:nvSpPr>
        <p:spPr>
          <a:xfrm>
            <a:off x="148590" y="3673209"/>
            <a:ext cx="11464290" cy="3149580"/>
          </a:xfrm>
          <a:prstGeom prst="rect">
            <a:avLst/>
          </a:prstGeom>
          <a:noFill/>
        </p:spPr>
        <p:txBody>
          <a:bodyPr wrap="square">
            <a:spAutoFit/>
          </a:bodyPr>
          <a:lstStyle/>
          <a:p>
            <a:pPr>
              <a:spcBef>
                <a:spcPts val="1200"/>
              </a:spcBef>
              <a:spcAft>
                <a:spcPts val="800"/>
              </a:spcAft>
            </a:pPr>
            <a:r>
              <a:rPr lang="en-CA" sz="2400" b="1" dirty="0">
                <a:solidFill>
                  <a:srgbClr val="111111"/>
                </a:solidFill>
                <a:effectLst/>
                <a:ea typeface="Calibri" panose="020F0502020204030204" pitchFamily="34" charset="0"/>
                <a:cs typeface="Twentieth Century"/>
              </a:rPr>
              <a:t>To illustrate the FIFO method cost of goods:</a:t>
            </a:r>
            <a:r>
              <a:rPr lang="en-CA" sz="2400" dirty="0">
                <a:solidFill>
                  <a:srgbClr val="111111"/>
                </a:solidFill>
                <a:effectLst/>
                <a:ea typeface="Calibri" panose="020F0502020204030204" pitchFamily="34" charset="0"/>
                <a:cs typeface="Twentieth Century"/>
              </a:rPr>
              <a:t>  </a:t>
            </a:r>
            <a:r>
              <a:rPr lang="en-CA" sz="2400" i="1" dirty="0">
                <a:effectLst/>
                <a:ea typeface="Calibri" panose="020F0502020204030204" pitchFamily="34" charset="0"/>
                <a:cs typeface="Twentieth Century"/>
              </a:rPr>
              <a:t>your company purchased 100 items for $12 each, then restocked 100 more items later that year but at $20 each. When the company sold 75 items. Under the FIFO method, the cost of goods sold for each 75 items is $12/unit because the first goods purchased are the first goods sold.</a:t>
            </a:r>
            <a:endParaRPr lang="en-CA" sz="2400" dirty="0">
              <a:effectLst/>
              <a:ea typeface="Twentieth Century"/>
              <a:cs typeface="Twentieth Century"/>
            </a:endParaRPr>
          </a:p>
          <a:p>
            <a:r>
              <a:rPr lang="en-CA" sz="2400" b="1" i="1" dirty="0">
                <a:effectLst/>
                <a:ea typeface="Calibri" panose="020F0502020204030204" pitchFamily="34" charset="0"/>
              </a:rPr>
              <a:t>To illustrate the LIFO method cost of goods</a:t>
            </a:r>
            <a:r>
              <a:rPr lang="en-CA" sz="2400" i="1" dirty="0">
                <a:effectLst/>
                <a:ea typeface="Calibri" panose="020F0502020204030204" pitchFamily="34" charset="0"/>
              </a:rPr>
              <a:t>: your company purchased 100 items for $12 each, then restocked 100 more items later that year at $20 each. When the company sold 75 items. Under the LIFO method, the cost of goods sold for each of the 75 items is $20/unit because the last (most recent) goods purchased are the first goods sold. </a:t>
            </a:r>
            <a:endParaRPr lang="en-US" sz="2400" dirty="0"/>
          </a:p>
        </p:txBody>
      </p:sp>
    </p:spTree>
    <p:extLst>
      <p:ext uri="{BB962C8B-B14F-4D97-AF65-F5344CB8AC3E}">
        <p14:creationId xmlns:p14="http://schemas.microsoft.com/office/powerpoint/2010/main" val="31247322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0" presetClass="entr" presetSubtype="0" fill="hold" nodeType="clickEffect">
                                  <p:stCondLst>
                                    <p:cond delay="0"/>
                                  </p:stCondLst>
                                  <p:childTnLst>
                                    <p:set>
                                      <p:cBhvr>
                                        <p:cTn id="10" dur="1" fill="hold">
                                          <p:stCondLst>
                                            <p:cond delay="0"/>
                                          </p:stCondLst>
                                        </p:cTn>
                                        <p:tgtEl>
                                          <p:spTgt spid="8">
                                            <p:txEl>
                                              <p:pRg st="0" end="0"/>
                                            </p:txEl>
                                          </p:spTgt>
                                        </p:tgtEl>
                                        <p:attrNameLst>
                                          <p:attrName>style.visibility</p:attrName>
                                        </p:attrNameLst>
                                      </p:cBhvr>
                                      <p:to>
                                        <p:strVal val="visible"/>
                                      </p:to>
                                    </p:set>
                                    <p:animEffect transition="in" filter="fade">
                                      <p:cBhvr>
                                        <p:cTn id="11" dur="500"/>
                                        <p:tgtEl>
                                          <p:spTgt spid="8">
                                            <p:txEl>
                                              <p:pRg st="0" end="0"/>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10" presetClass="entr" presetSubtype="0" fill="hold" nodeType="clickEffect">
                                  <p:stCondLst>
                                    <p:cond delay="0"/>
                                  </p:stCondLst>
                                  <p:childTnLst>
                                    <p:set>
                                      <p:cBhvr>
                                        <p:cTn id="15" dur="1" fill="hold">
                                          <p:stCondLst>
                                            <p:cond delay="0"/>
                                          </p:stCondLst>
                                        </p:cTn>
                                        <p:tgtEl>
                                          <p:spTgt spid="8">
                                            <p:txEl>
                                              <p:pRg st="1" end="1"/>
                                            </p:txEl>
                                          </p:spTgt>
                                        </p:tgtEl>
                                        <p:attrNameLst>
                                          <p:attrName>style.visibility</p:attrName>
                                        </p:attrNameLst>
                                      </p:cBhvr>
                                      <p:to>
                                        <p:strVal val="visible"/>
                                      </p:to>
                                    </p:set>
                                    <p:animEffect transition="in" filter="fade">
                                      <p:cBhvr>
                                        <p:cTn id="16" dur="500"/>
                                        <p:tgtEl>
                                          <p:spTgt spid="8">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4E332F-317B-E99B-E031-AA442BFBBBA1}"/>
              </a:ext>
            </a:extLst>
          </p:cNvPr>
          <p:cNvSpPr>
            <a:spLocks noGrp="1"/>
          </p:cNvSpPr>
          <p:nvPr>
            <p:ph type="title"/>
          </p:nvPr>
        </p:nvSpPr>
        <p:spPr>
          <a:xfrm>
            <a:off x="813054" y="124429"/>
            <a:ext cx="10565892" cy="1325563"/>
          </a:xfrm>
        </p:spPr>
        <p:txBody>
          <a:bodyPr>
            <a:noAutofit/>
          </a:bodyPr>
          <a:lstStyle/>
          <a:p>
            <a:pPr algn="ctr"/>
            <a:r>
              <a:rPr lang="en-CA" sz="8000" b="1" dirty="0">
                <a:latin typeface="Arial" panose="020B0604020202020204" pitchFamily="34" charset="0"/>
                <a:cs typeface="Arial" panose="020B0604020202020204" pitchFamily="34" charset="0"/>
              </a:rPr>
              <a:t>Using Excel Sheets</a:t>
            </a:r>
            <a:endParaRPr lang="en-US" sz="8000" b="1" dirty="0">
              <a:latin typeface="Arial" panose="020B0604020202020204" pitchFamily="34" charset="0"/>
              <a:cs typeface="Arial" panose="020B0604020202020204" pitchFamily="34" charset="0"/>
            </a:endParaRPr>
          </a:p>
        </p:txBody>
      </p:sp>
      <p:sp>
        <p:nvSpPr>
          <p:cNvPr id="4" name="TextBox 3">
            <a:extLst>
              <a:ext uri="{FF2B5EF4-FFF2-40B4-BE49-F238E27FC236}">
                <a16:creationId xmlns:a16="http://schemas.microsoft.com/office/drawing/2014/main" id="{799E984F-7C01-1773-6878-BA1EE549F98B}"/>
              </a:ext>
            </a:extLst>
          </p:cNvPr>
          <p:cNvSpPr txBox="1"/>
          <p:nvPr/>
        </p:nvSpPr>
        <p:spPr>
          <a:xfrm rot="21321611">
            <a:off x="138398" y="2241722"/>
            <a:ext cx="6609480" cy="3046988"/>
          </a:xfrm>
          <a:prstGeom prst="rect">
            <a:avLst/>
          </a:prstGeom>
          <a:noFill/>
        </p:spPr>
        <p:txBody>
          <a:bodyPr wrap="square">
            <a:spAutoFit/>
          </a:bodyPr>
          <a:lstStyle/>
          <a:p>
            <a:r>
              <a:rPr lang="en-CA" sz="2400" dirty="0">
                <a:solidFill>
                  <a:srgbClr val="111111"/>
                </a:solidFill>
                <a:effectLst/>
                <a:latin typeface="Calibri" panose="020F0502020204030204" pitchFamily="34" charset="0"/>
                <a:ea typeface="Calibri" panose="020F0502020204030204" pitchFamily="34" charset="0"/>
              </a:rPr>
              <a:t>When you're low on resources, Excel spreadsheets can be an excellent way to start tracking inventory management. It's also a very accessible tool to help get you up and running with an easy way to manage maintenance inventory.</a:t>
            </a:r>
            <a:r>
              <a:rPr lang="en-CA" sz="2400" dirty="0">
                <a:effectLst/>
                <a:latin typeface="Calibri" panose="020F0502020204030204" pitchFamily="34" charset="0"/>
                <a:ea typeface="Twentieth Century"/>
              </a:rPr>
              <a:t> </a:t>
            </a:r>
            <a:r>
              <a:rPr lang="en-CA" sz="2400" dirty="0">
                <a:solidFill>
                  <a:srgbClr val="111111"/>
                </a:solidFill>
                <a:effectLst/>
                <a:latin typeface="Calibri" panose="020F0502020204030204" pitchFamily="34" charset="0"/>
                <a:ea typeface="Calibri" panose="020F0502020204030204" pitchFamily="34" charset="0"/>
              </a:rPr>
              <a:t>However, this method requires a lot of consistency: updates are needed after each transaction, and frequent spot-checking of the exactness of your stocks.</a:t>
            </a:r>
            <a:endParaRPr lang="en-US" sz="2400" dirty="0"/>
          </a:p>
        </p:txBody>
      </p:sp>
      <p:pic>
        <p:nvPicPr>
          <p:cNvPr id="8196" name="Picture 4">
            <a:extLst>
              <a:ext uri="{FF2B5EF4-FFF2-40B4-BE49-F238E27FC236}">
                <a16:creationId xmlns:a16="http://schemas.microsoft.com/office/drawing/2014/main" id="{DE8FB3A1-94EC-7363-8B43-A01B63D4FE5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60286" y="1477764"/>
            <a:ext cx="3902471" cy="3902471"/>
          </a:xfrm>
          <a:prstGeom prst="roundRect">
            <a:avLst>
              <a:gd name="adj" fmla="val 16667"/>
            </a:avLst>
          </a:prstGeom>
          <a:ln w="28575">
            <a:solidFill>
              <a:schemeClr val="tx1"/>
            </a:solidFill>
          </a:ln>
          <a:effectLst>
            <a:outerShdw blurRad="76200" dist="38100" dir="7800000" algn="tl" rotWithShape="0">
              <a:srgbClr val="000000">
                <a:alpha val="40000"/>
              </a:srgbClr>
            </a:outerShdw>
            <a:reflection blurRad="6350" stA="50000" endA="300" endPos="90000" dir="5400000" sy="-100000" algn="bl" rotWithShape="0"/>
          </a:effectLst>
          <a:scene3d>
            <a:camera prst="perspectiveLeft"/>
            <a:lightRig rig="contrasting" dir="t">
              <a:rot lat="0" lon="0" rev="4200000"/>
            </a:lightRig>
          </a:scene3d>
          <a:sp3d prstMaterial="plastic">
            <a:bevelT w="381000" h="114300" prst="relaxedInset"/>
            <a:contourClr>
              <a:srgbClr val="969696"/>
            </a:contourClr>
          </a:sp3d>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9154301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B8C3BB-E4F6-22CE-1899-93DD8D070D8E}"/>
              </a:ext>
            </a:extLst>
          </p:cNvPr>
          <p:cNvSpPr>
            <a:spLocks noGrp="1"/>
          </p:cNvSpPr>
          <p:nvPr>
            <p:ph type="title"/>
          </p:nvPr>
        </p:nvSpPr>
        <p:spPr>
          <a:xfrm>
            <a:off x="838200" y="555373"/>
            <a:ext cx="10515600" cy="1325563"/>
          </a:xfrm>
        </p:spPr>
        <p:txBody>
          <a:bodyPr>
            <a:noAutofit/>
          </a:bodyPr>
          <a:lstStyle/>
          <a:p>
            <a:pPr algn="ctr"/>
            <a:r>
              <a:rPr lang="en-CA" sz="6000" b="1" dirty="0">
                <a:latin typeface="Arial" panose="020B0604020202020204" pitchFamily="34" charset="0"/>
                <a:cs typeface="Arial" panose="020B0604020202020204" pitchFamily="34" charset="0"/>
              </a:rPr>
              <a:t>Inventory Management Software Advantage</a:t>
            </a:r>
            <a:r>
              <a:rPr lang="en-CA" sz="6000" dirty="0">
                <a:latin typeface="Arial" panose="020B0604020202020204" pitchFamily="34" charset="0"/>
                <a:cs typeface="Arial" panose="020B0604020202020204" pitchFamily="34" charset="0"/>
              </a:rPr>
              <a:t/>
            </a:r>
            <a:br>
              <a:rPr lang="en-CA" sz="6000" dirty="0">
                <a:latin typeface="Arial" panose="020B0604020202020204" pitchFamily="34" charset="0"/>
                <a:cs typeface="Arial" panose="020B0604020202020204" pitchFamily="34" charset="0"/>
              </a:rPr>
            </a:br>
            <a:endParaRPr lang="en-US" sz="6000" dirty="0">
              <a:latin typeface="Arial" panose="020B0604020202020204" pitchFamily="34" charset="0"/>
              <a:cs typeface="Arial" panose="020B0604020202020204" pitchFamily="34" charset="0"/>
            </a:endParaRPr>
          </a:p>
        </p:txBody>
      </p:sp>
      <p:sp>
        <p:nvSpPr>
          <p:cNvPr id="4" name="TextBox 3">
            <a:extLst>
              <a:ext uri="{FF2B5EF4-FFF2-40B4-BE49-F238E27FC236}">
                <a16:creationId xmlns:a16="http://schemas.microsoft.com/office/drawing/2014/main" id="{D6144B88-3AE9-E049-63C0-A08D7B29A1B7}"/>
              </a:ext>
            </a:extLst>
          </p:cNvPr>
          <p:cNvSpPr txBox="1"/>
          <p:nvPr/>
        </p:nvSpPr>
        <p:spPr>
          <a:xfrm>
            <a:off x="-73151" y="1446262"/>
            <a:ext cx="7936991" cy="5411738"/>
          </a:xfrm>
          <a:prstGeom prst="rect">
            <a:avLst/>
          </a:prstGeom>
          <a:noFill/>
        </p:spPr>
        <p:txBody>
          <a:bodyPr wrap="square">
            <a:spAutoFit/>
          </a:bodyPr>
          <a:lstStyle/>
          <a:p>
            <a:pPr marL="342900" lvl="0" indent="-342900">
              <a:spcAft>
                <a:spcPts val="800"/>
              </a:spcAft>
              <a:buFont typeface="Arial" panose="020B0604020202020204" pitchFamily="34" charset="0"/>
              <a:buChar char="●"/>
            </a:pPr>
            <a:r>
              <a:rPr lang="en-CA" sz="2300" dirty="0">
                <a:solidFill>
                  <a:srgbClr val="111111"/>
                </a:solidFill>
                <a:effectLst/>
                <a:ea typeface="Calibri" panose="020F0502020204030204" pitchFamily="34" charset="0"/>
                <a:cs typeface="Noto Sans Symbols"/>
              </a:rPr>
              <a:t>Keep track of your inventory in real-time compared to an excel sheet and prevent product and production shortages.</a:t>
            </a:r>
            <a:endParaRPr lang="en-CA" sz="2300" dirty="0">
              <a:effectLst/>
              <a:ea typeface="Noto Sans Symbols"/>
              <a:cs typeface="Noto Sans Symbols"/>
            </a:endParaRPr>
          </a:p>
          <a:p>
            <a:pPr marL="342900" lvl="0" indent="-342900">
              <a:spcAft>
                <a:spcPts val="800"/>
              </a:spcAft>
              <a:buFont typeface="Arial" panose="020B0604020202020204" pitchFamily="34" charset="0"/>
              <a:buChar char="●"/>
            </a:pPr>
            <a:r>
              <a:rPr lang="en-CA" sz="2300" dirty="0">
                <a:solidFill>
                  <a:srgbClr val="111111"/>
                </a:solidFill>
                <a:effectLst/>
                <a:ea typeface="Calibri" panose="020F0502020204030204" pitchFamily="34" charset="0"/>
                <a:cs typeface="Noto Sans Symbols"/>
              </a:rPr>
              <a:t>Help you forecast demand based on past transactions and prevent excess stock or raw materials.</a:t>
            </a:r>
            <a:endParaRPr lang="en-CA" sz="2300" dirty="0">
              <a:effectLst/>
              <a:ea typeface="Noto Sans Symbols"/>
              <a:cs typeface="Noto Sans Symbols"/>
            </a:endParaRPr>
          </a:p>
          <a:p>
            <a:pPr marL="342900" lvl="0" indent="-342900">
              <a:spcAft>
                <a:spcPts val="800"/>
              </a:spcAft>
              <a:buFont typeface="Arial" panose="020B0604020202020204" pitchFamily="34" charset="0"/>
              <a:buChar char="●"/>
            </a:pPr>
            <a:r>
              <a:rPr lang="en-CA" sz="2300" dirty="0">
                <a:solidFill>
                  <a:srgbClr val="111111"/>
                </a:solidFill>
                <a:effectLst/>
                <a:ea typeface="Calibri" panose="020F0502020204030204" pitchFamily="34" charset="0"/>
                <a:cs typeface="Noto Sans Symbols"/>
              </a:rPr>
              <a:t>Allow for easy inventory analysis on any device.</a:t>
            </a:r>
            <a:endParaRPr lang="en-CA" sz="2300" dirty="0">
              <a:effectLst/>
              <a:ea typeface="Noto Sans Symbols"/>
              <a:cs typeface="Noto Sans Symbols"/>
            </a:endParaRPr>
          </a:p>
          <a:p>
            <a:pPr marL="342900" lvl="0" indent="-342900">
              <a:spcAft>
                <a:spcPts val="800"/>
              </a:spcAft>
              <a:buFont typeface="Arial" panose="020B0604020202020204" pitchFamily="34" charset="0"/>
              <a:buChar char="●"/>
            </a:pPr>
            <a:r>
              <a:rPr lang="en-CA" sz="2300" dirty="0">
                <a:solidFill>
                  <a:srgbClr val="111111"/>
                </a:solidFill>
                <a:effectLst/>
                <a:ea typeface="Calibri" panose="020F0502020204030204" pitchFamily="34" charset="0"/>
                <a:cs typeface="Noto Sans Symbols"/>
              </a:rPr>
              <a:t>Be accessible right from your retail point of sales.</a:t>
            </a:r>
            <a:endParaRPr lang="en-CA" sz="2300" dirty="0">
              <a:effectLst/>
              <a:ea typeface="Noto Sans Symbols"/>
              <a:cs typeface="Noto Sans Symbols"/>
            </a:endParaRPr>
          </a:p>
          <a:p>
            <a:pPr marL="342900" lvl="0" indent="-342900">
              <a:spcAft>
                <a:spcPts val="800"/>
              </a:spcAft>
              <a:buFont typeface="Arial" panose="020B0604020202020204" pitchFamily="34" charset="0"/>
              <a:buChar char="●"/>
            </a:pPr>
            <a:r>
              <a:rPr lang="en-CA" sz="2300" dirty="0">
                <a:solidFill>
                  <a:srgbClr val="111111"/>
                </a:solidFill>
                <a:effectLst/>
                <a:ea typeface="Calibri" panose="020F0502020204030204" pitchFamily="34" charset="0"/>
                <a:cs typeface="Noto Sans Symbols"/>
              </a:rPr>
              <a:t>Optimize warehouse organization and precious employee time.</a:t>
            </a:r>
            <a:endParaRPr lang="en-CA" sz="2300" dirty="0">
              <a:effectLst/>
              <a:ea typeface="Noto Sans Symbols"/>
              <a:cs typeface="Noto Sans Symbols"/>
            </a:endParaRPr>
          </a:p>
          <a:p>
            <a:pPr marL="342900" lvl="0" indent="-342900">
              <a:spcAft>
                <a:spcPts val="800"/>
              </a:spcAft>
              <a:buFont typeface="Arial" panose="020B0604020202020204" pitchFamily="34" charset="0"/>
              <a:buChar char="●"/>
            </a:pPr>
            <a:r>
              <a:rPr lang="en-CA" sz="2300" dirty="0">
                <a:solidFill>
                  <a:srgbClr val="111111"/>
                </a:solidFill>
                <a:effectLst/>
                <a:ea typeface="Calibri" panose="020F0502020204030204" pitchFamily="34" charset="0"/>
                <a:cs typeface="Noto Sans Symbols"/>
              </a:rPr>
              <a:t>Offer quick and painless bar code scanning to speed up the intake.</a:t>
            </a:r>
            <a:endParaRPr lang="en-CA" sz="2300" dirty="0">
              <a:effectLst/>
              <a:ea typeface="Noto Sans Symbols"/>
              <a:cs typeface="Noto Sans Symbols"/>
            </a:endParaRPr>
          </a:p>
          <a:p>
            <a:pPr marL="342900" lvl="0" indent="-342900">
              <a:spcAft>
                <a:spcPts val="800"/>
              </a:spcAft>
              <a:buFont typeface="Arial" panose="020B0604020202020204" pitchFamily="34" charset="0"/>
              <a:buChar char="●"/>
            </a:pPr>
            <a:r>
              <a:rPr lang="en-CA" sz="2300" dirty="0">
                <a:solidFill>
                  <a:srgbClr val="111111"/>
                </a:solidFill>
                <a:effectLst/>
                <a:ea typeface="Calibri" panose="020F0502020204030204" pitchFamily="34" charset="0"/>
                <a:cs typeface="Noto Sans Symbols"/>
              </a:rPr>
              <a:t>Allow for multi-location management, tracking inventory across several locations or warehouses.</a:t>
            </a:r>
            <a:endParaRPr lang="en-CA" sz="2300" dirty="0">
              <a:ea typeface="Calibri" panose="020F0502020204030204" pitchFamily="34" charset="0"/>
              <a:cs typeface="Noto Sans Symbols"/>
            </a:endParaRPr>
          </a:p>
          <a:p>
            <a:pPr marL="342900" lvl="0" indent="-342900">
              <a:spcAft>
                <a:spcPts val="800"/>
              </a:spcAft>
              <a:buFont typeface="Arial" panose="020B0604020202020204" pitchFamily="34" charset="0"/>
              <a:buChar char="●"/>
            </a:pPr>
            <a:r>
              <a:rPr lang="en-CA" sz="2300" dirty="0">
                <a:solidFill>
                  <a:srgbClr val="111111"/>
                </a:solidFill>
                <a:effectLst/>
                <a:ea typeface="Calibri" panose="020F0502020204030204" pitchFamily="34" charset="0"/>
              </a:rPr>
              <a:t>Reduce costs, and improve cash flow!</a:t>
            </a:r>
            <a:endParaRPr lang="en-US" sz="2300" dirty="0"/>
          </a:p>
        </p:txBody>
      </p:sp>
      <p:sp>
        <p:nvSpPr>
          <p:cNvPr id="6" name="TextBox 5">
            <a:extLst>
              <a:ext uri="{FF2B5EF4-FFF2-40B4-BE49-F238E27FC236}">
                <a16:creationId xmlns:a16="http://schemas.microsoft.com/office/drawing/2014/main" id="{CC51A05E-AC24-5DB1-F4F7-E4A421676E14}"/>
              </a:ext>
            </a:extLst>
          </p:cNvPr>
          <p:cNvSpPr txBox="1"/>
          <p:nvPr/>
        </p:nvSpPr>
        <p:spPr>
          <a:xfrm rot="21333883">
            <a:off x="7608526" y="3275818"/>
            <a:ext cx="4486656" cy="2677656"/>
          </a:xfrm>
          <a:prstGeom prst="rect">
            <a:avLst/>
          </a:prstGeom>
          <a:noFill/>
        </p:spPr>
        <p:txBody>
          <a:bodyPr wrap="square">
            <a:spAutoFit/>
          </a:bodyPr>
          <a:lstStyle/>
          <a:p>
            <a:r>
              <a:rPr lang="en-CA" sz="2400" dirty="0">
                <a:solidFill>
                  <a:srgbClr val="111111"/>
                </a:solidFill>
                <a:effectLst/>
                <a:latin typeface="Calibri" panose="020F0502020204030204" pitchFamily="34" charset="0"/>
                <a:ea typeface="Calibri" panose="020F0502020204030204" pitchFamily="34" charset="0"/>
              </a:rPr>
              <a:t>Software such as </a:t>
            </a:r>
            <a:r>
              <a:rPr lang="en-CA" sz="2400" b="1" dirty="0">
                <a:solidFill>
                  <a:schemeClr val="accent6">
                    <a:lumMod val="75000"/>
                  </a:schemeClr>
                </a:solidFill>
                <a:effectLst/>
                <a:latin typeface="Calibri" panose="020F0502020204030204" pitchFamily="34" charset="0"/>
                <a:ea typeface="Calibri" panose="020F0502020204030204" pitchFamily="34" charset="0"/>
              </a:rPr>
              <a:t>QuickBooks Online</a:t>
            </a:r>
            <a:r>
              <a:rPr lang="en-CA" sz="2400" dirty="0">
                <a:solidFill>
                  <a:srgbClr val="111111"/>
                </a:solidFill>
                <a:effectLst/>
                <a:latin typeface="Calibri" panose="020F0502020204030204" pitchFamily="34" charset="0"/>
                <a:ea typeface="Calibri" panose="020F0502020204030204" pitchFamily="34" charset="0"/>
              </a:rPr>
              <a:t> or any accounting system with inventory tracking allows you to easily manage your business’ goods with low stock alerts, inventory insight reports, and real-time valuation.</a:t>
            </a:r>
            <a:endParaRPr lang="en-US" sz="2400" dirty="0"/>
          </a:p>
        </p:txBody>
      </p:sp>
      <p:sp>
        <p:nvSpPr>
          <p:cNvPr id="7" name="TextBox 6">
            <a:extLst>
              <a:ext uri="{FF2B5EF4-FFF2-40B4-BE49-F238E27FC236}">
                <a16:creationId xmlns:a16="http://schemas.microsoft.com/office/drawing/2014/main" id="{D10055F4-4F7B-56E4-046B-990D501C9150}"/>
              </a:ext>
            </a:extLst>
          </p:cNvPr>
          <p:cNvSpPr txBox="1"/>
          <p:nvPr/>
        </p:nvSpPr>
        <p:spPr>
          <a:xfrm rot="20973204">
            <a:off x="7397412" y="2739634"/>
            <a:ext cx="3563827" cy="369332"/>
          </a:xfrm>
          <a:prstGeom prst="rect">
            <a:avLst/>
          </a:prstGeom>
          <a:noFill/>
        </p:spPr>
        <p:txBody>
          <a:bodyPr wrap="square" rtlCol="0">
            <a:prstTxWarp prst="textCircle">
              <a:avLst/>
            </a:prstTxWarp>
            <a:spAutoFit/>
          </a:bodyPr>
          <a:lstStyle/>
          <a:p>
            <a:r>
              <a:rPr lang="en-CA" sz="2400" dirty="0">
                <a:ln w="0"/>
                <a:gradFill>
                  <a:gsLst>
                    <a:gs pos="0">
                      <a:schemeClr val="accent5">
                        <a:lumMod val="50000"/>
                      </a:schemeClr>
                    </a:gs>
                    <a:gs pos="50000">
                      <a:schemeClr val="accent5"/>
                    </a:gs>
                    <a:gs pos="100000">
                      <a:schemeClr val="accent5">
                        <a:lumMod val="60000"/>
                        <a:lumOff val="40000"/>
                      </a:schemeClr>
                    </a:gs>
                  </a:gsLst>
                  <a:lin ang="5400000"/>
                </a:gradFill>
                <a:effectLst>
                  <a:reflection blurRad="6350" stA="53000" endA="300" endPos="35500" dir="5400000" sy="-90000" algn="bl" rotWithShape="0"/>
                </a:effectLst>
              </a:rPr>
              <a:t>For Future Reference:</a:t>
            </a:r>
            <a:endParaRPr lang="en-US" sz="2400" dirty="0">
              <a:ln w="0"/>
              <a:gradFill>
                <a:gsLst>
                  <a:gs pos="0">
                    <a:schemeClr val="accent5">
                      <a:lumMod val="50000"/>
                    </a:schemeClr>
                  </a:gs>
                  <a:gs pos="50000">
                    <a:schemeClr val="accent5"/>
                  </a:gs>
                  <a:gs pos="100000">
                    <a:schemeClr val="accent5">
                      <a:lumMod val="60000"/>
                      <a:lumOff val="40000"/>
                    </a:schemeClr>
                  </a:gs>
                </a:gsLst>
                <a:lin ang="5400000"/>
              </a:gradFill>
              <a:effectLst>
                <a:reflection blurRad="6350" stA="53000" endA="300" endPos="35500" dir="5400000" sy="-90000" algn="bl" rotWithShape="0"/>
              </a:effectLst>
            </a:endParaRPr>
          </a:p>
        </p:txBody>
      </p:sp>
    </p:spTree>
    <p:extLst>
      <p:ext uri="{BB962C8B-B14F-4D97-AF65-F5344CB8AC3E}">
        <p14:creationId xmlns:p14="http://schemas.microsoft.com/office/powerpoint/2010/main" val="17315363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4">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4">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4">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22" presetClass="entr" presetSubtype="4" fill="hold" grpId="0" nodeType="clickEffect">
                                  <p:stCondLst>
                                    <p:cond delay="0"/>
                                  </p:stCondLst>
                                  <p:childTnLst>
                                    <p:set>
                                      <p:cBhvr>
                                        <p:cTn id="38" dur="1" fill="hold">
                                          <p:stCondLst>
                                            <p:cond delay="0"/>
                                          </p:stCondLst>
                                        </p:cTn>
                                        <p:tgtEl>
                                          <p:spTgt spid="7"/>
                                        </p:tgtEl>
                                        <p:attrNameLst>
                                          <p:attrName>style.visibility</p:attrName>
                                        </p:attrNameLst>
                                      </p:cBhvr>
                                      <p:to>
                                        <p:strVal val="visible"/>
                                      </p:to>
                                    </p:set>
                                    <p:animEffect transition="in" filter="wipe(down)">
                                      <p:cBhvr>
                                        <p:cTn id="39" dur="500"/>
                                        <p:tgtEl>
                                          <p:spTgt spid="7"/>
                                        </p:tgtEl>
                                      </p:cBhvr>
                                    </p:animEffect>
                                  </p:childTnLst>
                                </p:cTn>
                              </p:par>
                            </p:childTnLst>
                          </p:cTn>
                        </p:par>
                      </p:childTnLst>
                    </p:cTn>
                  </p:par>
                  <p:par>
                    <p:cTn id="40" fill="hold">
                      <p:stCondLst>
                        <p:cond delay="indefinite"/>
                      </p:stCondLst>
                      <p:childTnLst>
                        <p:par>
                          <p:cTn id="41" fill="hold">
                            <p:stCondLst>
                              <p:cond delay="0"/>
                            </p:stCondLst>
                            <p:childTnLst>
                              <p:par>
                                <p:cTn id="42" presetID="2" presetClass="entr" presetSubtype="4" fill="hold" grpId="0" nodeType="clickEffect">
                                  <p:stCondLst>
                                    <p:cond delay="0"/>
                                  </p:stCondLst>
                                  <p:childTnLst>
                                    <p:set>
                                      <p:cBhvr>
                                        <p:cTn id="43" dur="1" fill="hold">
                                          <p:stCondLst>
                                            <p:cond delay="0"/>
                                          </p:stCondLst>
                                        </p:cTn>
                                        <p:tgtEl>
                                          <p:spTgt spid="6"/>
                                        </p:tgtEl>
                                        <p:attrNameLst>
                                          <p:attrName>style.visibility</p:attrName>
                                        </p:attrNameLst>
                                      </p:cBhvr>
                                      <p:to>
                                        <p:strVal val="visible"/>
                                      </p:to>
                                    </p:set>
                                    <p:anim calcmode="lin" valueType="num">
                                      <p:cBhvr additive="base">
                                        <p:cTn id="44" dur="500" fill="hold"/>
                                        <p:tgtEl>
                                          <p:spTgt spid="6"/>
                                        </p:tgtEl>
                                        <p:attrNameLst>
                                          <p:attrName>ppt_x</p:attrName>
                                        </p:attrNameLst>
                                      </p:cBhvr>
                                      <p:tavLst>
                                        <p:tav tm="0">
                                          <p:val>
                                            <p:strVal val="#ppt_x"/>
                                          </p:val>
                                        </p:tav>
                                        <p:tav tm="100000">
                                          <p:val>
                                            <p:strVal val="#ppt_x"/>
                                          </p:val>
                                        </p:tav>
                                      </p:tavLst>
                                    </p:anim>
                                    <p:anim calcmode="lin" valueType="num">
                                      <p:cBhvr additive="base">
                                        <p:cTn id="45" dur="500" fill="hold"/>
                                        <p:tgtEl>
                                          <p:spTgt spid="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CD4178F7-EC5C-3ECE-2E80-7292941EDDAC}"/>
              </a:ext>
            </a:extLst>
          </p:cNvPr>
          <p:cNvSpPr txBox="1"/>
          <p:nvPr/>
        </p:nvSpPr>
        <p:spPr>
          <a:xfrm>
            <a:off x="161426" y="877575"/>
            <a:ext cx="11427714" cy="4934684"/>
          </a:xfrm>
          <a:prstGeom prst="rect">
            <a:avLst/>
          </a:prstGeom>
          <a:noFill/>
        </p:spPr>
        <p:txBody>
          <a:bodyPr wrap="square">
            <a:spAutoFit/>
          </a:bodyPr>
          <a:lstStyle/>
          <a:p>
            <a:pPr>
              <a:spcAft>
                <a:spcPts val="800"/>
              </a:spcAft>
            </a:pPr>
            <a:r>
              <a:rPr lang="en-CA" sz="2400" i="1" dirty="0">
                <a:effectLst/>
                <a:ea typeface="Calibri" panose="020F0502020204030204" pitchFamily="34" charset="0"/>
                <a:cs typeface="Twentieth Century"/>
              </a:rPr>
              <a:t>Tivi Galleries</a:t>
            </a:r>
            <a:r>
              <a:rPr lang="en-CA" sz="2400" dirty="0">
                <a:effectLst/>
                <a:ea typeface="Calibri" panose="020F0502020204030204" pitchFamily="34" charset="0"/>
                <a:cs typeface="Twentieth Century"/>
              </a:rPr>
              <a:t> wants to determine the reorder level for the Kuujjuaq Colorful Scarves collection. </a:t>
            </a:r>
            <a:endParaRPr lang="en-CA" sz="2400" dirty="0">
              <a:effectLst/>
              <a:ea typeface="Twentieth Century"/>
              <a:cs typeface="Twentieth Century"/>
            </a:endParaRPr>
          </a:p>
          <a:p>
            <a:pPr>
              <a:spcAft>
                <a:spcPts val="800"/>
              </a:spcAft>
            </a:pPr>
            <a:r>
              <a:rPr lang="en-CA" sz="2400" dirty="0">
                <a:effectLst/>
                <a:ea typeface="Calibri" panose="020F0502020204030204" pitchFamily="34" charset="0"/>
                <a:cs typeface="Twentieth Century"/>
              </a:rPr>
              <a:t>They first identify their average demand by counting the number of scarves they sell in a given period. Since the demand varies, they calculate sales for several days and determine that they sell an </a:t>
            </a:r>
            <a:r>
              <a:rPr lang="en-CA" sz="2400" b="1" dirty="0">
                <a:effectLst/>
                <a:ea typeface="Calibri" panose="020F0502020204030204" pitchFamily="34" charset="0"/>
                <a:cs typeface="Twentieth Century"/>
              </a:rPr>
              <a:t>average of 3 scarves daily.</a:t>
            </a:r>
            <a:endParaRPr lang="en-CA" sz="2400" b="1" dirty="0">
              <a:effectLst/>
              <a:ea typeface="Twentieth Century"/>
              <a:cs typeface="Twentieth Century"/>
            </a:endParaRPr>
          </a:p>
          <a:p>
            <a:pPr>
              <a:spcAft>
                <a:spcPts val="800"/>
              </a:spcAft>
            </a:pPr>
            <a:r>
              <a:rPr lang="en-CA" sz="2400" dirty="0">
                <a:effectLst/>
                <a:ea typeface="Calibri" panose="020F0502020204030204" pitchFamily="34" charset="0"/>
                <a:cs typeface="Twentieth Century"/>
              </a:rPr>
              <a:t>Next, they figure out their lead time. Their supplier and shipping service are generally reliable, and it takes an </a:t>
            </a:r>
            <a:r>
              <a:rPr lang="en-CA" sz="2400" b="1" dirty="0">
                <a:effectLst/>
                <a:ea typeface="Calibri" panose="020F0502020204030204" pitchFamily="34" charset="0"/>
                <a:cs typeface="Twentieth Century"/>
              </a:rPr>
              <a:t>average of 30 days </a:t>
            </a:r>
            <a:r>
              <a:rPr lang="en-CA" sz="2400" dirty="0">
                <a:effectLst/>
                <a:ea typeface="Calibri" panose="020F0502020204030204" pitchFamily="34" charset="0"/>
                <a:cs typeface="Twentieth Century"/>
              </a:rPr>
              <a:t>to receive a shipment after placing an order. </a:t>
            </a:r>
            <a:endParaRPr lang="en-CA" sz="2400" dirty="0">
              <a:effectLst/>
              <a:ea typeface="Twentieth Century"/>
              <a:cs typeface="Twentieth Century"/>
            </a:endParaRPr>
          </a:p>
          <a:p>
            <a:pPr>
              <a:spcAft>
                <a:spcPts val="800"/>
              </a:spcAft>
            </a:pPr>
            <a:r>
              <a:rPr lang="en-CA" sz="2400" dirty="0">
                <a:effectLst/>
                <a:ea typeface="Calibri" panose="020F0502020204030204" pitchFamily="34" charset="0"/>
                <a:cs typeface="Twentieth Century"/>
              </a:rPr>
              <a:t>Although 30 days can be communicated as one month, they remember to use days as their unit of time to </a:t>
            </a:r>
            <a:r>
              <a:rPr lang="en-CA" sz="2400" b="1" dirty="0">
                <a:effectLst/>
                <a:ea typeface="Calibri" panose="020F0502020204030204" pitchFamily="34" charset="0"/>
                <a:cs typeface="Twentieth Century"/>
              </a:rPr>
              <a:t>match how they calculated average demand</a:t>
            </a:r>
            <a:r>
              <a:rPr lang="en-CA" sz="2400" dirty="0">
                <a:effectLst/>
                <a:ea typeface="Calibri" panose="020F0502020204030204" pitchFamily="34" charset="0"/>
                <a:cs typeface="Twentieth Century"/>
              </a:rPr>
              <a:t>.</a:t>
            </a:r>
            <a:endParaRPr lang="en-CA" sz="2400" dirty="0">
              <a:effectLst/>
              <a:ea typeface="Twentieth Century"/>
              <a:cs typeface="Twentieth Century"/>
            </a:endParaRPr>
          </a:p>
          <a:p>
            <a:r>
              <a:rPr lang="en-CA" sz="2400" i="1" dirty="0">
                <a:effectLst/>
                <a:ea typeface="Calibri" panose="020F0502020204030204" pitchFamily="34" charset="0"/>
              </a:rPr>
              <a:t>Tivi Galleries</a:t>
            </a:r>
            <a:r>
              <a:rPr lang="en-CA" sz="2400" dirty="0">
                <a:effectLst/>
                <a:ea typeface="Calibri" panose="020F0502020204030204" pitchFamily="34" charset="0"/>
              </a:rPr>
              <a:t> chooses to keep a </a:t>
            </a:r>
            <a:r>
              <a:rPr lang="en-CA" sz="2400" b="1" dirty="0">
                <a:effectLst/>
                <a:ea typeface="Calibri" panose="020F0502020204030204" pitchFamily="34" charset="0"/>
              </a:rPr>
              <a:t>safety stock </a:t>
            </a:r>
            <a:r>
              <a:rPr lang="en-CA" sz="2400" dirty="0">
                <a:effectLst/>
                <a:ea typeface="Calibri" panose="020F0502020204030204" pitchFamily="34" charset="0"/>
              </a:rPr>
              <a:t>on hand because customers, especially tourists, cannot wait for the following order of products. Even if it costs money to store extra inventory, </a:t>
            </a:r>
            <a:r>
              <a:rPr lang="en-CA" sz="2400" b="1" dirty="0">
                <a:effectLst/>
                <a:ea typeface="Calibri" panose="020F0502020204030204" pitchFamily="34" charset="0"/>
              </a:rPr>
              <a:t>they always keep three scarves in stock</a:t>
            </a:r>
            <a:r>
              <a:rPr lang="en-CA" sz="2400" dirty="0">
                <a:effectLst/>
                <a:ea typeface="Calibri" panose="020F0502020204030204" pitchFamily="34" charset="0"/>
              </a:rPr>
              <a:t>.</a:t>
            </a:r>
            <a:endParaRPr lang="en-US" sz="2400" dirty="0"/>
          </a:p>
        </p:txBody>
      </p:sp>
      <p:sp>
        <p:nvSpPr>
          <p:cNvPr id="7" name="Title 6">
            <a:extLst>
              <a:ext uri="{FF2B5EF4-FFF2-40B4-BE49-F238E27FC236}">
                <a16:creationId xmlns:a16="http://schemas.microsoft.com/office/drawing/2014/main" id="{61415B24-9328-EC24-2A60-EBA05392AE10}"/>
              </a:ext>
            </a:extLst>
          </p:cNvPr>
          <p:cNvSpPr txBox="1">
            <a:spLocks noGrp="1"/>
          </p:cNvSpPr>
          <p:nvPr>
            <p:ph type="title"/>
          </p:nvPr>
        </p:nvSpPr>
        <p:spPr>
          <a:xfrm>
            <a:off x="838200" y="96096"/>
            <a:ext cx="10515600" cy="923330"/>
          </a:xfrm>
          <a:prstGeom prst="rect">
            <a:avLst/>
          </a:prstGeom>
          <a:noFill/>
        </p:spPr>
        <p:txBody>
          <a:bodyPr wrap="square" rtlCol="0">
            <a:spAutoFit/>
          </a:bodyPr>
          <a:lstStyle/>
          <a:p>
            <a:pPr algn="ctr"/>
            <a:r>
              <a:rPr lang="en-CA" sz="6000" b="1" u="sng" dirty="0">
                <a:solidFill>
                  <a:schemeClr val="accent6">
                    <a:lumMod val="75000"/>
                  </a:schemeClr>
                </a:solidFill>
              </a:rPr>
              <a:t>Scenario:</a:t>
            </a:r>
            <a:endParaRPr lang="en-US" sz="6000" b="1" u="sng" dirty="0">
              <a:solidFill>
                <a:schemeClr val="accent6">
                  <a:lumMod val="75000"/>
                </a:schemeClr>
              </a:solidFill>
            </a:endParaRPr>
          </a:p>
        </p:txBody>
      </p:sp>
      <p:sp>
        <p:nvSpPr>
          <p:cNvPr id="9" name="TextBox 8">
            <a:extLst>
              <a:ext uri="{FF2B5EF4-FFF2-40B4-BE49-F238E27FC236}">
                <a16:creationId xmlns:a16="http://schemas.microsoft.com/office/drawing/2014/main" id="{1BB394F9-9457-1A6A-6060-9063EC60BBE9}"/>
              </a:ext>
            </a:extLst>
          </p:cNvPr>
          <p:cNvSpPr txBox="1"/>
          <p:nvPr/>
        </p:nvSpPr>
        <p:spPr>
          <a:xfrm>
            <a:off x="161426" y="5812259"/>
            <a:ext cx="8068174" cy="830997"/>
          </a:xfrm>
          <a:prstGeom prst="rect">
            <a:avLst/>
          </a:prstGeom>
          <a:noFill/>
        </p:spPr>
        <p:txBody>
          <a:bodyPr wrap="square" rtlCol="0">
            <a:spAutoFit/>
          </a:bodyPr>
          <a:lstStyle/>
          <a:p>
            <a:r>
              <a:rPr lang="en-CA" sz="2400" b="1" dirty="0">
                <a:hlinkClick r:id="rId2" action="ppaction://hlinksldjump"/>
              </a:rPr>
              <a:t>Once you are ready, click here to progress to the quiz. </a:t>
            </a:r>
            <a:r>
              <a:rPr lang="en-CA" sz="2400" b="1" dirty="0"/>
              <a:t> You may return to this slide at any time to help in your answers.</a:t>
            </a:r>
            <a:endParaRPr lang="en-US" sz="2400" b="1" dirty="0"/>
          </a:p>
        </p:txBody>
      </p:sp>
    </p:spTree>
    <p:extLst>
      <p:ext uri="{BB962C8B-B14F-4D97-AF65-F5344CB8AC3E}">
        <p14:creationId xmlns:p14="http://schemas.microsoft.com/office/powerpoint/2010/main" val="41247669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500"/>
                                        <p:tgtEl>
                                          <p:spTgt spid="4">
                                            <p:txEl>
                                              <p:pRg st="0" end="0"/>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4">
                                            <p:txEl>
                                              <p:pRg st="1" end="1"/>
                                            </p:txEl>
                                          </p:spTgt>
                                        </p:tgtEl>
                                        <p:attrNameLst>
                                          <p:attrName>style.visibility</p:attrName>
                                        </p:attrNameLst>
                                      </p:cBhvr>
                                      <p:to>
                                        <p:strVal val="visible"/>
                                      </p:to>
                                    </p:set>
                                    <p:animEffect transition="in" filter="fade">
                                      <p:cBhvr>
                                        <p:cTn id="10" dur="500"/>
                                        <p:tgtEl>
                                          <p:spTgt spid="4">
                                            <p:txEl>
                                              <p:pRg st="1" end="1"/>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4">
                                            <p:txEl>
                                              <p:pRg st="2" end="2"/>
                                            </p:txEl>
                                          </p:spTgt>
                                        </p:tgtEl>
                                        <p:attrNameLst>
                                          <p:attrName>style.visibility</p:attrName>
                                        </p:attrNameLst>
                                      </p:cBhvr>
                                      <p:to>
                                        <p:strVal val="visible"/>
                                      </p:to>
                                    </p:set>
                                    <p:animEffect transition="in" filter="fade">
                                      <p:cBhvr>
                                        <p:cTn id="13" dur="500"/>
                                        <p:tgtEl>
                                          <p:spTgt spid="4">
                                            <p:txEl>
                                              <p:pRg st="2" end="2"/>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10" presetClass="entr" presetSubtype="0" fill="hold" nodeType="clickEffect">
                                  <p:stCondLst>
                                    <p:cond delay="0"/>
                                  </p:stCondLst>
                                  <p:childTnLst>
                                    <p:set>
                                      <p:cBhvr>
                                        <p:cTn id="17" dur="1" fill="hold">
                                          <p:stCondLst>
                                            <p:cond delay="0"/>
                                          </p:stCondLst>
                                        </p:cTn>
                                        <p:tgtEl>
                                          <p:spTgt spid="4">
                                            <p:txEl>
                                              <p:pRg st="3" end="3"/>
                                            </p:txEl>
                                          </p:spTgt>
                                        </p:tgtEl>
                                        <p:attrNameLst>
                                          <p:attrName>style.visibility</p:attrName>
                                        </p:attrNameLst>
                                      </p:cBhvr>
                                      <p:to>
                                        <p:strVal val="visible"/>
                                      </p:to>
                                    </p:set>
                                    <p:animEffect transition="in" filter="fade">
                                      <p:cBhvr>
                                        <p:cTn id="18" dur="500"/>
                                        <p:tgtEl>
                                          <p:spTgt spid="4">
                                            <p:txEl>
                                              <p:pRg st="3" end="3"/>
                                            </p:txEl>
                                          </p:spTgt>
                                        </p:tgtEl>
                                      </p:cBhvr>
                                    </p:animEffect>
                                  </p:childTnLst>
                                </p:cTn>
                              </p:par>
                              <p:par>
                                <p:cTn id="19" presetID="10" presetClass="entr" presetSubtype="0" fill="hold" nodeType="withEffect">
                                  <p:stCondLst>
                                    <p:cond delay="0"/>
                                  </p:stCondLst>
                                  <p:childTnLst>
                                    <p:set>
                                      <p:cBhvr>
                                        <p:cTn id="20" dur="1" fill="hold">
                                          <p:stCondLst>
                                            <p:cond delay="0"/>
                                          </p:stCondLst>
                                        </p:cTn>
                                        <p:tgtEl>
                                          <p:spTgt spid="4">
                                            <p:txEl>
                                              <p:pRg st="4" end="4"/>
                                            </p:txEl>
                                          </p:spTgt>
                                        </p:tgtEl>
                                        <p:attrNameLst>
                                          <p:attrName>style.visibility</p:attrName>
                                        </p:attrNameLst>
                                      </p:cBhvr>
                                      <p:to>
                                        <p:strVal val="visible"/>
                                      </p:to>
                                    </p:set>
                                    <p:animEffect transition="in" filter="fade">
                                      <p:cBhvr>
                                        <p:cTn id="21" dur="500"/>
                                        <p:tgtEl>
                                          <p:spTgt spid="4">
                                            <p:txEl>
                                              <p:pRg st="4" end="4"/>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10" presetClass="entr" presetSubtype="0" fill="hold" grpId="0" nodeType="clickEffect">
                                  <p:stCondLst>
                                    <p:cond delay="0"/>
                                  </p:stCondLst>
                                  <p:childTnLst>
                                    <p:set>
                                      <p:cBhvr>
                                        <p:cTn id="25" dur="1" fill="hold">
                                          <p:stCondLst>
                                            <p:cond delay="0"/>
                                          </p:stCondLst>
                                        </p:cTn>
                                        <p:tgtEl>
                                          <p:spTgt spid="9"/>
                                        </p:tgtEl>
                                        <p:attrNameLst>
                                          <p:attrName>style.visibility</p:attrName>
                                        </p:attrNameLst>
                                      </p:cBhvr>
                                      <p:to>
                                        <p:strVal val="visible"/>
                                      </p:to>
                                    </p:set>
                                    <p:animEffect transition="in" filter="fade">
                                      <p:cBhvr>
                                        <p:cTn id="26"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5761C7-E948-C5A0-79C2-B379F6AB46F5}"/>
              </a:ext>
            </a:extLst>
          </p:cNvPr>
          <p:cNvSpPr>
            <a:spLocks noGrp="1"/>
          </p:cNvSpPr>
          <p:nvPr>
            <p:ph type="title"/>
          </p:nvPr>
        </p:nvSpPr>
        <p:spPr>
          <a:xfrm>
            <a:off x="0" y="170979"/>
            <a:ext cx="11652504" cy="739712"/>
          </a:xfrm>
        </p:spPr>
        <p:txBody>
          <a:bodyPr>
            <a:normAutofit fontScale="90000"/>
          </a:bodyPr>
          <a:lstStyle/>
          <a:p>
            <a:r>
              <a:rPr lang="en-CA" sz="3600" b="1" dirty="0">
                <a:latin typeface="Arial" panose="020B0604020202020204" pitchFamily="34" charset="0"/>
                <a:cs typeface="Arial" panose="020B0604020202020204" pitchFamily="34" charset="0"/>
              </a:rPr>
              <a:t>Using the Scenario, Answer the Following Questions.</a:t>
            </a:r>
            <a:endParaRPr lang="en-US" sz="3600" b="1" dirty="0">
              <a:latin typeface="Arial" panose="020B0604020202020204" pitchFamily="34" charset="0"/>
              <a:cs typeface="Arial" panose="020B0604020202020204" pitchFamily="34" charset="0"/>
            </a:endParaRPr>
          </a:p>
        </p:txBody>
      </p:sp>
      <p:sp>
        <p:nvSpPr>
          <p:cNvPr id="4" name="TextBox 3">
            <a:extLst>
              <a:ext uri="{FF2B5EF4-FFF2-40B4-BE49-F238E27FC236}">
                <a16:creationId xmlns:a16="http://schemas.microsoft.com/office/drawing/2014/main" id="{9D631710-97C3-269E-DC4E-02EDF4F60818}"/>
              </a:ext>
            </a:extLst>
          </p:cNvPr>
          <p:cNvSpPr txBox="1"/>
          <p:nvPr/>
        </p:nvSpPr>
        <p:spPr>
          <a:xfrm>
            <a:off x="0" y="2093976"/>
            <a:ext cx="6967728" cy="523220"/>
          </a:xfrm>
          <a:prstGeom prst="rect">
            <a:avLst/>
          </a:prstGeom>
          <a:noFill/>
        </p:spPr>
        <p:txBody>
          <a:bodyPr wrap="square" rtlCol="0">
            <a:spAutoFit/>
          </a:bodyPr>
          <a:lstStyle/>
          <a:p>
            <a:r>
              <a:rPr lang="en-CA" sz="2800" u="sng" dirty="0"/>
              <a:t>1. How is reorder level calculated?</a:t>
            </a:r>
            <a:endParaRPr lang="en-US" sz="2800" u="sng" dirty="0"/>
          </a:p>
        </p:txBody>
      </p:sp>
      <p:sp>
        <p:nvSpPr>
          <p:cNvPr id="5" name="Rectangle: Rounded Corners 4">
            <a:hlinkClick r:id="rId2" action="ppaction://hlinksldjump"/>
            <a:extLst>
              <a:ext uri="{FF2B5EF4-FFF2-40B4-BE49-F238E27FC236}">
                <a16:creationId xmlns:a16="http://schemas.microsoft.com/office/drawing/2014/main" id="{FEA1B4EA-85D9-E5CC-2978-5926433CCFD5}"/>
              </a:ext>
            </a:extLst>
          </p:cNvPr>
          <p:cNvSpPr/>
          <p:nvPr/>
        </p:nvSpPr>
        <p:spPr>
          <a:xfrm>
            <a:off x="176784" y="3886514"/>
            <a:ext cx="661416" cy="634302"/>
          </a:xfrm>
          <a:prstGeom prst="roundRect">
            <a:avLst/>
          </a:prstGeom>
        </p:spPr>
        <p:style>
          <a:lnRef idx="3">
            <a:schemeClr val="lt1"/>
          </a:lnRef>
          <a:fillRef idx="1">
            <a:schemeClr val="accent6"/>
          </a:fillRef>
          <a:effectRef idx="1">
            <a:schemeClr val="accent6"/>
          </a:effectRef>
          <a:fontRef idx="minor">
            <a:schemeClr val="lt1"/>
          </a:fontRef>
        </p:style>
        <p:txBody>
          <a:bodyPr rtlCol="0" anchor="ctr"/>
          <a:lstStyle/>
          <a:p>
            <a:pPr algn="ctr"/>
            <a:r>
              <a:rPr lang="en-CA" sz="2200" dirty="0"/>
              <a:t>B.</a:t>
            </a:r>
            <a:endParaRPr lang="en-US" sz="2200" dirty="0"/>
          </a:p>
        </p:txBody>
      </p:sp>
      <p:sp>
        <p:nvSpPr>
          <p:cNvPr id="6" name="Rectangle: Rounded Corners 5">
            <a:hlinkClick r:id="rId2" action="ppaction://hlinksldjump"/>
            <a:extLst>
              <a:ext uri="{FF2B5EF4-FFF2-40B4-BE49-F238E27FC236}">
                <a16:creationId xmlns:a16="http://schemas.microsoft.com/office/drawing/2014/main" id="{0C9334E2-814D-6B35-48C2-F7EC1043E56F}"/>
              </a:ext>
            </a:extLst>
          </p:cNvPr>
          <p:cNvSpPr/>
          <p:nvPr/>
        </p:nvSpPr>
        <p:spPr>
          <a:xfrm>
            <a:off x="176784" y="4876767"/>
            <a:ext cx="661416" cy="634303"/>
          </a:xfrm>
          <a:prstGeom prst="roundRect">
            <a:avLst/>
          </a:prstGeom>
        </p:spPr>
        <p:style>
          <a:lnRef idx="3">
            <a:schemeClr val="lt1"/>
          </a:lnRef>
          <a:fillRef idx="1">
            <a:schemeClr val="accent6"/>
          </a:fillRef>
          <a:effectRef idx="1">
            <a:schemeClr val="accent6"/>
          </a:effectRef>
          <a:fontRef idx="minor">
            <a:schemeClr val="lt1"/>
          </a:fontRef>
        </p:style>
        <p:txBody>
          <a:bodyPr rtlCol="0" anchor="ctr"/>
          <a:lstStyle/>
          <a:p>
            <a:pPr algn="ctr"/>
            <a:r>
              <a:rPr lang="en-CA" sz="2200" dirty="0"/>
              <a:t>C.</a:t>
            </a:r>
            <a:endParaRPr lang="en-US" sz="2200" dirty="0"/>
          </a:p>
        </p:txBody>
      </p:sp>
      <p:sp>
        <p:nvSpPr>
          <p:cNvPr id="7" name="Rectangle: Rounded Corners 6">
            <a:hlinkClick r:id="rId3" action="ppaction://hlinksldjump"/>
            <a:extLst>
              <a:ext uri="{FF2B5EF4-FFF2-40B4-BE49-F238E27FC236}">
                <a16:creationId xmlns:a16="http://schemas.microsoft.com/office/drawing/2014/main" id="{5A1D378C-EFC2-0515-0C1B-F5EAFA282FA3}"/>
              </a:ext>
            </a:extLst>
          </p:cNvPr>
          <p:cNvSpPr/>
          <p:nvPr/>
        </p:nvSpPr>
        <p:spPr>
          <a:xfrm>
            <a:off x="176784" y="2887051"/>
            <a:ext cx="661416" cy="634302"/>
          </a:xfrm>
          <a:prstGeom prst="roundRect">
            <a:avLst/>
          </a:prstGeom>
        </p:spPr>
        <p:style>
          <a:lnRef idx="3">
            <a:schemeClr val="lt1"/>
          </a:lnRef>
          <a:fillRef idx="1">
            <a:schemeClr val="accent6"/>
          </a:fillRef>
          <a:effectRef idx="1">
            <a:schemeClr val="accent6"/>
          </a:effectRef>
          <a:fontRef idx="minor">
            <a:schemeClr val="lt1"/>
          </a:fontRef>
        </p:style>
        <p:txBody>
          <a:bodyPr rtlCol="0" anchor="ctr"/>
          <a:lstStyle/>
          <a:p>
            <a:pPr algn="ctr"/>
            <a:r>
              <a:rPr lang="en-CA" sz="2200" dirty="0"/>
              <a:t>A.</a:t>
            </a:r>
            <a:endParaRPr lang="en-US" sz="2200" dirty="0"/>
          </a:p>
        </p:txBody>
      </p:sp>
      <p:sp>
        <p:nvSpPr>
          <p:cNvPr id="9" name="TextBox 8">
            <a:extLst>
              <a:ext uri="{FF2B5EF4-FFF2-40B4-BE49-F238E27FC236}">
                <a16:creationId xmlns:a16="http://schemas.microsoft.com/office/drawing/2014/main" id="{9E33A862-D353-21F8-077A-98B22F44DF4A}"/>
              </a:ext>
            </a:extLst>
          </p:cNvPr>
          <p:cNvSpPr txBox="1"/>
          <p:nvPr/>
        </p:nvSpPr>
        <p:spPr>
          <a:xfrm>
            <a:off x="838200" y="3006831"/>
            <a:ext cx="6185916" cy="461665"/>
          </a:xfrm>
          <a:prstGeom prst="rect">
            <a:avLst/>
          </a:prstGeom>
          <a:noFill/>
        </p:spPr>
        <p:txBody>
          <a:bodyPr wrap="square">
            <a:spAutoFit/>
          </a:bodyPr>
          <a:lstStyle/>
          <a:p>
            <a:r>
              <a:rPr lang="en-CA" sz="2400" dirty="0">
                <a:latin typeface="Calibri" panose="020F0502020204030204" pitchFamily="34" charset="0"/>
                <a:ea typeface="Calibri" panose="020F0502020204030204" pitchFamily="34" charset="0"/>
              </a:rPr>
              <a:t>A</a:t>
            </a:r>
            <a:r>
              <a:rPr lang="en-CA" sz="2400" dirty="0">
                <a:effectLst/>
                <a:latin typeface="Calibri" panose="020F0502020204030204" pitchFamily="34" charset="0"/>
                <a:ea typeface="Calibri" panose="020F0502020204030204" pitchFamily="34" charset="0"/>
              </a:rPr>
              <a:t>verage demand × lead time + safety stock</a:t>
            </a:r>
            <a:endParaRPr lang="en-US" sz="2400" dirty="0"/>
          </a:p>
        </p:txBody>
      </p:sp>
      <p:sp>
        <p:nvSpPr>
          <p:cNvPr id="10" name="TextBox 9">
            <a:extLst>
              <a:ext uri="{FF2B5EF4-FFF2-40B4-BE49-F238E27FC236}">
                <a16:creationId xmlns:a16="http://schemas.microsoft.com/office/drawing/2014/main" id="{56BE0126-DF3D-73AE-C711-45F441EAECB3}"/>
              </a:ext>
            </a:extLst>
          </p:cNvPr>
          <p:cNvSpPr txBox="1"/>
          <p:nvPr/>
        </p:nvSpPr>
        <p:spPr>
          <a:xfrm>
            <a:off x="838200" y="3972832"/>
            <a:ext cx="5632704" cy="461665"/>
          </a:xfrm>
          <a:prstGeom prst="rect">
            <a:avLst/>
          </a:prstGeom>
          <a:noFill/>
        </p:spPr>
        <p:txBody>
          <a:bodyPr wrap="square" rtlCol="0">
            <a:spAutoFit/>
          </a:bodyPr>
          <a:lstStyle/>
          <a:p>
            <a:r>
              <a:rPr lang="en-CA" sz="2400" dirty="0"/>
              <a:t>Average demand + lead time - Overstock </a:t>
            </a:r>
            <a:endParaRPr lang="en-US" sz="2400" dirty="0"/>
          </a:p>
        </p:txBody>
      </p:sp>
      <p:sp>
        <p:nvSpPr>
          <p:cNvPr id="11" name="TextBox 10">
            <a:extLst>
              <a:ext uri="{FF2B5EF4-FFF2-40B4-BE49-F238E27FC236}">
                <a16:creationId xmlns:a16="http://schemas.microsoft.com/office/drawing/2014/main" id="{07E3DD13-F28C-994F-A56F-4AC33B44697E}"/>
              </a:ext>
            </a:extLst>
          </p:cNvPr>
          <p:cNvSpPr txBox="1"/>
          <p:nvPr/>
        </p:nvSpPr>
        <p:spPr>
          <a:xfrm>
            <a:off x="838200" y="4963085"/>
            <a:ext cx="11109960" cy="461665"/>
          </a:xfrm>
          <a:prstGeom prst="rect">
            <a:avLst/>
          </a:prstGeom>
          <a:noFill/>
        </p:spPr>
        <p:txBody>
          <a:bodyPr wrap="square" rtlCol="0">
            <a:spAutoFit/>
          </a:bodyPr>
          <a:lstStyle/>
          <a:p>
            <a:r>
              <a:rPr lang="en-CA" sz="2400" dirty="0"/>
              <a:t>Reorder level doesn’t need to be calculated; it’s the same amount for every period</a:t>
            </a:r>
            <a:endParaRPr lang="en-US" sz="2400" dirty="0"/>
          </a:p>
        </p:txBody>
      </p:sp>
      <p:sp>
        <p:nvSpPr>
          <p:cNvPr id="8" name="Rectangle: Rounded Corners 7">
            <a:hlinkClick r:id="rId4" action="ppaction://hlinksldjump"/>
            <a:extLst>
              <a:ext uri="{FF2B5EF4-FFF2-40B4-BE49-F238E27FC236}">
                <a16:creationId xmlns:a16="http://schemas.microsoft.com/office/drawing/2014/main" id="{8D0E854D-20E6-DB3F-2361-C168EFD6E1DE}"/>
              </a:ext>
            </a:extLst>
          </p:cNvPr>
          <p:cNvSpPr/>
          <p:nvPr/>
        </p:nvSpPr>
        <p:spPr>
          <a:xfrm>
            <a:off x="176783" y="824658"/>
            <a:ext cx="2892237" cy="1093565"/>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sz="2400" dirty="0"/>
              <a:t>Click here to return to the scenario page</a:t>
            </a:r>
            <a:endParaRPr lang="en-US" sz="2400" dirty="0"/>
          </a:p>
        </p:txBody>
      </p:sp>
    </p:spTree>
    <p:extLst>
      <p:ext uri="{BB962C8B-B14F-4D97-AF65-F5344CB8AC3E}">
        <p14:creationId xmlns:p14="http://schemas.microsoft.com/office/powerpoint/2010/main" val="945200429"/>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D89F93-1371-9025-53FD-512A56AFE757}"/>
              </a:ext>
            </a:extLst>
          </p:cNvPr>
          <p:cNvSpPr>
            <a:spLocks noGrp="1"/>
          </p:cNvSpPr>
          <p:nvPr>
            <p:ph type="title"/>
          </p:nvPr>
        </p:nvSpPr>
        <p:spPr>
          <a:xfrm>
            <a:off x="0" y="648589"/>
            <a:ext cx="12454128" cy="1325563"/>
          </a:xfrm>
        </p:spPr>
        <p:txBody>
          <a:bodyPr>
            <a:normAutofit/>
          </a:bodyPr>
          <a:lstStyle/>
          <a:p>
            <a:r>
              <a:rPr lang="en-CA" sz="3200" b="1" u="sng" dirty="0"/>
              <a:t>2. What does the Reorder Level Look Like in the Numbers of this Scenario?</a:t>
            </a:r>
            <a:endParaRPr lang="en-US" sz="3200" b="1" u="sng" dirty="0"/>
          </a:p>
        </p:txBody>
      </p:sp>
      <p:sp>
        <p:nvSpPr>
          <p:cNvPr id="4" name="Rectangle: Rounded Corners 3">
            <a:hlinkClick r:id="rId2" action="ppaction://hlinksldjump"/>
            <a:extLst>
              <a:ext uri="{FF2B5EF4-FFF2-40B4-BE49-F238E27FC236}">
                <a16:creationId xmlns:a16="http://schemas.microsoft.com/office/drawing/2014/main" id="{14ED0C6D-A361-97F7-45A7-5D344758F8FD}"/>
              </a:ext>
            </a:extLst>
          </p:cNvPr>
          <p:cNvSpPr/>
          <p:nvPr/>
        </p:nvSpPr>
        <p:spPr>
          <a:xfrm>
            <a:off x="204216" y="2973615"/>
            <a:ext cx="661416" cy="634302"/>
          </a:xfrm>
          <a:prstGeom prst="roundRect">
            <a:avLst/>
          </a:prstGeom>
        </p:spPr>
        <p:style>
          <a:lnRef idx="3">
            <a:schemeClr val="lt1"/>
          </a:lnRef>
          <a:fillRef idx="1">
            <a:schemeClr val="accent6"/>
          </a:fillRef>
          <a:effectRef idx="1">
            <a:schemeClr val="accent6"/>
          </a:effectRef>
          <a:fontRef idx="minor">
            <a:schemeClr val="lt1"/>
          </a:fontRef>
        </p:style>
        <p:txBody>
          <a:bodyPr rtlCol="0" anchor="ctr"/>
          <a:lstStyle/>
          <a:p>
            <a:pPr algn="ctr"/>
            <a:r>
              <a:rPr lang="en-CA" sz="2200" dirty="0"/>
              <a:t>B.</a:t>
            </a:r>
            <a:endParaRPr lang="en-US" sz="2200" dirty="0"/>
          </a:p>
        </p:txBody>
      </p:sp>
      <p:sp>
        <p:nvSpPr>
          <p:cNvPr id="5" name="Rectangle: Rounded Corners 4">
            <a:hlinkClick r:id="rId3" action="ppaction://hlinksldjump"/>
            <a:extLst>
              <a:ext uri="{FF2B5EF4-FFF2-40B4-BE49-F238E27FC236}">
                <a16:creationId xmlns:a16="http://schemas.microsoft.com/office/drawing/2014/main" id="{C60F37D8-F545-CA33-118E-19D2563FA92A}"/>
              </a:ext>
            </a:extLst>
          </p:cNvPr>
          <p:cNvSpPr/>
          <p:nvPr/>
        </p:nvSpPr>
        <p:spPr>
          <a:xfrm>
            <a:off x="204216" y="3963868"/>
            <a:ext cx="661416" cy="634303"/>
          </a:xfrm>
          <a:prstGeom prst="roundRect">
            <a:avLst/>
          </a:prstGeom>
        </p:spPr>
        <p:style>
          <a:lnRef idx="3">
            <a:schemeClr val="lt1"/>
          </a:lnRef>
          <a:fillRef idx="1">
            <a:schemeClr val="accent6"/>
          </a:fillRef>
          <a:effectRef idx="1">
            <a:schemeClr val="accent6"/>
          </a:effectRef>
          <a:fontRef idx="minor">
            <a:schemeClr val="lt1"/>
          </a:fontRef>
        </p:style>
        <p:txBody>
          <a:bodyPr rtlCol="0" anchor="ctr"/>
          <a:lstStyle/>
          <a:p>
            <a:pPr algn="ctr"/>
            <a:r>
              <a:rPr lang="en-CA" sz="2200" dirty="0"/>
              <a:t>C.</a:t>
            </a:r>
            <a:endParaRPr lang="en-US" sz="2200" dirty="0"/>
          </a:p>
        </p:txBody>
      </p:sp>
      <p:sp>
        <p:nvSpPr>
          <p:cNvPr id="6" name="Rectangle: Rounded Corners 5">
            <a:hlinkClick r:id="rId2" action="ppaction://hlinksldjump"/>
            <a:extLst>
              <a:ext uri="{FF2B5EF4-FFF2-40B4-BE49-F238E27FC236}">
                <a16:creationId xmlns:a16="http://schemas.microsoft.com/office/drawing/2014/main" id="{106529CA-F707-F65C-3A19-1C01A98AB36C}"/>
              </a:ext>
            </a:extLst>
          </p:cNvPr>
          <p:cNvSpPr/>
          <p:nvPr/>
        </p:nvSpPr>
        <p:spPr>
          <a:xfrm>
            <a:off x="204216" y="1974152"/>
            <a:ext cx="661416" cy="634302"/>
          </a:xfrm>
          <a:prstGeom prst="roundRect">
            <a:avLst/>
          </a:prstGeom>
        </p:spPr>
        <p:style>
          <a:lnRef idx="3">
            <a:schemeClr val="lt1"/>
          </a:lnRef>
          <a:fillRef idx="1">
            <a:schemeClr val="accent6"/>
          </a:fillRef>
          <a:effectRef idx="1">
            <a:schemeClr val="accent6"/>
          </a:effectRef>
          <a:fontRef idx="minor">
            <a:schemeClr val="lt1"/>
          </a:fontRef>
        </p:style>
        <p:txBody>
          <a:bodyPr rtlCol="0" anchor="ctr"/>
          <a:lstStyle/>
          <a:p>
            <a:pPr algn="ctr"/>
            <a:r>
              <a:rPr lang="en-CA" sz="2200" dirty="0"/>
              <a:t>A.</a:t>
            </a:r>
            <a:endParaRPr lang="en-US" sz="2200" dirty="0"/>
          </a:p>
        </p:txBody>
      </p:sp>
      <p:sp>
        <p:nvSpPr>
          <p:cNvPr id="8" name="TextBox 7">
            <a:extLst>
              <a:ext uri="{FF2B5EF4-FFF2-40B4-BE49-F238E27FC236}">
                <a16:creationId xmlns:a16="http://schemas.microsoft.com/office/drawing/2014/main" id="{5B0B62DD-CB9A-E8A1-60A4-8192457984DB}"/>
              </a:ext>
            </a:extLst>
          </p:cNvPr>
          <p:cNvSpPr txBox="1"/>
          <p:nvPr/>
        </p:nvSpPr>
        <p:spPr>
          <a:xfrm>
            <a:off x="865632" y="4050186"/>
            <a:ext cx="6304788" cy="461665"/>
          </a:xfrm>
          <a:prstGeom prst="rect">
            <a:avLst/>
          </a:prstGeom>
          <a:noFill/>
        </p:spPr>
        <p:txBody>
          <a:bodyPr wrap="square">
            <a:spAutoFit/>
          </a:bodyPr>
          <a:lstStyle/>
          <a:p>
            <a:r>
              <a:rPr lang="en-CA" sz="2400" dirty="0">
                <a:effectLst/>
                <a:latin typeface="Calibri" panose="020F0502020204030204" pitchFamily="34" charset="0"/>
                <a:ea typeface="Calibri" panose="020F0502020204030204" pitchFamily="34" charset="0"/>
              </a:rPr>
              <a:t>3 scarves per day x 30 days + 3 scarves </a:t>
            </a:r>
            <a:endParaRPr lang="en-US" sz="2400" dirty="0"/>
          </a:p>
        </p:txBody>
      </p:sp>
      <p:sp>
        <p:nvSpPr>
          <p:cNvPr id="9" name="TextBox 8">
            <a:extLst>
              <a:ext uri="{FF2B5EF4-FFF2-40B4-BE49-F238E27FC236}">
                <a16:creationId xmlns:a16="http://schemas.microsoft.com/office/drawing/2014/main" id="{1A8BC26D-9E62-764C-82BE-F9F0B6E30C27}"/>
              </a:ext>
            </a:extLst>
          </p:cNvPr>
          <p:cNvSpPr txBox="1"/>
          <p:nvPr/>
        </p:nvSpPr>
        <p:spPr>
          <a:xfrm>
            <a:off x="865632" y="3059933"/>
            <a:ext cx="7406640" cy="461665"/>
          </a:xfrm>
          <a:prstGeom prst="rect">
            <a:avLst/>
          </a:prstGeom>
          <a:noFill/>
        </p:spPr>
        <p:txBody>
          <a:bodyPr wrap="square" rtlCol="0">
            <a:spAutoFit/>
          </a:bodyPr>
          <a:lstStyle/>
          <a:p>
            <a:r>
              <a:rPr lang="en-CA" sz="2400" dirty="0"/>
              <a:t>3 Scarves per day x 1 month + 3 scarves</a:t>
            </a:r>
            <a:endParaRPr lang="en-US" sz="2400" dirty="0"/>
          </a:p>
        </p:txBody>
      </p:sp>
      <p:sp>
        <p:nvSpPr>
          <p:cNvPr id="11" name="TextBox 10">
            <a:extLst>
              <a:ext uri="{FF2B5EF4-FFF2-40B4-BE49-F238E27FC236}">
                <a16:creationId xmlns:a16="http://schemas.microsoft.com/office/drawing/2014/main" id="{3D2082EF-4A6B-38AE-B208-08E2D7C8C219}"/>
              </a:ext>
            </a:extLst>
          </p:cNvPr>
          <p:cNvSpPr txBox="1"/>
          <p:nvPr/>
        </p:nvSpPr>
        <p:spPr>
          <a:xfrm>
            <a:off x="865632" y="2055377"/>
            <a:ext cx="7013448" cy="461665"/>
          </a:xfrm>
          <a:prstGeom prst="rect">
            <a:avLst/>
          </a:prstGeom>
          <a:noFill/>
        </p:spPr>
        <p:txBody>
          <a:bodyPr wrap="square" rtlCol="0">
            <a:spAutoFit/>
          </a:bodyPr>
          <a:lstStyle/>
          <a:p>
            <a:r>
              <a:rPr lang="en-CA" sz="2400" dirty="0"/>
              <a:t>3 Scarves per day of the month + Overstock (variable) </a:t>
            </a:r>
            <a:endParaRPr lang="en-US" sz="2400" dirty="0"/>
          </a:p>
        </p:txBody>
      </p:sp>
      <p:sp>
        <p:nvSpPr>
          <p:cNvPr id="3" name="Rectangle: Rounded Corners 2">
            <a:hlinkClick r:id="rId4" action="ppaction://hlinksldjump"/>
            <a:extLst>
              <a:ext uri="{FF2B5EF4-FFF2-40B4-BE49-F238E27FC236}">
                <a16:creationId xmlns:a16="http://schemas.microsoft.com/office/drawing/2014/main" id="{E2D862A2-E9D2-4590-FE8B-4321E6E93EB7}"/>
              </a:ext>
            </a:extLst>
          </p:cNvPr>
          <p:cNvSpPr/>
          <p:nvPr/>
        </p:nvSpPr>
        <p:spPr>
          <a:xfrm>
            <a:off x="8272272" y="5115846"/>
            <a:ext cx="2892237" cy="1093565"/>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sz="2400" dirty="0"/>
              <a:t>Click here to return to the scenario page</a:t>
            </a:r>
            <a:endParaRPr lang="en-US" sz="2400" dirty="0"/>
          </a:p>
        </p:txBody>
      </p:sp>
    </p:spTree>
    <p:extLst>
      <p:ext uri="{BB962C8B-B14F-4D97-AF65-F5344CB8AC3E}">
        <p14:creationId xmlns:p14="http://schemas.microsoft.com/office/powerpoint/2010/main" val="57506587"/>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BEE0DB-B66A-A357-58AA-28CC1243A783}"/>
              </a:ext>
            </a:extLst>
          </p:cNvPr>
          <p:cNvSpPr>
            <a:spLocks noGrp="1"/>
          </p:cNvSpPr>
          <p:nvPr>
            <p:ph type="title"/>
          </p:nvPr>
        </p:nvSpPr>
        <p:spPr>
          <a:xfrm>
            <a:off x="64008" y="721741"/>
            <a:ext cx="12219432" cy="1325563"/>
          </a:xfrm>
        </p:spPr>
        <p:txBody>
          <a:bodyPr>
            <a:normAutofit/>
          </a:bodyPr>
          <a:lstStyle/>
          <a:p>
            <a:r>
              <a:rPr lang="en-CA" sz="3200" b="1" u="sng" dirty="0"/>
              <a:t>3. Now that we know the exact reorder level, what does this mean for Tivi Galleries?</a:t>
            </a:r>
            <a:endParaRPr lang="en-US" sz="3200" b="1" u="sng" dirty="0"/>
          </a:p>
        </p:txBody>
      </p:sp>
      <p:sp>
        <p:nvSpPr>
          <p:cNvPr id="4" name="Rectangle: Rounded Corners 3">
            <a:hlinkClick r:id="rId2" action="ppaction://hlinksldjump"/>
            <a:extLst>
              <a:ext uri="{FF2B5EF4-FFF2-40B4-BE49-F238E27FC236}">
                <a16:creationId xmlns:a16="http://schemas.microsoft.com/office/drawing/2014/main" id="{08E2C752-7858-7CDD-FA23-ECF216EC9356}"/>
              </a:ext>
            </a:extLst>
          </p:cNvPr>
          <p:cNvSpPr/>
          <p:nvPr/>
        </p:nvSpPr>
        <p:spPr>
          <a:xfrm>
            <a:off x="387096" y="3513111"/>
            <a:ext cx="661416" cy="634302"/>
          </a:xfrm>
          <a:prstGeom prst="roundRect">
            <a:avLst/>
          </a:prstGeom>
        </p:spPr>
        <p:style>
          <a:lnRef idx="3">
            <a:schemeClr val="lt1"/>
          </a:lnRef>
          <a:fillRef idx="1">
            <a:schemeClr val="accent6"/>
          </a:fillRef>
          <a:effectRef idx="1">
            <a:schemeClr val="accent6"/>
          </a:effectRef>
          <a:fontRef idx="minor">
            <a:schemeClr val="lt1"/>
          </a:fontRef>
        </p:style>
        <p:txBody>
          <a:bodyPr rtlCol="0" anchor="ctr"/>
          <a:lstStyle/>
          <a:p>
            <a:pPr algn="ctr"/>
            <a:r>
              <a:rPr lang="en-CA" sz="2200" dirty="0"/>
              <a:t>B.</a:t>
            </a:r>
            <a:endParaRPr lang="en-US" sz="2200" dirty="0"/>
          </a:p>
        </p:txBody>
      </p:sp>
      <p:sp>
        <p:nvSpPr>
          <p:cNvPr id="5" name="Rectangle: Rounded Corners 4">
            <a:hlinkClick r:id="rId3" action="ppaction://hlinksldjump"/>
            <a:extLst>
              <a:ext uri="{FF2B5EF4-FFF2-40B4-BE49-F238E27FC236}">
                <a16:creationId xmlns:a16="http://schemas.microsoft.com/office/drawing/2014/main" id="{ED08B626-D9D6-4AC2-9D66-F0F837434293}"/>
              </a:ext>
            </a:extLst>
          </p:cNvPr>
          <p:cNvSpPr/>
          <p:nvPr/>
        </p:nvSpPr>
        <p:spPr>
          <a:xfrm>
            <a:off x="387096" y="4503364"/>
            <a:ext cx="661416" cy="634303"/>
          </a:xfrm>
          <a:prstGeom prst="roundRect">
            <a:avLst/>
          </a:prstGeom>
        </p:spPr>
        <p:style>
          <a:lnRef idx="3">
            <a:schemeClr val="lt1"/>
          </a:lnRef>
          <a:fillRef idx="1">
            <a:schemeClr val="accent6"/>
          </a:fillRef>
          <a:effectRef idx="1">
            <a:schemeClr val="accent6"/>
          </a:effectRef>
          <a:fontRef idx="minor">
            <a:schemeClr val="lt1"/>
          </a:fontRef>
        </p:style>
        <p:txBody>
          <a:bodyPr rtlCol="0" anchor="ctr"/>
          <a:lstStyle/>
          <a:p>
            <a:pPr algn="ctr"/>
            <a:r>
              <a:rPr lang="en-CA" sz="2200" dirty="0"/>
              <a:t>C.</a:t>
            </a:r>
            <a:endParaRPr lang="en-US" sz="2200" dirty="0"/>
          </a:p>
        </p:txBody>
      </p:sp>
      <p:sp>
        <p:nvSpPr>
          <p:cNvPr id="6" name="Rectangle: Rounded Corners 5">
            <a:hlinkClick r:id="rId2" action="ppaction://hlinksldjump"/>
            <a:extLst>
              <a:ext uri="{FF2B5EF4-FFF2-40B4-BE49-F238E27FC236}">
                <a16:creationId xmlns:a16="http://schemas.microsoft.com/office/drawing/2014/main" id="{FF5DCA06-B47F-3F19-587A-547BB0F11F8E}"/>
              </a:ext>
            </a:extLst>
          </p:cNvPr>
          <p:cNvSpPr/>
          <p:nvPr/>
        </p:nvSpPr>
        <p:spPr>
          <a:xfrm>
            <a:off x="387096" y="2513648"/>
            <a:ext cx="661416" cy="634302"/>
          </a:xfrm>
          <a:prstGeom prst="roundRect">
            <a:avLst/>
          </a:prstGeom>
        </p:spPr>
        <p:style>
          <a:lnRef idx="3">
            <a:schemeClr val="lt1"/>
          </a:lnRef>
          <a:fillRef idx="1">
            <a:schemeClr val="accent6"/>
          </a:fillRef>
          <a:effectRef idx="1">
            <a:schemeClr val="accent6"/>
          </a:effectRef>
          <a:fontRef idx="minor">
            <a:schemeClr val="lt1"/>
          </a:fontRef>
        </p:style>
        <p:txBody>
          <a:bodyPr rtlCol="0" anchor="ctr"/>
          <a:lstStyle/>
          <a:p>
            <a:pPr algn="ctr"/>
            <a:r>
              <a:rPr lang="en-CA" sz="2200" dirty="0"/>
              <a:t>A.</a:t>
            </a:r>
            <a:endParaRPr lang="en-US" sz="2200" dirty="0"/>
          </a:p>
        </p:txBody>
      </p:sp>
      <p:sp>
        <p:nvSpPr>
          <p:cNvPr id="7" name="TextBox 6">
            <a:extLst>
              <a:ext uri="{FF2B5EF4-FFF2-40B4-BE49-F238E27FC236}">
                <a16:creationId xmlns:a16="http://schemas.microsoft.com/office/drawing/2014/main" id="{0B4BF121-D093-5C06-B9CF-E109EAE33465}"/>
              </a:ext>
            </a:extLst>
          </p:cNvPr>
          <p:cNvSpPr txBox="1"/>
          <p:nvPr/>
        </p:nvSpPr>
        <p:spPr>
          <a:xfrm>
            <a:off x="1048512" y="2646133"/>
            <a:ext cx="11478768" cy="461665"/>
          </a:xfrm>
          <a:prstGeom prst="rect">
            <a:avLst/>
          </a:prstGeom>
          <a:noFill/>
        </p:spPr>
        <p:txBody>
          <a:bodyPr wrap="square" rtlCol="0">
            <a:spAutoFit/>
          </a:bodyPr>
          <a:lstStyle/>
          <a:p>
            <a:r>
              <a:rPr lang="en-CA" sz="2300" dirty="0"/>
              <a:t>- Before the stock reaches 93 scarves, Tivi Galleries must place an order as soon as possible</a:t>
            </a:r>
            <a:endParaRPr lang="en-US" sz="2300" dirty="0"/>
          </a:p>
        </p:txBody>
      </p:sp>
      <p:sp>
        <p:nvSpPr>
          <p:cNvPr id="8" name="TextBox 7">
            <a:extLst>
              <a:ext uri="{FF2B5EF4-FFF2-40B4-BE49-F238E27FC236}">
                <a16:creationId xmlns:a16="http://schemas.microsoft.com/office/drawing/2014/main" id="{53110A9B-0B64-2A18-98F6-268BEAE3F15A}"/>
              </a:ext>
            </a:extLst>
          </p:cNvPr>
          <p:cNvSpPr txBox="1"/>
          <p:nvPr/>
        </p:nvSpPr>
        <p:spPr>
          <a:xfrm>
            <a:off x="1048512" y="3614294"/>
            <a:ext cx="10948416" cy="830997"/>
          </a:xfrm>
          <a:prstGeom prst="rect">
            <a:avLst/>
          </a:prstGeom>
          <a:noFill/>
        </p:spPr>
        <p:txBody>
          <a:bodyPr wrap="square" rtlCol="0">
            <a:spAutoFit/>
          </a:bodyPr>
          <a:lstStyle/>
          <a:p>
            <a:r>
              <a:rPr lang="en-CA" sz="2300" dirty="0"/>
              <a:t>- Tivi Galleries must tell Kuujjuaq Colourful Scarves to send them an order of 93 scarves at the end of each month  </a:t>
            </a:r>
            <a:endParaRPr lang="en-US" sz="2300" dirty="0"/>
          </a:p>
        </p:txBody>
      </p:sp>
      <p:sp>
        <p:nvSpPr>
          <p:cNvPr id="9" name="TextBox 8">
            <a:extLst>
              <a:ext uri="{FF2B5EF4-FFF2-40B4-BE49-F238E27FC236}">
                <a16:creationId xmlns:a16="http://schemas.microsoft.com/office/drawing/2014/main" id="{B64E918E-C93B-7C2C-C5AF-EB30C67AF54A}"/>
              </a:ext>
            </a:extLst>
          </p:cNvPr>
          <p:cNvSpPr txBox="1"/>
          <p:nvPr/>
        </p:nvSpPr>
        <p:spPr>
          <a:xfrm>
            <a:off x="1048512" y="4589682"/>
            <a:ext cx="10579608" cy="461665"/>
          </a:xfrm>
          <a:prstGeom prst="rect">
            <a:avLst/>
          </a:prstGeom>
          <a:noFill/>
        </p:spPr>
        <p:txBody>
          <a:bodyPr wrap="square" rtlCol="0">
            <a:spAutoFit/>
          </a:bodyPr>
          <a:lstStyle/>
          <a:p>
            <a:r>
              <a:rPr lang="en-CA" sz="2300" dirty="0">
                <a:effectLst/>
                <a:latin typeface="Calibri" panose="020F0502020204030204" pitchFamily="34" charset="0"/>
                <a:ea typeface="Calibri" panose="020F0502020204030204" pitchFamily="34" charset="0"/>
              </a:rPr>
              <a:t>- Once the stock at 93 scarves, Tivi Galleries knows they need to place an order</a:t>
            </a:r>
            <a:endParaRPr lang="en-US" sz="2300" dirty="0"/>
          </a:p>
        </p:txBody>
      </p:sp>
    </p:spTree>
    <p:extLst>
      <p:ext uri="{BB962C8B-B14F-4D97-AF65-F5344CB8AC3E}">
        <p14:creationId xmlns:p14="http://schemas.microsoft.com/office/powerpoint/2010/main" val="1042079166"/>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991A7475-EA94-4EEE-817F-4F5029F976A2}"/>
              </a:ext>
            </a:extLst>
          </p:cNvPr>
          <p:cNvSpPr txBox="1"/>
          <p:nvPr/>
        </p:nvSpPr>
        <p:spPr>
          <a:xfrm>
            <a:off x="2195804" y="1063690"/>
            <a:ext cx="7800391" cy="3139321"/>
          </a:xfrm>
          <a:prstGeom prst="rect">
            <a:avLst/>
          </a:prstGeom>
          <a:noFill/>
        </p:spPr>
        <p:txBody>
          <a:bodyPr wrap="square" rtlCol="0">
            <a:spAutoFit/>
            <a:scene3d>
              <a:camera prst="orthographicFront"/>
              <a:lightRig rig="harsh" dir="t"/>
            </a:scene3d>
            <a:sp3d extrusionH="57150" prstMaterial="matte">
              <a:bevelT w="63500" h="12700" prst="angle"/>
              <a:contourClr>
                <a:schemeClr val="bg1">
                  <a:lumMod val="65000"/>
                </a:schemeClr>
              </a:contourClr>
            </a:sp3d>
          </a:bodyPr>
          <a:lstStyle/>
          <a:p>
            <a:pPr algn="ctr"/>
            <a:r>
              <a:rPr lang="en-CA" sz="6600" b="1" dirty="0">
                <a:ln w="22225">
                  <a:solidFill>
                    <a:schemeClr val="accent6">
                      <a:lumMod val="75000"/>
                    </a:schemeClr>
                  </a:solidFill>
                  <a:prstDash val="solid"/>
                </a:ln>
                <a:solidFill>
                  <a:schemeClr val="accent6">
                    <a:lumMod val="60000"/>
                    <a:lumOff val="40000"/>
                  </a:schemeClr>
                </a:solidFill>
              </a:rPr>
              <a:t>Congratulations, you have completed this module! </a:t>
            </a:r>
            <a:endParaRPr lang="en-US" sz="6600" b="1" dirty="0">
              <a:ln w="22225">
                <a:solidFill>
                  <a:schemeClr val="accent6">
                    <a:lumMod val="75000"/>
                  </a:schemeClr>
                </a:solidFill>
                <a:prstDash val="solid"/>
              </a:ln>
              <a:solidFill>
                <a:schemeClr val="accent6">
                  <a:lumMod val="60000"/>
                  <a:lumOff val="40000"/>
                </a:schemeClr>
              </a:solidFill>
            </a:endParaRPr>
          </a:p>
        </p:txBody>
      </p:sp>
      <p:sp>
        <p:nvSpPr>
          <p:cNvPr id="3" name="TextBox 2">
            <a:extLst>
              <a:ext uri="{FF2B5EF4-FFF2-40B4-BE49-F238E27FC236}">
                <a16:creationId xmlns:a16="http://schemas.microsoft.com/office/drawing/2014/main" id="{1E0FA0AC-3880-4254-A8F5-293DCD90CC28}"/>
              </a:ext>
            </a:extLst>
          </p:cNvPr>
          <p:cNvSpPr txBox="1"/>
          <p:nvPr/>
        </p:nvSpPr>
        <p:spPr>
          <a:xfrm>
            <a:off x="2271426" y="4308519"/>
            <a:ext cx="7649145" cy="523220"/>
          </a:xfrm>
          <a:prstGeom prst="rect">
            <a:avLst/>
          </a:prstGeom>
          <a:noFill/>
        </p:spPr>
        <p:txBody>
          <a:bodyPr wrap="none" rtlCol="0">
            <a:spAutoFit/>
          </a:bodyPr>
          <a:lstStyle/>
          <a:p>
            <a:r>
              <a:rPr lang="en-CA" sz="2800" dirty="0"/>
              <a:t>The next Module will be: Understanding Sales Taxes</a:t>
            </a:r>
            <a:endParaRPr lang="en-US" sz="2800" dirty="0"/>
          </a:p>
        </p:txBody>
      </p:sp>
      <p:grpSp>
        <p:nvGrpSpPr>
          <p:cNvPr id="4" name="Group 3">
            <a:extLst>
              <a:ext uri="{FF2B5EF4-FFF2-40B4-BE49-F238E27FC236}">
                <a16:creationId xmlns:a16="http://schemas.microsoft.com/office/drawing/2014/main" id="{46857C66-D892-4134-A931-22A840CC1362}"/>
              </a:ext>
            </a:extLst>
          </p:cNvPr>
          <p:cNvGrpSpPr/>
          <p:nvPr/>
        </p:nvGrpSpPr>
        <p:grpSpPr>
          <a:xfrm>
            <a:off x="161831" y="6169003"/>
            <a:ext cx="4276819" cy="627572"/>
            <a:chOff x="161831" y="6169003"/>
            <a:chExt cx="4276819" cy="627572"/>
          </a:xfrm>
        </p:grpSpPr>
        <p:pic>
          <p:nvPicPr>
            <p:cNvPr id="5" name="Picture 4">
              <a:extLst>
                <a:ext uri="{FF2B5EF4-FFF2-40B4-BE49-F238E27FC236}">
                  <a16:creationId xmlns:a16="http://schemas.microsoft.com/office/drawing/2014/main" id="{D55347D2-CEAB-4BE5-89E6-25197637A254}"/>
                </a:ext>
              </a:extLst>
            </p:cNvPr>
            <p:cNvPicPr>
              <a:picLocks noChangeAspect="1" noChangeArrowheads="1"/>
            </p:cNvPicPr>
            <p:nvPr/>
          </p:nvPicPr>
          <p:blipFill>
            <a:blip r:embed="rId2">
              <a:extLst>
                <a:ext uri="{28A0092B-C50C-407E-A947-70E740481C1C}">
                  <a14:useLocalDpi xmlns:a14="http://schemas.microsoft.com/office/drawing/2010/main"/>
                </a:ext>
              </a:extLst>
            </a:blip>
            <a:srcRect/>
            <a:stretch>
              <a:fillRect/>
            </a:stretch>
          </p:blipFill>
          <p:spPr bwMode="auto">
            <a:xfrm>
              <a:off x="161831" y="6205943"/>
              <a:ext cx="1352739" cy="590632"/>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5">
              <a:extLst>
                <a:ext uri="{FF2B5EF4-FFF2-40B4-BE49-F238E27FC236}">
                  <a16:creationId xmlns:a16="http://schemas.microsoft.com/office/drawing/2014/main" id="{C9901EFE-AE32-49A8-A27C-13A58F5138B4}"/>
                </a:ext>
              </a:extLst>
            </p:cNvPr>
            <p:cNvPicPr>
              <a:picLocks noChangeAspect="1" noChangeArrowheads="1"/>
            </p:cNvPicPr>
            <p:nvPr/>
          </p:nvPicPr>
          <p:blipFill>
            <a:blip r:embed="rId3">
              <a:extLst>
                <a:ext uri="{28A0092B-C50C-407E-A947-70E740481C1C}">
                  <a14:useLocalDpi xmlns:a14="http://schemas.microsoft.com/office/drawing/2010/main"/>
                </a:ext>
              </a:extLst>
            </a:blip>
            <a:srcRect/>
            <a:stretch>
              <a:fillRect/>
            </a:stretch>
          </p:blipFill>
          <p:spPr bwMode="auto">
            <a:xfrm>
              <a:off x="1514570" y="6169003"/>
              <a:ext cx="571500" cy="552450"/>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8">
              <a:extLst>
                <a:ext uri="{FF2B5EF4-FFF2-40B4-BE49-F238E27FC236}">
                  <a16:creationId xmlns:a16="http://schemas.microsoft.com/office/drawing/2014/main" id="{64ED21EC-3265-4656-9981-5AC3CABA4FEE}"/>
                </a:ext>
              </a:extLst>
            </p:cNvPr>
            <p:cNvPicPr>
              <a:picLocks noChangeAspect="1" noChangeArrowheads="1"/>
            </p:cNvPicPr>
            <p:nvPr/>
          </p:nvPicPr>
          <p:blipFill>
            <a:blip r:embed="rId4">
              <a:extLst>
                <a:ext uri="{28A0092B-C50C-407E-A947-70E740481C1C}">
                  <a14:useLocalDpi xmlns:a14="http://schemas.microsoft.com/office/drawing/2010/main"/>
                </a:ext>
              </a:extLst>
            </a:blip>
            <a:srcRect/>
            <a:stretch>
              <a:fillRect/>
            </a:stretch>
          </p:blipFill>
          <p:spPr bwMode="auto">
            <a:xfrm>
              <a:off x="2305050" y="6184856"/>
              <a:ext cx="2133600" cy="533400"/>
            </a:xfrm>
            <a:prstGeom prst="rect">
              <a:avLst/>
            </a:prstGeom>
            <a:noFill/>
            <a:extLst>
              <a:ext uri="{909E8E84-426E-40DD-AFC4-6F175D3DCCD1}">
                <a14:hiddenFill xmlns:a14="http://schemas.microsoft.com/office/drawing/2010/main">
                  <a:solidFill>
                    <a:srgbClr val="FFFFFF"/>
                  </a:solidFill>
                </a14:hiddenFill>
              </a:ext>
            </a:extLst>
          </p:spPr>
        </p:pic>
      </p:grpSp>
    </p:spTree>
    <p:extLst>
      <p:ext uri="{BB962C8B-B14F-4D97-AF65-F5344CB8AC3E}">
        <p14:creationId xmlns:p14="http://schemas.microsoft.com/office/powerpoint/2010/main" val="979770499"/>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06340EB3-06CC-6EC2-0E4A-AF43E43D20CF}"/>
              </a:ext>
            </a:extLst>
          </p:cNvPr>
          <p:cNvSpPr txBox="1"/>
          <p:nvPr/>
        </p:nvSpPr>
        <p:spPr>
          <a:xfrm>
            <a:off x="3900527" y="173736"/>
            <a:ext cx="4390946" cy="1200329"/>
          </a:xfrm>
          <a:prstGeom prst="rect">
            <a:avLst/>
          </a:prstGeom>
          <a:noFill/>
        </p:spPr>
        <p:txBody>
          <a:bodyPr wrap="none" rtlCol="0">
            <a:spAutoFit/>
          </a:bodyPr>
          <a:lstStyle/>
          <a:p>
            <a:pPr algn="ctr"/>
            <a:r>
              <a:rPr lang="en-CA" sz="7200" b="1" dirty="0">
                <a:latin typeface="Arial" panose="020B0604020202020204" pitchFamily="34" charset="0"/>
                <a:cs typeface="Arial" panose="020B0604020202020204" pitchFamily="34" charset="0"/>
              </a:rPr>
              <a:t>Glossary </a:t>
            </a:r>
            <a:endParaRPr lang="en-US" sz="7200" b="1" dirty="0">
              <a:latin typeface="Arial" panose="020B0604020202020204" pitchFamily="34" charset="0"/>
              <a:cs typeface="Arial" panose="020B0604020202020204" pitchFamily="34" charset="0"/>
            </a:endParaRPr>
          </a:p>
        </p:txBody>
      </p:sp>
      <p:sp>
        <p:nvSpPr>
          <p:cNvPr id="5" name="Rectangle 4">
            <a:extLst>
              <a:ext uri="{FF2B5EF4-FFF2-40B4-BE49-F238E27FC236}">
                <a16:creationId xmlns:a16="http://schemas.microsoft.com/office/drawing/2014/main" id="{FF65F2A1-129A-151E-45B9-EAAB1C326561}"/>
              </a:ext>
            </a:extLst>
          </p:cNvPr>
          <p:cNvSpPr/>
          <p:nvPr/>
        </p:nvSpPr>
        <p:spPr>
          <a:xfrm>
            <a:off x="8611149" y="412218"/>
            <a:ext cx="3295457" cy="723363"/>
          </a:xfrm>
          <a:prstGeom prst="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r>
              <a:rPr lang="en-CA" sz="2400" dirty="0">
                <a:ln w="0"/>
                <a:solidFill>
                  <a:schemeClr val="tx1"/>
                </a:solidFill>
                <a:effectLst>
                  <a:outerShdw blurRad="38100" dist="19050" dir="2700000" algn="tl" rotWithShape="0">
                    <a:schemeClr val="dk1">
                      <a:alpha val="40000"/>
                    </a:schemeClr>
                  </a:outerShdw>
                </a:effectLst>
              </a:rPr>
              <a:t>Click on the word to go back to that slide.</a:t>
            </a:r>
            <a:endParaRPr lang="en-US" sz="2400" dirty="0">
              <a:ln w="0"/>
              <a:solidFill>
                <a:schemeClr val="tx1"/>
              </a:solidFill>
              <a:effectLst>
                <a:outerShdw blurRad="38100" dist="19050" dir="2700000" algn="tl" rotWithShape="0">
                  <a:schemeClr val="dk1">
                    <a:alpha val="40000"/>
                  </a:schemeClr>
                </a:outerShdw>
              </a:effectLst>
            </a:endParaRPr>
          </a:p>
        </p:txBody>
      </p:sp>
      <p:sp>
        <p:nvSpPr>
          <p:cNvPr id="8" name="TextBox 7">
            <a:extLst>
              <a:ext uri="{FF2B5EF4-FFF2-40B4-BE49-F238E27FC236}">
                <a16:creationId xmlns:a16="http://schemas.microsoft.com/office/drawing/2014/main" id="{8C27FE64-0703-EA88-024F-ECAF6A29C7D5}"/>
              </a:ext>
            </a:extLst>
          </p:cNvPr>
          <p:cNvSpPr txBox="1"/>
          <p:nvPr/>
        </p:nvSpPr>
        <p:spPr>
          <a:xfrm>
            <a:off x="267461" y="1576108"/>
            <a:ext cx="11346469" cy="4154984"/>
          </a:xfrm>
          <a:prstGeom prst="rect">
            <a:avLst/>
          </a:prstGeom>
          <a:noFill/>
        </p:spPr>
        <p:txBody>
          <a:bodyPr wrap="square">
            <a:spAutoFit/>
          </a:bodyPr>
          <a:lstStyle/>
          <a:p>
            <a:r>
              <a:rPr lang="en-CA" sz="2400" dirty="0"/>
              <a:t/>
            </a:r>
            <a:br>
              <a:rPr lang="en-CA" sz="2400" dirty="0"/>
            </a:br>
            <a:r>
              <a:rPr lang="en-CA" sz="2400" dirty="0"/>
              <a:t>-   </a:t>
            </a:r>
            <a:r>
              <a:rPr lang="en-CA" sz="2400" dirty="0">
                <a:hlinkClick r:id="rId2" action="ppaction://hlinksldjump"/>
              </a:rPr>
              <a:t>Stock:</a:t>
            </a:r>
            <a:r>
              <a:rPr lang="en-CA" sz="2400" dirty="0"/>
              <a:t> Stock can be considered as another term for inventory: it means items that                       are held by the seller which are available and directly sold to customers. </a:t>
            </a:r>
            <a:endParaRPr lang="en-US" sz="2400" dirty="0"/>
          </a:p>
          <a:p>
            <a:pPr marL="342900" indent="-342900">
              <a:buFontTx/>
              <a:buChar char="-"/>
            </a:pPr>
            <a:endParaRPr lang="en-CA" sz="2400" b="0" i="0" dirty="0" smtClean="0">
              <a:effectLst/>
              <a:hlinkClick r:id="rId3" action="ppaction://hlinksldjump"/>
            </a:endParaRPr>
          </a:p>
          <a:p>
            <a:pPr marL="342900" indent="-342900">
              <a:buFontTx/>
              <a:buChar char="-"/>
            </a:pPr>
            <a:r>
              <a:rPr lang="en-CA" sz="2400" b="0" i="0" dirty="0" smtClean="0">
                <a:effectLst/>
                <a:hlinkClick r:id="rId3" action="ppaction://hlinksldjump"/>
              </a:rPr>
              <a:t>UPC</a:t>
            </a:r>
            <a:r>
              <a:rPr lang="en-CA" sz="2400" b="0" i="0" dirty="0">
                <a:effectLst/>
                <a:hlinkClick r:id="rId3" action="ppaction://hlinksldjump"/>
              </a:rPr>
              <a:t>: </a:t>
            </a:r>
            <a:r>
              <a:rPr lang="en-CA" sz="2400" b="0" i="0" dirty="0">
                <a:effectLst/>
              </a:rPr>
              <a:t>A UPC, which stands for Universal Product Code, is a 12-digit bar code used primarily in Canada and the United States. Retailers add UPCs to each item they sell in order to track their product inventory</a:t>
            </a:r>
          </a:p>
          <a:p>
            <a:pPr marL="342900" indent="-342900">
              <a:buFontTx/>
              <a:buChar char="-"/>
            </a:pPr>
            <a:endParaRPr lang="en-CA" sz="2400" dirty="0"/>
          </a:p>
          <a:p>
            <a:pPr marL="342900" indent="-342900">
              <a:buFontTx/>
              <a:buChar char="-"/>
            </a:pPr>
            <a:r>
              <a:rPr lang="en-CA" sz="2400" dirty="0">
                <a:hlinkClick r:id="rId3" action="ppaction://hlinksldjump"/>
              </a:rPr>
              <a:t>EAN: </a:t>
            </a:r>
            <a:r>
              <a:rPr lang="en-CA" sz="2400" dirty="0"/>
              <a:t>EAN originally stood for "European Article Number," but has since been changed to "International Article Number." The term refers to the bar code used by retailers outside of North America</a:t>
            </a:r>
            <a:r>
              <a:rPr lang="en-CA" sz="2400" dirty="0" smtClean="0"/>
              <a:t>.</a:t>
            </a:r>
          </a:p>
        </p:txBody>
      </p:sp>
    </p:spTree>
    <p:extLst>
      <p:ext uri="{BB962C8B-B14F-4D97-AF65-F5344CB8AC3E}">
        <p14:creationId xmlns:p14="http://schemas.microsoft.com/office/powerpoint/2010/main" val="58043341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688D8E-E816-4573-A717-5B086F1ADDD4}"/>
              </a:ext>
            </a:extLst>
          </p:cNvPr>
          <p:cNvSpPr>
            <a:spLocks noGrp="1"/>
          </p:cNvSpPr>
          <p:nvPr>
            <p:ph type="ctrTitle"/>
          </p:nvPr>
        </p:nvSpPr>
        <p:spPr>
          <a:xfrm>
            <a:off x="-400812" y="746100"/>
            <a:ext cx="12993623" cy="2660904"/>
          </a:xfrm>
        </p:spPr>
        <p:txBody>
          <a:bodyPr>
            <a:noAutofit/>
          </a:bodyPr>
          <a:lstStyle/>
          <a:p>
            <a:r>
              <a:rPr lang="en-CA" b="1" i="0" cap="all" dirty="0">
                <a:effectLst/>
                <a:latin typeface="Arial" panose="020B0604020202020204" pitchFamily="34" charset="0"/>
                <a:cs typeface="Arial" panose="020B0604020202020204" pitchFamily="34" charset="0"/>
              </a:rPr>
              <a:t/>
            </a:r>
            <a:br>
              <a:rPr lang="en-CA" b="1" i="0" cap="all" dirty="0">
                <a:effectLst/>
                <a:latin typeface="Arial" panose="020B0604020202020204" pitchFamily="34" charset="0"/>
                <a:cs typeface="Arial" panose="020B0604020202020204" pitchFamily="34" charset="0"/>
              </a:rPr>
            </a:br>
            <a:r>
              <a:rPr lang="en-CA" b="1" i="0" cap="all" dirty="0">
                <a:effectLst/>
                <a:latin typeface="Arial" panose="020B0604020202020204" pitchFamily="34" charset="0"/>
                <a:cs typeface="Arial" panose="020B0604020202020204" pitchFamily="34" charset="0"/>
              </a:rPr>
              <a:t/>
            </a:r>
            <a:br>
              <a:rPr lang="en-CA" b="1" i="0" cap="all" dirty="0">
                <a:effectLst/>
                <a:latin typeface="Arial" panose="020B0604020202020204" pitchFamily="34" charset="0"/>
                <a:cs typeface="Arial" panose="020B0604020202020204" pitchFamily="34" charset="0"/>
              </a:rPr>
            </a:br>
            <a:r>
              <a:rPr lang="en-CA" b="1" i="0" cap="all" dirty="0">
                <a:effectLst/>
                <a:latin typeface="Arial" panose="020B0604020202020204" pitchFamily="34" charset="0"/>
                <a:cs typeface="Arial" panose="020B0604020202020204" pitchFamily="34" charset="0"/>
              </a:rPr>
              <a:t/>
            </a:r>
            <a:br>
              <a:rPr lang="en-CA" b="1" i="0" cap="all" dirty="0">
                <a:effectLst/>
                <a:latin typeface="Arial" panose="020B0604020202020204" pitchFamily="34" charset="0"/>
                <a:cs typeface="Arial" panose="020B0604020202020204" pitchFamily="34" charset="0"/>
              </a:rPr>
            </a:br>
            <a:r>
              <a:rPr lang="en-CA" b="1" cap="all" dirty="0">
                <a:latin typeface="Arial" panose="020B0604020202020204" pitchFamily="34" charset="0"/>
                <a:cs typeface="Arial" panose="020B0604020202020204" pitchFamily="34" charset="0"/>
              </a:rPr>
              <a:t>SEMINAR 26:</a:t>
            </a:r>
            <a:br>
              <a:rPr lang="en-CA" b="1" cap="all" dirty="0">
                <a:latin typeface="Arial" panose="020B0604020202020204" pitchFamily="34" charset="0"/>
                <a:cs typeface="Arial" panose="020B0604020202020204" pitchFamily="34" charset="0"/>
              </a:rPr>
            </a:br>
            <a:r>
              <a:rPr lang="en-CA" b="1" cap="all" dirty="0">
                <a:latin typeface="Arial" panose="020B0604020202020204" pitchFamily="34" charset="0"/>
                <a:cs typeface="Arial" panose="020B0604020202020204" pitchFamily="34" charset="0"/>
              </a:rPr>
              <a:t>HOW TO MANAGE INVENTORY</a:t>
            </a:r>
            <a:r>
              <a:rPr lang="en-CA" dirty="0">
                <a:ea typeface="Twentieth Century"/>
                <a:cs typeface="Twentieth Century"/>
              </a:rPr>
              <a:t/>
            </a:r>
            <a:br>
              <a:rPr lang="en-CA" dirty="0">
                <a:ea typeface="Twentieth Century"/>
                <a:cs typeface="Twentieth Century"/>
              </a:rPr>
            </a:br>
            <a:r>
              <a:rPr lang="en-CA" b="1" i="0" cap="all" dirty="0">
                <a:effectLst/>
                <a:latin typeface="Arial" panose="020B0604020202020204" pitchFamily="34" charset="0"/>
                <a:cs typeface="Arial" panose="020B0604020202020204" pitchFamily="34" charset="0"/>
              </a:rPr>
              <a:t/>
            </a:r>
            <a:br>
              <a:rPr lang="en-CA" b="1" i="0" cap="all" dirty="0">
                <a:effectLst/>
                <a:latin typeface="Arial" panose="020B0604020202020204" pitchFamily="34" charset="0"/>
                <a:cs typeface="Arial" panose="020B0604020202020204" pitchFamily="34" charset="0"/>
              </a:rPr>
            </a:br>
            <a:endParaRPr lang="en-US" b="1" dirty="0">
              <a:latin typeface="Arial" panose="020B0604020202020204" pitchFamily="34" charset="0"/>
              <a:cs typeface="Arial" panose="020B0604020202020204" pitchFamily="34" charset="0"/>
            </a:endParaRPr>
          </a:p>
        </p:txBody>
      </p:sp>
      <p:sp>
        <p:nvSpPr>
          <p:cNvPr id="3" name="Subtitle 2">
            <a:extLst>
              <a:ext uri="{FF2B5EF4-FFF2-40B4-BE49-F238E27FC236}">
                <a16:creationId xmlns:a16="http://schemas.microsoft.com/office/drawing/2014/main" id="{96239F95-E453-4133-98E8-F0C5B8991BD8}"/>
              </a:ext>
            </a:extLst>
          </p:cNvPr>
          <p:cNvSpPr>
            <a:spLocks noGrp="1"/>
          </p:cNvSpPr>
          <p:nvPr>
            <p:ph type="subTitle" idx="1"/>
          </p:nvPr>
        </p:nvSpPr>
        <p:spPr>
          <a:xfrm>
            <a:off x="161831" y="1539571"/>
            <a:ext cx="11567160" cy="4075027"/>
          </a:xfrm>
        </p:spPr>
        <p:txBody>
          <a:bodyPr>
            <a:noAutofit/>
          </a:bodyPr>
          <a:lstStyle/>
          <a:p>
            <a:pPr>
              <a:lnSpc>
                <a:spcPct val="100000"/>
              </a:lnSpc>
              <a:spcAft>
                <a:spcPts val="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endParaRPr lang="en-CA" sz="2800" dirty="0">
              <a:effectLst/>
              <a:ea typeface="Twentieth Century"/>
              <a:cs typeface="Twentieth Century"/>
            </a:endParaRPr>
          </a:p>
          <a:p>
            <a:pPr>
              <a:lnSpc>
                <a:spcPct val="100000"/>
              </a:lnSpc>
              <a:spcAft>
                <a:spcPts val="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endParaRPr lang="en-CA" sz="2800" dirty="0">
              <a:ea typeface="Twentieth Century"/>
              <a:cs typeface="Twentieth Century"/>
            </a:endParaRPr>
          </a:p>
          <a:p>
            <a:pPr>
              <a:lnSpc>
                <a:spcPct val="100000"/>
              </a:lnSpc>
              <a:spcAft>
                <a:spcPts val="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en-CA" sz="2800" dirty="0">
                <a:effectLst/>
                <a:ea typeface="Twentieth Century"/>
                <a:cs typeface="Twentieth Century"/>
              </a:rPr>
              <a:t>For a business to be profitable, it must understand customers’ needs and stock the required goods to supply their demands. To do this, a small business must know its stock inside and out; to do that, a business must have inventory management.</a:t>
            </a:r>
          </a:p>
          <a:p>
            <a:pPr>
              <a:lnSpc>
                <a:spcPct val="100000"/>
              </a:lnSpc>
            </a:pPr>
            <a:endParaRPr lang="en-US" sz="2800" dirty="0"/>
          </a:p>
        </p:txBody>
      </p:sp>
      <p:grpSp>
        <p:nvGrpSpPr>
          <p:cNvPr id="4" name="Group 3">
            <a:extLst>
              <a:ext uri="{FF2B5EF4-FFF2-40B4-BE49-F238E27FC236}">
                <a16:creationId xmlns:a16="http://schemas.microsoft.com/office/drawing/2014/main" id="{E084FA53-442B-4FDA-8F78-D82D083BBE33}"/>
              </a:ext>
            </a:extLst>
          </p:cNvPr>
          <p:cNvGrpSpPr/>
          <p:nvPr/>
        </p:nvGrpSpPr>
        <p:grpSpPr>
          <a:xfrm>
            <a:off x="161831" y="6379929"/>
            <a:ext cx="4135849" cy="478071"/>
            <a:chOff x="161831" y="6169003"/>
            <a:chExt cx="4276819" cy="627572"/>
          </a:xfrm>
        </p:grpSpPr>
        <p:pic>
          <p:nvPicPr>
            <p:cNvPr id="5" name="Picture 4">
              <a:extLst>
                <a:ext uri="{FF2B5EF4-FFF2-40B4-BE49-F238E27FC236}">
                  <a16:creationId xmlns:a16="http://schemas.microsoft.com/office/drawing/2014/main" id="{8F229C42-0C59-43A1-9703-FBB0337CD418}"/>
                </a:ext>
              </a:extLst>
            </p:cNvPr>
            <p:cNvPicPr>
              <a:picLocks noChangeAspect="1" noChangeArrowheads="1"/>
            </p:cNvPicPr>
            <p:nvPr/>
          </p:nvPicPr>
          <p:blipFill>
            <a:blip r:embed="rId2">
              <a:extLst>
                <a:ext uri="{28A0092B-C50C-407E-A947-70E740481C1C}">
                  <a14:useLocalDpi xmlns:a14="http://schemas.microsoft.com/office/drawing/2010/main"/>
                </a:ext>
              </a:extLst>
            </a:blip>
            <a:srcRect/>
            <a:stretch>
              <a:fillRect/>
            </a:stretch>
          </p:blipFill>
          <p:spPr bwMode="auto">
            <a:xfrm>
              <a:off x="161831" y="6205943"/>
              <a:ext cx="1352739" cy="590632"/>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5">
              <a:extLst>
                <a:ext uri="{FF2B5EF4-FFF2-40B4-BE49-F238E27FC236}">
                  <a16:creationId xmlns:a16="http://schemas.microsoft.com/office/drawing/2014/main" id="{BACCA940-1955-4BD5-900F-96BDD4140D19}"/>
                </a:ext>
              </a:extLst>
            </p:cNvPr>
            <p:cNvPicPr>
              <a:picLocks noChangeAspect="1" noChangeArrowheads="1"/>
            </p:cNvPicPr>
            <p:nvPr/>
          </p:nvPicPr>
          <p:blipFill>
            <a:blip r:embed="rId3">
              <a:extLst>
                <a:ext uri="{28A0092B-C50C-407E-A947-70E740481C1C}">
                  <a14:useLocalDpi xmlns:a14="http://schemas.microsoft.com/office/drawing/2010/main"/>
                </a:ext>
              </a:extLst>
            </a:blip>
            <a:srcRect/>
            <a:stretch>
              <a:fillRect/>
            </a:stretch>
          </p:blipFill>
          <p:spPr bwMode="auto">
            <a:xfrm>
              <a:off x="1514570" y="6169003"/>
              <a:ext cx="571500" cy="552450"/>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8">
              <a:extLst>
                <a:ext uri="{FF2B5EF4-FFF2-40B4-BE49-F238E27FC236}">
                  <a16:creationId xmlns:a16="http://schemas.microsoft.com/office/drawing/2014/main" id="{CE023CD4-9584-404B-A69F-444F4234D176}"/>
                </a:ext>
              </a:extLst>
            </p:cNvPr>
            <p:cNvPicPr>
              <a:picLocks noChangeAspect="1" noChangeArrowheads="1"/>
            </p:cNvPicPr>
            <p:nvPr/>
          </p:nvPicPr>
          <p:blipFill>
            <a:blip r:embed="rId4">
              <a:extLst>
                <a:ext uri="{28A0092B-C50C-407E-A947-70E740481C1C}">
                  <a14:useLocalDpi xmlns:a14="http://schemas.microsoft.com/office/drawing/2010/main"/>
                </a:ext>
              </a:extLst>
            </a:blip>
            <a:srcRect/>
            <a:stretch>
              <a:fillRect/>
            </a:stretch>
          </p:blipFill>
          <p:spPr bwMode="auto">
            <a:xfrm>
              <a:off x="2305050" y="6184856"/>
              <a:ext cx="2133600" cy="533400"/>
            </a:xfrm>
            <a:prstGeom prst="rect">
              <a:avLst/>
            </a:prstGeom>
            <a:noFill/>
            <a:extLst>
              <a:ext uri="{909E8E84-426E-40DD-AFC4-6F175D3DCCD1}">
                <a14:hiddenFill xmlns:a14="http://schemas.microsoft.com/office/drawing/2010/main">
                  <a:solidFill>
                    <a:srgbClr val="FFFFFF"/>
                  </a:solidFill>
                </a14:hiddenFill>
              </a:ext>
            </a:extLst>
          </p:spPr>
        </p:pic>
      </p:grpSp>
    </p:spTree>
    <p:extLst>
      <p:ext uri="{BB962C8B-B14F-4D97-AF65-F5344CB8AC3E}">
        <p14:creationId xmlns:p14="http://schemas.microsoft.com/office/powerpoint/2010/main" val="1041405758"/>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68D932FE-951A-49B0-9E48-10E7F83DE7F8}"/>
              </a:ext>
            </a:extLst>
          </p:cNvPr>
          <p:cNvSpPr/>
          <p:nvPr/>
        </p:nvSpPr>
        <p:spPr>
          <a:xfrm>
            <a:off x="3045712" y="1690688"/>
            <a:ext cx="6096000" cy="1569660"/>
          </a:xfrm>
          <a:prstGeom prst="rect">
            <a:avLst/>
          </a:prstGeom>
        </p:spPr>
        <p:txBody>
          <a:bodyPr>
            <a:spAutoFit/>
          </a:bodyPr>
          <a:lstStyle/>
          <a:p>
            <a:pPr lvl="0" algn="ctr"/>
            <a:r>
              <a:rPr lang="en-US" sz="4800" dirty="0">
                <a:solidFill>
                  <a:prstClr val="black"/>
                </a:solidFill>
                <a:latin typeface="Arial" panose="020B0604020202020204" pitchFamily="34" charset="0"/>
                <a:cs typeface="Arial" panose="020B0604020202020204" pitchFamily="34" charset="0"/>
              </a:rPr>
              <a:t>Congratulations, you are correct!</a:t>
            </a:r>
          </a:p>
        </p:txBody>
      </p:sp>
      <p:sp>
        <p:nvSpPr>
          <p:cNvPr id="11" name="Rectangle: Rounded Corners 10">
            <a:hlinkClick r:id="rId2" action="ppaction://hlinksldjump"/>
            <a:extLst>
              <a:ext uri="{FF2B5EF4-FFF2-40B4-BE49-F238E27FC236}">
                <a16:creationId xmlns:a16="http://schemas.microsoft.com/office/drawing/2014/main" id="{95DB7F49-C6DC-48BF-BCBF-DFB106822CDC}"/>
              </a:ext>
            </a:extLst>
          </p:cNvPr>
          <p:cNvSpPr/>
          <p:nvPr/>
        </p:nvSpPr>
        <p:spPr>
          <a:xfrm>
            <a:off x="5234396" y="3409730"/>
            <a:ext cx="1718631" cy="1189821"/>
          </a:xfrm>
          <a:prstGeom prst="roundRect">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2800" dirty="0">
                <a:ln w="0"/>
                <a:solidFill>
                  <a:schemeClr val="tx1"/>
                </a:solidFill>
                <a:effectLst>
                  <a:outerShdw blurRad="38100" dist="19050" dir="2700000" algn="tl" rotWithShape="0">
                    <a:schemeClr val="dk1">
                      <a:alpha val="40000"/>
                    </a:schemeClr>
                  </a:outerShdw>
                </a:effectLst>
              </a:rPr>
              <a:t>Click here to continue.</a:t>
            </a:r>
          </a:p>
        </p:txBody>
      </p:sp>
    </p:spTree>
    <p:extLst>
      <p:ext uri="{BB962C8B-B14F-4D97-AF65-F5344CB8AC3E}">
        <p14:creationId xmlns:p14="http://schemas.microsoft.com/office/powerpoint/2010/main" val="2375421101"/>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C019F2D3-8C17-4845-9B73-7CDB2979A8CF}"/>
              </a:ext>
            </a:extLst>
          </p:cNvPr>
          <p:cNvSpPr txBox="1"/>
          <p:nvPr/>
        </p:nvSpPr>
        <p:spPr>
          <a:xfrm>
            <a:off x="3613531" y="2330565"/>
            <a:ext cx="4572000" cy="1446550"/>
          </a:xfrm>
          <a:prstGeom prst="rect">
            <a:avLst/>
          </a:prstGeom>
          <a:noFill/>
        </p:spPr>
        <p:txBody>
          <a:bodyPr wrap="square" rtlCol="0">
            <a:spAutoFit/>
          </a:bodyPr>
          <a:lstStyle/>
          <a:p>
            <a:pPr algn="ctr"/>
            <a:r>
              <a:rPr lang="en-US" sz="4400" dirty="0"/>
              <a:t>Sorry. Please try again.</a:t>
            </a:r>
          </a:p>
        </p:txBody>
      </p:sp>
      <p:sp>
        <p:nvSpPr>
          <p:cNvPr id="5" name="Rectangle: Rounded Corners 4">
            <a:hlinkClick r:id="rId2" action="ppaction://hlinksldjump"/>
            <a:extLst>
              <a:ext uri="{FF2B5EF4-FFF2-40B4-BE49-F238E27FC236}">
                <a16:creationId xmlns:a16="http://schemas.microsoft.com/office/drawing/2014/main" id="{F4C7EC8C-D965-4830-9B19-25C6DFE890EB}"/>
              </a:ext>
            </a:extLst>
          </p:cNvPr>
          <p:cNvSpPr/>
          <p:nvPr/>
        </p:nvSpPr>
        <p:spPr>
          <a:xfrm>
            <a:off x="5036674" y="3777115"/>
            <a:ext cx="1725714" cy="1346338"/>
          </a:xfrm>
          <a:prstGeom prst="roundRect">
            <a:avLst>
              <a:gd name="adj" fmla="val 22209"/>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2800" dirty="0">
                <a:ln w="0"/>
                <a:solidFill>
                  <a:schemeClr val="tx1"/>
                </a:solidFill>
                <a:effectLst>
                  <a:outerShdw blurRad="38100" dist="19050" dir="2700000" algn="tl" rotWithShape="0">
                    <a:schemeClr val="dk1">
                      <a:alpha val="40000"/>
                    </a:schemeClr>
                  </a:outerShdw>
                </a:effectLst>
              </a:rPr>
              <a:t>Click here to try again.</a:t>
            </a:r>
          </a:p>
        </p:txBody>
      </p:sp>
    </p:spTree>
    <p:extLst>
      <p:ext uri="{BB962C8B-B14F-4D97-AF65-F5344CB8AC3E}">
        <p14:creationId xmlns:p14="http://schemas.microsoft.com/office/powerpoint/2010/main" val="279051729"/>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68D932FE-951A-49B0-9E48-10E7F83DE7F8}"/>
              </a:ext>
            </a:extLst>
          </p:cNvPr>
          <p:cNvSpPr/>
          <p:nvPr/>
        </p:nvSpPr>
        <p:spPr>
          <a:xfrm>
            <a:off x="3045712" y="1690688"/>
            <a:ext cx="6096000" cy="1569660"/>
          </a:xfrm>
          <a:prstGeom prst="rect">
            <a:avLst/>
          </a:prstGeom>
        </p:spPr>
        <p:txBody>
          <a:bodyPr>
            <a:spAutoFit/>
          </a:bodyPr>
          <a:lstStyle/>
          <a:p>
            <a:pPr lvl="0" algn="ctr"/>
            <a:r>
              <a:rPr lang="en-US" sz="4800" dirty="0">
                <a:solidFill>
                  <a:prstClr val="black"/>
                </a:solidFill>
                <a:latin typeface="Arial" panose="020B0604020202020204" pitchFamily="34" charset="0"/>
                <a:cs typeface="Arial" panose="020B0604020202020204" pitchFamily="34" charset="0"/>
              </a:rPr>
              <a:t>Congratulations, you are correct!</a:t>
            </a:r>
          </a:p>
        </p:txBody>
      </p:sp>
      <p:sp>
        <p:nvSpPr>
          <p:cNvPr id="11" name="Rectangle: Rounded Corners 10">
            <a:hlinkClick r:id="rId2" action="ppaction://hlinksldjump"/>
            <a:extLst>
              <a:ext uri="{FF2B5EF4-FFF2-40B4-BE49-F238E27FC236}">
                <a16:creationId xmlns:a16="http://schemas.microsoft.com/office/drawing/2014/main" id="{95DB7F49-C6DC-48BF-BCBF-DFB106822CDC}"/>
              </a:ext>
            </a:extLst>
          </p:cNvPr>
          <p:cNvSpPr/>
          <p:nvPr/>
        </p:nvSpPr>
        <p:spPr>
          <a:xfrm>
            <a:off x="5234395" y="3822043"/>
            <a:ext cx="1718631" cy="1189821"/>
          </a:xfrm>
          <a:prstGeom prst="roundRect">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2800" dirty="0">
                <a:ln w="0"/>
                <a:solidFill>
                  <a:schemeClr val="tx1"/>
                </a:solidFill>
                <a:effectLst>
                  <a:outerShdw blurRad="38100" dist="19050" dir="2700000" algn="tl" rotWithShape="0">
                    <a:schemeClr val="dk1">
                      <a:alpha val="40000"/>
                    </a:schemeClr>
                  </a:outerShdw>
                </a:effectLst>
              </a:rPr>
              <a:t>Click here to continue.</a:t>
            </a:r>
          </a:p>
        </p:txBody>
      </p:sp>
      <p:sp>
        <p:nvSpPr>
          <p:cNvPr id="2" name="TextBox 1">
            <a:extLst>
              <a:ext uri="{FF2B5EF4-FFF2-40B4-BE49-F238E27FC236}">
                <a16:creationId xmlns:a16="http://schemas.microsoft.com/office/drawing/2014/main" id="{A8B66EA1-B010-D3E6-E06B-F5C1FE0D3350}"/>
              </a:ext>
            </a:extLst>
          </p:cNvPr>
          <p:cNvSpPr txBox="1"/>
          <p:nvPr/>
        </p:nvSpPr>
        <p:spPr>
          <a:xfrm>
            <a:off x="2678427" y="3198167"/>
            <a:ext cx="6830568" cy="461665"/>
          </a:xfrm>
          <a:prstGeom prst="rect">
            <a:avLst/>
          </a:prstGeom>
          <a:noFill/>
        </p:spPr>
        <p:txBody>
          <a:bodyPr wrap="square" rtlCol="0">
            <a:spAutoFit/>
          </a:bodyPr>
          <a:lstStyle/>
          <a:p>
            <a:pPr algn="ctr"/>
            <a:r>
              <a:rPr lang="en-CA" sz="2400" i="1" dirty="0"/>
              <a:t>This means the reorder level is 93 scarves (3x30+3)</a:t>
            </a:r>
            <a:endParaRPr lang="en-US" sz="2400" i="1" dirty="0"/>
          </a:p>
        </p:txBody>
      </p:sp>
    </p:spTree>
    <p:extLst>
      <p:ext uri="{BB962C8B-B14F-4D97-AF65-F5344CB8AC3E}">
        <p14:creationId xmlns:p14="http://schemas.microsoft.com/office/powerpoint/2010/main" val="1470875402"/>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C019F2D3-8C17-4845-9B73-7CDB2979A8CF}"/>
              </a:ext>
            </a:extLst>
          </p:cNvPr>
          <p:cNvSpPr txBox="1"/>
          <p:nvPr/>
        </p:nvSpPr>
        <p:spPr>
          <a:xfrm>
            <a:off x="3613531" y="2330565"/>
            <a:ext cx="4572000" cy="1446550"/>
          </a:xfrm>
          <a:prstGeom prst="rect">
            <a:avLst/>
          </a:prstGeom>
          <a:noFill/>
        </p:spPr>
        <p:txBody>
          <a:bodyPr wrap="square" rtlCol="0">
            <a:spAutoFit/>
          </a:bodyPr>
          <a:lstStyle/>
          <a:p>
            <a:pPr algn="ctr"/>
            <a:r>
              <a:rPr lang="en-US" sz="4400" dirty="0"/>
              <a:t>Sorry. Please try again.</a:t>
            </a:r>
          </a:p>
        </p:txBody>
      </p:sp>
      <p:sp>
        <p:nvSpPr>
          <p:cNvPr id="5" name="Rectangle: Rounded Corners 4">
            <a:hlinkClick r:id="rId2" action="ppaction://hlinksldjump"/>
            <a:extLst>
              <a:ext uri="{FF2B5EF4-FFF2-40B4-BE49-F238E27FC236}">
                <a16:creationId xmlns:a16="http://schemas.microsoft.com/office/drawing/2014/main" id="{F4C7EC8C-D965-4830-9B19-25C6DFE890EB}"/>
              </a:ext>
            </a:extLst>
          </p:cNvPr>
          <p:cNvSpPr/>
          <p:nvPr/>
        </p:nvSpPr>
        <p:spPr>
          <a:xfrm>
            <a:off x="5036674" y="3777115"/>
            <a:ext cx="1725714" cy="1346338"/>
          </a:xfrm>
          <a:prstGeom prst="roundRect">
            <a:avLst>
              <a:gd name="adj" fmla="val 22209"/>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2800" dirty="0">
                <a:ln w="0"/>
                <a:solidFill>
                  <a:schemeClr val="tx1"/>
                </a:solidFill>
                <a:effectLst>
                  <a:outerShdw blurRad="38100" dist="19050" dir="2700000" algn="tl" rotWithShape="0">
                    <a:schemeClr val="dk1">
                      <a:alpha val="40000"/>
                    </a:schemeClr>
                  </a:outerShdw>
                </a:effectLst>
              </a:rPr>
              <a:t>Click here to try again.</a:t>
            </a:r>
          </a:p>
        </p:txBody>
      </p:sp>
    </p:spTree>
    <p:extLst>
      <p:ext uri="{BB962C8B-B14F-4D97-AF65-F5344CB8AC3E}">
        <p14:creationId xmlns:p14="http://schemas.microsoft.com/office/powerpoint/2010/main" val="3361890668"/>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68D932FE-951A-49B0-9E48-10E7F83DE7F8}"/>
              </a:ext>
            </a:extLst>
          </p:cNvPr>
          <p:cNvSpPr/>
          <p:nvPr/>
        </p:nvSpPr>
        <p:spPr>
          <a:xfrm>
            <a:off x="3045712" y="1690688"/>
            <a:ext cx="6096000" cy="1569660"/>
          </a:xfrm>
          <a:prstGeom prst="rect">
            <a:avLst/>
          </a:prstGeom>
        </p:spPr>
        <p:txBody>
          <a:bodyPr>
            <a:spAutoFit/>
          </a:bodyPr>
          <a:lstStyle/>
          <a:p>
            <a:pPr lvl="0" algn="ctr"/>
            <a:r>
              <a:rPr lang="en-US" sz="4800" dirty="0">
                <a:solidFill>
                  <a:prstClr val="black"/>
                </a:solidFill>
                <a:latin typeface="Arial" panose="020B0604020202020204" pitchFamily="34" charset="0"/>
                <a:cs typeface="Arial" panose="020B0604020202020204" pitchFamily="34" charset="0"/>
              </a:rPr>
              <a:t>Congratulations, you are correct!</a:t>
            </a:r>
          </a:p>
        </p:txBody>
      </p:sp>
      <p:sp>
        <p:nvSpPr>
          <p:cNvPr id="11" name="Rectangle: Rounded Corners 10">
            <a:hlinkClick r:id="rId2" action="ppaction://hlinksldjump"/>
            <a:extLst>
              <a:ext uri="{FF2B5EF4-FFF2-40B4-BE49-F238E27FC236}">
                <a16:creationId xmlns:a16="http://schemas.microsoft.com/office/drawing/2014/main" id="{95DB7F49-C6DC-48BF-BCBF-DFB106822CDC}"/>
              </a:ext>
            </a:extLst>
          </p:cNvPr>
          <p:cNvSpPr/>
          <p:nvPr/>
        </p:nvSpPr>
        <p:spPr>
          <a:xfrm>
            <a:off x="5234396" y="3346555"/>
            <a:ext cx="1718631" cy="1189821"/>
          </a:xfrm>
          <a:prstGeom prst="roundRect">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2800" dirty="0">
                <a:ln w="0"/>
                <a:solidFill>
                  <a:schemeClr val="tx1"/>
                </a:solidFill>
                <a:effectLst>
                  <a:outerShdw blurRad="38100" dist="19050" dir="2700000" algn="tl" rotWithShape="0">
                    <a:schemeClr val="dk1">
                      <a:alpha val="40000"/>
                    </a:schemeClr>
                  </a:outerShdw>
                </a:effectLst>
              </a:rPr>
              <a:t>Click here to continue.</a:t>
            </a:r>
          </a:p>
        </p:txBody>
      </p:sp>
    </p:spTree>
    <p:extLst>
      <p:ext uri="{BB962C8B-B14F-4D97-AF65-F5344CB8AC3E}">
        <p14:creationId xmlns:p14="http://schemas.microsoft.com/office/powerpoint/2010/main" val="3211818887"/>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C019F2D3-8C17-4845-9B73-7CDB2979A8CF}"/>
              </a:ext>
            </a:extLst>
          </p:cNvPr>
          <p:cNvSpPr txBox="1"/>
          <p:nvPr/>
        </p:nvSpPr>
        <p:spPr>
          <a:xfrm>
            <a:off x="3613531" y="2330565"/>
            <a:ext cx="4572000" cy="1446550"/>
          </a:xfrm>
          <a:prstGeom prst="rect">
            <a:avLst/>
          </a:prstGeom>
          <a:noFill/>
        </p:spPr>
        <p:txBody>
          <a:bodyPr wrap="square" rtlCol="0">
            <a:spAutoFit/>
          </a:bodyPr>
          <a:lstStyle/>
          <a:p>
            <a:pPr algn="ctr"/>
            <a:r>
              <a:rPr lang="en-US" sz="4400" dirty="0"/>
              <a:t>Sorry. Please try again.</a:t>
            </a:r>
          </a:p>
        </p:txBody>
      </p:sp>
      <p:sp>
        <p:nvSpPr>
          <p:cNvPr id="5" name="Rectangle: Rounded Corners 4">
            <a:hlinkClick r:id="rId2" action="ppaction://hlinksldjump"/>
            <a:extLst>
              <a:ext uri="{FF2B5EF4-FFF2-40B4-BE49-F238E27FC236}">
                <a16:creationId xmlns:a16="http://schemas.microsoft.com/office/drawing/2014/main" id="{F4C7EC8C-D965-4830-9B19-25C6DFE890EB}"/>
              </a:ext>
            </a:extLst>
          </p:cNvPr>
          <p:cNvSpPr/>
          <p:nvPr/>
        </p:nvSpPr>
        <p:spPr>
          <a:xfrm>
            <a:off x="5036674" y="3777115"/>
            <a:ext cx="1725714" cy="1346338"/>
          </a:xfrm>
          <a:prstGeom prst="roundRect">
            <a:avLst>
              <a:gd name="adj" fmla="val 22209"/>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2800" dirty="0">
                <a:ln w="0"/>
                <a:solidFill>
                  <a:schemeClr val="tx1"/>
                </a:solidFill>
                <a:effectLst>
                  <a:outerShdw blurRad="38100" dist="19050" dir="2700000" algn="tl" rotWithShape="0">
                    <a:schemeClr val="dk1">
                      <a:alpha val="40000"/>
                    </a:schemeClr>
                  </a:outerShdw>
                </a:effectLst>
              </a:rPr>
              <a:t>Click here to try again.</a:t>
            </a:r>
          </a:p>
        </p:txBody>
      </p:sp>
    </p:spTree>
    <p:extLst>
      <p:ext uri="{BB962C8B-B14F-4D97-AF65-F5344CB8AC3E}">
        <p14:creationId xmlns:p14="http://schemas.microsoft.com/office/powerpoint/2010/main" val="538443782"/>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3D9370-0D4F-3C79-171C-BA5EE9542E59}"/>
              </a:ext>
            </a:extLst>
          </p:cNvPr>
          <p:cNvSpPr>
            <a:spLocks noGrp="1"/>
          </p:cNvSpPr>
          <p:nvPr>
            <p:ph type="title"/>
          </p:nvPr>
        </p:nvSpPr>
        <p:spPr>
          <a:xfrm>
            <a:off x="498348" y="160608"/>
            <a:ext cx="11195304" cy="1325563"/>
          </a:xfrm>
        </p:spPr>
        <p:txBody>
          <a:bodyPr>
            <a:normAutofit fontScale="90000"/>
          </a:bodyPr>
          <a:lstStyle/>
          <a:p>
            <a:pPr algn="ctr"/>
            <a:r>
              <a:rPr lang="en-CA" sz="6600" b="1" dirty="0">
                <a:latin typeface="Arial" panose="020B0604020202020204" pitchFamily="34" charset="0"/>
                <a:cs typeface="Arial" panose="020B0604020202020204" pitchFamily="34" charset="0"/>
              </a:rPr>
              <a:t>The Benefits of Good Management</a:t>
            </a:r>
            <a:endParaRPr lang="en-US" sz="6600" b="1" dirty="0">
              <a:latin typeface="Arial" panose="020B0604020202020204" pitchFamily="34" charset="0"/>
              <a:cs typeface="Arial" panose="020B0604020202020204" pitchFamily="34" charset="0"/>
            </a:endParaRPr>
          </a:p>
        </p:txBody>
      </p:sp>
      <p:sp>
        <p:nvSpPr>
          <p:cNvPr id="7" name="TextBox 6">
            <a:extLst>
              <a:ext uri="{FF2B5EF4-FFF2-40B4-BE49-F238E27FC236}">
                <a16:creationId xmlns:a16="http://schemas.microsoft.com/office/drawing/2014/main" id="{AA2E2EFF-7460-8C35-D176-C0D2547D0450}"/>
              </a:ext>
            </a:extLst>
          </p:cNvPr>
          <p:cNvSpPr txBox="1"/>
          <p:nvPr/>
        </p:nvSpPr>
        <p:spPr>
          <a:xfrm>
            <a:off x="76200" y="2015193"/>
            <a:ext cx="11122914" cy="1938992"/>
          </a:xfrm>
          <a:prstGeom prst="rect">
            <a:avLst/>
          </a:prstGeom>
          <a:noFill/>
        </p:spPr>
        <p:txBody>
          <a:bodyPr wrap="square">
            <a:spAutoFit/>
          </a:bodyPr>
          <a:lstStyle/>
          <a:p>
            <a:pPr marL="0" marR="0" lvl="0" indent="0" defTabSz="914400" rtl="0" eaLnBrk="1" fontAlgn="auto" latinLnBrk="0" hangingPunct="1">
              <a:lnSpc>
                <a:spcPct val="100000"/>
              </a:lnSpc>
              <a:spcBef>
                <a:spcPts val="1000"/>
              </a:spcBef>
              <a:spcAft>
                <a:spcPts val="800"/>
              </a:spcAft>
              <a:buClrTx/>
              <a:buSzTx/>
              <a:buFont typeface="Arial" panose="020B0604020202020204" pitchFamily="34" charset="0"/>
              <a:buNone/>
              <a:tabLst/>
              <a:defRPr/>
            </a:pPr>
            <a:r>
              <a:rPr kumimoji="0" lang="en-CA" sz="2400" b="0" i="0" u="none" strike="noStrike" kern="1200" cap="none" spc="0" normalizeH="0" baseline="0" noProof="0" dirty="0">
                <a:ln>
                  <a:noFill/>
                </a:ln>
                <a:solidFill>
                  <a:prstClr val="black"/>
                </a:solidFill>
                <a:effectLst/>
                <a:uLnTx/>
                <a:uFillTx/>
                <a:latin typeface="Calibri" panose="020F0502020204030204"/>
                <a:ea typeface="Twentieth Century"/>
                <a:cs typeface="Twentieth Century"/>
              </a:rPr>
              <a:t>Suppose you run a clothing store that sells outdoor gear, then your physical inventory will be made up of hats, scarves, jackets, and gloves. You will need to be well-stocked according to the seasons! This also means planning production or with distributors.  Inefficient inventory management leads to: </a:t>
            </a:r>
            <a:br>
              <a:rPr kumimoji="0" lang="en-CA" sz="2400" b="0" i="0" u="none" strike="noStrike" kern="1200" cap="none" spc="0" normalizeH="0" baseline="0" noProof="0" dirty="0">
                <a:ln>
                  <a:noFill/>
                </a:ln>
                <a:solidFill>
                  <a:prstClr val="black"/>
                </a:solidFill>
                <a:effectLst/>
                <a:uLnTx/>
                <a:uFillTx/>
                <a:latin typeface="Calibri" panose="020F0502020204030204"/>
                <a:ea typeface="Twentieth Century"/>
                <a:cs typeface="Twentieth Century"/>
              </a:rPr>
            </a:br>
            <a:endParaRPr kumimoji="0" lang="en-CA" sz="2400" b="0" i="0" u="none" strike="noStrike" kern="1200" cap="none" spc="0" normalizeH="0" baseline="0" noProof="0" dirty="0">
              <a:ln>
                <a:noFill/>
              </a:ln>
              <a:solidFill>
                <a:prstClr val="black"/>
              </a:solidFill>
              <a:effectLst/>
              <a:uLnTx/>
              <a:uFillTx/>
              <a:latin typeface="Calibri" panose="020F0502020204030204"/>
              <a:ea typeface="Twentieth Century"/>
              <a:cs typeface="Twentieth Century"/>
            </a:endParaRPr>
          </a:p>
        </p:txBody>
      </p:sp>
      <p:sp>
        <p:nvSpPr>
          <p:cNvPr id="9" name="TextBox 8">
            <a:extLst>
              <a:ext uri="{FF2B5EF4-FFF2-40B4-BE49-F238E27FC236}">
                <a16:creationId xmlns:a16="http://schemas.microsoft.com/office/drawing/2014/main" id="{BCA97371-CEBD-0DAE-D6EB-82BCDCACF261}"/>
              </a:ext>
            </a:extLst>
          </p:cNvPr>
          <p:cNvSpPr txBox="1"/>
          <p:nvPr/>
        </p:nvSpPr>
        <p:spPr>
          <a:xfrm>
            <a:off x="342900" y="3961993"/>
            <a:ext cx="7244862" cy="1938992"/>
          </a:xfrm>
          <a:prstGeom prst="rect">
            <a:avLst/>
          </a:prstGeom>
          <a:noFill/>
        </p:spPr>
        <p:txBody>
          <a:bodyPr wrap="square">
            <a:spAutoFit/>
          </a:bodyPr>
          <a:lstStyle/>
          <a:p>
            <a:r>
              <a:rPr kumimoji="0" lang="en-CA" sz="2400" b="0" i="0" u="none" strike="noStrike" kern="1200" cap="none" spc="0" normalizeH="0" baseline="0" noProof="0" dirty="0">
                <a:ln>
                  <a:noFill/>
                </a:ln>
                <a:solidFill>
                  <a:srgbClr val="000000"/>
                </a:solidFill>
                <a:effectLst/>
                <a:uLnTx/>
                <a:uFillTx/>
                <a:latin typeface="Calibri" panose="020F0502020204030204"/>
                <a:ea typeface="Noto Sans Symbols"/>
                <a:cs typeface="Noto Sans Symbols"/>
              </a:rPr>
              <a:t>- Not having the right products at the right time</a:t>
            </a:r>
            <a:br>
              <a:rPr kumimoji="0" lang="en-CA" sz="2400" b="0" i="0" u="none" strike="noStrike" kern="1200" cap="none" spc="0" normalizeH="0" baseline="0" noProof="0" dirty="0">
                <a:ln>
                  <a:noFill/>
                </a:ln>
                <a:solidFill>
                  <a:srgbClr val="000000"/>
                </a:solidFill>
                <a:effectLst/>
                <a:uLnTx/>
                <a:uFillTx/>
                <a:latin typeface="Calibri" panose="020F0502020204030204"/>
                <a:ea typeface="Noto Sans Symbols"/>
                <a:cs typeface="Noto Sans Symbols"/>
              </a:rPr>
            </a:br>
            <a:r>
              <a:rPr kumimoji="0" lang="en-CA" sz="2400" b="0" i="0" u="none" strike="noStrike" kern="1200" cap="none" spc="0" normalizeH="0" baseline="0" noProof="0" dirty="0">
                <a:ln>
                  <a:noFill/>
                </a:ln>
                <a:solidFill>
                  <a:srgbClr val="000000"/>
                </a:solidFill>
                <a:effectLst/>
                <a:uLnTx/>
                <a:uFillTx/>
                <a:latin typeface="Calibri" panose="020F0502020204030204"/>
                <a:ea typeface="Noto Sans Symbols"/>
                <a:cs typeface="Noto Sans Symbols"/>
              </a:rPr>
              <a:t>- A surplus in inventory must be sold at liquidation </a:t>
            </a:r>
            <a:r>
              <a:rPr kumimoji="0" lang="en-CA" sz="2400" b="0" i="0" u="none" strike="noStrike" kern="1200" cap="none" spc="0" normalizeH="0" baseline="0" noProof="0" dirty="0" smtClean="0">
                <a:ln>
                  <a:noFill/>
                </a:ln>
                <a:solidFill>
                  <a:srgbClr val="000000"/>
                </a:solidFill>
                <a:effectLst/>
                <a:uLnTx/>
                <a:uFillTx/>
                <a:latin typeface="Calibri" panose="020F0502020204030204"/>
                <a:ea typeface="Noto Sans Symbols"/>
                <a:cs typeface="Noto Sans Symbols"/>
              </a:rPr>
              <a:t>prices                         (</a:t>
            </a:r>
            <a:r>
              <a:rPr kumimoji="0" lang="en-CA" sz="2400" b="0" i="0" u="none" strike="noStrike" kern="1200" cap="none" spc="0" normalizeH="0" baseline="0" noProof="0" dirty="0">
                <a:ln>
                  <a:noFill/>
                </a:ln>
                <a:solidFill>
                  <a:srgbClr val="000000"/>
                </a:solidFill>
                <a:effectLst/>
                <a:uLnTx/>
                <a:uFillTx/>
                <a:latin typeface="Calibri" panose="020F0502020204030204"/>
                <a:ea typeface="Noto Sans Symbols"/>
                <a:cs typeface="Noto Sans Symbols"/>
              </a:rPr>
              <a:t>loss of profits).</a:t>
            </a:r>
            <a:r>
              <a:rPr lang="en-CA" sz="2400" dirty="0">
                <a:solidFill>
                  <a:prstClr val="black"/>
                </a:solidFill>
                <a:latin typeface="Calibri" panose="020F0502020204030204"/>
                <a:ea typeface="Noto Sans Symbols"/>
                <a:cs typeface="Noto Sans Symbols"/>
              </a:rPr>
              <a:t/>
            </a:r>
            <a:br>
              <a:rPr lang="en-CA" sz="2400" dirty="0">
                <a:solidFill>
                  <a:prstClr val="black"/>
                </a:solidFill>
                <a:latin typeface="Calibri" panose="020F0502020204030204"/>
                <a:ea typeface="Noto Sans Symbols"/>
                <a:cs typeface="Noto Sans Symbols"/>
              </a:rPr>
            </a:br>
            <a:r>
              <a:rPr kumimoji="0" lang="en-CA" sz="2400" b="0" i="0" u="none" strike="noStrike" kern="1200" cap="none" spc="0" normalizeH="0" baseline="0" noProof="0" dirty="0">
                <a:ln>
                  <a:noFill/>
                </a:ln>
                <a:solidFill>
                  <a:srgbClr val="000000"/>
                </a:solidFill>
                <a:effectLst/>
                <a:uLnTx/>
                <a:uFillTx/>
                <a:latin typeface="Calibri" panose="020F0502020204030204"/>
                <a:ea typeface="Twentieth Century"/>
                <a:cs typeface="Twentieth Century"/>
              </a:rPr>
              <a:t>- Valuable liquidity buried in your warehouses or on the shelves. Bad inventory management is costly!</a:t>
            </a:r>
            <a:endParaRPr lang="en-US" sz="2400" dirty="0"/>
          </a:p>
        </p:txBody>
      </p:sp>
      <p:sp>
        <p:nvSpPr>
          <p:cNvPr id="11" name="TextBox 10">
            <a:extLst>
              <a:ext uri="{FF2B5EF4-FFF2-40B4-BE49-F238E27FC236}">
                <a16:creationId xmlns:a16="http://schemas.microsoft.com/office/drawing/2014/main" id="{C51B53A5-62E7-FB58-75FF-D27951190302}"/>
              </a:ext>
            </a:extLst>
          </p:cNvPr>
          <p:cNvSpPr txBox="1"/>
          <p:nvPr/>
        </p:nvSpPr>
        <p:spPr>
          <a:xfrm>
            <a:off x="76200" y="1589152"/>
            <a:ext cx="9897618" cy="461665"/>
          </a:xfrm>
          <a:prstGeom prst="rect">
            <a:avLst/>
          </a:prstGeom>
          <a:noFill/>
        </p:spPr>
        <p:txBody>
          <a:bodyPr wrap="square">
            <a:spAutoFit/>
          </a:bodyPr>
          <a:lstStyle/>
          <a:p>
            <a:r>
              <a:rPr kumimoji="0" lang="en-CA" sz="2400" i="0" u="sng" strike="noStrike" kern="1200" cap="none" spc="0" normalizeH="0" baseline="0" noProof="0" dirty="0">
                <a:ln>
                  <a:noFill/>
                </a:ln>
                <a:solidFill>
                  <a:prstClr val="black"/>
                </a:solidFill>
                <a:effectLst/>
                <a:uLnTx/>
                <a:uFillTx/>
                <a:latin typeface="Calibri" panose="020F0502020204030204"/>
                <a:ea typeface="Twentieth Century"/>
                <a:cs typeface="Twentieth Century"/>
              </a:rPr>
              <a:t>As you already know, planning is the key in business!</a:t>
            </a:r>
            <a:endParaRPr lang="en-US" sz="2400" u="sng" dirty="0"/>
          </a:p>
        </p:txBody>
      </p:sp>
      <p:pic>
        <p:nvPicPr>
          <p:cNvPr id="1026" name="Picture 2">
            <a:extLst>
              <a:ext uri="{FF2B5EF4-FFF2-40B4-BE49-F238E27FC236}">
                <a16:creationId xmlns:a16="http://schemas.microsoft.com/office/drawing/2014/main" id="{99D41892-631A-C6C2-AB9B-704B1FD16DEE}"/>
              </a:ext>
            </a:extLst>
          </p:cNvPr>
          <p:cNvPicPr>
            <a:picLocks noChangeAspect="1" noChangeArrowheads="1"/>
          </p:cNvPicPr>
          <p:nvPr/>
        </p:nvPicPr>
        <p:blipFill>
          <a:blip r:embed="rId2">
            <a:extLst>
              <a:ext uri="{BEBA8EAE-BF5A-486C-A8C5-ECC9F3942E4B}">
                <a14:imgProps xmlns:a14="http://schemas.microsoft.com/office/drawing/2010/main">
                  <a14:imgLayer r:embed="rId3">
                    <a14:imgEffect>
                      <a14:backgroundRemoval t="9496" b="89911" l="8667" r="93833">
                        <a14:foregroundMark x1="6833" y1="83086" x2="8667" y2="67656"/>
                        <a14:foregroundMark x1="8667" y1="67656" x2="11333" y2="83680"/>
                        <a14:foregroundMark x1="11333" y1="83680" x2="11000" y2="85757"/>
                        <a14:foregroundMark x1="16000" y1="48071" x2="18667" y2="43620"/>
                        <a14:foregroundMark x1="15833" y1="13353" x2="20833" y2="13353"/>
                        <a14:foregroundMark x1="25167" y1="14837" x2="28333" y2="16617"/>
                        <a14:foregroundMark x1="13667" y1="16024" x2="9833" y2="16320"/>
                        <a14:foregroundMark x1="74667" y1="59941" x2="73000" y2="77151"/>
                        <a14:foregroundMark x1="73000" y1="77151" x2="76667" y2="78338"/>
                        <a14:foregroundMark x1="68500" y1="76261" x2="68833" y2="61721"/>
                        <a14:foregroundMark x1="86000" y1="86350" x2="93833" y2="85757"/>
                        <a14:foregroundMark x1="90333" y1="50742" x2="92833" y2="51039"/>
                        <a14:foregroundMark x1="38000" y1="65579" x2="35500" y2="63501"/>
                      </a14:backgroundRemoval>
                    </a14:imgEffect>
                  </a14:imgLayer>
                </a14:imgProps>
              </a:ext>
              <a:ext uri="{28A0092B-C50C-407E-A947-70E740481C1C}">
                <a14:useLocalDpi xmlns:a14="http://schemas.microsoft.com/office/drawing/2010/main" val="0"/>
              </a:ext>
            </a:extLst>
          </a:blip>
          <a:srcRect/>
          <a:stretch>
            <a:fillRect/>
          </a:stretch>
        </p:blipFill>
        <p:spPr bwMode="auto">
          <a:xfrm>
            <a:off x="7446264" y="3598728"/>
            <a:ext cx="4745736" cy="266552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9220501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anim calcmode="lin" valueType="num">
                                      <p:cBhvr additive="base">
                                        <p:cTn id="7" dur="500" fill="hold"/>
                                        <p:tgtEl>
                                          <p:spTgt spid="9">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9">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56983D-B48F-D056-714F-BD556AD90AAA}"/>
              </a:ext>
            </a:extLst>
          </p:cNvPr>
          <p:cNvSpPr>
            <a:spLocks noGrp="1"/>
          </p:cNvSpPr>
          <p:nvPr>
            <p:ph type="title"/>
          </p:nvPr>
        </p:nvSpPr>
        <p:spPr>
          <a:xfrm>
            <a:off x="838200" y="922909"/>
            <a:ext cx="10515600" cy="1325563"/>
          </a:xfrm>
        </p:spPr>
        <p:txBody>
          <a:bodyPr>
            <a:noAutofit/>
          </a:bodyPr>
          <a:lstStyle/>
          <a:p>
            <a:pPr algn="ctr"/>
            <a:r>
              <a:rPr lang="en-CA" sz="7200" b="1" dirty="0">
                <a:effectLst/>
                <a:latin typeface="Arial" panose="020B0604020202020204" pitchFamily="34" charset="0"/>
                <a:ea typeface="Twentieth Century"/>
                <a:cs typeface="Arial" panose="020B0604020202020204" pitchFamily="34" charset="0"/>
              </a:rPr>
              <a:t>What is Inventory </a:t>
            </a:r>
            <a:r>
              <a:rPr lang="en-CA" sz="7200" b="1" dirty="0">
                <a:latin typeface="Arial" panose="020B0604020202020204" pitchFamily="34" charset="0"/>
                <a:ea typeface="Twentieth Century"/>
                <a:cs typeface="Arial" panose="020B0604020202020204" pitchFamily="34" charset="0"/>
              </a:rPr>
              <a:t>M</a:t>
            </a:r>
            <a:r>
              <a:rPr lang="en-CA" sz="7200" b="1" dirty="0">
                <a:effectLst/>
                <a:latin typeface="Arial" panose="020B0604020202020204" pitchFamily="34" charset="0"/>
                <a:ea typeface="Twentieth Century"/>
                <a:cs typeface="Arial" panose="020B0604020202020204" pitchFamily="34" charset="0"/>
              </a:rPr>
              <a:t>anagement? </a:t>
            </a:r>
            <a:br>
              <a:rPr lang="en-CA" sz="7200" b="1" dirty="0">
                <a:effectLst/>
                <a:latin typeface="Arial" panose="020B0604020202020204" pitchFamily="34" charset="0"/>
                <a:ea typeface="Twentieth Century"/>
                <a:cs typeface="Arial" panose="020B0604020202020204" pitchFamily="34" charset="0"/>
              </a:rPr>
            </a:br>
            <a:endParaRPr lang="en-US" sz="7200" b="1" dirty="0">
              <a:latin typeface="Arial" panose="020B0604020202020204" pitchFamily="34" charset="0"/>
              <a:cs typeface="Arial" panose="020B0604020202020204" pitchFamily="34" charset="0"/>
            </a:endParaRPr>
          </a:p>
        </p:txBody>
      </p:sp>
      <p:sp>
        <p:nvSpPr>
          <p:cNvPr id="4" name="TextBox 3">
            <a:extLst>
              <a:ext uri="{FF2B5EF4-FFF2-40B4-BE49-F238E27FC236}">
                <a16:creationId xmlns:a16="http://schemas.microsoft.com/office/drawing/2014/main" id="{4C0DFCA1-C4F9-B5F1-31E6-D94CBD10771C}"/>
              </a:ext>
            </a:extLst>
          </p:cNvPr>
          <p:cNvSpPr txBox="1"/>
          <p:nvPr/>
        </p:nvSpPr>
        <p:spPr>
          <a:xfrm>
            <a:off x="185166" y="2038160"/>
            <a:ext cx="11491722" cy="4667945"/>
          </a:xfrm>
          <a:prstGeom prst="rect">
            <a:avLst/>
          </a:prstGeom>
          <a:noFill/>
        </p:spPr>
        <p:txBody>
          <a:bodyPr wrap="square">
            <a:spAutoFit/>
          </a:bodyPr>
          <a:lstStyle/>
          <a:p>
            <a:pPr algn="just">
              <a:spcAft>
                <a:spcPts val="80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en-CA" sz="2400" dirty="0">
                <a:solidFill>
                  <a:srgbClr val="111111"/>
                </a:solidFill>
                <a:effectLst/>
                <a:ea typeface="Calibri" panose="020F0502020204030204" pitchFamily="34" charset="0"/>
                <a:cs typeface="Twentieth Century"/>
              </a:rPr>
              <a:t>Managing inventory at a warehouse level is all about providing knowledge and control of your inventory, such as what supplies need to be ordered and when, while always keeping an eye on the quantities and movement of your </a:t>
            </a:r>
            <a:r>
              <a:rPr lang="en-CA" sz="2400" dirty="0">
                <a:solidFill>
                  <a:srgbClr val="111111"/>
                </a:solidFill>
                <a:effectLst/>
                <a:ea typeface="Calibri" panose="020F0502020204030204" pitchFamily="34" charset="0"/>
                <a:cs typeface="Twentieth Century"/>
                <a:hlinkClick r:id="rId2" action="ppaction://hlinksldjump" tooltip="Stock can be considered as another term for inventory: it means items that                       are held by the seller which are available and directly sold to customers. "/>
              </a:rPr>
              <a:t>stock</a:t>
            </a:r>
            <a:r>
              <a:rPr lang="en-CA" sz="2400" dirty="0">
                <a:solidFill>
                  <a:srgbClr val="111111"/>
                </a:solidFill>
                <a:effectLst/>
                <a:ea typeface="Calibri" panose="020F0502020204030204" pitchFamily="34" charset="0"/>
                <a:cs typeface="Twentieth Century"/>
              </a:rPr>
              <a:t>.</a:t>
            </a:r>
            <a:endParaRPr lang="en-CA" sz="2400" dirty="0">
              <a:effectLst/>
              <a:ea typeface="Twentieth Century"/>
              <a:cs typeface="Twentieth Century"/>
            </a:endParaRPr>
          </a:p>
          <a:p>
            <a:pPr algn="just">
              <a:spcAft>
                <a:spcPts val="80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en-CA" sz="2400" dirty="0">
                <a:solidFill>
                  <a:srgbClr val="111111"/>
                </a:solidFill>
                <a:effectLst/>
                <a:ea typeface="Calibri" panose="020F0502020204030204" pitchFamily="34" charset="0"/>
                <a:cs typeface="Twentieth Century"/>
              </a:rPr>
              <a:t> </a:t>
            </a:r>
            <a:endParaRPr lang="en-CA" sz="2400" dirty="0">
              <a:effectLst/>
              <a:ea typeface="Twentieth Century"/>
              <a:cs typeface="Twentieth Century"/>
            </a:endParaRPr>
          </a:p>
          <a:p>
            <a:pPr marL="342900" lvl="0" indent="-342900" algn="just">
              <a:spcAft>
                <a:spcPts val="800"/>
              </a:spcAft>
              <a:buFont typeface="Arial" panose="020B0604020202020204" pitchFamily="34" charset="0"/>
              <a:buChar char="✔"/>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en-CA" sz="2400" dirty="0">
                <a:solidFill>
                  <a:srgbClr val="111111"/>
                </a:solidFill>
                <a:effectLst/>
                <a:ea typeface="Calibri" panose="020F0502020204030204" pitchFamily="34" charset="0"/>
                <a:cs typeface="Noto Sans Symbols"/>
              </a:rPr>
              <a:t>Increasing your working capital:</a:t>
            </a:r>
            <a:endParaRPr lang="en-CA" sz="2400" dirty="0">
              <a:effectLst/>
              <a:ea typeface="Noto Sans Symbols"/>
              <a:cs typeface="Noto Sans Symbols"/>
            </a:endParaRPr>
          </a:p>
          <a:p>
            <a:pPr marL="742950" lvl="1" indent="-285750" algn="just">
              <a:spcAft>
                <a:spcPts val="800"/>
              </a:spcAft>
              <a:buFont typeface="Arial" panose="020B0604020202020204" pitchFamily="34" charset="0"/>
              <a:buChar char="−"/>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en-CA" sz="2400" dirty="0">
                <a:solidFill>
                  <a:srgbClr val="111111"/>
                </a:solidFill>
                <a:effectLst/>
                <a:ea typeface="Calibri" panose="020F0502020204030204" pitchFamily="34" charset="0"/>
                <a:cs typeface="Noto Sans Symbols"/>
              </a:rPr>
              <a:t>Identify the top performers, align products with customer demand and fine-tune your inventory planning strategies to ensure you never run out of any high-margin product.</a:t>
            </a:r>
            <a:endParaRPr lang="en-CA" sz="2400" dirty="0">
              <a:effectLst/>
              <a:ea typeface="Noto Sans Symbols"/>
              <a:cs typeface="Noto Sans Symbols"/>
            </a:endParaRPr>
          </a:p>
          <a:p>
            <a:pPr marL="342900" lvl="0" indent="-342900" algn="just">
              <a:spcAft>
                <a:spcPts val="800"/>
              </a:spcAft>
              <a:buFont typeface="Arial" panose="020B0604020202020204" pitchFamily="34" charset="0"/>
              <a:buChar char="✔"/>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en-CA" sz="2400" dirty="0">
                <a:solidFill>
                  <a:srgbClr val="111111"/>
                </a:solidFill>
                <a:effectLst/>
                <a:ea typeface="Calibri" panose="020F0502020204030204" pitchFamily="34" charset="0"/>
                <a:cs typeface="Noto Sans Symbols"/>
              </a:rPr>
              <a:t>Monitoring inventory levels:</a:t>
            </a:r>
            <a:endParaRPr lang="en-CA" sz="2400" dirty="0">
              <a:effectLst/>
              <a:ea typeface="Noto Sans Symbols"/>
              <a:cs typeface="Noto Sans Symbols"/>
            </a:endParaRPr>
          </a:p>
          <a:p>
            <a:r>
              <a:rPr lang="en-CA" sz="2400" dirty="0">
                <a:solidFill>
                  <a:srgbClr val="111111"/>
                </a:solidFill>
                <a:latin typeface="Calibri" panose="020F0502020204030204" pitchFamily="34" charset="0"/>
                <a:ea typeface="Calibri" panose="020F0502020204030204" pitchFamily="34" charset="0"/>
              </a:rPr>
              <a:t>- Knowing the volume of items in stock, what’s about to go out of date, and what needs to be sold immediately. </a:t>
            </a:r>
            <a:endParaRPr lang="en-US" sz="2400" dirty="0"/>
          </a:p>
        </p:txBody>
      </p:sp>
      <p:sp>
        <p:nvSpPr>
          <p:cNvPr id="5" name="Arrow: Right 4">
            <a:extLst>
              <a:ext uri="{FF2B5EF4-FFF2-40B4-BE49-F238E27FC236}">
                <a16:creationId xmlns:a16="http://schemas.microsoft.com/office/drawing/2014/main" id="{FEECF19B-7DD4-463F-1312-967C5B63F3E6}"/>
              </a:ext>
            </a:extLst>
          </p:cNvPr>
          <p:cNvSpPr/>
          <p:nvPr/>
        </p:nvSpPr>
        <p:spPr>
          <a:xfrm>
            <a:off x="10561320" y="6181344"/>
            <a:ext cx="1445514" cy="67665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dirty="0"/>
              <a:t>Continued</a:t>
            </a:r>
            <a:endParaRPr lang="en-US" dirty="0"/>
          </a:p>
        </p:txBody>
      </p:sp>
    </p:spTree>
    <p:extLst>
      <p:ext uri="{BB962C8B-B14F-4D97-AF65-F5344CB8AC3E}">
        <p14:creationId xmlns:p14="http://schemas.microsoft.com/office/powerpoint/2010/main" val="36282734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4">
                                            <p:txEl>
                                              <p:pRg st="2" end="2"/>
                                            </p:txEl>
                                          </p:spTgt>
                                        </p:tgtEl>
                                        <p:attrNameLst>
                                          <p:attrName>style.visibility</p:attrName>
                                        </p:attrNameLst>
                                      </p:cBhvr>
                                      <p:to>
                                        <p:strVal val="visible"/>
                                      </p:to>
                                    </p:set>
                                    <p:animEffect transition="in" filter="fade">
                                      <p:cBhvr>
                                        <p:cTn id="7" dur="500"/>
                                        <p:tgtEl>
                                          <p:spTgt spid="4">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nodeType="clickEffect">
                                  <p:stCondLst>
                                    <p:cond delay="0"/>
                                  </p:stCondLst>
                                  <p:childTnLst>
                                    <p:set>
                                      <p:cBhvr>
                                        <p:cTn id="11"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12" fill="hold">
                      <p:stCondLst>
                        <p:cond delay="indefinite"/>
                      </p:stCondLst>
                      <p:childTnLst>
                        <p:par>
                          <p:cTn id="13" fill="hold">
                            <p:stCondLst>
                              <p:cond delay="0"/>
                            </p:stCondLst>
                            <p:childTnLst>
                              <p:par>
                                <p:cTn id="14" presetID="10" presetClass="entr" presetSubtype="0" fill="hold" nodeType="clickEffect">
                                  <p:stCondLst>
                                    <p:cond delay="0"/>
                                  </p:stCondLst>
                                  <p:childTnLst>
                                    <p:set>
                                      <p:cBhvr>
                                        <p:cTn id="15" dur="1" fill="hold">
                                          <p:stCondLst>
                                            <p:cond delay="0"/>
                                          </p:stCondLst>
                                        </p:cTn>
                                        <p:tgtEl>
                                          <p:spTgt spid="4">
                                            <p:txEl>
                                              <p:pRg st="4" end="4"/>
                                            </p:txEl>
                                          </p:spTgt>
                                        </p:tgtEl>
                                        <p:attrNameLst>
                                          <p:attrName>style.visibility</p:attrName>
                                        </p:attrNameLst>
                                      </p:cBhvr>
                                      <p:to>
                                        <p:strVal val="visible"/>
                                      </p:to>
                                    </p:set>
                                    <p:animEffect transition="in" filter="fade">
                                      <p:cBhvr>
                                        <p:cTn id="16" dur="500"/>
                                        <p:tgtEl>
                                          <p:spTgt spid="4">
                                            <p:txEl>
                                              <p:pRg st="4" end="4"/>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4">
                                            <p:txEl>
                                              <p:pRg st="5" end="5"/>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67F22E-F99C-9F1C-1AB0-D7D274705E42}"/>
              </a:ext>
            </a:extLst>
          </p:cNvPr>
          <p:cNvSpPr>
            <a:spLocks noGrp="1"/>
          </p:cNvSpPr>
          <p:nvPr>
            <p:ph type="title"/>
          </p:nvPr>
        </p:nvSpPr>
        <p:spPr>
          <a:xfrm>
            <a:off x="838200" y="191389"/>
            <a:ext cx="10515600" cy="1325563"/>
          </a:xfrm>
        </p:spPr>
        <p:txBody>
          <a:bodyPr>
            <a:noAutofit/>
          </a:bodyPr>
          <a:lstStyle/>
          <a:p>
            <a:pPr algn="ctr"/>
            <a:r>
              <a:rPr lang="en-CA" sz="6600" b="1" dirty="0">
                <a:latin typeface="Arial" panose="020B0604020202020204" pitchFamily="34" charset="0"/>
                <a:cs typeface="Arial" panose="020B0604020202020204" pitchFamily="34" charset="0"/>
              </a:rPr>
              <a:t>Inventory Management Cont’d.</a:t>
            </a:r>
            <a:endParaRPr lang="en-US" sz="6600" b="1" dirty="0">
              <a:latin typeface="Arial" panose="020B0604020202020204" pitchFamily="34" charset="0"/>
              <a:cs typeface="Arial" panose="020B0604020202020204" pitchFamily="34" charset="0"/>
            </a:endParaRPr>
          </a:p>
        </p:txBody>
      </p:sp>
      <p:sp>
        <p:nvSpPr>
          <p:cNvPr id="6" name="TextBox 5">
            <a:extLst>
              <a:ext uri="{FF2B5EF4-FFF2-40B4-BE49-F238E27FC236}">
                <a16:creationId xmlns:a16="http://schemas.microsoft.com/office/drawing/2014/main" id="{BFC899EF-07A5-54D3-7CB1-141A50787A87}"/>
              </a:ext>
            </a:extLst>
          </p:cNvPr>
          <p:cNvSpPr txBox="1"/>
          <p:nvPr/>
        </p:nvSpPr>
        <p:spPr>
          <a:xfrm>
            <a:off x="0" y="1860126"/>
            <a:ext cx="12192000" cy="1938992"/>
          </a:xfrm>
          <a:prstGeom prst="rect">
            <a:avLst/>
          </a:prstGeom>
          <a:noFill/>
        </p:spPr>
        <p:txBody>
          <a:bodyPr wrap="square">
            <a:spAutoFit/>
          </a:bodyPr>
          <a:lstStyle/>
          <a:p>
            <a:r>
              <a:rPr lang="en-CA" sz="2400" dirty="0">
                <a:solidFill>
                  <a:srgbClr val="111111"/>
                </a:solidFill>
                <a:effectLst/>
                <a:latin typeface="Calibri" panose="020F0502020204030204" pitchFamily="34" charset="0"/>
                <a:ea typeface="Calibri" panose="020F0502020204030204" pitchFamily="34" charset="0"/>
              </a:rPr>
              <a:t>At a retail store level, </a:t>
            </a:r>
            <a:r>
              <a:rPr lang="en-CA" sz="2400" i="1" dirty="0">
                <a:solidFill>
                  <a:srgbClr val="111111"/>
                </a:solidFill>
                <a:effectLst/>
                <a:latin typeface="Calibri" panose="020F0502020204030204" pitchFamily="34" charset="0"/>
                <a:ea typeface="Calibri" panose="020F0502020204030204" pitchFamily="34" charset="0"/>
              </a:rPr>
              <a:t>Merchandise Management</a:t>
            </a:r>
            <a:r>
              <a:rPr lang="en-CA" sz="2400" dirty="0">
                <a:solidFill>
                  <a:srgbClr val="111111"/>
                </a:solidFill>
                <a:effectLst/>
                <a:latin typeface="Calibri" panose="020F0502020204030204" pitchFamily="34" charset="0"/>
                <a:ea typeface="Calibri" panose="020F0502020204030204" pitchFamily="34" charset="0"/>
              </a:rPr>
              <a:t>, combined with marketing techniques, helps retailers decide what items to carry, how much to have on hand to meet customers' needs, and where and how they should be displayed in the store to maximize sales and profits. It also involves organizing merchandise on shelves and displays in an appealing way to engage and inspire shoppers to buy.</a:t>
            </a:r>
            <a:endParaRPr lang="en-US" sz="2400" dirty="0"/>
          </a:p>
        </p:txBody>
      </p:sp>
      <p:sp>
        <p:nvSpPr>
          <p:cNvPr id="8" name="TextBox 7">
            <a:extLst>
              <a:ext uri="{FF2B5EF4-FFF2-40B4-BE49-F238E27FC236}">
                <a16:creationId xmlns:a16="http://schemas.microsoft.com/office/drawing/2014/main" id="{A9A089BB-BC8E-FA52-0AB5-80DFC0F400AE}"/>
              </a:ext>
            </a:extLst>
          </p:cNvPr>
          <p:cNvSpPr txBox="1"/>
          <p:nvPr/>
        </p:nvSpPr>
        <p:spPr>
          <a:xfrm>
            <a:off x="2338578" y="3667383"/>
            <a:ext cx="10755630" cy="3190617"/>
          </a:xfrm>
          <a:prstGeom prst="rect">
            <a:avLst/>
          </a:prstGeom>
          <a:noFill/>
        </p:spPr>
        <p:txBody>
          <a:bodyPr wrap="square">
            <a:spAutoFit/>
          </a:bodyPr>
          <a:lstStyle/>
          <a:p>
            <a:pPr>
              <a:spcAft>
                <a:spcPts val="80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en-CA" sz="2400" i="1" dirty="0">
                <a:ln w="0"/>
                <a:solidFill>
                  <a:schemeClr val="accent1"/>
                </a:solidFill>
                <a:effectLst>
                  <a:outerShdw blurRad="38100" dist="25400" dir="5400000" algn="ctr" rotWithShape="0">
                    <a:srgbClr val="6E747A">
                      <a:alpha val="43000"/>
                    </a:srgbClr>
                  </a:outerShdw>
                </a:effectLst>
                <a:ea typeface="Calibri" panose="020F0502020204030204" pitchFamily="34" charset="0"/>
                <a:cs typeface="Twentieth Century"/>
              </a:rPr>
              <a:t>Here are simple inventory management tools/ methods to keep an eye on your inventory levels and cost:</a:t>
            </a:r>
            <a:endParaRPr lang="en-CA" sz="2400" i="1" dirty="0">
              <a:ln w="0"/>
              <a:solidFill>
                <a:schemeClr val="accent1"/>
              </a:solidFill>
              <a:effectLst>
                <a:outerShdw blurRad="38100" dist="25400" dir="5400000" algn="ctr" rotWithShape="0">
                  <a:srgbClr val="6E747A">
                    <a:alpha val="43000"/>
                  </a:srgbClr>
                </a:outerShdw>
              </a:effectLst>
              <a:ea typeface="Twentieth Century"/>
              <a:cs typeface="Twentieth Century"/>
            </a:endParaRPr>
          </a:p>
          <a:p>
            <a:pPr marL="342900" lvl="0" indent="-342900">
              <a:spcAft>
                <a:spcPts val="800"/>
              </a:spcAft>
              <a:buFont typeface="Symbol" panose="05050102010706020507" pitchFamily="18" charset="2"/>
              <a:buChar char="-"/>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en-CA" sz="2400" dirty="0">
                <a:solidFill>
                  <a:srgbClr val="111111"/>
                </a:solidFill>
                <a:effectLst/>
                <a:ea typeface="Calibri" panose="020F0502020204030204" pitchFamily="34" charset="0"/>
                <a:cs typeface="Calibri" panose="020F0502020204030204" pitchFamily="34" charset="0"/>
              </a:rPr>
              <a:t>Physical inventory count</a:t>
            </a:r>
            <a:endParaRPr lang="en-CA" sz="2400" dirty="0">
              <a:effectLst/>
              <a:ea typeface="Calibri" panose="020F0502020204030204" pitchFamily="34" charset="0"/>
              <a:cs typeface="Calibri" panose="020F0502020204030204" pitchFamily="34" charset="0"/>
            </a:endParaRPr>
          </a:p>
          <a:p>
            <a:pPr marL="342900" lvl="0" indent="-342900">
              <a:spcAft>
                <a:spcPts val="800"/>
              </a:spcAft>
              <a:buFont typeface="Symbol" panose="05050102010706020507" pitchFamily="18" charset="2"/>
              <a:buChar char="-"/>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en-CA" sz="2400" dirty="0">
                <a:solidFill>
                  <a:srgbClr val="111111"/>
                </a:solidFill>
                <a:effectLst/>
                <a:ea typeface="Calibri" panose="020F0502020204030204" pitchFamily="34" charset="0"/>
                <a:cs typeface="Calibri" panose="020F0502020204030204" pitchFamily="34" charset="0"/>
              </a:rPr>
              <a:t>Reorder levels </a:t>
            </a:r>
            <a:endParaRPr lang="en-CA" sz="2400" dirty="0">
              <a:effectLst/>
              <a:ea typeface="Calibri" panose="020F0502020204030204" pitchFamily="34" charset="0"/>
              <a:cs typeface="Calibri" panose="020F0502020204030204" pitchFamily="34" charset="0"/>
            </a:endParaRPr>
          </a:p>
          <a:p>
            <a:pPr marL="342900" lvl="0" indent="-342900">
              <a:spcAft>
                <a:spcPts val="800"/>
              </a:spcAft>
              <a:buFont typeface="Symbol" panose="05050102010706020507" pitchFamily="18" charset="2"/>
              <a:buChar char="-"/>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en-CA" sz="2400" dirty="0">
                <a:solidFill>
                  <a:srgbClr val="000000"/>
                </a:solidFill>
                <a:effectLst/>
                <a:ea typeface="Calibri" panose="020F0502020204030204" pitchFamily="34" charset="0"/>
                <a:cs typeface="Calibri" panose="020F0502020204030204" pitchFamily="34" charset="0"/>
              </a:rPr>
              <a:t>LIFO/FIFO</a:t>
            </a:r>
            <a:endParaRPr lang="en-CA" sz="2400" dirty="0">
              <a:effectLst/>
              <a:ea typeface="Calibri" panose="020F0502020204030204" pitchFamily="34" charset="0"/>
              <a:cs typeface="Calibri" panose="020F0502020204030204" pitchFamily="34" charset="0"/>
            </a:endParaRPr>
          </a:p>
          <a:p>
            <a:pPr marL="342900" lvl="0" indent="-342900">
              <a:spcAft>
                <a:spcPts val="800"/>
              </a:spcAft>
              <a:buFont typeface="Symbol" panose="05050102010706020507" pitchFamily="18" charset="2"/>
              <a:buChar char="-"/>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en-CA" sz="2400" dirty="0">
                <a:solidFill>
                  <a:srgbClr val="111111"/>
                </a:solidFill>
                <a:effectLst/>
                <a:ea typeface="Calibri" panose="020F0502020204030204" pitchFamily="34" charset="0"/>
                <a:cs typeface="Calibri" panose="020F0502020204030204" pitchFamily="34" charset="0"/>
              </a:rPr>
              <a:t>Excel sheets</a:t>
            </a:r>
          </a:p>
          <a:p>
            <a:pPr marL="342900" lvl="0" indent="-342900">
              <a:spcAft>
                <a:spcPts val="800"/>
              </a:spcAft>
              <a:buFont typeface="Symbol" panose="05050102010706020507" pitchFamily="18" charset="2"/>
              <a:buChar char="-"/>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en-CA" sz="2400" dirty="0">
                <a:solidFill>
                  <a:srgbClr val="111111"/>
                </a:solidFill>
                <a:effectLst/>
                <a:ea typeface="Calibri" panose="020F0502020204030204" pitchFamily="34" charset="0"/>
              </a:rPr>
              <a:t>Using inventory or accounting software</a:t>
            </a:r>
            <a:endParaRPr lang="en-US" sz="2400" dirty="0"/>
          </a:p>
        </p:txBody>
      </p:sp>
    </p:spTree>
    <p:extLst>
      <p:ext uri="{BB962C8B-B14F-4D97-AF65-F5344CB8AC3E}">
        <p14:creationId xmlns:p14="http://schemas.microsoft.com/office/powerpoint/2010/main" val="35304716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animEffect transition="in" filter="barn(inVertical)">
                                      <p:cBhvr>
                                        <p:cTn id="7" dur="500"/>
                                        <p:tgtEl>
                                          <p:spTgt spid="8">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nodeType="clickEffect">
                                  <p:stCondLst>
                                    <p:cond delay="0"/>
                                  </p:stCondLst>
                                  <p:childTnLst>
                                    <p:set>
                                      <p:cBhvr>
                                        <p:cTn id="11" dur="1" fill="hold">
                                          <p:stCondLst>
                                            <p:cond delay="0"/>
                                          </p:stCondLst>
                                        </p:cTn>
                                        <p:tgtEl>
                                          <p:spTgt spid="8">
                                            <p:txEl>
                                              <p:pRg st="1" end="1"/>
                                            </p:txEl>
                                          </p:spTgt>
                                        </p:tgtEl>
                                        <p:attrNameLst>
                                          <p:attrName>style.visibility</p:attrName>
                                        </p:attrNameLst>
                                      </p:cBhvr>
                                      <p:to>
                                        <p:strVal val="visible"/>
                                      </p:to>
                                    </p:set>
                                  </p:childTnLst>
                                </p:cTn>
                              </p:par>
                            </p:childTnLst>
                          </p:cTn>
                        </p:par>
                      </p:childTnLst>
                    </p:cTn>
                  </p:par>
                  <p:par>
                    <p:cTn id="12" fill="hold">
                      <p:stCondLst>
                        <p:cond delay="indefinite"/>
                      </p:stCondLst>
                      <p:childTnLst>
                        <p:par>
                          <p:cTn id="13" fill="hold">
                            <p:stCondLst>
                              <p:cond delay="0"/>
                            </p:stCondLst>
                            <p:childTnLst>
                              <p:par>
                                <p:cTn id="14" presetID="1" presetClass="entr" presetSubtype="0" fill="hold" nodeType="clickEffect">
                                  <p:stCondLst>
                                    <p:cond delay="0"/>
                                  </p:stCondLst>
                                  <p:childTnLst>
                                    <p:set>
                                      <p:cBhvr>
                                        <p:cTn id="15" dur="1" fill="hold">
                                          <p:stCondLst>
                                            <p:cond delay="0"/>
                                          </p:stCondLst>
                                        </p:cTn>
                                        <p:tgtEl>
                                          <p:spTgt spid="8">
                                            <p:txEl>
                                              <p:pRg st="2" end="2"/>
                                            </p:txEl>
                                          </p:spTgt>
                                        </p:tgtEl>
                                        <p:attrNameLst>
                                          <p:attrName>style.visibility</p:attrName>
                                        </p:attrNameLst>
                                      </p:cBhvr>
                                      <p:to>
                                        <p:strVal val="visible"/>
                                      </p:to>
                                    </p:set>
                                  </p:childTnLst>
                                </p:cTn>
                              </p:par>
                            </p:childTnLst>
                          </p:cTn>
                        </p:par>
                      </p:childTnLst>
                    </p:cTn>
                  </p:par>
                  <p:par>
                    <p:cTn id="16" fill="hold">
                      <p:stCondLst>
                        <p:cond delay="indefinite"/>
                      </p:stCondLst>
                      <p:childTnLst>
                        <p:par>
                          <p:cTn id="17" fill="hold">
                            <p:stCondLst>
                              <p:cond delay="0"/>
                            </p:stCondLst>
                            <p:childTnLst>
                              <p:par>
                                <p:cTn id="18" presetID="1" presetClass="entr" presetSubtype="0" fill="hold" nodeType="clickEffect">
                                  <p:stCondLst>
                                    <p:cond delay="0"/>
                                  </p:stCondLst>
                                  <p:childTnLst>
                                    <p:set>
                                      <p:cBhvr>
                                        <p:cTn id="19" dur="1" fill="hold">
                                          <p:stCondLst>
                                            <p:cond delay="0"/>
                                          </p:stCondLst>
                                        </p:cTn>
                                        <p:tgtEl>
                                          <p:spTgt spid="8">
                                            <p:txEl>
                                              <p:pRg st="3" end="3"/>
                                            </p:txEl>
                                          </p:spTgt>
                                        </p:tgtEl>
                                        <p:attrNameLst>
                                          <p:attrName>style.visibility</p:attrName>
                                        </p:attrNameLst>
                                      </p:cBhvr>
                                      <p:to>
                                        <p:strVal val="visible"/>
                                      </p:to>
                                    </p:set>
                                  </p:childTnLst>
                                </p:cTn>
                              </p:par>
                            </p:childTnLst>
                          </p:cTn>
                        </p:par>
                      </p:childTnLst>
                    </p:cTn>
                  </p:par>
                  <p:par>
                    <p:cTn id="20" fill="hold">
                      <p:stCondLst>
                        <p:cond delay="indefinite"/>
                      </p:stCondLst>
                      <p:childTnLst>
                        <p:par>
                          <p:cTn id="21" fill="hold">
                            <p:stCondLst>
                              <p:cond delay="0"/>
                            </p:stCondLst>
                            <p:childTnLst>
                              <p:par>
                                <p:cTn id="22" presetID="1" presetClass="entr" presetSubtype="0" fill="hold" nodeType="clickEffect">
                                  <p:stCondLst>
                                    <p:cond delay="0"/>
                                  </p:stCondLst>
                                  <p:childTnLst>
                                    <p:set>
                                      <p:cBhvr>
                                        <p:cTn id="23" dur="1" fill="hold">
                                          <p:stCondLst>
                                            <p:cond delay="0"/>
                                          </p:stCondLst>
                                        </p:cTn>
                                        <p:tgtEl>
                                          <p:spTgt spid="8">
                                            <p:txEl>
                                              <p:pRg st="4" end="4"/>
                                            </p:txEl>
                                          </p:spTgt>
                                        </p:tgtEl>
                                        <p:attrNameLst>
                                          <p:attrName>style.visibility</p:attrName>
                                        </p:attrNameLst>
                                      </p:cBhvr>
                                      <p:to>
                                        <p:strVal val="visible"/>
                                      </p:to>
                                    </p:set>
                                  </p:childTnLst>
                                </p:cTn>
                              </p:par>
                            </p:childTnLst>
                          </p:cTn>
                        </p:par>
                      </p:childTnLst>
                    </p:cTn>
                  </p:par>
                  <p:par>
                    <p:cTn id="24" fill="hold">
                      <p:stCondLst>
                        <p:cond delay="indefinite"/>
                      </p:stCondLst>
                      <p:childTnLst>
                        <p:par>
                          <p:cTn id="25" fill="hold">
                            <p:stCondLst>
                              <p:cond delay="0"/>
                            </p:stCondLst>
                            <p:childTnLst>
                              <p:par>
                                <p:cTn id="26" presetID="1" presetClass="entr" presetSubtype="0" fill="hold" nodeType="clickEffect">
                                  <p:stCondLst>
                                    <p:cond delay="0"/>
                                  </p:stCondLst>
                                  <p:childTnLst>
                                    <p:set>
                                      <p:cBhvr>
                                        <p:cTn id="27" dur="1" fill="hold">
                                          <p:stCondLst>
                                            <p:cond delay="0"/>
                                          </p:stCondLst>
                                        </p:cTn>
                                        <p:tgtEl>
                                          <p:spTgt spid="8">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F2F8D6-F6F0-33B6-4181-E6C7E59EF59F}"/>
              </a:ext>
            </a:extLst>
          </p:cNvPr>
          <p:cNvSpPr>
            <a:spLocks noGrp="1"/>
          </p:cNvSpPr>
          <p:nvPr>
            <p:ph type="title"/>
          </p:nvPr>
        </p:nvSpPr>
        <p:spPr>
          <a:xfrm>
            <a:off x="838200" y="-119507"/>
            <a:ext cx="10515600" cy="1325563"/>
          </a:xfrm>
        </p:spPr>
        <p:txBody>
          <a:bodyPr>
            <a:normAutofit/>
          </a:bodyPr>
          <a:lstStyle/>
          <a:p>
            <a:pPr algn="ctr"/>
            <a:r>
              <a:rPr lang="en-CA" sz="6600" b="1" dirty="0">
                <a:solidFill>
                  <a:srgbClr val="111111"/>
                </a:solidFill>
                <a:effectLst/>
                <a:latin typeface="Arial" panose="020B0604020202020204" pitchFamily="34" charset="0"/>
                <a:ea typeface="Calibri" panose="020F0502020204030204" pitchFamily="34" charset="0"/>
                <a:cs typeface="Arial" panose="020B0604020202020204" pitchFamily="34" charset="0"/>
              </a:rPr>
              <a:t>Physical Inventory </a:t>
            </a:r>
            <a:r>
              <a:rPr lang="en-CA" sz="6600" b="1" dirty="0">
                <a:solidFill>
                  <a:srgbClr val="111111"/>
                </a:solidFill>
                <a:latin typeface="Arial" panose="020B0604020202020204" pitchFamily="34" charset="0"/>
                <a:ea typeface="Calibri" panose="020F0502020204030204" pitchFamily="34" charset="0"/>
                <a:cs typeface="Arial" panose="020B0604020202020204" pitchFamily="34" charset="0"/>
              </a:rPr>
              <a:t>C</a:t>
            </a:r>
            <a:r>
              <a:rPr lang="en-CA" sz="6600" b="1" dirty="0">
                <a:solidFill>
                  <a:srgbClr val="111111"/>
                </a:solidFill>
                <a:effectLst/>
                <a:latin typeface="Arial" panose="020B0604020202020204" pitchFamily="34" charset="0"/>
                <a:ea typeface="Calibri" panose="020F0502020204030204" pitchFamily="34" charset="0"/>
                <a:cs typeface="Arial" panose="020B0604020202020204" pitchFamily="34" charset="0"/>
              </a:rPr>
              <a:t>ount</a:t>
            </a:r>
            <a:endParaRPr lang="en-US" sz="6600" dirty="0">
              <a:latin typeface="Arial" panose="020B0604020202020204" pitchFamily="34" charset="0"/>
              <a:cs typeface="Arial" panose="020B0604020202020204" pitchFamily="34" charset="0"/>
            </a:endParaRPr>
          </a:p>
        </p:txBody>
      </p:sp>
      <p:sp>
        <p:nvSpPr>
          <p:cNvPr id="4" name="TextBox 3">
            <a:extLst>
              <a:ext uri="{FF2B5EF4-FFF2-40B4-BE49-F238E27FC236}">
                <a16:creationId xmlns:a16="http://schemas.microsoft.com/office/drawing/2014/main" id="{058808C7-325C-F487-3B33-FB31F21E2950}"/>
              </a:ext>
            </a:extLst>
          </p:cNvPr>
          <p:cNvSpPr txBox="1"/>
          <p:nvPr/>
        </p:nvSpPr>
        <p:spPr>
          <a:xfrm>
            <a:off x="0" y="1120676"/>
            <a:ext cx="12192000" cy="1200329"/>
          </a:xfrm>
          <a:prstGeom prst="rect">
            <a:avLst/>
          </a:prstGeom>
          <a:noFill/>
        </p:spPr>
        <p:txBody>
          <a:bodyPr wrap="square">
            <a:spAutoFit/>
          </a:bodyPr>
          <a:lstStyle/>
          <a:p>
            <a:pPr>
              <a:spcAft>
                <a:spcPts val="80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en-CA" sz="2400" dirty="0">
                <a:solidFill>
                  <a:srgbClr val="111111"/>
                </a:solidFill>
                <a:effectLst/>
                <a:latin typeface="Calibri" panose="020F0502020204030204" pitchFamily="34" charset="0"/>
                <a:ea typeface="Calibri" panose="020F0502020204030204" pitchFamily="34" charset="0"/>
                <a:cs typeface="Twentieth Century"/>
              </a:rPr>
              <a:t>- Physical inventory is the actual count of a business’s products and materials. This process ensures that the exact number of products on the company’s sales floor, stockroom, and warehouses match the numbers corresponding with the company’s financial books.</a:t>
            </a:r>
            <a:endParaRPr lang="en-CA" sz="2000" dirty="0">
              <a:effectLst/>
              <a:latin typeface="Twentieth Century"/>
              <a:ea typeface="Twentieth Century"/>
              <a:cs typeface="Twentieth Century"/>
            </a:endParaRPr>
          </a:p>
        </p:txBody>
      </p:sp>
      <p:sp>
        <p:nvSpPr>
          <p:cNvPr id="6" name="TextBox 5">
            <a:extLst>
              <a:ext uri="{FF2B5EF4-FFF2-40B4-BE49-F238E27FC236}">
                <a16:creationId xmlns:a16="http://schemas.microsoft.com/office/drawing/2014/main" id="{1E8FD09A-00C3-F108-D54A-32B70636B90C}"/>
              </a:ext>
            </a:extLst>
          </p:cNvPr>
          <p:cNvSpPr txBox="1"/>
          <p:nvPr/>
        </p:nvSpPr>
        <p:spPr>
          <a:xfrm>
            <a:off x="701040" y="2304717"/>
            <a:ext cx="11490960" cy="1200329"/>
          </a:xfrm>
          <a:prstGeom prst="rect">
            <a:avLst/>
          </a:prstGeom>
          <a:noFill/>
        </p:spPr>
        <p:txBody>
          <a:bodyPr wrap="square">
            <a:spAutoFit/>
          </a:bodyPr>
          <a:lstStyle/>
          <a:p>
            <a:r>
              <a:rPr lang="en-CA" sz="2400" dirty="0">
                <a:solidFill>
                  <a:srgbClr val="111111"/>
                </a:solidFill>
                <a:effectLst/>
                <a:latin typeface="Calibri" panose="020F0502020204030204" pitchFamily="34" charset="0"/>
                <a:ea typeface="Calibri" panose="020F0502020204030204" pitchFamily="34" charset="0"/>
              </a:rPr>
              <a:t>- The physical count is used to adjust the Inventory account balance to the available inventory. The physical count is used to determine if there has been any inventory theft, loss, damage, or errors.</a:t>
            </a:r>
            <a:endParaRPr lang="en-US" sz="2400" dirty="0"/>
          </a:p>
        </p:txBody>
      </p:sp>
      <p:sp>
        <p:nvSpPr>
          <p:cNvPr id="8" name="TextBox 7">
            <a:extLst>
              <a:ext uri="{FF2B5EF4-FFF2-40B4-BE49-F238E27FC236}">
                <a16:creationId xmlns:a16="http://schemas.microsoft.com/office/drawing/2014/main" id="{5C5FB08E-A6F0-231B-34D6-8AA25FEA69F7}"/>
              </a:ext>
            </a:extLst>
          </p:cNvPr>
          <p:cNvSpPr txBox="1"/>
          <p:nvPr/>
        </p:nvSpPr>
        <p:spPr>
          <a:xfrm>
            <a:off x="3036189" y="3429000"/>
            <a:ext cx="8573643" cy="1569660"/>
          </a:xfrm>
          <a:prstGeom prst="rect">
            <a:avLst/>
          </a:prstGeom>
          <a:noFill/>
        </p:spPr>
        <p:txBody>
          <a:bodyPr wrap="square">
            <a:spAutoFit/>
          </a:bodyPr>
          <a:lstStyle/>
          <a:p>
            <a:r>
              <a:rPr lang="en-CA" sz="2400" dirty="0">
                <a:solidFill>
                  <a:srgbClr val="111111"/>
                </a:solidFill>
                <a:effectLst/>
                <a:latin typeface="Calibri" panose="020F0502020204030204" pitchFamily="34" charset="0"/>
                <a:ea typeface="Calibri" panose="020F0502020204030204" pitchFamily="34" charset="0"/>
              </a:rPr>
              <a:t>- A physical inventory count should be performed at least once yearly, but more frequent checks can be helpful. You will optimize your stock management and efficiency by checking your stock periodically.</a:t>
            </a:r>
            <a:endParaRPr lang="en-US" sz="2400" dirty="0"/>
          </a:p>
        </p:txBody>
      </p:sp>
      <p:sp>
        <p:nvSpPr>
          <p:cNvPr id="10" name="TextBox 9">
            <a:extLst>
              <a:ext uri="{FF2B5EF4-FFF2-40B4-BE49-F238E27FC236}">
                <a16:creationId xmlns:a16="http://schemas.microsoft.com/office/drawing/2014/main" id="{A42157ED-E4B9-809D-06F5-56CB254CDF11}"/>
              </a:ext>
            </a:extLst>
          </p:cNvPr>
          <p:cNvSpPr txBox="1"/>
          <p:nvPr/>
        </p:nvSpPr>
        <p:spPr>
          <a:xfrm>
            <a:off x="4219194" y="4877113"/>
            <a:ext cx="7658862" cy="1569660"/>
          </a:xfrm>
          <a:prstGeom prst="rect">
            <a:avLst/>
          </a:prstGeom>
          <a:noFill/>
        </p:spPr>
        <p:txBody>
          <a:bodyPr wrap="square">
            <a:spAutoFit/>
          </a:bodyPr>
          <a:lstStyle/>
          <a:p>
            <a:pPr>
              <a:spcAft>
                <a:spcPts val="0"/>
              </a:spcAft>
            </a:pPr>
            <a:r>
              <a:rPr lang="en-CA" sz="2400" dirty="0">
                <a:solidFill>
                  <a:srgbClr val="111111"/>
                </a:solidFill>
                <a:effectLst/>
                <a:ea typeface="Calibri" panose="020F0502020204030204" pitchFamily="34" charset="0"/>
              </a:rPr>
              <a:t>- Depending on your inventory scale, </a:t>
            </a:r>
            <a:r>
              <a:rPr lang="en-CA" sz="2400" dirty="0">
                <a:solidFill>
                  <a:srgbClr val="111111"/>
                </a:solidFill>
                <a:effectLst/>
                <a:ea typeface="Calibri" panose="020F0502020204030204" pitchFamily="34" charset="0"/>
                <a:hlinkClick r:id="rId2" action="ppaction://hlinksldjump" tooltip="A UPC, which stands for Universal Product Code, is a 12-digit bar code used primarily in Canada and the United States. Retailers add UPCs to each item they sell in order to track their product inventory."/>
              </a:rPr>
              <a:t>UPC</a:t>
            </a:r>
            <a:r>
              <a:rPr lang="en-CA" sz="2400" dirty="0">
                <a:solidFill>
                  <a:srgbClr val="111111"/>
                </a:solidFill>
                <a:effectLst/>
                <a:ea typeface="Calibri" panose="020F0502020204030204" pitchFamily="34" charset="0"/>
              </a:rPr>
              <a:t> and </a:t>
            </a:r>
            <a:r>
              <a:rPr lang="en-CA" sz="2400" dirty="0">
                <a:solidFill>
                  <a:srgbClr val="111111"/>
                </a:solidFill>
                <a:effectLst/>
                <a:ea typeface="Calibri" panose="020F0502020204030204" pitchFamily="34" charset="0"/>
                <a:hlinkClick r:id="rId2" action="ppaction://hlinksldjump" tooltip="EAN originally stood for &quot;European Article Number,&quot; but has since been changed to &quot;International Article Number.&quot; The term refers to the bar code used by retailers outside of North America."/>
              </a:rPr>
              <a:t>EAN</a:t>
            </a:r>
            <a:r>
              <a:rPr lang="en-CA" sz="2400" dirty="0">
                <a:solidFill>
                  <a:srgbClr val="111111"/>
                </a:solidFill>
                <a:effectLst/>
                <a:ea typeface="Calibri" panose="020F0502020204030204" pitchFamily="34" charset="0"/>
              </a:rPr>
              <a:t> barcode</a:t>
            </a:r>
            <a:r>
              <a:rPr lang="en-CA" sz="2400" dirty="0">
                <a:effectLst/>
                <a:ea typeface="Twentieth Century"/>
              </a:rPr>
              <a:t> </a:t>
            </a:r>
            <a:r>
              <a:rPr lang="en-CA" sz="2400" dirty="0">
                <a:solidFill>
                  <a:srgbClr val="111111"/>
                </a:solidFill>
                <a:effectLst/>
                <a:ea typeface="Calibri" panose="020F0502020204030204" pitchFamily="34" charset="0"/>
              </a:rPr>
              <a:t> scanning speeds up this process and reduces human error. You can also use rough calculations for small items to be easily counted.</a:t>
            </a:r>
            <a:r>
              <a:rPr lang="en-CA" sz="2400" dirty="0">
                <a:effectLst/>
              </a:rPr>
              <a:t> </a:t>
            </a:r>
            <a:endParaRPr lang="en-CA" sz="2400" dirty="0">
              <a:effectLst/>
              <a:ea typeface="Twentieth Century"/>
              <a:cs typeface="Twentieth Century"/>
            </a:endParaRPr>
          </a:p>
        </p:txBody>
      </p:sp>
      <p:pic>
        <p:nvPicPr>
          <p:cNvPr id="2050" name="Picture 2">
            <a:extLst>
              <a:ext uri="{FF2B5EF4-FFF2-40B4-BE49-F238E27FC236}">
                <a16:creationId xmlns:a16="http://schemas.microsoft.com/office/drawing/2014/main" id="{A7FB3C7A-A6F6-2DEA-5387-F7037C16A817}"/>
              </a:ext>
            </a:extLst>
          </p:cNvPr>
          <p:cNvPicPr>
            <a:picLocks noChangeAspect="1" noChangeArrowheads="1"/>
          </p:cNvPicPr>
          <p:nvPr/>
        </p:nvPicPr>
        <p:blipFill>
          <a:blip r:embed="rId3">
            <a:extLst>
              <a:ext uri="{BEBA8EAE-BF5A-486C-A8C5-ECC9F3942E4B}">
                <a14:imgProps xmlns:a14="http://schemas.microsoft.com/office/drawing/2010/main">
                  <a14:imgLayer r:embed="rId4">
                    <a14:imgEffect>
                      <a14:backgroundRemoval t="10000" b="90000" l="10000" r="90000">
                        <a14:foregroundMark x1="26333" y1="20000" x2="29500" y2="34833"/>
                        <a14:foregroundMark x1="29500" y1="34833" x2="34000" y2="19833"/>
                        <a14:foregroundMark x1="75667" y1="18500" x2="63000" y2="18667"/>
                        <a14:foregroundMark x1="62167" y1="24833" x2="72667" y2="25667"/>
                        <a14:foregroundMark x1="72667" y1="25667" x2="78333" y2="25500"/>
                        <a14:foregroundMark x1="68667" y1="23167" x2="71167" y2="20000"/>
                        <a14:foregroundMark x1="74833" y1="19500" x2="79000" y2="22333"/>
                        <a14:foregroundMark x1="71333" y1="19667" x2="68833" y2="23500"/>
                        <a14:foregroundMark x1="63833" y1="32333" x2="76500" y2="33667"/>
                        <a14:foregroundMark x1="76500" y1="33667" x2="74583" y2="33993"/>
                        <a14:foregroundMark x1="70465" y1="38558" x2="71900" y2="40297"/>
                        <a14:foregroundMark x1="75448" y1="42227" x2="78000" y2="42667"/>
                        <a14:foregroundMark x1="21500" y1="64667" x2="32500" y2="67333"/>
                        <a14:foregroundMark x1="32500" y1="67333" x2="27167" y2="59333"/>
                        <a14:foregroundMark x1="27167" y1="59333" x2="27167" y2="59333"/>
                        <a14:foregroundMark x1="25000" y1="60500" x2="24833" y2="57333"/>
                        <a14:foregroundMark x1="30667" y1="62667" x2="20000" y2="63167"/>
                        <a14:foregroundMark x1="65833" y1="75167" x2="61333" y2="66500"/>
                        <a14:foregroundMark x1="61333" y1="66500" x2="70000" y2="65500"/>
                        <a14:foregroundMark x1="70000" y1="65500" x2="75167" y2="70667"/>
                        <a14:foregroundMark x1="67167" y1="64833" x2="65000" y2="59667"/>
                        <a14:backgroundMark x1="74333" y1="43500" x2="74500" y2="39667"/>
                        <a14:backgroundMark x1="74833" y1="41000" x2="71500" y2="39500"/>
                        <a14:backgroundMark x1="72167" y1="40833" x2="70167" y2="39333"/>
                        <a14:backgroundMark x1="68667" y1="36167" x2="76333" y2="36167"/>
                        <a14:backgroundMark x1="75833" y1="36000" x2="66167" y2="35667"/>
                        <a14:backgroundMark x1="62333" y1="79667" x2="74500" y2="81333"/>
                        <a14:backgroundMark x1="75333" y1="82500" x2="73500" y2="82667"/>
                      </a14:backgroundRemoval>
                    </a14:imgEffect>
                  </a14:imgLayer>
                </a14:imgProps>
              </a:ext>
              <a:ext uri="{28A0092B-C50C-407E-A947-70E740481C1C}">
                <a14:useLocalDpi xmlns:a14="http://schemas.microsoft.com/office/drawing/2010/main" val="0"/>
              </a:ext>
            </a:extLst>
          </a:blip>
          <a:srcRect/>
          <a:stretch>
            <a:fillRect/>
          </a:stretch>
        </p:blipFill>
        <p:spPr bwMode="auto">
          <a:xfrm>
            <a:off x="-805434" y="3157728"/>
            <a:ext cx="4674108" cy="467410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072752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6">
                                            <p:txEl>
                                              <p:pRg st="0" end="0"/>
                                            </p:txEl>
                                          </p:spTgt>
                                        </p:tgtEl>
                                        <p:attrNameLst>
                                          <p:attrName>style.visibility</p:attrName>
                                        </p:attrNameLst>
                                      </p:cBhvr>
                                      <p:to>
                                        <p:strVal val="visible"/>
                                      </p:to>
                                    </p:set>
                                    <p:animEffect transition="in" filter="fade">
                                      <p:cBhvr>
                                        <p:cTn id="12" dur="500"/>
                                        <p:tgtEl>
                                          <p:spTgt spid="6">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8">
                                            <p:txEl>
                                              <p:pRg st="0" end="0"/>
                                            </p:txEl>
                                          </p:spTgt>
                                        </p:tgtEl>
                                        <p:attrNameLst>
                                          <p:attrName>style.visibility</p:attrName>
                                        </p:attrNameLst>
                                      </p:cBhvr>
                                      <p:to>
                                        <p:strVal val="visible"/>
                                      </p:to>
                                    </p:set>
                                    <p:animEffect transition="in" filter="fade">
                                      <p:cBhvr>
                                        <p:cTn id="17" dur="500"/>
                                        <p:tgtEl>
                                          <p:spTgt spid="8">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10">
                                            <p:txEl>
                                              <p:pRg st="0" end="0"/>
                                            </p:txEl>
                                          </p:spTgt>
                                        </p:tgtEl>
                                        <p:attrNameLst>
                                          <p:attrName>style.visibility</p:attrName>
                                        </p:attrNameLst>
                                      </p:cBhvr>
                                      <p:to>
                                        <p:strVal val="visible"/>
                                      </p:to>
                                    </p:set>
                                    <p:animEffect transition="in" filter="fade">
                                      <p:cBhvr>
                                        <p:cTn id="22" dur="500"/>
                                        <p:tgtEl>
                                          <p:spTgt spid="10">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Arrow: Right 10">
            <a:extLst>
              <a:ext uri="{FF2B5EF4-FFF2-40B4-BE49-F238E27FC236}">
                <a16:creationId xmlns:a16="http://schemas.microsoft.com/office/drawing/2014/main" id="{378494B3-95D5-2FAB-41EE-28397E15DA41}"/>
              </a:ext>
            </a:extLst>
          </p:cNvPr>
          <p:cNvSpPr/>
          <p:nvPr/>
        </p:nvSpPr>
        <p:spPr>
          <a:xfrm>
            <a:off x="10743819" y="6181344"/>
            <a:ext cx="1420749" cy="67665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dirty="0"/>
              <a:t>Continued</a:t>
            </a:r>
            <a:endParaRPr lang="en-US" dirty="0"/>
          </a:p>
        </p:txBody>
      </p:sp>
      <p:pic>
        <p:nvPicPr>
          <p:cNvPr id="3074" name="Picture 2">
            <a:extLst>
              <a:ext uri="{FF2B5EF4-FFF2-40B4-BE49-F238E27FC236}">
                <a16:creationId xmlns:a16="http://schemas.microsoft.com/office/drawing/2014/main" id="{A62579DA-6151-5704-3FE7-4AEF5B5A409A}"/>
              </a:ext>
            </a:extLst>
          </p:cNvPr>
          <p:cNvPicPr>
            <a:picLocks noChangeAspect="1" noChangeArrowheads="1"/>
          </p:cNvPicPr>
          <p:nvPr/>
        </p:nvPicPr>
        <p:blipFill>
          <a:blip r:embed="rId2">
            <a:extLst>
              <a:ext uri="{BEBA8EAE-BF5A-486C-A8C5-ECC9F3942E4B}">
                <a14:imgProps xmlns:a14="http://schemas.microsoft.com/office/drawing/2010/main">
                  <a14:imgLayer r:embed="rId3">
                    <a14:imgEffect>
                      <a14:backgroundRemoval t="5667" b="92333" l="10000" r="90000">
                        <a14:foregroundMark x1="45333" y1="9333" x2="54333" y2="9167"/>
                        <a14:foregroundMark x1="54333" y1="9167" x2="54500" y2="10333"/>
                        <a14:foregroundMark x1="50667" y1="5833" x2="47833" y2="6333"/>
                        <a14:foregroundMark x1="22167" y1="92000" x2="77500" y2="92333"/>
                      </a14:backgroundRemoval>
                    </a14:imgEffect>
                    <a14:imgEffect>
                      <a14:artisticBlur/>
                    </a14:imgEffect>
                  </a14:imgLayer>
                </a14:imgProps>
              </a:ext>
              <a:ext uri="{28A0092B-C50C-407E-A947-70E740481C1C}">
                <a14:useLocalDpi xmlns:a14="http://schemas.microsoft.com/office/drawing/2010/main" val="0"/>
              </a:ext>
            </a:extLst>
          </a:blip>
          <a:srcRect/>
          <a:stretch>
            <a:fillRect/>
          </a:stretch>
        </p:blipFill>
        <p:spPr bwMode="auto">
          <a:xfrm rot="20046450">
            <a:off x="8574440" y="2302514"/>
            <a:ext cx="2687405" cy="2687405"/>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a:extLst>
              <a:ext uri="{FF2B5EF4-FFF2-40B4-BE49-F238E27FC236}">
                <a16:creationId xmlns:a16="http://schemas.microsoft.com/office/drawing/2014/main" id="{6A7F9D88-DC08-E9C4-87CC-A80925A6B95E}"/>
              </a:ext>
            </a:extLst>
          </p:cNvPr>
          <p:cNvSpPr>
            <a:spLocks noGrp="1"/>
          </p:cNvSpPr>
          <p:nvPr>
            <p:ph type="title"/>
          </p:nvPr>
        </p:nvSpPr>
        <p:spPr>
          <a:xfrm>
            <a:off x="838200" y="0"/>
            <a:ext cx="10515600" cy="1325563"/>
          </a:xfrm>
        </p:spPr>
        <p:txBody>
          <a:bodyPr>
            <a:normAutofit/>
          </a:bodyPr>
          <a:lstStyle/>
          <a:p>
            <a:pPr algn="ctr"/>
            <a:r>
              <a:rPr lang="en-CA" sz="6600" b="1" dirty="0">
                <a:effectLst/>
                <a:latin typeface="Arial" panose="020B0604020202020204" pitchFamily="34" charset="0"/>
                <a:ea typeface="Twentieth Century"/>
                <a:cs typeface="Arial" panose="020B0604020202020204" pitchFamily="34" charset="0"/>
              </a:rPr>
              <a:t>Managing Reorder </a:t>
            </a:r>
            <a:r>
              <a:rPr lang="en-CA" sz="6600" b="1" dirty="0">
                <a:latin typeface="Arial" panose="020B0604020202020204" pitchFamily="34" charset="0"/>
                <a:ea typeface="Twentieth Century"/>
                <a:cs typeface="Arial" panose="020B0604020202020204" pitchFamily="34" charset="0"/>
              </a:rPr>
              <a:t>L</a:t>
            </a:r>
            <a:r>
              <a:rPr lang="en-CA" sz="6600" b="1" dirty="0">
                <a:effectLst/>
                <a:latin typeface="Arial" panose="020B0604020202020204" pitchFamily="34" charset="0"/>
                <a:ea typeface="Twentieth Century"/>
                <a:cs typeface="Arial" panose="020B0604020202020204" pitchFamily="34" charset="0"/>
              </a:rPr>
              <a:t>evels</a:t>
            </a:r>
            <a:endParaRPr lang="en-US" sz="6600" dirty="0">
              <a:latin typeface="Arial" panose="020B0604020202020204" pitchFamily="34" charset="0"/>
              <a:cs typeface="Arial" panose="020B0604020202020204" pitchFamily="34" charset="0"/>
            </a:endParaRPr>
          </a:p>
        </p:txBody>
      </p:sp>
      <p:sp>
        <p:nvSpPr>
          <p:cNvPr id="4" name="TextBox 3">
            <a:extLst>
              <a:ext uri="{FF2B5EF4-FFF2-40B4-BE49-F238E27FC236}">
                <a16:creationId xmlns:a16="http://schemas.microsoft.com/office/drawing/2014/main" id="{5E7F372F-9EFE-E51C-CD2B-65C71ADD22C5}"/>
              </a:ext>
            </a:extLst>
          </p:cNvPr>
          <p:cNvSpPr txBox="1"/>
          <p:nvPr/>
        </p:nvSpPr>
        <p:spPr>
          <a:xfrm>
            <a:off x="0" y="1325563"/>
            <a:ext cx="12192000" cy="1569660"/>
          </a:xfrm>
          <a:prstGeom prst="rect">
            <a:avLst/>
          </a:prstGeom>
          <a:noFill/>
        </p:spPr>
        <p:txBody>
          <a:bodyPr wrap="square">
            <a:spAutoFit/>
          </a:bodyPr>
          <a:lstStyle/>
          <a:p>
            <a:r>
              <a:rPr lang="en-CA" sz="2400" dirty="0">
                <a:effectLst/>
                <a:latin typeface="Calibri" panose="020F0502020204030204" pitchFamily="34" charset="0"/>
                <a:ea typeface="Calibri" panose="020F0502020204030204" pitchFamily="34" charset="0"/>
              </a:rPr>
              <a:t>The reorder level formula is used in inventory management to identify when to issue a purchase order to replenish the amount on hand. When calculated correctly, the reorder level should result in replenished inventory arriving just as the existing inventory quantity has declined to zero if you use just-in-time methods or the safety stock level. </a:t>
            </a:r>
            <a:endParaRPr lang="en-US" sz="2400" dirty="0"/>
          </a:p>
        </p:txBody>
      </p:sp>
      <p:sp>
        <p:nvSpPr>
          <p:cNvPr id="6" name="TextBox 5">
            <a:extLst>
              <a:ext uri="{FF2B5EF4-FFF2-40B4-BE49-F238E27FC236}">
                <a16:creationId xmlns:a16="http://schemas.microsoft.com/office/drawing/2014/main" id="{4CB86FD6-04BC-16C1-AB1E-3EBB4E94B5A0}"/>
              </a:ext>
            </a:extLst>
          </p:cNvPr>
          <p:cNvSpPr txBox="1"/>
          <p:nvPr/>
        </p:nvSpPr>
        <p:spPr>
          <a:xfrm>
            <a:off x="173736" y="3244334"/>
            <a:ext cx="6144768" cy="369332"/>
          </a:xfrm>
          <a:prstGeom prst="rect">
            <a:avLst/>
          </a:prstGeom>
          <a:noFill/>
        </p:spPr>
        <p:txBody>
          <a:bodyPr wrap="square">
            <a:prstTxWarp prst="textArchUp">
              <a:avLst/>
            </a:prstTxWarp>
            <a:spAutoFit/>
          </a:bodyPr>
          <a:lstStyle/>
          <a:p>
            <a:r>
              <a:rPr lang="en-CA" sz="2400" i="1" dirty="0">
                <a:ln w="0"/>
                <a:solidFill>
                  <a:schemeClr val="accent1"/>
                </a:solidFill>
                <a:effectLst>
                  <a:outerShdw blurRad="38100" dist="25400" dir="5400000" algn="ctr" rotWithShape="0">
                    <a:srgbClr val="6E747A">
                      <a:alpha val="43000"/>
                    </a:srgbClr>
                  </a:outerShdw>
                </a:effectLst>
                <a:latin typeface="Calibri" panose="020F0502020204030204" pitchFamily="34" charset="0"/>
                <a:ea typeface="Calibri" panose="020F0502020204030204" pitchFamily="34" charset="0"/>
              </a:rPr>
              <a:t>To illustrate the concept: </a:t>
            </a:r>
            <a:endParaRPr lang="en-US" sz="2400" i="1" dirty="0">
              <a:ln w="0"/>
              <a:solidFill>
                <a:schemeClr val="accent1"/>
              </a:solidFill>
              <a:effectLst>
                <a:outerShdw blurRad="38100" dist="25400" dir="5400000" algn="ctr" rotWithShape="0">
                  <a:srgbClr val="6E747A">
                    <a:alpha val="43000"/>
                  </a:srgbClr>
                </a:outerShdw>
              </a:effectLst>
            </a:endParaRPr>
          </a:p>
        </p:txBody>
      </p:sp>
      <p:sp>
        <p:nvSpPr>
          <p:cNvPr id="8" name="TextBox 7">
            <a:extLst>
              <a:ext uri="{FF2B5EF4-FFF2-40B4-BE49-F238E27FC236}">
                <a16:creationId xmlns:a16="http://schemas.microsoft.com/office/drawing/2014/main" id="{8AF9C8A1-F6E7-F4CA-517F-05E442906C72}"/>
              </a:ext>
            </a:extLst>
          </p:cNvPr>
          <p:cNvSpPr txBox="1"/>
          <p:nvPr/>
        </p:nvSpPr>
        <p:spPr>
          <a:xfrm>
            <a:off x="0" y="3442955"/>
            <a:ext cx="7598664" cy="519822"/>
          </a:xfrm>
          <a:prstGeom prst="rect">
            <a:avLst/>
          </a:prstGeom>
          <a:noFill/>
        </p:spPr>
        <p:txBody>
          <a:bodyPr wrap="square">
            <a:spAutoFit/>
          </a:bodyPr>
          <a:lstStyle/>
          <a:p>
            <a:pPr>
              <a:lnSpc>
                <a:spcPct val="125000"/>
              </a:lnSpc>
              <a:spcAft>
                <a:spcPts val="800"/>
              </a:spcAft>
            </a:pPr>
            <a:r>
              <a:rPr lang="en-CA" sz="2400" u="sng" dirty="0">
                <a:effectLst/>
                <a:latin typeface="Calibri" panose="020F0502020204030204" pitchFamily="34" charset="0"/>
                <a:ea typeface="Calibri" panose="020F0502020204030204" pitchFamily="34" charset="0"/>
                <a:cs typeface="Twentieth Century"/>
              </a:rPr>
              <a:t>Reorder level = average demand × lead time + safety stock. </a:t>
            </a:r>
            <a:endParaRPr lang="en-CA" sz="2000" u="sng" dirty="0">
              <a:effectLst/>
              <a:latin typeface="Twentieth Century"/>
              <a:ea typeface="Twentieth Century"/>
              <a:cs typeface="Twentieth Century"/>
            </a:endParaRPr>
          </a:p>
        </p:txBody>
      </p:sp>
      <p:sp>
        <p:nvSpPr>
          <p:cNvPr id="10" name="TextBox 9">
            <a:extLst>
              <a:ext uri="{FF2B5EF4-FFF2-40B4-BE49-F238E27FC236}">
                <a16:creationId xmlns:a16="http://schemas.microsoft.com/office/drawing/2014/main" id="{AC672DDC-51CB-7798-3475-6C41C32F96D1}"/>
              </a:ext>
            </a:extLst>
          </p:cNvPr>
          <p:cNvSpPr txBox="1"/>
          <p:nvPr/>
        </p:nvSpPr>
        <p:spPr>
          <a:xfrm>
            <a:off x="0" y="3872567"/>
            <a:ext cx="11896344" cy="2144177"/>
          </a:xfrm>
          <a:prstGeom prst="rect">
            <a:avLst/>
          </a:prstGeom>
          <a:noFill/>
        </p:spPr>
        <p:txBody>
          <a:bodyPr wrap="square">
            <a:spAutoFit/>
          </a:bodyPr>
          <a:lstStyle/>
          <a:p>
            <a:pPr>
              <a:spcAft>
                <a:spcPts val="800"/>
              </a:spcAft>
            </a:pPr>
            <a:r>
              <a:rPr lang="en-CA" sz="2400" b="1" dirty="0">
                <a:effectLst/>
                <a:ea typeface="Calibri" panose="020F0502020204030204" pitchFamily="34" charset="0"/>
                <a:cs typeface="Twentieth Century"/>
              </a:rPr>
              <a:t>- Lead time</a:t>
            </a:r>
            <a:r>
              <a:rPr lang="en-CA" sz="2400" dirty="0">
                <a:effectLst/>
                <a:ea typeface="Calibri" panose="020F0502020204030204" pitchFamily="34" charset="0"/>
                <a:cs typeface="Twentieth Century"/>
              </a:rPr>
              <a:t>: is the time it takes to receive a shipment of inventory after placing your order.</a:t>
            </a:r>
            <a:endParaRPr lang="en-CA" sz="2400" dirty="0">
              <a:effectLst/>
              <a:ea typeface="Twentieth Century"/>
              <a:cs typeface="Twentieth Century"/>
            </a:endParaRPr>
          </a:p>
          <a:p>
            <a:pPr>
              <a:spcAft>
                <a:spcPts val="800"/>
              </a:spcAft>
            </a:pPr>
            <a:r>
              <a:rPr lang="en-CA" sz="2400" b="1" dirty="0">
                <a:ea typeface="Calibri" panose="020F0502020204030204" pitchFamily="34" charset="0"/>
                <a:cs typeface="Twentieth Century"/>
              </a:rPr>
              <a:t>- </a:t>
            </a:r>
            <a:r>
              <a:rPr lang="en-CA" sz="2400" b="1" dirty="0">
                <a:effectLst/>
                <a:ea typeface="Calibri" panose="020F0502020204030204" pitchFamily="34" charset="0"/>
                <a:cs typeface="Twentieth Century"/>
              </a:rPr>
              <a:t>Safety stock: </a:t>
            </a:r>
            <a:r>
              <a:rPr lang="en-CA" sz="2400" dirty="0">
                <a:effectLst/>
                <a:ea typeface="Calibri" panose="020F0502020204030204" pitchFamily="34" charset="0"/>
                <a:cs typeface="Twentieth Century"/>
              </a:rPr>
              <a:t>the extra quantity of a product stored in the warehouse to prevent an out-of-stock situation. It serves as insurance against fluctuations in demand.</a:t>
            </a:r>
            <a:endParaRPr lang="en-CA" sz="2400" dirty="0">
              <a:effectLst/>
              <a:ea typeface="Twentieth Century"/>
              <a:cs typeface="Twentieth Century"/>
            </a:endParaRPr>
          </a:p>
          <a:p>
            <a:pPr>
              <a:spcAft>
                <a:spcPts val="800"/>
              </a:spcAft>
            </a:pPr>
            <a:r>
              <a:rPr lang="en-CA" sz="2400" b="1" dirty="0">
                <a:ea typeface="Calibri" panose="020F0502020204030204" pitchFamily="34" charset="0"/>
              </a:rPr>
              <a:t>- </a:t>
            </a:r>
            <a:r>
              <a:rPr lang="en-CA" sz="2400" b="1" dirty="0">
                <a:effectLst/>
                <a:ea typeface="Calibri" panose="020F0502020204030204" pitchFamily="34" charset="0"/>
              </a:rPr>
              <a:t>Average demand is the number or quantity of a particular item </a:t>
            </a:r>
            <a:r>
              <a:rPr lang="en-CA" sz="2400" dirty="0">
                <a:effectLst/>
                <a:ea typeface="Calibri" panose="020F0502020204030204" pitchFamily="34" charset="0"/>
              </a:rPr>
              <a:t>you sell or use within a given time.</a:t>
            </a:r>
            <a:endParaRPr lang="en-US" sz="2400" dirty="0"/>
          </a:p>
        </p:txBody>
      </p:sp>
    </p:spTree>
    <p:extLst>
      <p:ext uri="{BB962C8B-B14F-4D97-AF65-F5344CB8AC3E}">
        <p14:creationId xmlns:p14="http://schemas.microsoft.com/office/powerpoint/2010/main" val="6530162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fade">
                                      <p:cBhvr>
                                        <p:cTn id="12" dur="500"/>
                                        <p:tgtEl>
                                          <p:spTgt spid="8"/>
                                        </p:tgtEl>
                                      </p:cBhvr>
                                    </p:animEffec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10">
                                            <p:txEl>
                                              <p:pRg st="0" end="0"/>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10">
                                            <p:txEl>
                                              <p:pRg st="1" end="1"/>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10">
                                            <p:txEl>
                                              <p:pRg st="2" end="2"/>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P spid="6" grpId="0"/>
      <p:bldP spid="8"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a:extLst>
              <a:ext uri="{FF2B5EF4-FFF2-40B4-BE49-F238E27FC236}">
                <a16:creationId xmlns:a16="http://schemas.microsoft.com/office/drawing/2014/main" id="{B2B0776D-86DD-43B5-2F02-4DCE54A99796}"/>
              </a:ext>
            </a:extLst>
          </p:cNvPr>
          <p:cNvSpPr>
            <a:spLocks noGrp="1"/>
          </p:cNvSpPr>
          <p:nvPr>
            <p:ph type="title"/>
          </p:nvPr>
        </p:nvSpPr>
        <p:spPr>
          <a:xfrm>
            <a:off x="838200" y="200533"/>
            <a:ext cx="10515600" cy="1325563"/>
          </a:xfrm>
        </p:spPr>
        <p:txBody>
          <a:bodyPr>
            <a:normAutofit fontScale="90000"/>
          </a:bodyPr>
          <a:lstStyle/>
          <a:p>
            <a:pPr algn="ctr"/>
            <a:r>
              <a:rPr lang="en-CA" sz="6600" b="1" dirty="0">
                <a:effectLst/>
                <a:latin typeface="Arial" panose="020B0604020202020204" pitchFamily="34" charset="0"/>
                <a:ea typeface="Twentieth Century"/>
                <a:cs typeface="Arial" panose="020B0604020202020204" pitchFamily="34" charset="0"/>
              </a:rPr>
              <a:t>Managing Reorder </a:t>
            </a:r>
            <a:r>
              <a:rPr lang="en-CA" sz="6600" b="1" dirty="0">
                <a:latin typeface="Arial" panose="020B0604020202020204" pitchFamily="34" charset="0"/>
                <a:ea typeface="Twentieth Century"/>
                <a:cs typeface="Arial" panose="020B0604020202020204" pitchFamily="34" charset="0"/>
              </a:rPr>
              <a:t>L</a:t>
            </a:r>
            <a:r>
              <a:rPr lang="en-CA" sz="6600" b="1" dirty="0">
                <a:effectLst/>
                <a:latin typeface="Arial" panose="020B0604020202020204" pitchFamily="34" charset="0"/>
                <a:ea typeface="Twentieth Century"/>
                <a:cs typeface="Arial" panose="020B0604020202020204" pitchFamily="34" charset="0"/>
              </a:rPr>
              <a:t>evels, Cont</a:t>
            </a:r>
            <a:r>
              <a:rPr lang="en-CA" sz="6600" b="1" dirty="0">
                <a:latin typeface="Arial" panose="020B0604020202020204" pitchFamily="34" charset="0"/>
                <a:ea typeface="Twentieth Century"/>
                <a:cs typeface="Arial" panose="020B0604020202020204" pitchFamily="34" charset="0"/>
              </a:rPr>
              <a:t>’d.</a:t>
            </a:r>
            <a:endParaRPr lang="en-US" sz="6600" dirty="0">
              <a:latin typeface="Arial" panose="020B0604020202020204" pitchFamily="34" charset="0"/>
              <a:cs typeface="Arial" panose="020B0604020202020204" pitchFamily="34" charset="0"/>
            </a:endParaRPr>
          </a:p>
        </p:txBody>
      </p:sp>
      <p:sp>
        <p:nvSpPr>
          <p:cNvPr id="5" name="TextBox 4">
            <a:extLst>
              <a:ext uri="{FF2B5EF4-FFF2-40B4-BE49-F238E27FC236}">
                <a16:creationId xmlns:a16="http://schemas.microsoft.com/office/drawing/2014/main" id="{E64BE0D7-7548-89E4-FD12-825AF72B4DAC}"/>
              </a:ext>
            </a:extLst>
          </p:cNvPr>
          <p:cNvSpPr txBox="1"/>
          <p:nvPr/>
        </p:nvSpPr>
        <p:spPr>
          <a:xfrm>
            <a:off x="64008" y="871506"/>
            <a:ext cx="4423410" cy="1380157"/>
          </a:xfrm>
          <a:prstGeom prst="ellipse">
            <a:avLst/>
          </a:prstGeom>
        </p:spPr>
        <p:style>
          <a:lnRef idx="1">
            <a:schemeClr val="accent6"/>
          </a:lnRef>
          <a:fillRef idx="2">
            <a:schemeClr val="accent6"/>
          </a:fillRef>
          <a:effectRef idx="1">
            <a:schemeClr val="accent6"/>
          </a:effectRef>
          <a:fontRef idx="minor">
            <a:schemeClr val="dk1"/>
          </a:fontRef>
        </p:style>
        <p:txBody>
          <a:bodyPr wrap="square">
            <a:spAutoFit/>
          </a:bodyPr>
          <a:lstStyle/>
          <a:p>
            <a:pPr algn="ctr">
              <a:lnSpc>
                <a:spcPct val="125000"/>
              </a:lnSpc>
              <a:spcAft>
                <a:spcPts val="800"/>
              </a:spcAft>
            </a:pPr>
            <a:r>
              <a:rPr lang="en-CA" sz="2400" dirty="0">
                <a:effectLst/>
                <a:latin typeface="Calibri" panose="020F0502020204030204" pitchFamily="34" charset="0"/>
                <a:ea typeface="Calibri" panose="020F0502020204030204" pitchFamily="34" charset="0"/>
                <a:cs typeface="Twentieth Century"/>
              </a:rPr>
              <a:t>To illustrate the reordering level:</a:t>
            </a:r>
            <a:endParaRPr lang="en-CA" sz="2000" dirty="0">
              <a:effectLst/>
              <a:latin typeface="Twentieth Century"/>
              <a:ea typeface="Twentieth Century"/>
              <a:cs typeface="Twentieth Century"/>
            </a:endParaRPr>
          </a:p>
        </p:txBody>
      </p:sp>
      <p:sp>
        <p:nvSpPr>
          <p:cNvPr id="8" name="TextBox 7">
            <a:extLst>
              <a:ext uri="{FF2B5EF4-FFF2-40B4-BE49-F238E27FC236}">
                <a16:creationId xmlns:a16="http://schemas.microsoft.com/office/drawing/2014/main" id="{1F885420-569C-047A-CA2E-45A1723A0D3B}"/>
              </a:ext>
            </a:extLst>
          </p:cNvPr>
          <p:cNvSpPr txBox="1"/>
          <p:nvPr/>
        </p:nvSpPr>
        <p:spPr>
          <a:xfrm>
            <a:off x="64008" y="2420418"/>
            <a:ext cx="11670792" cy="4257576"/>
          </a:xfrm>
          <a:prstGeom prst="rect">
            <a:avLst/>
          </a:prstGeom>
          <a:noFill/>
        </p:spPr>
        <p:txBody>
          <a:bodyPr wrap="square">
            <a:spAutoFit/>
          </a:bodyPr>
          <a:lstStyle/>
          <a:p>
            <a:pPr>
              <a:spcAft>
                <a:spcPts val="800"/>
              </a:spcAft>
            </a:pPr>
            <a:r>
              <a:rPr lang="en-CA" sz="2400" dirty="0">
                <a:effectLst/>
                <a:ea typeface="Calibri" panose="020F0502020204030204" pitchFamily="34" charset="0"/>
                <a:cs typeface="Twentieth Century"/>
              </a:rPr>
              <a:t>Kuujjuaq Colorful Scarves wants to determine the reorder level to help plan the production cycle. </a:t>
            </a:r>
            <a:r>
              <a:rPr lang="en-CA" sz="2400" dirty="0">
                <a:ea typeface="Calibri" panose="020F0502020204030204" pitchFamily="34" charset="0"/>
                <a:cs typeface="Twentieth Century"/>
              </a:rPr>
              <a:t/>
            </a:r>
            <a:br>
              <a:rPr lang="en-CA" sz="2400" dirty="0">
                <a:ea typeface="Calibri" panose="020F0502020204030204" pitchFamily="34" charset="0"/>
                <a:cs typeface="Twentieth Century"/>
              </a:rPr>
            </a:br>
            <a:r>
              <a:rPr lang="en-CA" sz="2400" dirty="0">
                <a:effectLst/>
                <a:ea typeface="Calibri" panose="020F0502020204030204" pitchFamily="34" charset="0"/>
                <a:cs typeface="Twentieth Century"/>
              </a:rPr>
              <a:t>They first identify their average demand by counting the number of scarves they sell in a given period. Since the demand varies, they calculate sales for several days and determine that they sell an average of 96 scarves monthly.</a:t>
            </a:r>
            <a:r>
              <a:rPr lang="en-CA" sz="2400" dirty="0">
                <a:ea typeface="Calibri" panose="020F0502020204030204" pitchFamily="34" charset="0"/>
                <a:cs typeface="Twentieth Century"/>
              </a:rPr>
              <a:t/>
            </a:r>
            <a:br>
              <a:rPr lang="en-CA" sz="2400" dirty="0">
                <a:ea typeface="Calibri" panose="020F0502020204030204" pitchFamily="34" charset="0"/>
                <a:cs typeface="Twentieth Century"/>
              </a:rPr>
            </a:br>
            <a:r>
              <a:rPr lang="en-CA" sz="2400" dirty="0">
                <a:effectLst/>
                <a:ea typeface="Calibri" panose="020F0502020204030204" pitchFamily="34" charset="0"/>
                <a:cs typeface="Twentieth Century"/>
              </a:rPr>
              <a:t>Next, they figure out their lead time. Their production lead time generally takes 30 days to place an order of fabric and produce the scarves. To be consistent, they remember to use the month as their unit of time to match what they used to find their average demand.</a:t>
            </a:r>
            <a:endParaRPr lang="en-CA" sz="2400" dirty="0">
              <a:effectLst/>
              <a:ea typeface="Twentieth Century"/>
              <a:cs typeface="Twentieth Century"/>
            </a:endParaRPr>
          </a:p>
          <a:p>
            <a:pPr>
              <a:spcAft>
                <a:spcPts val="800"/>
              </a:spcAft>
            </a:pPr>
            <a:r>
              <a:rPr lang="en-CA" sz="2400" dirty="0">
                <a:effectLst/>
                <a:ea typeface="Calibri" panose="020F0502020204030204" pitchFamily="34" charset="0"/>
              </a:rPr>
              <a:t>Kuujjuaq Colorful Scarves chooses to keep a safety stock on hand because customers, especially tourists, cannot wait for the following order of products. Even if it costs money to store extra inventory, they always keep 50 scarves in stock.</a:t>
            </a:r>
            <a:endParaRPr lang="en-US" sz="2400" dirty="0"/>
          </a:p>
        </p:txBody>
      </p:sp>
      <p:sp>
        <p:nvSpPr>
          <p:cNvPr id="9" name="Arrow: Right 8">
            <a:extLst>
              <a:ext uri="{FF2B5EF4-FFF2-40B4-BE49-F238E27FC236}">
                <a16:creationId xmlns:a16="http://schemas.microsoft.com/office/drawing/2014/main" id="{EA55A214-11E7-82A2-BD2D-0EA0CBC4150A}"/>
              </a:ext>
            </a:extLst>
          </p:cNvPr>
          <p:cNvSpPr/>
          <p:nvPr/>
        </p:nvSpPr>
        <p:spPr>
          <a:xfrm>
            <a:off x="10643425" y="6181344"/>
            <a:ext cx="1420749" cy="67665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dirty="0"/>
              <a:t>Continued</a:t>
            </a:r>
            <a:endParaRPr lang="en-US" dirty="0"/>
          </a:p>
        </p:txBody>
      </p:sp>
    </p:spTree>
    <p:extLst>
      <p:ext uri="{BB962C8B-B14F-4D97-AF65-F5344CB8AC3E}">
        <p14:creationId xmlns:p14="http://schemas.microsoft.com/office/powerpoint/2010/main" val="18343002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774D77B4-46A2-9AA5-1C84-6A86666022E2}"/>
              </a:ext>
            </a:extLst>
          </p:cNvPr>
          <p:cNvSpPr txBox="1"/>
          <p:nvPr/>
        </p:nvSpPr>
        <p:spPr>
          <a:xfrm>
            <a:off x="93726" y="358941"/>
            <a:ext cx="12168378" cy="2246769"/>
          </a:xfrm>
          <a:prstGeom prst="rect">
            <a:avLst/>
          </a:prstGeom>
          <a:noFill/>
        </p:spPr>
        <p:txBody>
          <a:bodyPr wrap="square">
            <a:spAutoFit/>
          </a:bodyPr>
          <a:lstStyle/>
          <a:p>
            <a:pPr marL="285750" indent="-285750">
              <a:spcAft>
                <a:spcPts val="800"/>
              </a:spcAft>
              <a:buFont typeface="Arial" panose="020B0604020202020204" pitchFamily="34" charset="0"/>
              <a:buChar char="•"/>
            </a:pPr>
            <a:r>
              <a:rPr lang="en-CA" sz="2400" dirty="0">
                <a:effectLst/>
                <a:ea typeface="Calibri" panose="020F0502020204030204" pitchFamily="34" charset="0"/>
                <a:cs typeface="Twentieth Century"/>
              </a:rPr>
              <a:t> Reorder level = </a:t>
            </a:r>
            <a:r>
              <a:rPr lang="en-CA" sz="2400" dirty="0">
                <a:solidFill>
                  <a:schemeClr val="accent1"/>
                </a:solidFill>
                <a:effectLst/>
                <a:ea typeface="Calibri" panose="020F0502020204030204" pitchFamily="34" charset="0"/>
                <a:cs typeface="Twentieth Century"/>
              </a:rPr>
              <a:t>average demand </a:t>
            </a:r>
            <a:r>
              <a:rPr lang="en-CA" sz="2400" dirty="0">
                <a:effectLst/>
                <a:ea typeface="Calibri" panose="020F0502020204030204" pitchFamily="34" charset="0"/>
                <a:cs typeface="Twentieth Century"/>
              </a:rPr>
              <a:t>× </a:t>
            </a:r>
            <a:r>
              <a:rPr lang="en-CA" sz="2400" dirty="0">
                <a:solidFill>
                  <a:schemeClr val="accent6"/>
                </a:solidFill>
                <a:effectLst/>
                <a:ea typeface="Calibri" panose="020F0502020204030204" pitchFamily="34" charset="0"/>
                <a:cs typeface="Twentieth Century"/>
              </a:rPr>
              <a:t>lead time </a:t>
            </a:r>
            <a:r>
              <a:rPr lang="en-CA" sz="2400" dirty="0">
                <a:effectLst/>
                <a:ea typeface="Calibri" panose="020F0502020204030204" pitchFamily="34" charset="0"/>
                <a:cs typeface="Twentieth Century"/>
              </a:rPr>
              <a:t>+ </a:t>
            </a:r>
            <a:r>
              <a:rPr lang="en-CA" sz="2400" dirty="0">
                <a:solidFill>
                  <a:srgbClr val="FF0000"/>
                </a:solidFill>
                <a:effectLst/>
                <a:ea typeface="Calibri" panose="020F0502020204030204" pitchFamily="34" charset="0"/>
                <a:cs typeface="Twentieth Century"/>
              </a:rPr>
              <a:t>safety stock</a:t>
            </a:r>
            <a:endParaRPr lang="en-CA" sz="2400" dirty="0">
              <a:solidFill>
                <a:srgbClr val="FF0000"/>
              </a:solidFill>
              <a:effectLst/>
              <a:ea typeface="Twentieth Century"/>
              <a:cs typeface="Twentieth Century"/>
            </a:endParaRPr>
          </a:p>
          <a:p>
            <a:pPr marL="285750" indent="-285750">
              <a:spcAft>
                <a:spcPts val="800"/>
              </a:spcAft>
              <a:buFont typeface="Arial" panose="020B0604020202020204" pitchFamily="34" charset="0"/>
              <a:buChar char="•"/>
            </a:pPr>
            <a:r>
              <a:rPr lang="en-CA" sz="2400" dirty="0">
                <a:effectLst/>
                <a:ea typeface="Calibri" panose="020F0502020204030204" pitchFamily="34" charset="0"/>
                <a:cs typeface="Twentieth Century"/>
              </a:rPr>
              <a:t> Reorder level = </a:t>
            </a:r>
            <a:r>
              <a:rPr lang="en-CA" sz="2400" dirty="0">
                <a:solidFill>
                  <a:schemeClr val="accent1"/>
                </a:solidFill>
                <a:effectLst/>
                <a:ea typeface="Calibri" panose="020F0502020204030204" pitchFamily="34" charset="0"/>
                <a:cs typeface="Twentieth Century"/>
              </a:rPr>
              <a:t>97 scarves per months </a:t>
            </a:r>
            <a:r>
              <a:rPr lang="en-CA" sz="2400" dirty="0">
                <a:effectLst/>
                <a:ea typeface="Calibri" panose="020F0502020204030204" pitchFamily="34" charset="0"/>
                <a:cs typeface="Twentieth Century"/>
              </a:rPr>
              <a:t>x </a:t>
            </a:r>
            <a:r>
              <a:rPr lang="en-CA" sz="2400" dirty="0">
                <a:solidFill>
                  <a:schemeClr val="accent6"/>
                </a:solidFill>
                <a:effectLst/>
                <a:ea typeface="Calibri" panose="020F0502020204030204" pitchFamily="34" charset="0"/>
                <a:cs typeface="Twentieth Century"/>
              </a:rPr>
              <a:t>1 month </a:t>
            </a:r>
            <a:r>
              <a:rPr lang="en-CA" sz="2400" dirty="0">
                <a:effectLst/>
                <a:ea typeface="Calibri" panose="020F0502020204030204" pitchFamily="34" charset="0"/>
                <a:cs typeface="Twentieth Century"/>
              </a:rPr>
              <a:t>+ </a:t>
            </a:r>
            <a:r>
              <a:rPr lang="en-CA" sz="2400" dirty="0">
                <a:solidFill>
                  <a:srgbClr val="FF0000"/>
                </a:solidFill>
                <a:effectLst/>
                <a:ea typeface="Calibri" panose="020F0502020204030204" pitchFamily="34" charset="0"/>
                <a:cs typeface="Twentieth Century"/>
              </a:rPr>
              <a:t>45 scarves </a:t>
            </a:r>
            <a:endParaRPr lang="en-CA" sz="2400" dirty="0">
              <a:solidFill>
                <a:srgbClr val="FF0000"/>
              </a:solidFill>
              <a:effectLst/>
              <a:ea typeface="Twentieth Century"/>
              <a:cs typeface="Twentieth Century"/>
            </a:endParaRPr>
          </a:p>
          <a:p>
            <a:pPr marL="285750" indent="-285750">
              <a:spcAft>
                <a:spcPts val="800"/>
              </a:spcAft>
              <a:buFont typeface="Arial" panose="020B0604020202020204" pitchFamily="34" charset="0"/>
              <a:buChar char="•"/>
            </a:pPr>
            <a:r>
              <a:rPr lang="en-CA" sz="2400" dirty="0">
                <a:effectLst/>
                <a:ea typeface="Calibri" panose="020F0502020204030204" pitchFamily="34" charset="0"/>
                <a:cs typeface="Twentieth Century"/>
              </a:rPr>
              <a:t> Reorder level = 147 </a:t>
            </a:r>
            <a:endParaRPr lang="en-CA" sz="2400" dirty="0">
              <a:effectLst/>
              <a:ea typeface="Twentieth Century"/>
              <a:cs typeface="Twentieth Century"/>
            </a:endParaRPr>
          </a:p>
          <a:p>
            <a:pPr marL="285750" indent="-285750">
              <a:spcAft>
                <a:spcPts val="800"/>
              </a:spcAft>
              <a:buFont typeface="Arial" panose="020B0604020202020204" pitchFamily="34" charset="0"/>
              <a:buChar char="•"/>
            </a:pPr>
            <a:r>
              <a:rPr lang="en-CA" sz="2400" dirty="0">
                <a:effectLst/>
                <a:ea typeface="Calibri" panose="020F0502020204030204" pitchFamily="34" charset="0"/>
                <a:cs typeface="Twentieth Century"/>
              </a:rPr>
              <a:t> </a:t>
            </a:r>
            <a:r>
              <a:rPr lang="en-CA" sz="2400" dirty="0">
                <a:effectLst/>
                <a:ea typeface="Calibri" panose="020F0502020204030204" pitchFamily="34" charset="0"/>
              </a:rPr>
              <a:t>Once the ending inventory is close to or under 147.00 scarves, Kuujjuaq Colorful Scarves </a:t>
            </a:r>
            <a:r>
              <a:rPr lang="en-CA" sz="2400" i="1" dirty="0">
                <a:effectLst/>
                <a:ea typeface="Calibri" panose="020F0502020204030204" pitchFamily="34" charset="0"/>
              </a:rPr>
              <a:t>knows they need to start the production process to build stock</a:t>
            </a:r>
            <a:r>
              <a:rPr lang="en-CA" sz="2400" dirty="0">
                <a:effectLst/>
                <a:ea typeface="Calibri" panose="020F0502020204030204" pitchFamily="34" charset="0"/>
              </a:rPr>
              <a:t>.</a:t>
            </a:r>
            <a:endParaRPr lang="en-US" sz="2400" dirty="0"/>
          </a:p>
        </p:txBody>
      </p:sp>
      <p:graphicFrame>
        <p:nvGraphicFramePr>
          <p:cNvPr id="5" name="Table 4">
            <a:extLst>
              <a:ext uri="{FF2B5EF4-FFF2-40B4-BE49-F238E27FC236}">
                <a16:creationId xmlns:a16="http://schemas.microsoft.com/office/drawing/2014/main" id="{C3995918-0D6D-E84E-B3FE-667CCBA8E94D}"/>
              </a:ext>
            </a:extLst>
          </p:cNvPr>
          <p:cNvGraphicFramePr>
            <a:graphicFrameLocks noGrp="1"/>
          </p:cNvGraphicFramePr>
          <p:nvPr>
            <p:extLst>
              <p:ext uri="{D42A27DB-BD31-4B8C-83A1-F6EECF244321}">
                <p14:modId xmlns:p14="http://schemas.microsoft.com/office/powerpoint/2010/main" val="3444247746"/>
              </p:ext>
            </p:extLst>
          </p:nvPr>
        </p:nvGraphicFramePr>
        <p:xfrm>
          <a:off x="215358" y="3089186"/>
          <a:ext cx="11925113" cy="3292817"/>
        </p:xfrm>
        <a:graphic>
          <a:graphicData uri="http://schemas.openxmlformats.org/drawingml/2006/table">
            <a:tbl>
              <a:tblPr bandRow="1">
                <a:tableStyleId>{5C22544A-7EE6-4342-B048-85BDC9FD1C3A}</a:tableStyleId>
              </a:tblPr>
              <a:tblGrid>
                <a:gridCol w="1697608">
                  <a:extLst>
                    <a:ext uri="{9D8B030D-6E8A-4147-A177-3AD203B41FA5}">
                      <a16:colId xmlns:a16="http://schemas.microsoft.com/office/drawing/2014/main" val="1561485552"/>
                    </a:ext>
                  </a:extLst>
                </a:gridCol>
                <a:gridCol w="711506">
                  <a:extLst>
                    <a:ext uri="{9D8B030D-6E8A-4147-A177-3AD203B41FA5}">
                      <a16:colId xmlns:a16="http://schemas.microsoft.com/office/drawing/2014/main" val="1922613075"/>
                    </a:ext>
                  </a:extLst>
                </a:gridCol>
                <a:gridCol w="801336">
                  <a:extLst>
                    <a:ext uri="{9D8B030D-6E8A-4147-A177-3AD203B41FA5}">
                      <a16:colId xmlns:a16="http://schemas.microsoft.com/office/drawing/2014/main" val="1695171527"/>
                    </a:ext>
                  </a:extLst>
                </a:gridCol>
                <a:gridCol w="650257">
                  <a:extLst>
                    <a:ext uri="{9D8B030D-6E8A-4147-A177-3AD203B41FA5}">
                      <a16:colId xmlns:a16="http://schemas.microsoft.com/office/drawing/2014/main" val="2723982961"/>
                    </a:ext>
                  </a:extLst>
                </a:gridCol>
                <a:gridCol w="650257">
                  <a:extLst>
                    <a:ext uri="{9D8B030D-6E8A-4147-A177-3AD203B41FA5}">
                      <a16:colId xmlns:a16="http://schemas.microsoft.com/office/drawing/2014/main" val="199028294"/>
                    </a:ext>
                  </a:extLst>
                </a:gridCol>
                <a:gridCol w="650257">
                  <a:extLst>
                    <a:ext uri="{9D8B030D-6E8A-4147-A177-3AD203B41FA5}">
                      <a16:colId xmlns:a16="http://schemas.microsoft.com/office/drawing/2014/main" val="3860194367"/>
                    </a:ext>
                  </a:extLst>
                </a:gridCol>
                <a:gridCol w="650257">
                  <a:extLst>
                    <a:ext uri="{9D8B030D-6E8A-4147-A177-3AD203B41FA5}">
                      <a16:colId xmlns:a16="http://schemas.microsoft.com/office/drawing/2014/main" val="28800527"/>
                    </a:ext>
                  </a:extLst>
                </a:gridCol>
                <a:gridCol w="650257">
                  <a:extLst>
                    <a:ext uri="{9D8B030D-6E8A-4147-A177-3AD203B41FA5}">
                      <a16:colId xmlns:a16="http://schemas.microsoft.com/office/drawing/2014/main" val="641557988"/>
                    </a:ext>
                  </a:extLst>
                </a:gridCol>
                <a:gridCol w="658423">
                  <a:extLst>
                    <a:ext uri="{9D8B030D-6E8A-4147-A177-3AD203B41FA5}">
                      <a16:colId xmlns:a16="http://schemas.microsoft.com/office/drawing/2014/main" val="3750931839"/>
                    </a:ext>
                  </a:extLst>
                </a:gridCol>
                <a:gridCol w="952416">
                  <a:extLst>
                    <a:ext uri="{9D8B030D-6E8A-4147-A177-3AD203B41FA5}">
                      <a16:colId xmlns:a16="http://schemas.microsoft.com/office/drawing/2014/main" val="2318372237"/>
                    </a:ext>
                  </a:extLst>
                </a:gridCol>
                <a:gridCol w="746212">
                  <a:extLst>
                    <a:ext uri="{9D8B030D-6E8A-4147-A177-3AD203B41FA5}">
                      <a16:colId xmlns:a16="http://schemas.microsoft.com/office/drawing/2014/main" val="676929466"/>
                    </a:ext>
                  </a:extLst>
                </a:gridCol>
                <a:gridCol w="917710">
                  <a:extLst>
                    <a:ext uri="{9D8B030D-6E8A-4147-A177-3AD203B41FA5}">
                      <a16:colId xmlns:a16="http://schemas.microsoft.com/office/drawing/2014/main" val="90337708"/>
                    </a:ext>
                  </a:extLst>
                </a:gridCol>
                <a:gridCol w="902396">
                  <a:extLst>
                    <a:ext uri="{9D8B030D-6E8A-4147-A177-3AD203B41FA5}">
                      <a16:colId xmlns:a16="http://schemas.microsoft.com/office/drawing/2014/main" val="4050716475"/>
                    </a:ext>
                  </a:extLst>
                </a:gridCol>
                <a:gridCol w="1286221">
                  <a:extLst>
                    <a:ext uri="{9D8B030D-6E8A-4147-A177-3AD203B41FA5}">
                      <a16:colId xmlns:a16="http://schemas.microsoft.com/office/drawing/2014/main" val="2154969009"/>
                    </a:ext>
                  </a:extLst>
                </a:gridCol>
              </a:tblGrid>
              <a:tr h="704153">
                <a:tc>
                  <a:txBody>
                    <a:bodyPr/>
                    <a:lstStyle/>
                    <a:p>
                      <a:pPr>
                        <a:lnSpc>
                          <a:spcPct val="125000"/>
                        </a:lnSpc>
                        <a:spcAft>
                          <a:spcPts val="800"/>
                        </a:spcAft>
                      </a:pPr>
                      <a:r>
                        <a:rPr lang="en-CA" sz="1400" dirty="0">
                          <a:effectLst/>
                        </a:rPr>
                        <a:t>In quantity</a:t>
                      </a:r>
                      <a:endParaRPr lang="en-CA" sz="1400" dirty="0">
                        <a:effectLst/>
                        <a:latin typeface="Twentieth Century"/>
                        <a:ea typeface="Twentieth Century"/>
                        <a:cs typeface="Twentieth Century"/>
                      </a:endParaRPr>
                    </a:p>
                  </a:txBody>
                  <a:tcPr marL="68580" marR="68580" marT="0" marB="0" anchor="b"/>
                </a:tc>
                <a:tc>
                  <a:txBody>
                    <a:bodyPr/>
                    <a:lstStyle/>
                    <a:p>
                      <a:pPr algn="ctr">
                        <a:lnSpc>
                          <a:spcPct val="125000"/>
                        </a:lnSpc>
                        <a:spcAft>
                          <a:spcPts val="800"/>
                        </a:spcAft>
                      </a:pPr>
                      <a:r>
                        <a:rPr lang="en-CA" sz="1400" dirty="0">
                          <a:effectLst/>
                        </a:rPr>
                        <a:t> January </a:t>
                      </a:r>
                      <a:endParaRPr lang="en-CA" sz="1400" dirty="0">
                        <a:effectLst/>
                        <a:latin typeface="Twentieth Century"/>
                        <a:ea typeface="Twentieth Century"/>
                        <a:cs typeface="Twentieth Century"/>
                      </a:endParaRPr>
                    </a:p>
                  </a:txBody>
                  <a:tcPr marL="68580" marR="68580" marT="0" marB="0" anchor="ctr"/>
                </a:tc>
                <a:tc>
                  <a:txBody>
                    <a:bodyPr/>
                    <a:lstStyle/>
                    <a:p>
                      <a:pPr algn="ctr">
                        <a:lnSpc>
                          <a:spcPct val="125000"/>
                        </a:lnSpc>
                        <a:spcAft>
                          <a:spcPts val="800"/>
                        </a:spcAft>
                      </a:pPr>
                      <a:r>
                        <a:rPr lang="en-CA" sz="1400">
                          <a:effectLst/>
                        </a:rPr>
                        <a:t> February </a:t>
                      </a:r>
                      <a:endParaRPr lang="en-CA" sz="1400">
                        <a:effectLst/>
                        <a:latin typeface="Twentieth Century"/>
                        <a:ea typeface="Twentieth Century"/>
                        <a:cs typeface="Twentieth Century"/>
                      </a:endParaRPr>
                    </a:p>
                  </a:txBody>
                  <a:tcPr marL="68580" marR="68580" marT="0" marB="0" anchor="ctr"/>
                </a:tc>
                <a:tc>
                  <a:txBody>
                    <a:bodyPr/>
                    <a:lstStyle/>
                    <a:p>
                      <a:pPr algn="ctr">
                        <a:lnSpc>
                          <a:spcPct val="125000"/>
                        </a:lnSpc>
                        <a:spcAft>
                          <a:spcPts val="800"/>
                        </a:spcAft>
                      </a:pPr>
                      <a:r>
                        <a:rPr lang="en-CA" sz="1400">
                          <a:effectLst/>
                        </a:rPr>
                        <a:t> March </a:t>
                      </a:r>
                      <a:endParaRPr lang="en-CA" sz="1400">
                        <a:effectLst/>
                        <a:latin typeface="Twentieth Century"/>
                        <a:ea typeface="Twentieth Century"/>
                        <a:cs typeface="Twentieth Century"/>
                      </a:endParaRPr>
                    </a:p>
                  </a:txBody>
                  <a:tcPr marL="68580" marR="68580" marT="0" marB="0" anchor="ctr"/>
                </a:tc>
                <a:tc>
                  <a:txBody>
                    <a:bodyPr/>
                    <a:lstStyle/>
                    <a:p>
                      <a:pPr algn="ctr">
                        <a:lnSpc>
                          <a:spcPct val="125000"/>
                        </a:lnSpc>
                        <a:spcAft>
                          <a:spcPts val="800"/>
                        </a:spcAft>
                      </a:pPr>
                      <a:r>
                        <a:rPr lang="en-CA" sz="1400">
                          <a:effectLst/>
                        </a:rPr>
                        <a:t> April </a:t>
                      </a:r>
                      <a:endParaRPr lang="en-CA" sz="1400">
                        <a:effectLst/>
                        <a:latin typeface="Twentieth Century"/>
                        <a:ea typeface="Twentieth Century"/>
                        <a:cs typeface="Twentieth Century"/>
                      </a:endParaRPr>
                    </a:p>
                  </a:txBody>
                  <a:tcPr marL="68580" marR="68580" marT="0" marB="0" anchor="ctr"/>
                </a:tc>
                <a:tc>
                  <a:txBody>
                    <a:bodyPr/>
                    <a:lstStyle/>
                    <a:p>
                      <a:pPr algn="ctr">
                        <a:lnSpc>
                          <a:spcPct val="125000"/>
                        </a:lnSpc>
                        <a:spcAft>
                          <a:spcPts val="800"/>
                        </a:spcAft>
                      </a:pPr>
                      <a:r>
                        <a:rPr lang="en-CA" sz="1400">
                          <a:effectLst/>
                        </a:rPr>
                        <a:t> May </a:t>
                      </a:r>
                      <a:endParaRPr lang="en-CA" sz="1400">
                        <a:effectLst/>
                        <a:latin typeface="Twentieth Century"/>
                        <a:ea typeface="Twentieth Century"/>
                        <a:cs typeface="Twentieth Century"/>
                      </a:endParaRPr>
                    </a:p>
                  </a:txBody>
                  <a:tcPr marL="68580" marR="68580" marT="0" marB="0" anchor="ctr"/>
                </a:tc>
                <a:tc>
                  <a:txBody>
                    <a:bodyPr/>
                    <a:lstStyle/>
                    <a:p>
                      <a:pPr algn="ctr">
                        <a:lnSpc>
                          <a:spcPct val="125000"/>
                        </a:lnSpc>
                        <a:spcAft>
                          <a:spcPts val="800"/>
                        </a:spcAft>
                      </a:pPr>
                      <a:r>
                        <a:rPr lang="en-CA" sz="1400">
                          <a:effectLst/>
                        </a:rPr>
                        <a:t> June </a:t>
                      </a:r>
                      <a:endParaRPr lang="en-CA" sz="1400">
                        <a:effectLst/>
                        <a:latin typeface="Twentieth Century"/>
                        <a:ea typeface="Twentieth Century"/>
                        <a:cs typeface="Twentieth Century"/>
                      </a:endParaRPr>
                    </a:p>
                  </a:txBody>
                  <a:tcPr marL="68580" marR="68580" marT="0" marB="0" anchor="ctr"/>
                </a:tc>
                <a:tc>
                  <a:txBody>
                    <a:bodyPr/>
                    <a:lstStyle/>
                    <a:p>
                      <a:pPr algn="ctr">
                        <a:lnSpc>
                          <a:spcPct val="125000"/>
                        </a:lnSpc>
                        <a:spcAft>
                          <a:spcPts val="800"/>
                        </a:spcAft>
                      </a:pPr>
                      <a:r>
                        <a:rPr lang="en-CA" sz="1400">
                          <a:effectLst/>
                        </a:rPr>
                        <a:t> July </a:t>
                      </a:r>
                      <a:endParaRPr lang="en-CA" sz="1400">
                        <a:effectLst/>
                        <a:latin typeface="Twentieth Century"/>
                        <a:ea typeface="Twentieth Century"/>
                        <a:cs typeface="Twentieth Century"/>
                      </a:endParaRPr>
                    </a:p>
                  </a:txBody>
                  <a:tcPr marL="68580" marR="68580" marT="0" marB="0" anchor="ctr"/>
                </a:tc>
                <a:tc>
                  <a:txBody>
                    <a:bodyPr/>
                    <a:lstStyle/>
                    <a:p>
                      <a:pPr algn="ctr">
                        <a:lnSpc>
                          <a:spcPct val="125000"/>
                        </a:lnSpc>
                        <a:spcAft>
                          <a:spcPts val="800"/>
                        </a:spcAft>
                      </a:pPr>
                      <a:r>
                        <a:rPr lang="en-CA" sz="1400">
                          <a:effectLst/>
                        </a:rPr>
                        <a:t> August </a:t>
                      </a:r>
                      <a:endParaRPr lang="en-CA" sz="1400">
                        <a:effectLst/>
                        <a:latin typeface="Twentieth Century"/>
                        <a:ea typeface="Twentieth Century"/>
                        <a:cs typeface="Twentieth Century"/>
                      </a:endParaRPr>
                    </a:p>
                  </a:txBody>
                  <a:tcPr marL="68580" marR="68580" marT="0" marB="0" anchor="ctr"/>
                </a:tc>
                <a:tc>
                  <a:txBody>
                    <a:bodyPr/>
                    <a:lstStyle/>
                    <a:p>
                      <a:pPr algn="ctr">
                        <a:lnSpc>
                          <a:spcPct val="125000"/>
                        </a:lnSpc>
                        <a:spcAft>
                          <a:spcPts val="800"/>
                        </a:spcAft>
                      </a:pPr>
                      <a:r>
                        <a:rPr lang="en-CA" sz="1400" dirty="0">
                          <a:effectLst/>
                        </a:rPr>
                        <a:t> September </a:t>
                      </a:r>
                      <a:endParaRPr lang="en-CA" sz="1400" dirty="0">
                        <a:effectLst/>
                        <a:latin typeface="Twentieth Century"/>
                        <a:ea typeface="Twentieth Century"/>
                        <a:cs typeface="Twentieth Century"/>
                      </a:endParaRPr>
                    </a:p>
                  </a:txBody>
                  <a:tcPr marL="68580" marR="68580" marT="0" marB="0" anchor="ctr"/>
                </a:tc>
                <a:tc>
                  <a:txBody>
                    <a:bodyPr/>
                    <a:lstStyle/>
                    <a:p>
                      <a:pPr algn="ctr">
                        <a:lnSpc>
                          <a:spcPct val="125000"/>
                        </a:lnSpc>
                        <a:spcAft>
                          <a:spcPts val="800"/>
                        </a:spcAft>
                      </a:pPr>
                      <a:r>
                        <a:rPr lang="en-CA" sz="1400">
                          <a:effectLst/>
                        </a:rPr>
                        <a:t> October </a:t>
                      </a:r>
                      <a:endParaRPr lang="en-CA" sz="1400">
                        <a:effectLst/>
                        <a:latin typeface="Twentieth Century"/>
                        <a:ea typeface="Twentieth Century"/>
                        <a:cs typeface="Twentieth Century"/>
                      </a:endParaRPr>
                    </a:p>
                  </a:txBody>
                  <a:tcPr marL="68580" marR="68580" marT="0" marB="0" anchor="ctr"/>
                </a:tc>
                <a:tc>
                  <a:txBody>
                    <a:bodyPr/>
                    <a:lstStyle/>
                    <a:p>
                      <a:pPr algn="ctr">
                        <a:lnSpc>
                          <a:spcPct val="125000"/>
                        </a:lnSpc>
                        <a:spcAft>
                          <a:spcPts val="800"/>
                        </a:spcAft>
                      </a:pPr>
                      <a:r>
                        <a:rPr lang="en-CA" sz="1400" dirty="0">
                          <a:effectLst/>
                        </a:rPr>
                        <a:t> November </a:t>
                      </a:r>
                      <a:endParaRPr lang="en-CA" sz="1400" dirty="0">
                        <a:effectLst/>
                        <a:latin typeface="Twentieth Century"/>
                        <a:ea typeface="Twentieth Century"/>
                        <a:cs typeface="Twentieth Century"/>
                      </a:endParaRPr>
                    </a:p>
                  </a:txBody>
                  <a:tcPr marL="68580" marR="68580" marT="0" marB="0" anchor="ctr"/>
                </a:tc>
                <a:tc>
                  <a:txBody>
                    <a:bodyPr/>
                    <a:lstStyle/>
                    <a:p>
                      <a:pPr algn="ctr">
                        <a:lnSpc>
                          <a:spcPct val="125000"/>
                        </a:lnSpc>
                        <a:spcAft>
                          <a:spcPts val="800"/>
                        </a:spcAft>
                      </a:pPr>
                      <a:r>
                        <a:rPr lang="en-CA" sz="1400">
                          <a:effectLst/>
                        </a:rPr>
                        <a:t> December </a:t>
                      </a:r>
                      <a:endParaRPr lang="en-CA" sz="1400">
                        <a:effectLst/>
                        <a:latin typeface="Twentieth Century"/>
                        <a:ea typeface="Twentieth Century"/>
                        <a:cs typeface="Twentieth Century"/>
                      </a:endParaRPr>
                    </a:p>
                  </a:txBody>
                  <a:tcPr marL="68580" marR="68580" marT="0" marB="0" anchor="ctr"/>
                </a:tc>
                <a:tc>
                  <a:txBody>
                    <a:bodyPr/>
                    <a:lstStyle/>
                    <a:p>
                      <a:pPr algn="ctr">
                        <a:lnSpc>
                          <a:spcPct val="125000"/>
                        </a:lnSpc>
                        <a:spcAft>
                          <a:spcPts val="800"/>
                        </a:spcAft>
                      </a:pPr>
                      <a:r>
                        <a:rPr lang="en-CA" sz="1400" dirty="0">
                          <a:effectLst/>
                        </a:rPr>
                        <a:t> Total </a:t>
                      </a:r>
                      <a:endParaRPr lang="en-CA" sz="1400" dirty="0">
                        <a:effectLst/>
                        <a:latin typeface="Twentieth Century"/>
                        <a:ea typeface="Twentieth Century"/>
                        <a:cs typeface="Twentieth Century"/>
                      </a:endParaRPr>
                    </a:p>
                  </a:txBody>
                  <a:tcPr marL="68580" marR="68580" marT="0" marB="0" anchor="ctr"/>
                </a:tc>
                <a:extLst>
                  <a:ext uri="{0D108BD9-81ED-4DB2-BD59-A6C34878D82A}">
                    <a16:rowId xmlns:a16="http://schemas.microsoft.com/office/drawing/2014/main" val="2298550790"/>
                  </a:ext>
                </a:extLst>
              </a:tr>
              <a:tr h="685088">
                <a:tc>
                  <a:txBody>
                    <a:bodyPr/>
                    <a:lstStyle/>
                    <a:p>
                      <a:pPr>
                        <a:lnSpc>
                          <a:spcPct val="125000"/>
                        </a:lnSpc>
                        <a:spcAft>
                          <a:spcPts val="800"/>
                        </a:spcAft>
                      </a:pPr>
                      <a:r>
                        <a:rPr lang="en-CA" sz="1400" dirty="0">
                          <a:effectLst/>
                        </a:rPr>
                        <a:t>Beginning inventory</a:t>
                      </a:r>
                      <a:endParaRPr lang="en-CA" sz="1400" dirty="0">
                        <a:effectLst/>
                        <a:latin typeface="Twentieth Century"/>
                        <a:ea typeface="Twentieth Century"/>
                        <a:cs typeface="Twentieth Century"/>
                      </a:endParaRPr>
                    </a:p>
                  </a:txBody>
                  <a:tcPr marL="68580" marR="68580" marT="0" marB="0" anchor="b"/>
                </a:tc>
                <a:tc>
                  <a:txBody>
                    <a:bodyPr/>
                    <a:lstStyle/>
                    <a:p>
                      <a:pPr>
                        <a:lnSpc>
                          <a:spcPct val="125000"/>
                        </a:lnSpc>
                        <a:spcAft>
                          <a:spcPts val="800"/>
                        </a:spcAft>
                      </a:pPr>
                      <a:r>
                        <a:rPr lang="en-CA" sz="1400">
                          <a:effectLst/>
                        </a:rPr>
                        <a:t>                   -      </a:t>
                      </a:r>
                      <a:endParaRPr lang="en-CA" sz="1400">
                        <a:effectLst/>
                        <a:latin typeface="Twentieth Century"/>
                        <a:ea typeface="Twentieth Century"/>
                        <a:cs typeface="Twentieth Century"/>
                      </a:endParaRPr>
                    </a:p>
                  </a:txBody>
                  <a:tcPr marL="68580" marR="68580" marT="0" marB="0" anchor="b"/>
                </a:tc>
                <a:tc>
                  <a:txBody>
                    <a:bodyPr/>
                    <a:lstStyle/>
                    <a:p>
                      <a:pPr>
                        <a:lnSpc>
                          <a:spcPct val="125000"/>
                        </a:lnSpc>
                        <a:spcAft>
                          <a:spcPts val="800"/>
                        </a:spcAft>
                      </a:pPr>
                      <a:r>
                        <a:rPr lang="en-CA" sz="1400" dirty="0">
                          <a:effectLst/>
                        </a:rPr>
                        <a:t>        130.00    </a:t>
                      </a:r>
                      <a:endParaRPr lang="en-CA" sz="1400" dirty="0">
                        <a:effectLst/>
                        <a:latin typeface="Twentieth Century"/>
                        <a:ea typeface="Twentieth Century"/>
                        <a:cs typeface="Twentieth Century"/>
                      </a:endParaRPr>
                    </a:p>
                  </a:txBody>
                  <a:tcPr marL="68580" marR="68580" marT="0" marB="0" anchor="b"/>
                </a:tc>
                <a:tc>
                  <a:txBody>
                    <a:bodyPr/>
                    <a:lstStyle/>
                    <a:p>
                      <a:pPr>
                        <a:lnSpc>
                          <a:spcPct val="125000"/>
                        </a:lnSpc>
                        <a:spcAft>
                          <a:spcPts val="800"/>
                        </a:spcAft>
                      </a:pPr>
                      <a:r>
                        <a:rPr lang="en-CA" sz="1400" dirty="0">
                          <a:effectLst/>
                        </a:rPr>
                        <a:t>        100.00    </a:t>
                      </a:r>
                      <a:endParaRPr lang="en-CA" sz="1400" dirty="0">
                        <a:effectLst/>
                        <a:latin typeface="Twentieth Century"/>
                        <a:ea typeface="Twentieth Century"/>
                        <a:cs typeface="Twentieth Century"/>
                      </a:endParaRPr>
                    </a:p>
                  </a:txBody>
                  <a:tcPr marL="68580" marR="68580" marT="0" marB="0" anchor="b"/>
                </a:tc>
                <a:tc>
                  <a:txBody>
                    <a:bodyPr/>
                    <a:lstStyle/>
                    <a:p>
                      <a:pPr>
                        <a:lnSpc>
                          <a:spcPct val="125000"/>
                        </a:lnSpc>
                        <a:spcAft>
                          <a:spcPts val="800"/>
                        </a:spcAft>
                      </a:pPr>
                      <a:r>
                        <a:rPr lang="en-CA" sz="1400" dirty="0">
                          <a:effectLst/>
                        </a:rPr>
                        <a:t>          70.00    </a:t>
                      </a:r>
                      <a:endParaRPr lang="en-CA" sz="1400" dirty="0">
                        <a:effectLst/>
                        <a:latin typeface="Twentieth Century"/>
                        <a:ea typeface="Twentieth Century"/>
                        <a:cs typeface="Twentieth Century"/>
                      </a:endParaRPr>
                    </a:p>
                  </a:txBody>
                  <a:tcPr marL="68580" marR="68580" marT="0" marB="0" anchor="b"/>
                </a:tc>
                <a:tc>
                  <a:txBody>
                    <a:bodyPr/>
                    <a:lstStyle/>
                    <a:p>
                      <a:pPr>
                        <a:lnSpc>
                          <a:spcPct val="125000"/>
                        </a:lnSpc>
                        <a:spcAft>
                          <a:spcPts val="800"/>
                        </a:spcAft>
                      </a:pPr>
                      <a:r>
                        <a:rPr lang="en-CA" sz="1400" dirty="0">
                          <a:effectLst/>
                        </a:rPr>
                        <a:t>        160.00    </a:t>
                      </a:r>
                      <a:endParaRPr lang="en-CA" sz="1400" dirty="0">
                        <a:effectLst/>
                        <a:latin typeface="Twentieth Century"/>
                        <a:ea typeface="Twentieth Century"/>
                        <a:cs typeface="Twentieth Century"/>
                      </a:endParaRPr>
                    </a:p>
                  </a:txBody>
                  <a:tcPr marL="68580" marR="68580" marT="0" marB="0" anchor="b"/>
                </a:tc>
                <a:tc>
                  <a:txBody>
                    <a:bodyPr/>
                    <a:lstStyle/>
                    <a:p>
                      <a:pPr>
                        <a:lnSpc>
                          <a:spcPct val="125000"/>
                        </a:lnSpc>
                        <a:spcAft>
                          <a:spcPts val="800"/>
                        </a:spcAft>
                      </a:pPr>
                      <a:r>
                        <a:rPr lang="en-CA" sz="1400" dirty="0">
                          <a:effectLst/>
                        </a:rPr>
                        <a:t>          90.00    </a:t>
                      </a:r>
                      <a:endParaRPr lang="en-CA" sz="1400" dirty="0">
                        <a:effectLst/>
                        <a:latin typeface="Twentieth Century"/>
                        <a:ea typeface="Twentieth Century"/>
                        <a:cs typeface="Twentieth Century"/>
                      </a:endParaRPr>
                    </a:p>
                  </a:txBody>
                  <a:tcPr marL="68580" marR="68580" marT="0" marB="0" anchor="b"/>
                </a:tc>
                <a:tc>
                  <a:txBody>
                    <a:bodyPr/>
                    <a:lstStyle/>
                    <a:p>
                      <a:pPr>
                        <a:lnSpc>
                          <a:spcPct val="125000"/>
                        </a:lnSpc>
                        <a:spcAft>
                          <a:spcPts val="800"/>
                        </a:spcAft>
                      </a:pPr>
                      <a:r>
                        <a:rPr lang="en-CA" sz="1400" dirty="0">
                          <a:effectLst/>
                        </a:rPr>
                        <a:t>        156.00    </a:t>
                      </a:r>
                      <a:endParaRPr lang="en-CA" sz="1400" dirty="0">
                        <a:effectLst/>
                        <a:latin typeface="Twentieth Century"/>
                        <a:ea typeface="Twentieth Century"/>
                        <a:cs typeface="Twentieth Century"/>
                      </a:endParaRPr>
                    </a:p>
                  </a:txBody>
                  <a:tcPr marL="68580" marR="68580" marT="0" marB="0" anchor="b"/>
                </a:tc>
                <a:tc>
                  <a:txBody>
                    <a:bodyPr/>
                    <a:lstStyle/>
                    <a:p>
                      <a:pPr>
                        <a:lnSpc>
                          <a:spcPct val="125000"/>
                        </a:lnSpc>
                        <a:spcAft>
                          <a:spcPts val="800"/>
                        </a:spcAft>
                      </a:pPr>
                      <a:r>
                        <a:rPr lang="en-CA" sz="1400" dirty="0">
                          <a:effectLst/>
                        </a:rPr>
                        <a:t>          66.00    </a:t>
                      </a:r>
                      <a:endParaRPr lang="en-CA" sz="1400" dirty="0">
                        <a:effectLst/>
                        <a:latin typeface="Twentieth Century"/>
                        <a:ea typeface="Twentieth Century"/>
                        <a:cs typeface="Twentieth Century"/>
                      </a:endParaRPr>
                    </a:p>
                  </a:txBody>
                  <a:tcPr marL="68580" marR="68580" marT="0" marB="0" anchor="b"/>
                </a:tc>
                <a:tc>
                  <a:txBody>
                    <a:bodyPr/>
                    <a:lstStyle/>
                    <a:p>
                      <a:pPr>
                        <a:lnSpc>
                          <a:spcPct val="125000"/>
                        </a:lnSpc>
                        <a:spcAft>
                          <a:spcPts val="800"/>
                        </a:spcAft>
                      </a:pPr>
                      <a:r>
                        <a:rPr lang="en-CA" sz="1400" dirty="0">
                          <a:effectLst/>
                        </a:rPr>
                        <a:t>        153.00    </a:t>
                      </a:r>
                      <a:endParaRPr lang="en-CA" sz="1400" dirty="0">
                        <a:effectLst/>
                        <a:latin typeface="Twentieth Century"/>
                        <a:ea typeface="Twentieth Century"/>
                        <a:cs typeface="Twentieth Century"/>
                      </a:endParaRPr>
                    </a:p>
                  </a:txBody>
                  <a:tcPr marL="68580" marR="68580" marT="0" marB="0" anchor="b"/>
                </a:tc>
                <a:tc>
                  <a:txBody>
                    <a:bodyPr/>
                    <a:lstStyle/>
                    <a:p>
                      <a:pPr>
                        <a:lnSpc>
                          <a:spcPct val="125000"/>
                        </a:lnSpc>
                        <a:spcAft>
                          <a:spcPts val="800"/>
                        </a:spcAft>
                      </a:pPr>
                      <a:r>
                        <a:rPr lang="en-CA" sz="1400" dirty="0">
                          <a:effectLst/>
                        </a:rPr>
                        <a:t>          78.00    </a:t>
                      </a:r>
                      <a:endParaRPr lang="en-CA" sz="1400" dirty="0">
                        <a:effectLst/>
                        <a:latin typeface="Twentieth Century"/>
                        <a:ea typeface="Twentieth Century"/>
                        <a:cs typeface="Twentieth Century"/>
                      </a:endParaRPr>
                    </a:p>
                  </a:txBody>
                  <a:tcPr marL="68580" marR="68580" marT="0" marB="0" anchor="b"/>
                </a:tc>
                <a:tc>
                  <a:txBody>
                    <a:bodyPr/>
                    <a:lstStyle/>
                    <a:p>
                      <a:pPr>
                        <a:lnSpc>
                          <a:spcPct val="125000"/>
                        </a:lnSpc>
                        <a:spcAft>
                          <a:spcPts val="800"/>
                        </a:spcAft>
                      </a:pPr>
                      <a:r>
                        <a:rPr lang="en-CA" sz="1400" dirty="0">
                          <a:effectLst/>
                        </a:rPr>
                        <a:t>        118.00    </a:t>
                      </a:r>
                      <a:endParaRPr lang="en-CA" sz="1400" dirty="0">
                        <a:effectLst/>
                        <a:latin typeface="Twentieth Century"/>
                        <a:ea typeface="Twentieth Century"/>
                        <a:cs typeface="Twentieth Century"/>
                      </a:endParaRPr>
                    </a:p>
                  </a:txBody>
                  <a:tcPr marL="68580" marR="68580" marT="0" marB="0" anchor="b"/>
                </a:tc>
                <a:tc>
                  <a:txBody>
                    <a:bodyPr/>
                    <a:lstStyle/>
                    <a:p>
                      <a:pPr>
                        <a:lnSpc>
                          <a:spcPct val="125000"/>
                        </a:lnSpc>
                        <a:spcAft>
                          <a:spcPts val="800"/>
                        </a:spcAft>
                      </a:pPr>
                      <a:r>
                        <a:rPr lang="en-CA" sz="1400" dirty="0">
                          <a:effectLst/>
                        </a:rPr>
                        <a:t>        153.00    </a:t>
                      </a:r>
                      <a:endParaRPr lang="en-CA" sz="1400" dirty="0">
                        <a:effectLst/>
                        <a:latin typeface="Twentieth Century"/>
                        <a:ea typeface="Twentieth Century"/>
                        <a:cs typeface="Twentieth Century"/>
                      </a:endParaRPr>
                    </a:p>
                  </a:txBody>
                  <a:tcPr marL="68580" marR="68580" marT="0" marB="0" anchor="b"/>
                </a:tc>
                <a:tc>
                  <a:txBody>
                    <a:bodyPr/>
                    <a:lstStyle/>
                    <a:p>
                      <a:pPr>
                        <a:lnSpc>
                          <a:spcPct val="125000"/>
                        </a:lnSpc>
                        <a:spcAft>
                          <a:spcPts val="800"/>
                        </a:spcAft>
                      </a:pPr>
                      <a:r>
                        <a:rPr lang="en-CA" sz="1400" dirty="0">
                          <a:effectLst/>
                        </a:rPr>
                        <a:t> </a:t>
                      </a:r>
                      <a:endParaRPr lang="en-CA" sz="1400" dirty="0">
                        <a:effectLst/>
                        <a:latin typeface="Twentieth Century"/>
                        <a:ea typeface="Twentieth Century"/>
                        <a:cs typeface="Twentieth Century"/>
                      </a:endParaRPr>
                    </a:p>
                  </a:txBody>
                  <a:tcPr marL="68580" marR="68580" marT="0" marB="0" anchor="b"/>
                </a:tc>
                <a:extLst>
                  <a:ext uri="{0D108BD9-81ED-4DB2-BD59-A6C34878D82A}">
                    <a16:rowId xmlns:a16="http://schemas.microsoft.com/office/drawing/2014/main" val="4096847292"/>
                  </a:ext>
                </a:extLst>
              </a:tr>
              <a:tr h="685088">
                <a:tc>
                  <a:txBody>
                    <a:bodyPr/>
                    <a:lstStyle/>
                    <a:p>
                      <a:pPr>
                        <a:lnSpc>
                          <a:spcPct val="125000"/>
                        </a:lnSpc>
                        <a:spcAft>
                          <a:spcPts val="800"/>
                        </a:spcAft>
                      </a:pPr>
                      <a:r>
                        <a:rPr lang="en-CA" sz="1400" dirty="0">
                          <a:effectLst/>
                        </a:rPr>
                        <a:t>Inventory purchase    ( +)</a:t>
                      </a:r>
                      <a:endParaRPr lang="en-CA" sz="1400" dirty="0">
                        <a:effectLst/>
                        <a:latin typeface="Twentieth Century"/>
                        <a:ea typeface="Twentieth Century"/>
                        <a:cs typeface="Twentieth Century"/>
                      </a:endParaRPr>
                    </a:p>
                  </a:txBody>
                  <a:tcPr marL="68580" marR="68580" marT="0" marB="0" anchor="b"/>
                </a:tc>
                <a:tc>
                  <a:txBody>
                    <a:bodyPr/>
                    <a:lstStyle/>
                    <a:p>
                      <a:pPr>
                        <a:lnSpc>
                          <a:spcPct val="125000"/>
                        </a:lnSpc>
                        <a:spcAft>
                          <a:spcPts val="800"/>
                        </a:spcAft>
                      </a:pPr>
                      <a:r>
                        <a:rPr lang="en-CA" sz="1400" dirty="0">
                          <a:effectLst/>
                        </a:rPr>
                        <a:t>          150.00    </a:t>
                      </a:r>
                      <a:endParaRPr lang="en-CA" sz="1400" dirty="0">
                        <a:effectLst/>
                        <a:latin typeface="Twentieth Century"/>
                        <a:ea typeface="Twentieth Century"/>
                        <a:cs typeface="Twentieth Century"/>
                      </a:endParaRPr>
                    </a:p>
                  </a:txBody>
                  <a:tcPr marL="68580" marR="68580" marT="0" marB="0" anchor="b"/>
                </a:tc>
                <a:tc>
                  <a:txBody>
                    <a:bodyPr/>
                    <a:lstStyle/>
                    <a:p>
                      <a:pPr>
                        <a:lnSpc>
                          <a:spcPct val="125000"/>
                        </a:lnSpc>
                        <a:spcAft>
                          <a:spcPts val="800"/>
                        </a:spcAft>
                      </a:pPr>
                      <a:r>
                        <a:rPr lang="en-CA" sz="1400" dirty="0">
                          <a:effectLst/>
                        </a:rPr>
                        <a:t> </a:t>
                      </a:r>
                      <a:endParaRPr lang="en-CA" sz="1400" dirty="0">
                        <a:effectLst/>
                        <a:latin typeface="Twentieth Century"/>
                        <a:ea typeface="Twentieth Century"/>
                        <a:cs typeface="Twentieth Century"/>
                      </a:endParaRPr>
                    </a:p>
                  </a:txBody>
                  <a:tcPr marL="68580" marR="68580" marT="0" marB="0" anchor="b"/>
                </a:tc>
                <a:tc>
                  <a:txBody>
                    <a:bodyPr/>
                    <a:lstStyle/>
                    <a:p>
                      <a:pPr>
                        <a:lnSpc>
                          <a:spcPct val="125000"/>
                        </a:lnSpc>
                        <a:spcAft>
                          <a:spcPts val="800"/>
                        </a:spcAft>
                      </a:pPr>
                      <a:r>
                        <a:rPr lang="en-CA" sz="1400">
                          <a:effectLst/>
                        </a:rPr>
                        <a:t>  </a:t>
                      </a:r>
                      <a:endParaRPr lang="en-CA" sz="1400">
                        <a:effectLst/>
                        <a:latin typeface="Twentieth Century"/>
                        <a:ea typeface="Twentieth Century"/>
                        <a:cs typeface="Twentieth Century"/>
                      </a:endParaRPr>
                    </a:p>
                  </a:txBody>
                  <a:tcPr marL="68580" marR="68580" marT="0" marB="0" anchor="b"/>
                </a:tc>
                <a:tc>
                  <a:txBody>
                    <a:bodyPr/>
                    <a:lstStyle/>
                    <a:p>
                      <a:pPr>
                        <a:lnSpc>
                          <a:spcPct val="125000"/>
                        </a:lnSpc>
                        <a:spcAft>
                          <a:spcPts val="800"/>
                        </a:spcAft>
                      </a:pPr>
                      <a:r>
                        <a:rPr lang="en-CA" sz="1400" dirty="0">
                          <a:effectLst/>
                        </a:rPr>
                        <a:t>        150.00    </a:t>
                      </a:r>
                      <a:endParaRPr lang="en-CA" sz="1400" dirty="0">
                        <a:effectLst/>
                        <a:latin typeface="Twentieth Century"/>
                        <a:ea typeface="Twentieth Century"/>
                        <a:cs typeface="Twentieth Century"/>
                      </a:endParaRPr>
                    </a:p>
                  </a:txBody>
                  <a:tcPr marL="68580" marR="68580" marT="0" marB="0" anchor="b"/>
                </a:tc>
                <a:tc>
                  <a:txBody>
                    <a:bodyPr/>
                    <a:lstStyle/>
                    <a:p>
                      <a:pPr>
                        <a:lnSpc>
                          <a:spcPct val="125000"/>
                        </a:lnSpc>
                        <a:spcAft>
                          <a:spcPts val="800"/>
                        </a:spcAft>
                      </a:pPr>
                      <a:r>
                        <a:rPr lang="en-CA" sz="1400" dirty="0">
                          <a:effectLst/>
                        </a:rPr>
                        <a:t> </a:t>
                      </a:r>
                      <a:endParaRPr lang="en-CA" sz="1400" dirty="0">
                        <a:effectLst/>
                        <a:latin typeface="Twentieth Century"/>
                        <a:ea typeface="Twentieth Century"/>
                        <a:cs typeface="Twentieth Century"/>
                      </a:endParaRPr>
                    </a:p>
                  </a:txBody>
                  <a:tcPr marL="68580" marR="68580" marT="0" marB="0" anchor="b"/>
                </a:tc>
                <a:tc>
                  <a:txBody>
                    <a:bodyPr/>
                    <a:lstStyle/>
                    <a:p>
                      <a:pPr>
                        <a:lnSpc>
                          <a:spcPct val="125000"/>
                        </a:lnSpc>
                        <a:spcAft>
                          <a:spcPts val="800"/>
                        </a:spcAft>
                      </a:pPr>
                      <a:r>
                        <a:rPr lang="en-CA" sz="1400" dirty="0">
                          <a:effectLst/>
                        </a:rPr>
                        <a:t>        150.00    </a:t>
                      </a:r>
                      <a:endParaRPr lang="en-CA" sz="1400" dirty="0">
                        <a:effectLst/>
                        <a:latin typeface="Twentieth Century"/>
                        <a:ea typeface="Twentieth Century"/>
                        <a:cs typeface="Twentieth Century"/>
                      </a:endParaRPr>
                    </a:p>
                  </a:txBody>
                  <a:tcPr marL="68580" marR="68580" marT="0" marB="0" anchor="b"/>
                </a:tc>
                <a:tc>
                  <a:txBody>
                    <a:bodyPr/>
                    <a:lstStyle/>
                    <a:p>
                      <a:pPr>
                        <a:lnSpc>
                          <a:spcPct val="125000"/>
                        </a:lnSpc>
                        <a:spcAft>
                          <a:spcPts val="800"/>
                        </a:spcAft>
                      </a:pPr>
                      <a:r>
                        <a:rPr lang="en-CA" sz="1400" dirty="0">
                          <a:effectLst/>
                        </a:rPr>
                        <a:t> </a:t>
                      </a:r>
                      <a:endParaRPr lang="en-CA" sz="1400" dirty="0">
                        <a:effectLst/>
                        <a:latin typeface="Twentieth Century"/>
                        <a:ea typeface="Twentieth Century"/>
                        <a:cs typeface="Twentieth Century"/>
                      </a:endParaRPr>
                    </a:p>
                  </a:txBody>
                  <a:tcPr marL="68580" marR="68580" marT="0" marB="0" anchor="b"/>
                </a:tc>
                <a:tc>
                  <a:txBody>
                    <a:bodyPr/>
                    <a:lstStyle/>
                    <a:p>
                      <a:pPr>
                        <a:lnSpc>
                          <a:spcPct val="125000"/>
                        </a:lnSpc>
                        <a:spcAft>
                          <a:spcPts val="800"/>
                        </a:spcAft>
                      </a:pPr>
                      <a:r>
                        <a:rPr lang="en-CA" sz="1400" dirty="0">
                          <a:effectLst/>
                        </a:rPr>
                        <a:t>        150.00    </a:t>
                      </a:r>
                      <a:endParaRPr lang="en-CA" sz="1400" dirty="0">
                        <a:effectLst/>
                        <a:latin typeface="Twentieth Century"/>
                        <a:ea typeface="Twentieth Century"/>
                        <a:cs typeface="Twentieth Century"/>
                      </a:endParaRPr>
                    </a:p>
                  </a:txBody>
                  <a:tcPr marL="68580" marR="68580" marT="0" marB="0" anchor="b"/>
                </a:tc>
                <a:tc>
                  <a:txBody>
                    <a:bodyPr/>
                    <a:lstStyle/>
                    <a:p>
                      <a:pPr>
                        <a:lnSpc>
                          <a:spcPct val="125000"/>
                        </a:lnSpc>
                        <a:spcAft>
                          <a:spcPts val="800"/>
                        </a:spcAft>
                      </a:pPr>
                      <a:r>
                        <a:rPr lang="en-CA" sz="1400" dirty="0">
                          <a:effectLst/>
                        </a:rPr>
                        <a:t> </a:t>
                      </a:r>
                      <a:endParaRPr lang="en-CA" sz="1400" dirty="0">
                        <a:effectLst/>
                        <a:latin typeface="Twentieth Century"/>
                        <a:ea typeface="Twentieth Century"/>
                        <a:cs typeface="Twentieth Century"/>
                      </a:endParaRPr>
                    </a:p>
                  </a:txBody>
                  <a:tcPr marL="68580" marR="68580" marT="0" marB="0" anchor="b"/>
                </a:tc>
                <a:tc>
                  <a:txBody>
                    <a:bodyPr/>
                    <a:lstStyle/>
                    <a:p>
                      <a:pPr>
                        <a:lnSpc>
                          <a:spcPct val="125000"/>
                        </a:lnSpc>
                        <a:spcAft>
                          <a:spcPts val="800"/>
                        </a:spcAft>
                      </a:pPr>
                      <a:r>
                        <a:rPr lang="en-CA" sz="1400" dirty="0">
                          <a:effectLst/>
                        </a:rPr>
                        <a:t>        150.00    </a:t>
                      </a:r>
                      <a:endParaRPr lang="en-CA" sz="1400" dirty="0">
                        <a:effectLst/>
                        <a:latin typeface="Twentieth Century"/>
                        <a:ea typeface="Twentieth Century"/>
                        <a:cs typeface="Twentieth Century"/>
                      </a:endParaRPr>
                    </a:p>
                  </a:txBody>
                  <a:tcPr marL="68580" marR="68580" marT="0" marB="0" anchor="b"/>
                </a:tc>
                <a:tc>
                  <a:txBody>
                    <a:bodyPr/>
                    <a:lstStyle/>
                    <a:p>
                      <a:pPr>
                        <a:lnSpc>
                          <a:spcPct val="125000"/>
                        </a:lnSpc>
                        <a:spcAft>
                          <a:spcPts val="800"/>
                        </a:spcAft>
                      </a:pPr>
                      <a:r>
                        <a:rPr lang="en-CA" sz="1400" dirty="0">
                          <a:effectLst/>
                        </a:rPr>
                        <a:t>        150.00    </a:t>
                      </a:r>
                      <a:endParaRPr lang="en-CA" sz="1400" dirty="0">
                        <a:effectLst/>
                        <a:latin typeface="Twentieth Century"/>
                        <a:ea typeface="Twentieth Century"/>
                        <a:cs typeface="Twentieth Century"/>
                      </a:endParaRPr>
                    </a:p>
                  </a:txBody>
                  <a:tcPr marL="68580" marR="68580" marT="0" marB="0" anchor="b"/>
                </a:tc>
                <a:tc>
                  <a:txBody>
                    <a:bodyPr/>
                    <a:lstStyle/>
                    <a:p>
                      <a:pPr>
                        <a:lnSpc>
                          <a:spcPct val="125000"/>
                        </a:lnSpc>
                        <a:spcAft>
                          <a:spcPts val="800"/>
                        </a:spcAft>
                      </a:pPr>
                      <a:r>
                        <a:rPr lang="en-CA" sz="1400" dirty="0">
                          <a:effectLst/>
                        </a:rPr>
                        <a:t>        150.00    </a:t>
                      </a:r>
                      <a:endParaRPr lang="en-CA" sz="1400" dirty="0">
                        <a:effectLst/>
                        <a:latin typeface="Twentieth Century"/>
                        <a:ea typeface="Twentieth Century"/>
                        <a:cs typeface="Twentieth Century"/>
                      </a:endParaRPr>
                    </a:p>
                  </a:txBody>
                  <a:tcPr marL="68580" marR="68580" marT="0" marB="0" anchor="b"/>
                </a:tc>
                <a:tc>
                  <a:txBody>
                    <a:bodyPr/>
                    <a:lstStyle/>
                    <a:p>
                      <a:pPr>
                        <a:lnSpc>
                          <a:spcPct val="125000"/>
                        </a:lnSpc>
                        <a:spcAft>
                          <a:spcPts val="800"/>
                        </a:spcAft>
                      </a:pPr>
                      <a:r>
                        <a:rPr lang="en-CA" sz="1400" dirty="0">
                          <a:effectLst/>
                        </a:rPr>
                        <a:t>       1 050.00    </a:t>
                      </a:r>
                      <a:endParaRPr lang="en-CA" sz="1400" dirty="0">
                        <a:effectLst/>
                        <a:latin typeface="Twentieth Century"/>
                        <a:ea typeface="Twentieth Century"/>
                        <a:cs typeface="Twentieth Century"/>
                      </a:endParaRPr>
                    </a:p>
                  </a:txBody>
                  <a:tcPr marL="68580" marR="68580" marT="0" marB="0" anchor="b"/>
                </a:tc>
                <a:extLst>
                  <a:ext uri="{0D108BD9-81ED-4DB2-BD59-A6C34878D82A}">
                    <a16:rowId xmlns:a16="http://schemas.microsoft.com/office/drawing/2014/main" val="115195532"/>
                  </a:ext>
                </a:extLst>
              </a:tr>
              <a:tr h="450970">
                <a:tc>
                  <a:txBody>
                    <a:bodyPr/>
                    <a:lstStyle/>
                    <a:p>
                      <a:pPr>
                        <a:lnSpc>
                          <a:spcPct val="125000"/>
                        </a:lnSpc>
                        <a:spcAft>
                          <a:spcPts val="800"/>
                        </a:spcAft>
                      </a:pPr>
                      <a:r>
                        <a:rPr lang="en-CA" sz="1400" dirty="0">
                          <a:effectLst/>
                        </a:rPr>
                        <a:t>Sold products cost     ( - )</a:t>
                      </a:r>
                      <a:endParaRPr lang="en-CA" sz="1400" dirty="0">
                        <a:effectLst/>
                        <a:latin typeface="Twentieth Century"/>
                        <a:ea typeface="Twentieth Century"/>
                        <a:cs typeface="Twentieth Century"/>
                      </a:endParaRPr>
                    </a:p>
                  </a:txBody>
                  <a:tcPr marL="68580" marR="68580" marT="0" marB="0" anchor="b"/>
                </a:tc>
                <a:tc>
                  <a:txBody>
                    <a:bodyPr/>
                    <a:lstStyle/>
                    <a:p>
                      <a:pPr>
                        <a:lnSpc>
                          <a:spcPct val="125000"/>
                        </a:lnSpc>
                        <a:spcAft>
                          <a:spcPts val="800"/>
                        </a:spcAft>
                      </a:pPr>
                      <a:r>
                        <a:rPr lang="en-CA" sz="1400" dirty="0">
                          <a:effectLst/>
                        </a:rPr>
                        <a:t>            20.00    </a:t>
                      </a:r>
                      <a:endParaRPr lang="en-CA" sz="1400" dirty="0">
                        <a:effectLst/>
                        <a:latin typeface="Twentieth Century"/>
                        <a:ea typeface="Twentieth Century"/>
                        <a:cs typeface="Twentieth Century"/>
                      </a:endParaRPr>
                    </a:p>
                  </a:txBody>
                  <a:tcPr marL="68580" marR="68580" marT="0" marB="0" anchor="b"/>
                </a:tc>
                <a:tc>
                  <a:txBody>
                    <a:bodyPr/>
                    <a:lstStyle/>
                    <a:p>
                      <a:pPr>
                        <a:lnSpc>
                          <a:spcPct val="125000"/>
                        </a:lnSpc>
                        <a:spcAft>
                          <a:spcPts val="800"/>
                        </a:spcAft>
                      </a:pPr>
                      <a:r>
                        <a:rPr lang="en-CA" sz="1400" dirty="0">
                          <a:effectLst/>
                        </a:rPr>
                        <a:t>          30.00    </a:t>
                      </a:r>
                      <a:endParaRPr lang="en-CA" sz="1400" dirty="0">
                        <a:effectLst/>
                        <a:latin typeface="Twentieth Century"/>
                        <a:ea typeface="Twentieth Century"/>
                        <a:cs typeface="Twentieth Century"/>
                      </a:endParaRPr>
                    </a:p>
                  </a:txBody>
                  <a:tcPr marL="68580" marR="68580" marT="0" marB="0" anchor="b"/>
                </a:tc>
                <a:tc>
                  <a:txBody>
                    <a:bodyPr/>
                    <a:lstStyle/>
                    <a:p>
                      <a:pPr>
                        <a:lnSpc>
                          <a:spcPct val="125000"/>
                        </a:lnSpc>
                        <a:spcAft>
                          <a:spcPts val="800"/>
                        </a:spcAft>
                      </a:pPr>
                      <a:r>
                        <a:rPr lang="en-CA" sz="1400" dirty="0">
                          <a:effectLst/>
                        </a:rPr>
                        <a:t>          30.00    </a:t>
                      </a:r>
                      <a:endParaRPr lang="en-CA" sz="1400" dirty="0">
                        <a:effectLst/>
                        <a:latin typeface="Twentieth Century"/>
                        <a:ea typeface="Twentieth Century"/>
                        <a:cs typeface="Twentieth Century"/>
                      </a:endParaRPr>
                    </a:p>
                  </a:txBody>
                  <a:tcPr marL="68580" marR="68580" marT="0" marB="0" anchor="b"/>
                </a:tc>
                <a:tc>
                  <a:txBody>
                    <a:bodyPr/>
                    <a:lstStyle/>
                    <a:p>
                      <a:pPr>
                        <a:lnSpc>
                          <a:spcPct val="125000"/>
                        </a:lnSpc>
                        <a:spcAft>
                          <a:spcPts val="800"/>
                        </a:spcAft>
                      </a:pPr>
                      <a:r>
                        <a:rPr lang="en-CA" sz="1400" dirty="0">
                          <a:effectLst/>
                        </a:rPr>
                        <a:t>          60.00    </a:t>
                      </a:r>
                      <a:endParaRPr lang="en-CA" sz="1400" dirty="0">
                        <a:effectLst/>
                        <a:latin typeface="Twentieth Century"/>
                        <a:ea typeface="Twentieth Century"/>
                        <a:cs typeface="Twentieth Century"/>
                      </a:endParaRPr>
                    </a:p>
                  </a:txBody>
                  <a:tcPr marL="68580" marR="68580" marT="0" marB="0" anchor="b"/>
                </a:tc>
                <a:tc>
                  <a:txBody>
                    <a:bodyPr/>
                    <a:lstStyle/>
                    <a:p>
                      <a:pPr>
                        <a:lnSpc>
                          <a:spcPct val="125000"/>
                        </a:lnSpc>
                        <a:spcAft>
                          <a:spcPts val="800"/>
                        </a:spcAft>
                      </a:pPr>
                      <a:r>
                        <a:rPr lang="en-CA" sz="1400" dirty="0">
                          <a:effectLst/>
                        </a:rPr>
                        <a:t>          70.00    </a:t>
                      </a:r>
                      <a:endParaRPr lang="en-CA" sz="1400" dirty="0">
                        <a:effectLst/>
                        <a:latin typeface="Twentieth Century"/>
                        <a:ea typeface="Twentieth Century"/>
                        <a:cs typeface="Twentieth Century"/>
                      </a:endParaRPr>
                    </a:p>
                  </a:txBody>
                  <a:tcPr marL="68580" marR="68580" marT="0" marB="0" anchor="b"/>
                </a:tc>
                <a:tc>
                  <a:txBody>
                    <a:bodyPr/>
                    <a:lstStyle/>
                    <a:p>
                      <a:pPr>
                        <a:lnSpc>
                          <a:spcPct val="125000"/>
                        </a:lnSpc>
                        <a:spcAft>
                          <a:spcPts val="800"/>
                        </a:spcAft>
                      </a:pPr>
                      <a:r>
                        <a:rPr lang="en-CA" sz="1400" dirty="0">
                          <a:effectLst/>
                        </a:rPr>
                        <a:t>          84.00    </a:t>
                      </a:r>
                      <a:endParaRPr lang="en-CA" sz="1400" dirty="0">
                        <a:effectLst/>
                        <a:latin typeface="Twentieth Century"/>
                        <a:ea typeface="Twentieth Century"/>
                        <a:cs typeface="Twentieth Century"/>
                      </a:endParaRPr>
                    </a:p>
                  </a:txBody>
                  <a:tcPr marL="68580" marR="68580" marT="0" marB="0" anchor="b"/>
                </a:tc>
                <a:tc>
                  <a:txBody>
                    <a:bodyPr/>
                    <a:lstStyle/>
                    <a:p>
                      <a:pPr>
                        <a:lnSpc>
                          <a:spcPct val="125000"/>
                        </a:lnSpc>
                        <a:spcAft>
                          <a:spcPts val="800"/>
                        </a:spcAft>
                      </a:pPr>
                      <a:r>
                        <a:rPr lang="en-CA" sz="1400" dirty="0">
                          <a:effectLst/>
                        </a:rPr>
                        <a:t>          90.00    </a:t>
                      </a:r>
                      <a:endParaRPr lang="en-CA" sz="1400" dirty="0">
                        <a:effectLst/>
                        <a:latin typeface="Twentieth Century"/>
                        <a:ea typeface="Twentieth Century"/>
                        <a:cs typeface="Twentieth Century"/>
                      </a:endParaRPr>
                    </a:p>
                  </a:txBody>
                  <a:tcPr marL="68580" marR="68580" marT="0" marB="0" anchor="b"/>
                </a:tc>
                <a:tc>
                  <a:txBody>
                    <a:bodyPr/>
                    <a:lstStyle/>
                    <a:p>
                      <a:pPr>
                        <a:lnSpc>
                          <a:spcPct val="125000"/>
                        </a:lnSpc>
                        <a:spcAft>
                          <a:spcPts val="800"/>
                        </a:spcAft>
                      </a:pPr>
                      <a:r>
                        <a:rPr lang="en-CA" sz="1400" dirty="0">
                          <a:effectLst/>
                        </a:rPr>
                        <a:t>          63.00    </a:t>
                      </a:r>
                      <a:endParaRPr lang="en-CA" sz="1400" dirty="0">
                        <a:effectLst/>
                        <a:latin typeface="Twentieth Century"/>
                        <a:ea typeface="Twentieth Century"/>
                        <a:cs typeface="Twentieth Century"/>
                      </a:endParaRPr>
                    </a:p>
                  </a:txBody>
                  <a:tcPr marL="68580" marR="68580" marT="0" marB="0" anchor="b"/>
                </a:tc>
                <a:tc>
                  <a:txBody>
                    <a:bodyPr/>
                    <a:lstStyle/>
                    <a:p>
                      <a:pPr>
                        <a:lnSpc>
                          <a:spcPct val="125000"/>
                        </a:lnSpc>
                        <a:spcAft>
                          <a:spcPts val="800"/>
                        </a:spcAft>
                      </a:pPr>
                      <a:r>
                        <a:rPr lang="en-CA" sz="1400" dirty="0">
                          <a:effectLst/>
                        </a:rPr>
                        <a:t>          75.00    </a:t>
                      </a:r>
                      <a:endParaRPr lang="en-CA" sz="1400" dirty="0">
                        <a:effectLst/>
                        <a:latin typeface="Twentieth Century"/>
                        <a:ea typeface="Twentieth Century"/>
                        <a:cs typeface="Twentieth Century"/>
                      </a:endParaRPr>
                    </a:p>
                  </a:txBody>
                  <a:tcPr marL="68580" marR="68580" marT="0" marB="0" anchor="b"/>
                </a:tc>
                <a:tc>
                  <a:txBody>
                    <a:bodyPr/>
                    <a:lstStyle/>
                    <a:p>
                      <a:pPr>
                        <a:lnSpc>
                          <a:spcPct val="125000"/>
                        </a:lnSpc>
                        <a:spcAft>
                          <a:spcPts val="800"/>
                        </a:spcAft>
                      </a:pPr>
                      <a:r>
                        <a:rPr lang="en-CA" sz="1400" dirty="0">
                          <a:effectLst/>
                        </a:rPr>
                        <a:t>        110.00    </a:t>
                      </a:r>
                      <a:endParaRPr lang="en-CA" sz="1400" dirty="0">
                        <a:effectLst/>
                        <a:latin typeface="Twentieth Century"/>
                        <a:ea typeface="Twentieth Century"/>
                        <a:cs typeface="Twentieth Century"/>
                      </a:endParaRPr>
                    </a:p>
                  </a:txBody>
                  <a:tcPr marL="68580" marR="68580" marT="0" marB="0" anchor="b"/>
                </a:tc>
                <a:tc>
                  <a:txBody>
                    <a:bodyPr/>
                    <a:lstStyle/>
                    <a:p>
                      <a:pPr>
                        <a:lnSpc>
                          <a:spcPct val="125000"/>
                        </a:lnSpc>
                        <a:spcAft>
                          <a:spcPts val="800"/>
                        </a:spcAft>
                      </a:pPr>
                      <a:r>
                        <a:rPr lang="en-CA" sz="1400" dirty="0">
                          <a:effectLst/>
                        </a:rPr>
                        <a:t>        115.00    </a:t>
                      </a:r>
                      <a:endParaRPr lang="en-CA" sz="1400" dirty="0">
                        <a:effectLst/>
                        <a:latin typeface="Twentieth Century"/>
                        <a:ea typeface="Twentieth Century"/>
                        <a:cs typeface="Twentieth Century"/>
                      </a:endParaRPr>
                    </a:p>
                  </a:txBody>
                  <a:tcPr marL="68580" marR="68580" marT="0" marB="0" anchor="b"/>
                </a:tc>
                <a:tc>
                  <a:txBody>
                    <a:bodyPr/>
                    <a:lstStyle/>
                    <a:p>
                      <a:pPr>
                        <a:lnSpc>
                          <a:spcPct val="125000"/>
                        </a:lnSpc>
                        <a:spcAft>
                          <a:spcPts val="800"/>
                        </a:spcAft>
                      </a:pPr>
                      <a:r>
                        <a:rPr lang="en-CA" sz="1400" dirty="0">
                          <a:effectLst/>
                        </a:rPr>
                        <a:t>        115.00    </a:t>
                      </a:r>
                      <a:endParaRPr lang="en-CA" sz="1400" dirty="0">
                        <a:effectLst/>
                        <a:latin typeface="Twentieth Century"/>
                        <a:ea typeface="Twentieth Century"/>
                        <a:cs typeface="Twentieth Century"/>
                      </a:endParaRPr>
                    </a:p>
                  </a:txBody>
                  <a:tcPr marL="68580" marR="68580" marT="0" marB="0" anchor="b"/>
                </a:tc>
                <a:tc>
                  <a:txBody>
                    <a:bodyPr/>
                    <a:lstStyle/>
                    <a:p>
                      <a:pPr>
                        <a:lnSpc>
                          <a:spcPct val="125000"/>
                        </a:lnSpc>
                        <a:spcAft>
                          <a:spcPts val="800"/>
                        </a:spcAft>
                      </a:pPr>
                      <a:r>
                        <a:rPr lang="en-CA" sz="1400" dirty="0">
                          <a:effectLst/>
                        </a:rPr>
                        <a:t>          862.00    </a:t>
                      </a:r>
                      <a:endParaRPr lang="en-CA" sz="1400" dirty="0">
                        <a:effectLst/>
                        <a:latin typeface="Twentieth Century"/>
                        <a:ea typeface="Twentieth Century"/>
                        <a:cs typeface="Twentieth Century"/>
                      </a:endParaRPr>
                    </a:p>
                  </a:txBody>
                  <a:tcPr marL="68580" marR="68580" marT="0" marB="0" anchor="b"/>
                </a:tc>
                <a:extLst>
                  <a:ext uri="{0D108BD9-81ED-4DB2-BD59-A6C34878D82A}">
                    <a16:rowId xmlns:a16="http://schemas.microsoft.com/office/drawing/2014/main" val="1906127839"/>
                  </a:ext>
                </a:extLst>
              </a:tr>
              <a:tr h="685088">
                <a:tc>
                  <a:txBody>
                    <a:bodyPr/>
                    <a:lstStyle/>
                    <a:p>
                      <a:pPr>
                        <a:lnSpc>
                          <a:spcPct val="125000"/>
                        </a:lnSpc>
                        <a:spcAft>
                          <a:spcPts val="800"/>
                        </a:spcAft>
                      </a:pPr>
                      <a:r>
                        <a:rPr lang="en-CA" sz="1400">
                          <a:effectLst/>
                        </a:rPr>
                        <a:t>Ending inventory</a:t>
                      </a:r>
                      <a:endParaRPr lang="en-CA" sz="1400">
                        <a:effectLst/>
                        <a:latin typeface="Twentieth Century"/>
                        <a:ea typeface="Twentieth Century"/>
                        <a:cs typeface="Twentieth Century"/>
                      </a:endParaRPr>
                    </a:p>
                  </a:txBody>
                  <a:tcPr marL="68580" marR="68580" marT="0" marB="0" anchor="b"/>
                </a:tc>
                <a:tc>
                  <a:txBody>
                    <a:bodyPr/>
                    <a:lstStyle/>
                    <a:p>
                      <a:pPr>
                        <a:lnSpc>
                          <a:spcPct val="125000"/>
                        </a:lnSpc>
                        <a:spcAft>
                          <a:spcPts val="800"/>
                        </a:spcAft>
                      </a:pPr>
                      <a:r>
                        <a:rPr lang="en-CA" sz="1400" dirty="0">
                          <a:effectLst/>
                        </a:rPr>
                        <a:t>          130.00    </a:t>
                      </a:r>
                      <a:endParaRPr lang="en-CA" sz="1400" dirty="0">
                        <a:effectLst/>
                        <a:latin typeface="Twentieth Century"/>
                        <a:ea typeface="Twentieth Century"/>
                        <a:cs typeface="Twentieth Century"/>
                      </a:endParaRPr>
                    </a:p>
                  </a:txBody>
                  <a:tcPr marL="68580" marR="68580" marT="0" marB="0" anchor="b"/>
                </a:tc>
                <a:tc>
                  <a:txBody>
                    <a:bodyPr/>
                    <a:lstStyle/>
                    <a:p>
                      <a:pPr>
                        <a:lnSpc>
                          <a:spcPct val="125000"/>
                        </a:lnSpc>
                        <a:spcAft>
                          <a:spcPts val="800"/>
                        </a:spcAft>
                      </a:pPr>
                      <a:r>
                        <a:rPr lang="en-CA" sz="1400" dirty="0">
                          <a:effectLst/>
                        </a:rPr>
                        <a:t>        100.00    </a:t>
                      </a:r>
                      <a:endParaRPr lang="en-CA" sz="1400" dirty="0">
                        <a:effectLst/>
                        <a:latin typeface="Twentieth Century"/>
                        <a:ea typeface="Twentieth Century"/>
                        <a:cs typeface="Twentieth Century"/>
                      </a:endParaRPr>
                    </a:p>
                  </a:txBody>
                  <a:tcPr marL="68580" marR="68580" marT="0" marB="0" anchor="b"/>
                </a:tc>
                <a:tc>
                  <a:txBody>
                    <a:bodyPr/>
                    <a:lstStyle/>
                    <a:p>
                      <a:pPr>
                        <a:lnSpc>
                          <a:spcPct val="125000"/>
                        </a:lnSpc>
                        <a:spcAft>
                          <a:spcPts val="800"/>
                        </a:spcAft>
                      </a:pPr>
                      <a:r>
                        <a:rPr lang="en-CA" sz="1400" dirty="0">
                          <a:effectLst/>
                        </a:rPr>
                        <a:t>          70.00    </a:t>
                      </a:r>
                      <a:endParaRPr lang="en-CA" sz="1400" dirty="0">
                        <a:effectLst/>
                        <a:latin typeface="Twentieth Century"/>
                        <a:ea typeface="Twentieth Century"/>
                        <a:cs typeface="Twentieth Century"/>
                      </a:endParaRPr>
                    </a:p>
                  </a:txBody>
                  <a:tcPr marL="68580" marR="68580" marT="0" marB="0" anchor="b"/>
                </a:tc>
                <a:tc>
                  <a:txBody>
                    <a:bodyPr/>
                    <a:lstStyle/>
                    <a:p>
                      <a:pPr>
                        <a:lnSpc>
                          <a:spcPct val="125000"/>
                        </a:lnSpc>
                        <a:spcAft>
                          <a:spcPts val="800"/>
                        </a:spcAft>
                      </a:pPr>
                      <a:r>
                        <a:rPr lang="en-CA" sz="1400" dirty="0">
                          <a:effectLst/>
                        </a:rPr>
                        <a:t>        160.00    </a:t>
                      </a:r>
                      <a:endParaRPr lang="en-CA" sz="1400" dirty="0">
                        <a:effectLst/>
                        <a:latin typeface="Twentieth Century"/>
                        <a:ea typeface="Twentieth Century"/>
                        <a:cs typeface="Twentieth Century"/>
                      </a:endParaRPr>
                    </a:p>
                  </a:txBody>
                  <a:tcPr marL="68580" marR="68580" marT="0" marB="0" anchor="b"/>
                </a:tc>
                <a:tc>
                  <a:txBody>
                    <a:bodyPr/>
                    <a:lstStyle/>
                    <a:p>
                      <a:pPr>
                        <a:lnSpc>
                          <a:spcPct val="125000"/>
                        </a:lnSpc>
                        <a:spcAft>
                          <a:spcPts val="800"/>
                        </a:spcAft>
                      </a:pPr>
                      <a:r>
                        <a:rPr lang="en-CA" sz="1400" dirty="0">
                          <a:effectLst/>
                        </a:rPr>
                        <a:t>          90.00    </a:t>
                      </a:r>
                      <a:endParaRPr lang="en-CA" sz="1400" dirty="0">
                        <a:effectLst/>
                        <a:latin typeface="Twentieth Century"/>
                        <a:ea typeface="Twentieth Century"/>
                        <a:cs typeface="Twentieth Century"/>
                      </a:endParaRPr>
                    </a:p>
                  </a:txBody>
                  <a:tcPr marL="68580" marR="68580" marT="0" marB="0" anchor="b"/>
                </a:tc>
                <a:tc>
                  <a:txBody>
                    <a:bodyPr/>
                    <a:lstStyle/>
                    <a:p>
                      <a:pPr>
                        <a:lnSpc>
                          <a:spcPct val="125000"/>
                        </a:lnSpc>
                        <a:spcAft>
                          <a:spcPts val="800"/>
                        </a:spcAft>
                      </a:pPr>
                      <a:r>
                        <a:rPr lang="en-CA" sz="1400" dirty="0">
                          <a:effectLst/>
                        </a:rPr>
                        <a:t>        156.00    </a:t>
                      </a:r>
                      <a:endParaRPr lang="en-CA" sz="1400" dirty="0">
                        <a:effectLst/>
                        <a:latin typeface="Twentieth Century"/>
                        <a:ea typeface="Twentieth Century"/>
                        <a:cs typeface="Twentieth Century"/>
                      </a:endParaRPr>
                    </a:p>
                  </a:txBody>
                  <a:tcPr marL="68580" marR="68580" marT="0" marB="0" anchor="b"/>
                </a:tc>
                <a:tc>
                  <a:txBody>
                    <a:bodyPr/>
                    <a:lstStyle/>
                    <a:p>
                      <a:pPr>
                        <a:lnSpc>
                          <a:spcPct val="125000"/>
                        </a:lnSpc>
                        <a:spcAft>
                          <a:spcPts val="800"/>
                        </a:spcAft>
                      </a:pPr>
                      <a:r>
                        <a:rPr lang="en-CA" sz="1400" dirty="0">
                          <a:effectLst/>
                        </a:rPr>
                        <a:t>          66.00    </a:t>
                      </a:r>
                      <a:endParaRPr lang="en-CA" sz="1400" dirty="0">
                        <a:effectLst/>
                        <a:latin typeface="Twentieth Century"/>
                        <a:ea typeface="Twentieth Century"/>
                        <a:cs typeface="Twentieth Century"/>
                      </a:endParaRPr>
                    </a:p>
                  </a:txBody>
                  <a:tcPr marL="68580" marR="68580" marT="0" marB="0" anchor="b"/>
                </a:tc>
                <a:tc>
                  <a:txBody>
                    <a:bodyPr/>
                    <a:lstStyle/>
                    <a:p>
                      <a:pPr>
                        <a:lnSpc>
                          <a:spcPct val="125000"/>
                        </a:lnSpc>
                        <a:spcAft>
                          <a:spcPts val="800"/>
                        </a:spcAft>
                      </a:pPr>
                      <a:r>
                        <a:rPr lang="en-CA" sz="1400" dirty="0">
                          <a:effectLst/>
                        </a:rPr>
                        <a:t>        153.00    </a:t>
                      </a:r>
                      <a:endParaRPr lang="en-CA" sz="1400" dirty="0">
                        <a:effectLst/>
                        <a:latin typeface="Twentieth Century"/>
                        <a:ea typeface="Twentieth Century"/>
                        <a:cs typeface="Twentieth Century"/>
                      </a:endParaRPr>
                    </a:p>
                  </a:txBody>
                  <a:tcPr marL="68580" marR="68580" marT="0" marB="0" anchor="b"/>
                </a:tc>
                <a:tc>
                  <a:txBody>
                    <a:bodyPr/>
                    <a:lstStyle/>
                    <a:p>
                      <a:pPr>
                        <a:lnSpc>
                          <a:spcPct val="125000"/>
                        </a:lnSpc>
                        <a:spcAft>
                          <a:spcPts val="800"/>
                        </a:spcAft>
                      </a:pPr>
                      <a:r>
                        <a:rPr lang="en-CA" sz="1400" dirty="0">
                          <a:effectLst/>
                        </a:rPr>
                        <a:t>          78.00    </a:t>
                      </a:r>
                      <a:endParaRPr lang="en-CA" sz="1400" dirty="0">
                        <a:effectLst/>
                        <a:latin typeface="Twentieth Century"/>
                        <a:ea typeface="Twentieth Century"/>
                        <a:cs typeface="Twentieth Century"/>
                      </a:endParaRPr>
                    </a:p>
                  </a:txBody>
                  <a:tcPr marL="68580" marR="68580" marT="0" marB="0" anchor="b"/>
                </a:tc>
                <a:tc>
                  <a:txBody>
                    <a:bodyPr/>
                    <a:lstStyle/>
                    <a:p>
                      <a:pPr>
                        <a:lnSpc>
                          <a:spcPct val="125000"/>
                        </a:lnSpc>
                        <a:spcAft>
                          <a:spcPts val="800"/>
                        </a:spcAft>
                      </a:pPr>
                      <a:r>
                        <a:rPr lang="en-CA" sz="1400" dirty="0">
                          <a:effectLst/>
                        </a:rPr>
                        <a:t>        118.00    </a:t>
                      </a:r>
                      <a:endParaRPr lang="en-CA" sz="1400" dirty="0">
                        <a:effectLst/>
                        <a:latin typeface="Twentieth Century"/>
                        <a:ea typeface="Twentieth Century"/>
                        <a:cs typeface="Twentieth Century"/>
                      </a:endParaRPr>
                    </a:p>
                  </a:txBody>
                  <a:tcPr marL="68580" marR="68580" marT="0" marB="0" anchor="b"/>
                </a:tc>
                <a:tc>
                  <a:txBody>
                    <a:bodyPr/>
                    <a:lstStyle/>
                    <a:p>
                      <a:pPr>
                        <a:lnSpc>
                          <a:spcPct val="125000"/>
                        </a:lnSpc>
                        <a:spcAft>
                          <a:spcPts val="800"/>
                        </a:spcAft>
                      </a:pPr>
                      <a:r>
                        <a:rPr lang="en-CA" sz="1400" dirty="0">
                          <a:effectLst/>
                        </a:rPr>
                        <a:t>        153.00**    </a:t>
                      </a:r>
                      <a:endParaRPr lang="en-CA" sz="1400" dirty="0">
                        <a:effectLst/>
                        <a:latin typeface="Twentieth Century"/>
                        <a:ea typeface="Twentieth Century"/>
                        <a:cs typeface="Twentieth Century"/>
                      </a:endParaRPr>
                    </a:p>
                  </a:txBody>
                  <a:tcPr marL="68580" marR="68580" marT="0" marB="0" anchor="b"/>
                </a:tc>
                <a:tc>
                  <a:txBody>
                    <a:bodyPr/>
                    <a:lstStyle/>
                    <a:p>
                      <a:pPr>
                        <a:lnSpc>
                          <a:spcPct val="125000"/>
                        </a:lnSpc>
                        <a:spcAft>
                          <a:spcPts val="800"/>
                        </a:spcAft>
                      </a:pPr>
                      <a:r>
                        <a:rPr lang="en-CA" sz="1400" dirty="0">
                          <a:effectLst/>
                        </a:rPr>
                        <a:t>        188.00    </a:t>
                      </a:r>
                      <a:endParaRPr lang="en-CA" sz="1400" dirty="0">
                        <a:effectLst/>
                        <a:latin typeface="Twentieth Century"/>
                        <a:ea typeface="Twentieth Century"/>
                        <a:cs typeface="Twentieth Century"/>
                      </a:endParaRPr>
                    </a:p>
                  </a:txBody>
                  <a:tcPr marL="68580" marR="68580" marT="0" marB="0" anchor="b"/>
                </a:tc>
                <a:tc>
                  <a:txBody>
                    <a:bodyPr/>
                    <a:lstStyle/>
                    <a:p>
                      <a:pPr>
                        <a:lnSpc>
                          <a:spcPct val="125000"/>
                        </a:lnSpc>
                        <a:spcAft>
                          <a:spcPts val="800"/>
                        </a:spcAft>
                      </a:pPr>
                      <a:r>
                        <a:rPr lang="en-CA" sz="1400" dirty="0">
                          <a:effectLst/>
                        </a:rPr>
                        <a:t> </a:t>
                      </a:r>
                      <a:endParaRPr lang="en-CA" sz="1400" dirty="0">
                        <a:effectLst/>
                        <a:latin typeface="Twentieth Century"/>
                        <a:ea typeface="Twentieth Century"/>
                        <a:cs typeface="Twentieth Century"/>
                      </a:endParaRPr>
                    </a:p>
                  </a:txBody>
                  <a:tcPr marL="68580" marR="68580" marT="0" marB="0" anchor="b"/>
                </a:tc>
                <a:extLst>
                  <a:ext uri="{0D108BD9-81ED-4DB2-BD59-A6C34878D82A}">
                    <a16:rowId xmlns:a16="http://schemas.microsoft.com/office/drawing/2014/main" val="445292869"/>
                  </a:ext>
                </a:extLst>
              </a:tr>
            </a:tbl>
          </a:graphicData>
        </a:graphic>
      </p:graphicFrame>
      <p:pic>
        <p:nvPicPr>
          <p:cNvPr id="4097" name="image3.png">
            <a:extLst>
              <a:ext uri="{FF2B5EF4-FFF2-40B4-BE49-F238E27FC236}">
                <a16:creationId xmlns:a16="http://schemas.microsoft.com/office/drawing/2014/main" id="{657D85D2-384C-E413-C5E0-8C35234FC16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08532" y="2884288"/>
            <a:ext cx="541398" cy="716986"/>
          </a:xfrm>
          <a:prstGeom prst="rect">
            <a:avLst/>
          </a:prstGeom>
          <a:noFill/>
          <a:extLst>
            <a:ext uri="{909E8E84-426E-40DD-AFC4-6F175D3DCCD1}">
              <a14:hiddenFill xmlns:a14="http://schemas.microsoft.com/office/drawing/2010/main">
                <a:solidFill>
                  <a:srgbClr val="FFFFFF"/>
                </a:solidFill>
              </a14:hiddenFill>
            </a:ext>
          </a:extLst>
        </p:spPr>
      </p:pic>
      <p:sp>
        <p:nvSpPr>
          <p:cNvPr id="7" name="TextBox 6">
            <a:extLst>
              <a:ext uri="{FF2B5EF4-FFF2-40B4-BE49-F238E27FC236}">
                <a16:creationId xmlns:a16="http://schemas.microsoft.com/office/drawing/2014/main" id="{B51958EB-EBD1-B0C9-F273-57F274C032CE}"/>
              </a:ext>
            </a:extLst>
          </p:cNvPr>
          <p:cNvSpPr txBox="1"/>
          <p:nvPr/>
        </p:nvSpPr>
        <p:spPr>
          <a:xfrm>
            <a:off x="2283068" y="6457890"/>
            <a:ext cx="12536518" cy="400110"/>
          </a:xfrm>
          <a:prstGeom prst="rect">
            <a:avLst/>
          </a:prstGeom>
          <a:noFill/>
        </p:spPr>
        <p:txBody>
          <a:bodyPr wrap="square">
            <a:spAutoFit/>
          </a:bodyPr>
          <a:lstStyle/>
          <a:p>
            <a:r>
              <a:rPr lang="en-CA" sz="2000" dirty="0">
                <a:effectLst/>
                <a:latin typeface="Calibri" panose="020F0502020204030204" pitchFamily="34" charset="0"/>
                <a:ea typeface="Calibri" panose="020F0502020204030204" pitchFamily="34" charset="0"/>
              </a:rPr>
              <a:t>*** Restocking was necessary in December to keep a year’s end level over the reordering level. </a:t>
            </a:r>
            <a:endParaRPr lang="en-US" sz="2000" dirty="0"/>
          </a:p>
        </p:txBody>
      </p:sp>
      <p:sp>
        <p:nvSpPr>
          <p:cNvPr id="2" name="TextBox 1">
            <a:extLst>
              <a:ext uri="{FF2B5EF4-FFF2-40B4-BE49-F238E27FC236}">
                <a16:creationId xmlns:a16="http://schemas.microsoft.com/office/drawing/2014/main" id="{94E6BDC5-3BC4-A6F2-6665-4DF0A728DA47}"/>
              </a:ext>
            </a:extLst>
          </p:cNvPr>
          <p:cNvSpPr txBox="1"/>
          <p:nvPr/>
        </p:nvSpPr>
        <p:spPr>
          <a:xfrm>
            <a:off x="2871326" y="2689979"/>
            <a:ext cx="6613176" cy="400110"/>
          </a:xfrm>
          <a:prstGeom prst="rect">
            <a:avLst/>
          </a:prstGeom>
          <a:noFill/>
        </p:spPr>
        <p:txBody>
          <a:bodyPr wrap="square" rtlCol="0">
            <a:spAutoFit/>
          </a:bodyPr>
          <a:lstStyle/>
          <a:p>
            <a:pPr algn="ctr"/>
            <a:r>
              <a:rPr lang="en-CA" sz="2000" b="1" dirty="0"/>
              <a:t>Kuujjuaq Colorful Scarves, Inventory and Reordering Chart</a:t>
            </a:r>
            <a:endParaRPr lang="en-US" sz="2000" b="1" dirty="0"/>
          </a:p>
        </p:txBody>
      </p:sp>
    </p:spTree>
    <p:extLst>
      <p:ext uri="{BB962C8B-B14F-4D97-AF65-F5344CB8AC3E}">
        <p14:creationId xmlns:p14="http://schemas.microsoft.com/office/powerpoint/2010/main" val="7125490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4">
                                            <p:txEl>
                                              <p:pRg st="3" end="3"/>
                                            </p:txEl>
                                          </p:spTgt>
                                        </p:tgtEl>
                                        <p:attrNameLst>
                                          <p:attrName>style.visibility</p:attrName>
                                        </p:attrNameLst>
                                      </p:cBhvr>
                                      <p:to>
                                        <p:strVal val="visible"/>
                                      </p:to>
                                    </p:set>
                                    <p:animEffect transition="in" filter="fade">
                                      <p:cBhvr>
                                        <p:cTn id="7" dur="500"/>
                                        <p:tgtEl>
                                          <p:spTgt spid="4">
                                            <p:txEl>
                                              <p:pRg st="3" end="3"/>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fade">
                                      <p:cBhvr>
                                        <p:cTn id="12" dur="500"/>
                                        <p:tgtEl>
                                          <p:spTgt spid="5"/>
                                        </p:tgtEl>
                                      </p:cBhvr>
                                    </p:animEffect>
                                  </p:childTnLst>
                                </p:cTn>
                              </p:par>
                              <p:par>
                                <p:cTn id="13" presetID="10" presetClass="entr" presetSubtype="0" fill="hold" grpId="0" nodeType="withEffect">
                                  <p:stCondLst>
                                    <p:cond delay="0"/>
                                  </p:stCondLst>
                                  <p:childTnLst>
                                    <p:set>
                                      <p:cBhvr>
                                        <p:cTn id="14" dur="1" fill="hold">
                                          <p:stCondLst>
                                            <p:cond delay="0"/>
                                          </p:stCondLst>
                                        </p:cTn>
                                        <p:tgtEl>
                                          <p:spTgt spid="7"/>
                                        </p:tgtEl>
                                        <p:attrNameLst>
                                          <p:attrName>style.visibility</p:attrName>
                                        </p:attrNameLst>
                                      </p:cBhvr>
                                      <p:to>
                                        <p:strVal val="visible"/>
                                      </p:to>
                                    </p:set>
                                    <p:animEffect transition="in" filter="fade">
                                      <p:cBhvr>
                                        <p:cTn id="15" dur="500"/>
                                        <p:tgtEl>
                                          <p:spTgt spid="7"/>
                                        </p:tgtEl>
                                      </p:cBhvr>
                                    </p:animEffect>
                                  </p:childTnLst>
                                </p:cTn>
                              </p:par>
                              <p:par>
                                <p:cTn id="16" presetID="10" presetClass="entr" presetSubtype="0" fill="hold" grpId="0" nodeType="withEffect">
                                  <p:stCondLst>
                                    <p:cond delay="0"/>
                                  </p:stCondLst>
                                  <p:childTnLst>
                                    <p:set>
                                      <p:cBhvr>
                                        <p:cTn id="17" dur="1" fill="hold">
                                          <p:stCondLst>
                                            <p:cond delay="0"/>
                                          </p:stCondLst>
                                        </p:cTn>
                                        <p:tgtEl>
                                          <p:spTgt spid="2"/>
                                        </p:tgtEl>
                                        <p:attrNameLst>
                                          <p:attrName>style.visibility</p:attrName>
                                        </p:attrNameLst>
                                      </p:cBhvr>
                                      <p:to>
                                        <p:strVal val="visible"/>
                                      </p:to>
                                    </p:set>
                                    <p:animEffect transition="in" filter="fade">
                                      <p:cBhvr>
                                        <p:cTn id="18"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2" grpId="0"/>
    </p:bldLst>
  </p:timing>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2013 - 2022"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1338</TotalTime>
  <Words>2313</Words>
  <Application>Microsoft Office PowerPoint</Application>
  <PresentationFormat>Widescreen</PresentationFormat>
  <Paragraphs>198</Paragraphs>
  <Slides>25</Slides>
  <Notes>1</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25</vt:i4>
      </vt:variant>
    </vt:vector>
  </HeadingPairs>
  <TitlesOfParts>
    <vt:vector size="33" baseType="lpstr">
      <vt:lpstr>Arial</vt:lpstr>
      <vt:lpstr>Calibri</vt:lpstr>
      <vt:lpstr>Calibri Light</vt:lpstr>
      <vt:lpstr>Cooper Black</vt:lpstr>
      <vt:lpstr>Noto Sans Symbols</vt:lpstr>
      <vt:lpstr>Symbol</vt:lpstr>
      <vt:lpstr>Twentieth Century</vt:lpstr>
      <vt:lpstr>1_Office Theme</vt:lpstr>
      <vt:lpstr>Entrepreneur Local Learning Centers</vt:lpstr>
      <vt:lpstr>   SEMINAR 26: HOW TO MANAGE INVENTORY  </vt:lpstr>
      <vt:lpstr>The Benefits of Good Management</vt:lpstr>
      <vt:lpstr>What is Inventory Management?  </vt:lpstr>
      <vt:lpstr>Inventory Management Cont’d.</vt:lpstr>
      <vt:lpstr>Physical Inventory Count</vt:lpstr>
      <vt:lpstr>Managing Reorder Levels</vt:lpstr>
      <vt:lpstr>Managing Reorder Levels, Cont’d.</vt:lpstr>
      <vt:lpstr>PowerPoint Presentation</vt:lpstr>
      <vt:lpstr>LIFO/FIFO Inventory Accounting Management Methods: </vt:lpstr>
      <vt:lpstr>FIFO Versus LIFO</vt:lpstr>
      <vt:lpstr>Using Excel Sheets</vt:lpstr>
      <vt:lpstr>Inventory Management Software Advantage </vt:lpstr>
      <vt:lpstr>Scenario:</vt:lpstr>
      <vt:lpstr>Using the Scenario, Answer the Following Questions.</vt:lpstr>
      <vt:lpstr>2. What does the Reorder Level Look Like in the Numbers of this Scenario?</vt:lpstr>
      <vt:lpstr>3. Now that we know the exact reorder level, what does this mean for Tivi Galleries?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SEMINAR 26: HOW TO MANAGE INVENTORY</dc:title>
  <dc:creator>Keilan Baker</dc:creator>
  <cp:lastModifiedBy>Dave McMullen</cp:lastModifiedBy>
  <cp:revision>6</cp:revision>
  <dcterms:created xsi:type="dcterms:W3CDTF">2022-10-11T22:28:31Z</dcterms:created>
  <dcterms:modified xsi:type="dcterms:W3CDTF">2023-01-14T15:03:20Z</dcterms:modified>
</cp:coreProperties>
</file>