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328" r:id="rId2"/>
    <p:sldId id="257" r:id="rId3"/>
    <p:sldId id="258" r:id="rId4"/>
    <p:sldId id="259" r:id="rId5"/>
    <p:sldId id="260" r:id="rId6"/>
    <p:sldId id="261" r:id="rId7"/>
    <p:sldId id="303" r:id="rId8"/>
    <p:sldId id="304" r:id="rId9"/>
    <p:sldId id="305" r:id="rId10"/>
    <p:sldId id="306" r:id="rId11"/>
    <p:sldId id="319" r:id="rId12"/>
    <p:sldId id="302" r:id="rId13"/>
    <p:sldId id="295" r:id="rId14"/>
    <p:sldId id="29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lan Baker" initials="KB" lastIdx="1" clrIdx="0">
    <p:extLst>
      <p:ext uri="{19B8F6BF-5375-455C-9EA6-DF929625EA0E}">
        <p15:presenceInfo xmlns:p15="http://schemas.microsoft.com/office/powerpoint/2012/main" userId="f55a0ce9be160c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9" d="100"/>
          <a:sy n="109" d="100"/>
        </p:scale>
        <p:origin x="552" y="12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1A97F7-C530-42AF-991B-089ACA993BF3}" type="datetimeFigureOut">
              <a:rPr lang="en-US" smtClean="0"/>
              <a:t>8/21/2023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D7F1D8-4B65-4848-9C9B-CEBEF43AC802}" type="slidenum">
              <a:rPr lang="en-US" smtClean="0"/>
              <a:t>‹#›</a:t>
            </a:fld>
            <a:endParaRPr lang="en-US"/>
          </a:p>
        </p:txBody>
      </p:sp>
    </p:spTree>
    <p:extLst>
      <p:ext uri="{BB962C8B-B14F-4D97-AF65-F5344CB8AC3E}">
        <p14:creationId xmlns:p14="http://schemas.microsoft.com/office/powerpoint/2010/main" val="2787848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CF4B9-2F6D-469D-B77F-D8C2002F42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F0344E-1789-4635-BC68-2EDE73B5B7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4267931-AB49-441D-A667-344192E35F76}"/>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A779BACA-57C1-4052-8642-43DFA3E61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06903-DA34-45A3-82A2-C2A46C72C73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025923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72979-2D36-4914-B5C2-E3753E9737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AE2834-B9A0-4CDD-88FB-B409C79FE1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DEE51-9877-4E54-A938-A99DD5A6E78D}"/>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222334A4-FEE3-4DCD-B2B6-81B89FEB7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1A2D89-204B-4F35-B64B-55F07D6DE4EC}"/>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05912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E0198A-6F2C-4B9B-88A5-29CD940BE7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721172-C34F-4ED4-B27B-8BBE561805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4EA5D-FF6D-4D1C-8A35-A6405B28C7E4}"/>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12B32AC9-6F1D-4FAE-8B95-BE42D75E0E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D3865-2168-40EE-8F5E-F085A965CAB3}"/>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68753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9B66B-A028-4D74-94E0-4CC27B04C0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430821-92EF-468E-9380-A0D83CE535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847EC8-626A-4D24-8547-4A1875F6C514}"/>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CC40A873-EA6C-4999-A04A-F0091F8BD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E97DD0-87CF-461E-AA68-676AEABFAD88}"/>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409363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4D12C-CD37-4FF2-AFA5-54873E66AC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5025D4-40C8-449A-A750-96A361DE8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8BE8C-6502-4F09-824D-2E051F11D2D7}"/>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FCF2537E-0687-40F9-A1A9-B15751D12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FB6D7-58C4-4054-A3D3-4CF8C9FA6961}"/>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48186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3282-9B61-4ED1-B0AC-5022C955E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C9D1-8F22-44B7-81D8-2BE76D67CE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4D065A-CFEE-44E2-92A1-9BBFAF14EC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618466-FD20-4210-BB47-B8765AEB57AE}"/>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6" name="Footer Placeholder 5">
            <a:extLst>
              <a:ext uri="{FF2B5EF4-FFF2-40B4-BE49-F238E27FC236}">
                <a16:creationId xmlns:a16="http://schemas.microsoft.com/office/drawing/2014/main" id="{F421CC1E-9F51-436E-AE89-A7CDAA5039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1AA6D-5293-4DB5-8B94-48454A7317CB}"/>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722932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4427D-1CB9-4915-A565-7FAD9C34A8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2E555E-64D2-41D8-91E2-E51056DD28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2EF4AB-897D-49B0-ADB1-F696BA61EF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424A3-982C-4EAB-9D76-218AA9B7C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49E28-CAE5-4885-BB3B-EFCA939AA7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C2887A-966A-443C-8636-1274287EA392}"/>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8" name="Footer Placeholder 7">
            <a:extLst>
              <a:ext uri="{FF2B5EF4-FFF2-40B4-BE49-F238E27FC236}">
                <a16:creationId xmlns:a16="http://schemas.microsoft.com/office/drawing/2014/main" id="{2D143A7D-E261-4BE4-A27A-CA246A63B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87434-4CD2-4C35-948D-9C3B4431133A}"/>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99804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C88C5-C9A3-4802-B07C-7DBD5F6BA9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46718D-816F-4732-990E-54FAC6F5CB39}"/>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4" name="Footer Placeholder 3">
            <a:extLst>
              <a:ext uri="{FF2B5EF4-FFF2-40B4-BE49-F238E27FC236}">
                <a16:creationId xmlns:a16="http://schemas.microsoft.com/office/drawing/2014/main" id="{B5037649-94E6-44E6-81F0-D47610E82A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D52E30-5CE8-4963-AF00-FE7F9B58648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85509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C137D-D873-4441-A26A-384D428ABBCC}"/>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3" name="Footer Placeholder 2">
            <a:extLst>
              <a:ext uri="{FF2B5EF4-FFF2-40B4-BE49-F238E27FC236}">
                <a16:creationId xmlns:a16="http://schemas.microsoft.com/office/drawing/2014/main" id="{ECEB4AFD-8618-4B4A-A5E0-F02D008A5F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D19AB1-D289-483B-AA0D-FC95F7D4E8B9}"/>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58193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E02E3-6104-41B8-B735-33DFA6E7F8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68E58-B843-4E2E-9BC5-30D694119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C9B25-D16B-48EA-BDE9-2D64718B5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616D9-CBD7-4FAF-B71F-4B8F13A85A74}"/>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6" name="Footer Placeholder 5">
            <a:extLst>
              <a:ext uri="{FF2B5EF4-FFF2-40B4-BE49-F238E27FC236}">
                <a16:creationId xmlns:a16="http://schemas.microsoft.com/office/drawing/2014/main" id="{9460886F-0B70-4AEE-8076-0CAB6DFFA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F586A-AE12-450A-9873-CD396ADEF242}"/>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593713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C8BA-F854-4FCC-B7FB-592429DD0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FDD202-8ED2-4E4C-9055-A5A6D0CFBC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DA0C7-8DAB-4A98-93B4-3E3BED3DD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C390AA-08AE-45C6-9CBD-EFE553008B90}"/>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6" name="Footer Placeholder 5">
            <a:extLst>
              <a:ext uri="{FF2B5EF4-FFF2-40B4-BE49-F238E27FC236}">
                <a16:creationId xmlns:a16="http://schemas.microsoft.com/office/drawing/2014/main" id="{FF963992-D131-41D1-80F9-C8A3EC7D7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3186D-1549-4147-B7FA-B014B19F25DF}"/>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859997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49320-D1F0-4137-930E-8E4B77DF0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108095-0C9D-4E5F-955B-17F18AB82D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8487F-69A9-4FE9-95A5-6169B65759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1678FD83-5BCA-4E0C-9A48-67734EA02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A832BB-3145-476C-BA5E-9D8781069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A02F3-4255-4C54-99DD-912A274ED4A3}" type="slidenum">
              <a:rPr lang="en-US" smtClean="0"/>
              <a:t>‹#›</a:t>
            </a:fld>
            <a:endParaRPr lang="en-US"/>
          </a:p>
        </p:txBody>
      </p:sp>
    </p:spTree>
    <p:extLst>
      <p:ext uri="{BB962C8B-B14F-4D97-AF65-F5344CB8AC3E}">
        <p14:creationId xmlns:p14="http://schemas.microsoft.com/office/powerpoint/2010/main" val="19002007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F15AD-C3EA-B8E7-08EC-FC3E77B8AAF2}"/>
              </a:ext>
            </a:extLst>
          </p:cNvPr>
          <p:cNvSpPr>
            <a:spLocks noGrp="1"/>
          </p:cNvSpPr>
          <p:nvPr>
            <p:ph type="title"/>
          </p:nvPr>
        </p:nvSpPr>
        <p:spPr>
          <a:xfrm>
            <a:off x="838200" y="209677"/>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SELF EVALUATION</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DD0CAB6-9B6B-E420-189F-52C31248FEA4}"/>
              </a:ext>
            </a:extLst>
          </p:cNvPr>
          <p:cNvSpPr txBox="1"/>
          <p:nvPr/>
        </p:nvSpPr>
        <p:spPr>
          <a:xfrm>
            <a:off x="0" y="1654112"/>
            <a:ext cx="12278106" cy="830997"/>
          </a:xfrm>
          <a:prstGeom prst="rect">
            <a:avLst/>
          </a:prstGeom>
          <a:noFill/>
        </p:spPr>
        <p:txBody>
          <a:bodyPr wrap="square">
            <a:spAutoFit/>
          </a:bodyPr>
          <a:lstStyle/>
          <a:p>
            <a:r>
              <a:rPr lang="en-CA" sz="2400" b="1" dirty="0">
                <a:latin typeface="Calibri" panose="020F0502020204030204" pitchFamily="34" charset="0"/>
                <a:ea typeface="Calibri" panose="020F0502020204030204" pitchFamily="34" charset="0"/>
              </a:rPr>
              <a:t>Q. </a:t>
            </a:r>
            <a:r>
              <a:rPr lang="en-CA" sz="2400" b="1" dirty="0">
                <a:effectLst/>
                <a:latin typeface="Calibri" panose="020F0502020204030204" pitchFamily="34" charset="0"/>
                <a:ea typeface="Calibri" panose="020F0502020204030204" pitchFamily="34" charset="0"/>
              </a:rPr>
              <a:t>I am a multitasking solo entrepreneur and I often have difficulty organizing myself and setting aside funds for taxes and duties. Which tax reporting method is most appropriate?</a:t>
            </a:r>
            <a:endParaRPr lang="en-US" sz="2400" b="1" dirty="0"/>
          </a:p>
        </p:txBody>
      </p:sp>
      <p:sp>
        <p:nvSpPr>
          <p:cNvPr id="5" name="Rectangle: Rounded Corners 4">
            <a:hlinkClick r:id="rId2" action="ppaction://hlinksldjump"/>
            <a:extLst>
              <a:ext uri="{FF2B5EF4-FFF2-40B4-BE49-F238E27FC236}">
                <a16:creationId xmlns:a16="http://schemas.microsoft.com/office/drawing/2014/main" id="{32018A70-51BA-FFAE-B0E8-D17C321CCDEB}"/>
              </a:ext>
            </a:extLst>
          </p:cNvPr>
          <p:cNvSpPr/>
          <p:nvPr/>
        </p:nvSpPr>
        <p:spPr>
          <a:xfrm>
            <a:off x="176784" y="3886514"/>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6" name="Rectangle: Rounded Corners 5">
            <a:hlinkClick r:id="rId2" action="ppaction://hlinksldjump"/>
            <a:extLst>
              <a:ext uri="{FF2B5EF4-FFF2-40B4-BE49-F238E27FC236}">
                <a16:creationId xmlns:a16="http://schemas.microsoft.com/office/drawing/2014/main" id="{96476564-5477-0AD8-B391-05930CE28CDA}"/>
              </a:ext>
            </a:extLst>
          </p:cNvPr>
          <p:cNvSpPr/>
          <p:nvPr/>
        </p:nvSpPr>
        <p:spPr>
          <a:xfrm>
            <a:off x="176784" y="4876767"/>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7" name="Rectangle: Rounded Corners 6">
            <a:hlinkClick r:id="rId3" action="ppaction://hlinksldjump"/>
            <a:extLst>
              <a:ext uri="{FF2B5EF4-FFF2-40B4-BE49-F238E27FC236}">
                <a16:creationId xmlns:a16="http://schemas.microsoft.com/office/drawing/2014/main" id="{E7A06594-3E38-0383-76A3-3F4683F8C35D}"/>
              </a:ext>
            </a:extLst>
          </p:cNvPr>
          <p:cNvSpPr/>
          <p:nvPr/>
        </p:nvSpPr>
        <p:spPr>
          <a:xfrm>
            <a:off x="176784" y="2887051"/>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9" name="TextBox 8">
            <a:extLst>
              <a:ext uri="{FF2B5EF4-FFF2-40B4-BE49-F238E27FC236}">
                <a16:creationId xmlns:a16="http://schemas.microsoft.com/office/drawing/2014/main" id="{E2A300FE-03AB-BC48-F8D8-47E13DE66C8D}"/>
              </a:ext>
            </a:extLst>
          </p:cNvPr>
          <p:cNvSpPr txBox="1"/>
          <p:nvPr/>
        </p:nvSpPr>
        <p:spPr>
          <a:xfrm>
            <a:off x="925830" y="3019536"/>
            <a:ext cx="6185916" cy="461665"/>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Quarterly and/or monthly. </a:t>
            </a:r>
            <a:endParaRPr lang="en-US" sz="2400" dirty="0"/>
          </a:p>
        </p:txBody>
      </p:sp>
      <p:sp>
        <p:nvSpPr>
          <p:cNvPr id="10" name="TextBox 9">
            <a:extLst>
              <a:ext uri="{FF2B5EF4-FFF2-40B4-BE49-F238E27FC236}">
                <a16:creationId xmlns:a16="http://schemas.microsoft.com/office/drawing/2014/main" id="{A0BFFCF2-9209-46A5-F70F-4D668328CE27}"/>
              </a:ext>
            </a:extLst>
          </p:cNvPr>
          <p:cNvSpPr txBox="1"/>
          <p:nvPr/>
        </p:nvSpPr>
        <p:spPr>
          <a:xfrm>
            <a:off x="925830" y="3972832"/>
            <a:ext cx="4037708" cy="461665"/>
          </a:xfrm>
          <a:prstGeom prst="rect">
            <a:avLst/>
          </a:prstGeom>
          <a:noFill/>
        </p:spPr>
        <p:txBody>
          <a:bodyPr wrap="none" rtlCol="0">
            <a:spAutoFit/>
          </a:bodyPr>
          <a:lstStyle/>
          <a:p>
            <a:r>
              <a:rPr lang="en-CA" sz="2400" dirty="0"/>
              <a:t>Annually, meaning once a year.</a:t>
            </a:r>
            <a:endParaRPr lang="en-US" sz="2400" dirty="0"/>
          </a:p>
        </p:txBody>
      </p:sp>
      <p:sp>
        <p:nvSpPr>
          <p:cNvPr id="11" name="TextBox 10">
            <a:extLst>
              <a:ext uri="{FF2B5EF4-FFF2-40B4-BE49-F238E27FC236}">
                <a16:creationId xmlns:a16="http://schemas.microsoft.com/office/drawing/2014/main" id="{5109C99B-7E20-B9EF-77CF-276D1B0C61D8}"/>
              </a:ext>
            </a:extLst>
          </p:cNvPr>
          <p:cNvSpPr txBox="1"/>
          <p:nvPr/>
        </p:nvSpPr>
        <p:spPr>
          <a:xfrm>
            <a:off x="838200" y="4926128"/>
            <a:ext cx="10265664" cy="830997"/>
          </a:xfrm>
          <a:prstGeom prst="rect">
            <a:avLst/>
          </a:prstGeom>
          <a:noFill/>
        </p:spPr>
        <p:txBody>
          <a:bodyPr wrap="square" rtlCol="0">
            <a:spAutoFit/>
          </a:bodyPr>
          <a:lstStyle/>
          <a:p>
            <a:r>
              <a:rPr lang="en-CA" sz="2400" dirty="0"/>
              <a:t>None of the above; as a multitasking entrepreneur, all of these options are too high-maintenance; hiring an accountant will solve this issue.  </a:t>
            </a:r>
            <a:endParaRPr lang="en-US" sz="2400" dirty="0"/>
          </a:p>
        </p:txBody>
      </p:sp>
    </p:spTree>
    <p:extLst>
      <p:ext uri="{BB962C8B-B14F-4D97-AF65-F5344CB8AC3E}">
        <p14:creationId xmlns:p14="http://schemas.microsoft.com/office/powerpoint/2010/main" val="31890672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1674788" y="4308519"/>
            <a:ext cx="8842421" cy="523220"/>
          </a:xfrm>
          <a:prstGeom prst="rect">
            <a:avLst/>
          </a:prstGeom>
          <a:noFill/>
        </p:spPr>
        <p:txBody>
          <a:bodyPr wrap="none" rtlCol="0">
            <a:spAutoFit/>
          </a:bodyPr>
          <a:lstStyle/>
          <a:p>
            <a:r>
              <a:rPr lang="en-CA" sz="2800" dirty="0"/>
              <a:t>The next Module will be: How to Read Financial Statements</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6340EB3-06CC-6EC2-0E4A-AF43E43D20CF}"/>
              </a:ext>
            </a:extLst>
          </p:cNvPr>
          <p:cNvSpPr txBox="1"/>
          <p:nvPr/>
        </p:nvSpPr>
        <p:spPr>
          <a:xfrm>
            <a:off x="3900527" y="-187947"/>
            <a:ext cx="4390946" cy="1200329"/>
          </a:xfrm>
          <a:prstGeom prst="rect">
            <a:avLst/>
          </a:prstGeom>
          <a:noFill/>
        </p:spPr>
        <p:txBody>
          <a:bodyPr wrap="none" rtlCol="0">
            <a:spAutoFit/>
          </a:bodyPr>
          <a:lstStyle/>
          <a:p>
            <a:pPr algn="ctr"/>
            <a:r>
              <a:rPr lang="en-CA" sz="7200" b="1" dirty="0">
                <a:latin typeface="Arial" panose="020B0604020202020204" pitchFamily="34" charset="0"/>
                <a:cs typeface="Arial" panose="020B0604020202020204" pitchFamily="34" charset="0"/>
              </a:rPr>
              <a:t>Glossary </a:t>
            </a:r>
            <a:endParaRPr lang="en-US" sz="7200" b="1"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FF65F2A1-129A-151E-45B9-EAAB1C326561}"/>
              </a:ext>
            </a:extLst>
          </p:cNvPr>
          <p:cNvSpPr/>
          <p:nvPr/>
        </p:nvSpPr>
        <p:spPr>
          <a:xfrm>
            <a:off x="8602005" y="108179"/>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2" name="TextBox 1">
            <a:extLst>
              <a:ext uri="{FF2B5EF4-FFF2-40B4-BE49-F238E27FC236}">
                <a16:creationId xmlns:a16="http://schemas.microsoft.com/office/drawing/2014/main" id="{7A642631-0FA6-D755-5054-55C5ECF2E26F}"/>
              </a:ext>
            </a:extLst>
          </p:cNvPr>
          <p:cNvSpPr txBox="1"/>
          <p:nvPr/>
        </p:nvSpPr>
        <p:spPr>
          <a:xfrm>
            <a:off x="64008" y="1012382"/>
            <a:ext cx="12127992" cy="6370975"/>
          </a:xfrm>
          <a:prstGeom prst="rect">
            <a:avLst/>
          </a:prstGeom>
          <a:noFill/>
        </p:spPr>
        <p:txBody>
          <a:bodyPr wrap="square" rtlCol="0">
            <a:spAutoFit/>
          </a:bodyPr>
          <a:lstStyle/>
          <a:p>
            <a:r>
              <a:rPr lang="en-CA" sz="2400" dirty="0">
                <a:solidFill>
                  <a:srgbClr val="111111"/>
                </a:solidFill>
                <a:latin typeface="SourceSansPro"/>
                <a:hlinkClick r:id="rId2" action="ppaction://hlinksldjump"/>
              </a:rPr>
              <a:t>GST</a:t>
            </a:r>
            <a:r>
              <a:rPr lang="en-CA" sz="2400" dirty="0">
                <a:solidFill>
                  <a:srgbClr val="111111"/>
                </a:solidFill>
                <a:latin typeface="SourceSansPro"/>
              </a:rPr>
              <a:t>: </a:t>
            </a:r>
            <a:r>
              <a:rPr lang="en-CA" sz="2400" b="0" i="0" dirty="0">
                <a:solidFill>
                  <a:srgbClr val="111111"/>
                </a:solidFill>
                <a:effectLst/>
                <a:latin typeface="SourceSansPro"/>
              </a:rPr>
              <a:t>The goods and services tax (GST) is a value-added tax (VAT) levied on most goods and services sold for </a:t>
            </a:r>
            <a:r>
              <a:rPr lang="en-CA" sz="2400" b="0" i="0" dirty="0">
                <a:effectLst/>
                <a:latin typeface="SourceSansPro"/>
              </a:rPr>
              <a:t>domestic consumption</a:t>
            </a:r>
            <a:r>
              <a:rPr lang="en-CA" sz="2400" b="0" i="0" dirty="0">
                <a:solidFill>
                  <a:srgbClr val="111111"/>
                </a:solidFill>
                <a:effectLst/>
                <a:latin typeface="SourceSansPro"/>
              </a:rPr>
              <a:t>. The GST is paid by consumers, but it is remitted to the government by the businesses selling the goods and services.</a:t>
            </a:r>
          </a:p>
          <a:p>
            <a:endParaRPr lang="en-CA" sz="2400" dirty="0">
              <a:solidFill>
                <a:srgbClr val="111111"/>
              </a:solidFill>
              <a:latin typeface="SourceSansPro"/>
            </a:endParaRPr>
          </a:p>
          <a:p>
            <a:pPr algn="l"/>
            <a:r>
              <a:rPr lang="en-CA" sz="2400" dirty="0">
                <a:solidFill>
                  <a:srgbClr val="111111"/>
                </a:solidFill>
                <a:latin typeface="SourceSansPro"/>
                <a:hlinkClick r:id="rId2" action="ppaction://hlinksldjump"/>
              </a:rPr>
              <a:t>QST</a:t>
            </a:r>
            <a:r>
              <a:rPr lang="en-CA" sz="2400" dirty="0">
                <a:solidFill>
                  <a:srgbClr val="111111"/>
                </a:solidFill>
                <a:latin typeface="SourceSansPro"/>
              </a:rPr>
              <a:t>: </a:t>
            </a:r>
            <a:r>
              <a:rPr lang="en-CA" sz="2400" b="0" i="0" dirty="0">
                <a:solidFill>
                  <a:srgbClr val="000000"/>
                </a:solidFill>
                <a:effectLst/>
                <a:latin typeface="avenir"/>
              </a:rPr>
              <a:t>In Québec, the provincial sales tax is called the Québec Sales Tax (QST). Just like the GST, QST is charged and collected on most goods and services and when QST is paid it can be claimed back on your QST return.  Businesses in </a:t>
            </a:r>
            <a:r>
              <a:rPr lang="en-CA" sz="2400" dirty="0">
                <a:solidFill>
                  <a:srgbClr val="000000"/>
                </a:solidFill>
                <a:latin typeface="avenir"/>
              </a:rPr>
              <a:t>Quebec </a:t>
            </a:r>
            <a:r>
              <a:rPr lang="en-CA" sz="2400" b="0" i="0" dirty="0">
                <a:solidFill>
                  <a:srgbClr val="000000"/>
                </a:solidFill>
                <a:effectLst/>
                <a:latin typeface="avenir"/>
              </a:rPr>
              <a:t>are required to register for QST when their total worldwide taxable supply of goods and services exceeds $30,000 in a given calendar quarter or in the four previous consecutive calendar quarters.</a:t>
            </a:r>
          </a:p>
          <a:p>
            <a:pPr algn="l"/>
            <a:endParaRPr lang="en-CA" sz="2400" b="0" i="0" dirty="0">
              <a:solidFill>
                <a:srgbClr val="000000"/>
              </a:solidFill>
              <a:effectLst/>
              <a:latin typeface="avenir"/>
            </a:endParaRPr>
          </a:p>
          <a:p>
            <a:r>
              <a:rPr lang="en-CA" sz="2400" dirty="0">
                <a:solidFill>
                  <a:srgbClr val="111111"/>
                </a:solidFill>
                <a:latin typeface="SourceSansPro"/>
                <a:hlinkClick r:id="rId2" action="ppaction://hlinksldjump"/>
              </a:rPr>
              <a:t>Calendar Quarter</a:t>
            </a:r>
            <a:r>
              <a:rPr lang="en-CA" sz="2400" dirty="0">
                <a:solidFill>
                  <a:srgbClr val="111111"/>
                </a:solidFill>
                <a:latin typeface="SourceSansPro"/>
              </a:rPr>
              <a:t>: A quarter is a three-month period on a company's financial calendar that acts as a basis for periodic financial reports and the paying of dividends. A quarter refers to one-fourth of a year and is typically expressed as Q1 for the first quarter, Q2 for the second quarter, and so forth. For example, a quarter is often shown with its relevant year, as in Q1 2021 or Q121, which represents the first quarter of the year 2021.</a:t>
            </a:r>
          </a:p>
          <a:p>
            <a:endParaRPr lang="en-US" sz="2400" dirty="0"/>
          </a:p>
        </p:txBody>
      </p:sp>
    </p:spTree>
    <p:extLst>
      <p:ext uri="{BB962C8B-B14F-4D97-AF65-F5344CB8AC3E}">
        <p14:creationId xmlns:p14="http://schemas.microsoft.com/office/powerpoint/2010/main" val="580433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790517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D932FE-951A-49B0-9E48-10E7F83DE7F8}"/>
              </a:ext>
            </a:extLst>
          </p:cNvPr>
          <p:cNvSpPr/>
          <p:nvPr/>
        </p:nvSpPr>
        <p:spPr>
          <a:xfrm>
            <a:off x="969264" y="1690688"/>
            <a:ext cx="10323576" cy="3046988"/>
          </a:xfrm>
          <a:prstGeom prst="rect">
            <a:avLst/>
          </a:prstGeom>
        </p:spPr>
        <p:txBody>
          <a:bodyPr wrap="square">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br>
              <a:rPr lang="en-US" sz="4800" dirty="0">
                <a:solidFill>
                  <a:prstClr val="black"/>
                </a:solidFill>
                <a:latin typeface="Arial" panose="020B0604020202020204" pitchFamily="34" charset="0"/>
                <a:cs typeface="Arial" panose="020B0604020202020204" pitchFamily="34" charset="0"/>
              </a:rPr>
            </a:br>
            <a:r>
              <a:rPr lang="en-CA" sz="2400" i="1" dirty="0">
                <a:effectLst/>
                <a:latin typeface="Calibri" panose="020F0502020204030204" pitchFamily="34" charset="0"/>
                <a:ea typeface="Calibri" panose="020F0502020204030204" pitchFamily="34" charset="0"/>
              </a:rPr>
              <a:t>New business owners prefer filing reports and paying the balance owing more regularly. Including that task in your workflow of monthly or quarterly activities is also wise. </a:t>
            </a:r>
            <a:r>
              <a:rPr lang="en-CA" sz="2400" i="1" dirty="0">
                <a:solidFill>
                  <a:srgbClr val="000000"/>
                </a:solidFill>
                <a:effectLst/>
                <a:latin typeface="Calibri" panose="020F0502020204030204" pitchFamily="34" charset="0"/>
                <a:ea typeface="Calibri" panose="020F0502020204030204" pitchFamily="34" charset="0"/>
              </a:rPr>
              <a:t>Make sure you put aside appropriate funds, and to watch your calendar.</a:t>
            </a:r>
            <a:endParaRPr lang="en-US" sz="2400" i="1" dirty="0">
              <a:solidFill>
                <a:prstClr val="black"/>
              </a:solidFill>
              <a:latin typeface="Arial" panose="020B0604020202020204" pitchFamily="34" charset="0"/>
              <a:cs typeface="Arial" panose="020B0604020202020204" pitchFamily="34" charset="0"/>
            </a:endParaRPr>
          </a:p>
          <a:p>
            <a:pPr lvl="0" algn="ctr"/>
            <a:endParaRPr lang="en-US" sz="4800" dirty="0">
              <a:solidFill>
                <a:prstClr val="black"/>
              </a:solidFill>
              <a:latin typeface="Arial" panose="020B0604020202020204" pitchFamily="34" charset="0"/>
              <a:cs typeface="Arial" panose="020B0604020202020204" pitchFamily="34" charset="0"/>
            </a:endParaRP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4142765"/>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23754211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8D8E-E816-4573-A717-5B086F1ADDD4}"/>
              </a:ext>
            </a:extLst>
          </p:cNvPr>
          <p:cNvSpPr>
            <a:spLocks noGrp="1"/>
          </p:cNvSpPr>
          <p:nvPr>
            <p:ph type="ctrTitle"/>
          </p:nvPr>
        </p:nvSpPr>
        <p:spPr>
          <a:xfrm>
            <a:off x="1451228" y="136546"/>
            <a:ext cx="9905619" cy="3566773"/>
          </a:xfrm>
        </p:spPr>
        <p:txBody>
          <a:bodyPr>
            <a:normAutofit/>
          </a:bodyPr>
          <a:lstStyle/>
          <a:p>
            <a:r>
              <a:rPr lang="en-CA" sz="8000" b="1" i="0" cap="all" dirty="0">
                <a:effectLst/>
                <a:latin typeface="Arial" panose="020B0604020202020204" pitchFamily="34" charset="0"/>
                <a:cs typeface="Arial" panose="020B0604020202020204" pitchFamily="34" charset="0"/>
              </a:rPr>
              <a:t>SEMINAR 27:</a:t>
            </a:r>
            <a:br>
              <a:rPr lang="en-CA" sz="8000" b="1" i="0" cap="all" dirty="0">
                <a:effectLst/>
                <a:latin typeface="Arial" panose="020B0604020202020204" pitchFamily="34" charset="0"/>
                <a:cs typeface="Arial" panose="020B0604020202020204" pitchFamily="34" charset="0"/>
              </a:rPr>
            </a:br>
            <a:r>
              <a:rPr lang="en-CA" sz="8000" b="1" i="0" cap="all" dirty="0">
                <a:effectLst/>
                <a:latin typeface="Arial" panose="020B0604020202020204" pitchFamily="34" charset="0"/>
                <a:cs typeface="Arial" panose="020B0604020202020204" pitchFamily="34" charset="0"/>
              </a:rPr>
              <a:t>UNDERSTANDING SALES TAXES</a:t>
            </a:r>
            <a:endParaRPr lang="en-US" sz="80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6239F95-E453-4133-98E8-F0C5B8991BD8}"/>
              </a:ext>
            </a:extLst>
          </p:cNvPr>
          <p:cNvSpPr>
            <a:spLocks noGrp="1"/>
          </p:cNvSpPr>
          <p:nvPr>
            <p:ph type="subTitle" idx="1"/>
          </p:nvPr>
        </p:nvSpPr>
        <p:spPr>
          <a:xfrm>
            <a:off x="312420" y="3773108"/>
            <a:ext cx="11567160" cy="4075027"/>
          </a:xfrm>
        </p:spPr>
        <p:txBody>
          <a:bodyPr>
            <a:normAutofit/>
          </a:bodyPr>
          <a:lstStyle/>
          <a:p>
            <a:pPr>
              <a:lnSpc>
                <a:spcPct val="125000"/>
              </a:lnSpc>
            </a:pPr>
            <a:r>
              <a:rPr lang="en-CA" sz="3200" dirty="0">
                <a:solidFill>
                  <a:srgbClr val="000000"/>
                </a:solidFill>
                <a:effectLst/>
                <a:latin typeface="Calibri" panose="020F0502020204030204" pitchFamily="34" charset="0"/>
                <a:ea typeface="Calibri" panose="020F0502020204030204" pitchFamily="34" charset="0"/>
                <a:cs typeface="Twentieth Century"/>
              </a:rPr>
              <a:t>Learn about the A,B,C’s </a:t>
            </a:r>
            <a:r>
              <a:rPr lang="en-CA" sz="3200" dirty="0">
                <a:latin typeface="Calibri" panose="020F0502020204030204" pitchFamily="34" charset="0"/>
                <a:ea typeface="Calibri" panose="020F0502020204030204" pitchFamily="34" charset="0"/>
                <a:cs typeface="Twentieth Century"/>
              </a:rPr>
              <a:t>to better understand </a:t>
            </a:r>
            <a:r>
              <a:rPr lang="en-CA" sz="3200" dirty="0">
                <a:solidFill>
                  <a:srgbClr val="000000"/>
                </a:solidFill>
                <a:effectLst/>
                <a:latin typeface="Calibri" panose="020F0502020204030204" pitchFamily="34" charset="0"/>
                <a:ea typeface="Calibri" panose="020F0502020204030204" pitchFamily="34" charset="0"/>
                <a:cs typeface="Twentieth Century"/>
              </a:rPr>
              <a:t>Quebec's technical, operational, and legal aspects of sales tax.</a:t>
            </a:r>
            <a:endParaRPr lang="en-CA" sz="3200" dirty="0">
              <a:effectLst/>
              <a:latin typeface="Twentieth Century"/>
              <a:ea typeface="Twentieth Century"/>
              <a:cs typeface="Twentieth Century"/>
            </a:endParaRPr>
          </a:p>
          <a:p>
            <a:endParaRPr lang="en-US" sz="3200" dirty="0"/>
          </a:p>
        </p:txBody>
      </p:sp>
      <p:grpSp>
        <p:nvGrpSpPr>
          <p:cNvPr id="4" name="Group 3">
            <a:extLst>
              <a:ext uri="{FF2B5EF4-FFF2-40B4-BE49-F238E27FC236}">
                <a16:creationId xmlns:a16="http://schemas.microsoft.com/office/drawing/2014/main" id="{E084FA53-442B-4FDA-8F78-D82D083BBE33}"/>
              </a:ext>
            </a:extLst>
          </p:cNvPr>
          <p:cNvGrpSpPr/>
          <p:nvPr/>
        </p:nvGrpSpPr>
        <p:grpSpPr>
          <a:xfrm>
            <a:off x="161831" y="6044184"/>
            <a:ext cx="4666201" cy="752391"/>
            <a:chOff x="161831" y="6169003"/>
            <a:chExt cx="4276819" cy="627572"/>
          </a:xfrm>
        </p:grpSpPr>
        <p:pic>
          <p:nvPicPr>
            <p:cNvPr id="5" name="Picture 4">
              <a:extLst>
                <a:ext uri="{FF2B5EF4-FFF2-40B4-BE49-F238E27FC236}">
                  <a16:creationId xmlns:a16="http://schemas.microsoft.com/office/drawing/2014/main" id="{8F229C42-0C59-43A1-9703-FBB0337CD418}"/>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ACCA940-1955-4BD5-900F-96BDD4140D19}"/>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CE023CD4-9584-404B-A69F-444F4234D176}"/>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56210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CB086-986D-0348-A77B-70F83ACA9A1D}"/>
              </a:ext>
            </a:extLst>
          </p:cNvPr>
          <p:cNvSpPr>
            <a:spLocks noGrp="1"/>
          </p:cNvSpPr>
          <p:nvPr>
            <p:ph type="title"/>
          </p:nvPr>
        </p:nvSpPr>
        <p:spPr>
          <a:xfrm>
            <a:off x="838200" y="666877"/>
            <a:ext cx="10515600" cy="1325563"/>
          </a:xfrm>
        </p:spPr>
        <p:txBody>
          <a:bodyPr>
            <a:noAutofit/>
          </a:bodyPr>
          <a:lstStyle/>
          <a:p>
            <a:pPr algn="ctr"/>
            <a:r>
              <a:rPr lang="en-CA" sz="6000" b="1" dirty="0">
                <a:effectLst/>
                <a:latin typeface="Arial" panose="020B0604020202020204" pitchFamily="34" charset="0"/>
                <a:ea typeface="Calibri" panose="020F0502020204030204" pitchFamily="34" charset="0"/>
                <a:cs typeface="Arial" panose="020B0604020202020204" pitchFamily="34" charset="0"/>
              </a:rPr>
              <a:t>When do I Need to do my GST and QST Reports?</a:t>
            </a:r>
            <a:br>
              <a:rPr lang="en-CA" sz="6000" dirty="0">
                <a:effectLst/>
                <a:latin typeface="Arial" panose="020B0604020202020204" pitchFamily="34" charset="0"/>
                <a:ea typeface="Twentieth Century"/>
                <a:cs typeface="Arial" panose="020B0604020202020204" pitchFamily="34" charset="0"/>
              </a:rPr>
            </a:br>
            <a:endParaRPr lang="en-US" sz="6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90E7B29-52CD-93B9-7FFE-6FD915EAFADF}"/>
              </a:ext>
            </a:extLst>
          </p:cNvPr>
          <p:cNvSpPr txBox="1"/>
          <p:nvPr/>
        </p:nvSpPr>
        <p:spPr>
          <a:xfrm>
            <a:off x="66294" y="1755132"/>
            <a:ext cx="12012930" cy="2513509"/>
          </a:xfrm>
          <a:prstGeom prst="rect">
            <a:avLst/>
          </a:prstGeom>
          <a:noFill/>
        </p:spPr>
        <p:txBody>
          <a:bodyPr wrap="square">
            <a:spAutoFit/>
          </a:bodyPr>
          <a:lstStyle/>
          <a:p>
            <a:pPr>
              <a:spcAft>
                <a:spcPts val="800"/>
              </a:spcAft>
            </a:pPr>
            <a:r>
              <a:rPr lang="en-CA" sz="2400" dirty="0">
                <a:solidFill>
                  <a:srgbClr val="000000"/>
                </a:solidFill>
                <a:effectLst/>
                <a:latin typeface="Calibri" panose="020F0502020204030204" pitchFamily="34" charset="0"/>
                <a:ea typeface="Calibri" panose="020F0502020204030204" pitchFamily="34" charset="0"/>
                <a:cs typeface="Twentieth Century"/>
              </a:rPr>
              <a:t>As mentioned previously in seminar 7, titled What About Sales Taxes  ​(</a:t>
            </a:r>
            <a:r>
              <a:rPr lang="en-CA" sz="2400" dirty="0">
                <a:solidFill>
                  <a:srgbClr val="000000"/>
                </a:solidFill>
                <a:effectLst/>
                <a:latin typeface="Calibri" panose="020F0502020204030204" pitchFamily="34" charset="0"/>
                <a:ea typeface="Calibri" panose="020F0502020204030204" pitchFamily="34" charset="0"/>
                <a:cs typeface="Twentieth Century"/>
                <a:hlinkClick r:id="rId2" action="ppaction://hlinksldjump" tooltip="The goods and services tax (GST) is a value-added tax (VAT) levied on most goods and services sold for domestic consumption. The GST is paid by consumers, but it is remitted to the government by the businesses selling the goods and services."/>
              </a:rPr>
              <a:t>GST</a:t>
            </a:r>
            <a:r>
              <a:rPr lang="en-CA" sz="2400" dirty="0">
                <a:solidFill>
                  <a:srgbClr val="000000"/>
                </a:solidFill>
                <a:effectLst/>
                <a:latin typeface="Calibri" panose="020F0502020204030204" pitchFamily="34" charset="0"/>
                <a:ea typeface="Calibri" panose="020F0502020204030204" pitchFamily="34" charset="0"/>
                <a:cs typeface="Twentieth Century"/>
              </a:rPr>
              <a:t> and </a:t>
            </a:r>
            <a:r>
              <a:rPr lang="en-CA" sz="2400" dirty="0">
                <a:solidFill>
                  <a:srgbClr val="000000"/>
                </a:solidFill>
                <a:effectLst/>
                <a:latin typeface="Calibri" panose="020F0502020204030204" pitchFamily="34" charset="0"/>
                <a:ea typeface="Calibri" panose="020F0502020204030204" pitchFamily="34" charset="0"/>
                <a:cs typeface="Twentieth Century"/>
                <a:hlinkClick r:id="rId2" action="ppaction://hlinksldjump" tooltip="In Québec, the provincial sales tax is called the Québec Sales Tax (QST). Just like the GST, QST is charged and collected on most goods and services and when QST is paid it can be claimed back on your QST return. The QST rate is 9.975%."/>
              </a:rPr>
              <a:t>QST</a:t>
            </a:r>
            <a:r>
              <a:rPr lang="en-CA" sz="2400" dirty="0">
                <a:solidFill>
                  <a:srgbClr val="000000"/>
                </a:solidFill>
                <a:effectLst/>
                <a:latin typeface="Calibri" panose="020F0502020204030204" pitchFamily="34" charset="0"/>
                <a:ea typeface="Calibri" panose="020F0502020204030204" pitchFamily="34" charset="0"/>
                <a:cs typeface="Twentieth Century"/>
              </a:rPr>
              <a:t>)?  You must, as a good corporate citizen</a:t>
            </a:r>
            <a:r>
              <a:rPr lang="en-CA" sz="2400" dirty="0">
                <a:effectLst/>
                <a:latin typeface="Calibri" panose="020F0502020204030204" pitchFamily="34" charset="0"/>
                <a:ea typeface="Calibri" panose="020F0502020204030204" pitchFamily="34" charset="0"/>
                <a:cs typeface="Twentieth Century"/>
              </a:rPr>
              <a:t>,</a:t>
            </a:r>
            <a:r>
              <a:rPr lang="en-CA" sz="2400" dirty="0">
                <a:solidFill>
                  <a:srgbClr val="000000"/>
                </a:solidFill>
                <a:effectLst/>
                <a:latin typeface="Calibri" panose="020F0502020204030204" pitchFamily="34" charset="0"/>
                <a:ea typeface="Calibri" panose="020F0502020204030204" pitchFamily="34" charset="0"/>
                <a:cs typeface="Twentieth Century"/>
              </a:rPr>
              <a:t> register for and collect the goods and services tax (GST) and the Québec sales tax QST if:</a:t>
            </a:r>
          </a:p>
          <a:p>
            <a:pPr marL="342900" indent="-342900">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Twentieth Century"/>
              </a:rPr>
              <a:t>Your total sales exceed 30,000 $ in a given </a:t>
            </a:r>
            <a:r>
              <a:rPr lang="en-CA" sz="2400" u="none" strike="noStrike" dirty="0">
                <a:solidFill>
                  <a:srgbClr val="000000"/>
                </a:solidFill>
                <a:effectLst/>
                <a:latin typeface="Calibri" panose="020F0502020204030204" pitchFamily="34" charset="0"/>
                <a:ea typeface="Calibri" panose="020F0502020204030204" pitchFamily="34" charset="0"/>
                <a:cs typeface="Twentieth Century"/>
                <a:hlinkClick r:id="rId2" action="ppaction://hlinksldjump" tooltip="A quarter is a three-month period on a company's financial calendar that acts as a basis for periodic financial reports and the paying of dividends. A quarter refers to one-fourth of a year and is typically expressed as Q1 for the first quarter, Q2 for the"/>
              </a:rPr>
              <a:t>calendar quarter</a:t>
            </a:r>
            <a:r>
              <a:rPr lang="en-CA" sz="2400" dirty="0">
                <a:solidFill>
                  <a:srgbClr val="000000"/>
                </a:solidFill>
                <a:effectLst/>
                <a:latin typeface="Calibri" panose="020F0502020204030204" pitchFamily="34" charset="0"/>
                <a:ea typeface="Calibri" panose="020F0502020204030204" pitchFamily="34" charset="0"/>
                <a:cs typeface="Twentieth Century"/>
                <a:hlinkClick r:id="rId2" action="ppaction://hlinksldjump" tooltip="A quarter is a three-month period on a company's financial calendar that acts as a basis for periodic financial reports and the paying of dividends. A quarter refers to one-fourth of a year and is typically expressed as Q1 for the first quarter, Q2 for the"/>
              </a:rPr>
              <a:t> </a:t>
            </a:r>
            <a:r>
              <a:rPr lang="en-CA" sz="2400" dirty="0">
                <a:solidFill>
                  <a:srgbClr val="000000"/>
                </a:solidFill>
                <a:effectLst/>
                <a:latin typeface="Calibri" panose="020F0502020204030204" pitchFamily="34" charset="0"/>
                <a:ea typeface="Calibri" panose="020F0502020204030204" pitchFamily="34" charset="0"/>
                <a:cs typeface="Twentieth Century"/>
              </a:rPr>
              <a:t>or the four preceding calendar quarters;</a:t>
            </a:r>
          </a:p>
          <a:p>
            <a:pPr marL="285750" lvl="0" indent="-285750">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rPr>
              <a:t>You operate a taxi or limousine business.</a:t>
            </a:r>
            <a:endParaRPr lang="en-US" sz="2400" dirty="0"/>
          </a:p>
        </p:txBody>
      </p:sp>
      <p:sp>
        <p:nvSpPr>
          <p:cNvPr id="7" name="TextBox 6">
            <a:extLst>
              <a:ext uri="{FF2B5EF4-FFF2-40B4-BE49-F238E27FC236}">
                <a16:creationId xmlns:a16="http://schemas.microsoft.com/office/drawing/2014/main" id="{7A85F0EF-977C-99D5-4067-E285F424DEFC}"/>
              </a:ext>
            </a:extLst>
          </p:cNvPr>
          <p:cNvSpPr txBox="1"/>
          <p:nvPr/>
        </p:nvSpPr>
        <p:spPr>
          <a:xfrm rot="21213870">
            <a:off x="5854266" y="3855376"/>
            <a:ext cx="6135624" cy="2308324"/>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Calibri" panose="020F0502020204030204" pitchFamily="34" charset="0"/>
                <a:cs typeface="Twentieth Century"/>
              </a:rPr>
              <a:t>The good news is throughout Quebec, </a:t>
            </a:r>
            <a:r>
              <a:rPr lang="en-CA" sz="2400" dirty="0" err="1">
                <a:effectLst/>
                <a:latin typeface="Calibri" panose="020F0502020204030204" pitchFamily="34" charset="0"/>
                <a:ea typeface="Calibri" panose="020F0502020204030204" pitchFamily="34" charset="0"/>
                <a:cs typeface="Twentieth Century"/>
              </a:rPr>
              <a:t>Revenu</a:t>
            </a:r>
            <a:r>
              <a:rPr lang="en-CA" sz="2400" dirty="0">
                <a:effectLst/>
                <a:latin typeface="Calibri" panose="020F0502020204030204" pitchFamily="34" charset="0"/>
                <a:ea typeface="Calibri" panose="020F0502020204030204" pitchFamily="34" charset="0"/>
                <a:cs typeface="Twentieth Century"/>
              </a:rPr>
              <a:t> Québec is responsible for administering the GST on behalf of the Canadian Revenue Agency (CRA). Therefore, you do not have to register with the federal government to obtain your GST number.</a:t>
            </a:r>
            <a:endParaRPr lang="en-CA" sz="2000" dirty="0">
              <a:effectLst/>
              <a:latin typeface="Twentieth Century"/>
              <a:ea typeface="Twentieth Century"/>
              <a:cs typeface="Twentieth Century"/>
            </a:endParaRPr>
          </a:p>
        </p:txBody>
      </p:sp>
      <p:pic>
        <p:nvPicPr>
          <p:cNvPr id="1026" name="Picture 2">
            <a:extLst>
              <a:ext uri="{FF2B5EF4-FFF2-40B4-BE49-F238E27FC236}">
                <a16:creationId xmlns:a16="http://schemas.microsoft.com/office/drawing/2014/main" id="{B22DF8DE-7945-C845-68C9-D96584856257}"/>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foregroundMark x1="49833" y1="33500" x2="56000" y2="28000"/>
                        <a14:foregroundMark x1="54667" y1="36000" x2="52000" y2="33833"/>
                        <a14:foregroundMark x1="52833" y1="37833" x2="49833" y2="36667"/>
                        <a14:foregroundMark x1="46833" y1="49833" x2="61500" y2="52500"/>
                        <a14:foregroundMark x1="39667" y1="66333" x2="65667" y2="66833"/>
                        <a14:foregroundMark x1="65667" y1="66833" x2="68500" y2="66500"/>
                        <a14:foregroundMark x1="33000" y1="37833" x2="42833" y2="28000"/>
                      </a14:backgroundRemoval>
                    </a14:imgEffect>
                  </a14:imgLayer>
                </a14:imgProps>
              </a:ext>
              <a:ext uri="{28A0092B-C50C-407E-A947-70E740481C1C}">
                <a14:useLocalDpi xmlns:a14="http://schemas.microsoft.com/office/drawing/2010/main" val="0"/>
              </a:ext>
            </a:extLst>
          </a:blip>
          <a:srcRect/>
          <a:stretch>
            <a:fillRect/>
          </a:stretch>
        </p:blipFill>
        <p:spPr bwMode="auto">
          <a:xfrm rot="20872608">
            <a:off x="1190806" y="3672144"/>
            <a:ext cx="3756872" cy="3756872"/>
          </a:xfrm>
          <a:prstGeom prst="rect">
            <a:avLst/>
          </a:prstGeom>
          <a:noFill/>
          <a:extLst>
            <a:ext uri="{909E8E84-426E-40DD-AFC4-6F175D3DCCD1}">
              <a14:hiddenFill xmlns:a14="http://schemas.microsoft.com/office/drawing/2010/main">
                <a:solidFill>
                  <a:srgbClr val="FFFFFF"/>
                </a:solidFill>
              </a14:hiddenFill>
            </a:ext>
          </a:extLst>
        </p:spPr>
      </p:pic>
      <p:sp>
        <p:nvSpPr>
          <p:cNvPr id="8" name="Arrow: Right 7">
            <a:extLst>
              <a:ext uri="{FF2B5EF4-FFF2-40B4-BE49-F238E27FC236}">
                <a16:creationId xmlns:a16="http://schemas.microsoft.com/office/drawing/2014/main" id="{BDFE7EFB-4846-CF39-B337-7695A0AC0CD4}"/>
              </a:ext>
            </a:extLst>
          </p:cNvPr>
          <p:cNvSpPr/>
          <p:nvPr/>
        </p:nvSpPr>
        <p:spPr>
          <a:xfrm>
            <a:off x="10743819" y="6181344"/>
            <a:ext cx="1420749" cy="6766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115255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293BC38-91F3-2CC8-1B28-ECF747C34E1C}"/>
              </a:ext>
            </a:extLst>
          </p:cNvPr>
          <p:cNvSpPr>
            <a:spLocks noGrp="1"/>
          </p:cNvSpPr>
          <p:nvPr>
            <p:ph type="title"/>
          </p:nvPr>
        </p:nvSpPr>
        <p:spPr>
          <a:xfrm>
            <a:off x="838200" y="310261"/>
            <a:ext cx="10515600" cy="1325563"/>
          </a:xfrm>
        </p:spPr>
        <p:txBody>
          <a:bodyPr>
            <a:noAutofit/>
          </a:bodyPr>
          <a:lstStyle/>
          <a:p>
            <a:pPr algn="ctr"/>
            <a:r>
              <a:rPr lang="en-CA" b="1" dirty="0">
                <a:effectLst/>
                <a:latin typeface="Arial" panose="020B0604020202020204" pitchFamily="34" charset="0"/>
                <a:ea typeface="Calibri" panose="020F0502020204030204" pitchFamily="34" charset="0"/>
                <a:cs typeface="Arial" panose="020B0604020202020204" pitchFamily="34" charset="0"/>
              </a:rPr>
              <a:t>When do I Need to do my GST and QST Reports, Cont’d.</a:t>
            </a:r>
            <a:br>
              <a:rPr lang="en-CA" dirty="0">
                <a:effectLst/>
                <a:latin typeface="Arial" panose="020B0604020202020204" pitchFamily="34" charset="0"/>
                <a:ea typeface="Twentieth Century"/>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0BA1100-C3D6-D252-0E0A-AC98D728043B}"/>
              </a:ext>
            </a:extLst>
          </p:cNvPr>
          <p:cNvSpPr txBox="1"/>
          <p:nvPr/>
        </p:nvSpPr>
        <p:spPr>
          <a:xfrm>
            <a:off x="130302" y="1439432"/>
            <a:ext cx="11656314" cy="3447098"/>
          </a:xfrm>
          <a:prstGeom prst="rect">
            <a:avLst/>
          </a:prstGeom>
          <a:noFill/>
        </p:spPr>
        <p:txBody>
          <a:bodyPr wrap="square">
            <a:spAutoFit/>
          </a:bodyPr>
          <a:lstStyle/>
          <a:p>
            <a:pPr>
              <a:spcAft>
                <a:spcPts val="800"/>
              </a:spcAft>
            </a:pPr>
            <a:r>
              <a:rPr lang="en-CA" sz="2200" dirty="0">
                <a:solidFill>
                  <a:srgbClr val="000000"/>
                </a:solidFill>
                <a:effectLst/>
                <a:ea typeface="Calibri" panose="020F0502020204030204" pitchFamily="34" charset="0"/>
                <a:cs typeface="Twentieth Century"/>
              </a:rPr>
              <a:t>Once registered, the GST and the QST reports are submitted periodically: these periods are </a:t>
            </a:r>
            <a:r>
              <a:rPr lang="en-CA" sz="2200" dirty="0">
                <a:effectLst/>
                <a:ea typeface="Calibri" panose="020F0502020204030204" pitchFamily="34" charset="0"/>
                <a:cs typeface="Twentieth Century"/>
              </a:rPr>
              <a:t>annually</a:t>
            </a:r>
            <a:r>
              <a:rPr lang="en-CA" sz="2200" dirty="0">
                <a:solidFill>
                  <a:srgbClr val="000000"/>
                </a:solidFill>
                <a:effectLst/>
                <a:ea typeface="Calibri" panose="020F0502020204030204" pitchFamily="34" charset="0"/>
                <a:cs typeface="Twentieth Century"/>
              </a:rPr>
              <a:t>, quarterly, or monthly, depending on your business situation. </a:t>
            </a:r>
            <a:endParaRPr lang="en-CA" sz="2200" dirty="0">
              <a:effectLst/>
              <a:ea typeface="Twentieth Century"/>
              <a:cs typeface="Twentieth Century"/>
            </a:endParaRPr>
          </a:p>
          <a:p>
            <a:pPr marL="342900" lvl="0" indent="-342900">
              <a:spcAft>
                <a:spcPts val="800"/>
              </a:spcAft>
              <a:buFont typeface="Symbol" panose="05050102010706020507" pitchFamily="18" charset="2"/>
              <a:buChar char=""/>
            </a:pPr>
            <a:r>
              <a:rPr lang="en-CA" sz="2200" dirty="0">
                <a:solidFill>
                  <a:schemeClr val="accent6">
                    <a:lumMod val="75000"/>
                  </a:schemeClr>
                </a:solidFill>
                <a:effectLst/>
                <a:ea typeface="Calibri" panose="020F0502020204030204" pitchFamily="34" charset="0"/>
                <a:cs typeface="Twentieth Century"/>
              </a:rPr>
              <a:t>Annually</a:t>
            </a:r>
            <a:r>
              <a:rPr lang="en-CA" sz="2200" dirty="0">
                <a:effectLst/>
                <a:ea typeface="Calibri" panose="020F0502020204030204" pitchFamily="34" charset="0"/>
                <a:cs typeface="Twentieth Century"/>
              </a:rPr>
              <a:t>, one declaration per year, which must be paid three months after the last day of your statement period. This method is simple, but it can have a considerable impact on liquidity if it is poorly planned and money isn’t set aside during the year.</a:t>
            </a:r>
            <a:endParaRPr lang="en-CA" sz="2200" dirty="0">
              <a:effectLst/>
              <a:ea typeface="Twentieth Century"/>
              <a:cs typeface="Twentieth Century"/>
            </a:endParaRPr>
          </a:p>
          <a:p>
            <a:pPr marL="342900" lvl="0" indent="-342900">
              <a:spcAft>
                <a:spcPts val="800"/>
              </a:spcAft>
              <a:buFont typeface="Symbol" panose="05050102010706020507" pitchFamily="18" charset="2"/>
              <a:buChar char=""/>
            </a:pPr>
            <a:r>
              <a:rPr lang="en-CA" sz="2200" dirty="0">
                <a:solidFill>
                  <a:srgbClr val="0070C0"/>
                </a:solidFill>
                <a:effectLst/>
                <a:ea typeface="Calibri" panose="020F0502020204030204" pitchFamily="34" charset="0"/>
                <a:cs typeface="Twentieth Century"/>
              </a:rPr>
              <a:t>Quarterly</a:t>
            </a:r>
            <a:r>
              <a:rPr lang="en-CA" sz="2200" dirty="0">
                <a:solidFill>
                  <a:srgbClr val="000000"/>
                </a:solidFill>
                <a:effectLst/>
                <a:ea typeface="Calibri" panose="020F0502020204030204" pitchFamily="34" charset="0"/>
                <a:cs typeface="Twentieth Century"/>
              </a:rPr>
              <a:t>, </a:t>
            </a:r>
            <a:r>
              <a:rPr lang="en-CA" sz="2200" dirty="0">
                <a:effectLst/>
                <a:ea typeface="Calibri" panose="020F0502020204030204" pitchFamily="34" charset="0"/>
                <a:cs typeface="Twentieth Century"/>
              </a:rPr>
              <a:t>four declarations a year (every three months), which must be paid one month after the last day of your statement period. This is an excellent option if you’re well organized.</a:t>
            </a:r>
            <a:endParaRPr lang="en-CA" sz="2200" dirty="0">
              <a:ea typeface="Calibri" panose="020F0502020204030204" pitchFamily="34" charset="0"/>
              <a:cs typeface="Twentieth Century"/>
            </a:endParaRPr>
          </a:p>
          <a:p>
            <a:pPr marL="342900" lvl="0" indent="-342900">
              <a:spcAft>
                <a:spcPts val="800"/>
              </a:spcAft>
              <a:buFont typeface="Symbol" panose="05050102010706020507" pitchFamily="18" charset="2"/>
              <a:buChar char=""/>
            </a:pPr>
            <a:r>
              <a:rPr lang="en-CA" sz="2200" dirty="0">
                <a:solidFill>
                  <a:srgbClr val="C00000"/>
                </a:solidFill>
                <a:effectLst/>
                <a:ea typeface="Calibri" panose="020F0502020204030204" pitchFamily="34" charset="0"/>
              </a:rPr>
              <a:t>Monthly</a:t>
            </a:r>
            <a:r>
              <a:rPr lang="en-CA" sz="2200" dirty="0">
                <a:solidFill>
                  <a:srgbClr val="000000"/>
                </a:solidFill>
                <a:effectLst/>
                <a:ea typeface="Calibri" panose="020F0502020204030204" pitchFamily="34" charset="0"/>
              </a:rPr>
              <a:t>,</a:t>
            </a:r>
            <a:r>
              <a:rPr lang="en-CA" sz="2200" dirty="0">
                <a:effectLst/>
                <a:ea typeface="Calibri" panose="020F0502020204030204" pitchFamily="34" charset="0"/>
              </a:rPr>
              <a:t> twelve yearly declarations must be paid one month after the last day of your statement period, which can be time-consuming for a multitasking entrepreneur.</a:t>
            </a:r>
            <a:endParaRPr lang="en-US" sz="2200" dirty="0"/>
          </a:p>
        </p:txBody>
      </p:sp>
      <p:sp>
        <p:nvSpPr>
          <p:cNvPr id="7" name="TextBox 6">
            <a:extLst>
              <a:ext uri="{FF2B5EF4-FFF2-40B4-BE49-F238E27FC236}">
                <a16:creationId xmlns:a16="http://schemas.microsoft.com/office/drawing/2014/main" id="{D9C3F4DB-0683-355E-FCBA-0725E6E69C22}"/>
              </a:ext>
            </a:extLst>
          </p:cNvPr>
          <p:cNvSpPr txBox="1"/>
          <p:nvPr/>
        </p:nvSpPr>
        <p:spPr>
          <a:xfrm rot="21432883">
            <a:off x="4610618" y="5100517"/>
            <a:ext cx="7768597" cy="1569660"/>
          </a:xfrm>
          <a:prstGeom prst="rect">
            <a:avLst/>
          </a:prstGeom>
          <a:noFill/>
        </p:spPr>
        <p:txBody>
          <a:bodyPr wrap="square">
            <a:spAutoFit/>
          </a:bodyPr>
          <a:lstStyle/>
          <a:p>
            <a:r>
              <a:rPr lang="en-CA" sz="2400" dirty="0">
                <a:solidFill>
                  <a:srgbClr val="000000"/>
                </a:solidFill>
                <a:effectLst/>
                <a:latin typeface="Calibri" panose="020F0502020204030204" pitchFamily="34" charset="0"/>
                <a:ea typeface="Calibri" panose="020F0502020204030204" pitchFamily="34" charset="0"/>
              </a:rPr>
              <a:t>Whether you choose the monthly or quarterly declaration, you will realize that the deadlines come back quickly! Make sure you put aside your contributions and watch your calendar.</a:t>
            </a:r>
            <a:endParaRPr lang="en-US" sz="2400" dirty="0"/>
          </a:p>
        </p:txBody>
      </p:sp>
      <p:sp>
        <p:nvSpPr>
          <p:cNvPr id="8" name="TextBox 7">
            <a:extLst>
              <a:ext uri="{FF2B5EF4-FFF2-40B4-BE49-F238E27FC236}">
                <a16:creationId xmlns:a16="http://schemas.microsoft.com/office/drawing/2014/main" id="{DE2AB78E-9B39-A6DB-67A4-947D89B602E9}"/>
              </a:ext>
            </a:extLst>
          </p:cNvPr>
          <p:cNvSpPr txBox="1"/>
          <p:nvPr/>
        </p:nvSpPr>
        <p:spPr>
          <a:xfrm rot="20531220">
            <a:off x="3401567" y="5169009"/>
            <a:ext cx="1737360" cy="461665"/>
          </a:xfrm>
          <a:prstGeom prst="rect">
            <a:avLst/>
          </a:prstGeom>
          <a:noFill/>
        </p:spPr>
        <p:txBody>
          <a:bodyPr wrap="square" rtlCol="0">
            <a:prstTxWarp prst="textArchUp">
              <a:avLst/>
            </a:prstTxWarp>
            <a:spAutoFit/>
          </a:bodyPr>
          <a:lstStyle/>
          <a:p>
            <a:r>
              <a:rPr lang="en-CA" sz="2400" i="1" dirty="0">
                <a:ln w="0">
                  <a:solidFill>
                    <a:schemeClr val="accent5">
                      <a:lumMod val="75000"/>
                    </a:schemeClr>
                  </a:solidFill>
                </a:ln>
                <a:solidFill>
                  <a:schemeClr val="accent1">
                    <a:lumMod val="75000"/>
                  </a:schemeClr>
                </a:solidFill>
                <a:effectLst>
                  <a:outerShdw blurRad="38100" dist="25400" dir="5400000" algn="ctr" rotWithShape="0">
                    <a:srgbClr val="6E747A">
                      <a:alpha val="43000"/>
                    </a:srgbClr>
                  </a:outerShdw>
                </a:effectLst>
              </a:rPr>
              <a:t>Remember:</a:t>
            </a:r>
            <a:endParaRPr lang="en-US" sz="2400" i="1" dirty="0">
              <a:ln w="0">
                <a:solidFill>
                  <a:schemeClr val="accent5">
                    <a:lumMod val="75000"/>
                  </a:schemeClr>
                </a:solidFill>
              </a:ln>
              <a:solidFill>
                <a:schemeClr val="accent1">
                  <a:lumMod val="75000"/>
                </a:schemeClr>
              </a:solidFill>
              <a:effectLst>
                <a:outerShdw blurRad="38100" dist="25400" dir="5400000" algn="ctr" rotWithShape="0">
                  <a:srgbClr val="6E747A">
                    <a:alpha val="43000"/>
                  </a:srgbClr>
                </a:outerShdw>
              </a:effectLst>
            </a:endParaRPr>
          </a:p>
        </p:txBody>
      </p:sp>
      <p:sp>
        <p:nvSpPr>
          <p:cNvPr id="9" name="Arrow: Right 8">
            <a:extLst>
              <a:ext uri="{FF2B5EF4-FFF2-40B4-BE49-F238E27FC236}">
                <a16:creationId xmlns:a16="http://schemas.microsoft.com/office/drawing/2014/main" id="{45396FEE-C7AE-38C0-2C87-CB7891CD9AC9}"/>
              </a:ext>
            </a:extLst>
          </p:cNvPr>
          <p:cNvSpPr/>
          <p:nvPr/>
        </p:nvSpPr>
        <p:spPr>
          <a:xfrm>
            <a:off x="10771251" y="6181344"/>
            <a:ext cx="1420749" cy="6766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2167038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176B814-9A09-DC9B-4FB3-EC14E065A8BD}"/>
              </a:ext>
            </a:extLst>
          </p:cNvPr>
          <p:cNvSpPr>
            <a:spLocks noGrp="1"/>
          </p:cNvSpPr>
          <p:nvPr>
            <p:ph type="title"/>
          </p:nvPr>
        </p:nvSpPr>
        <p:spPr>
          <a:xfrm>
            <a:off x="838200" y="365125"/>
            <a:ext cx="10515600" cy="1325563"/>
          </a:xfrm>
        </p:spPr>
        <p:txBody>
          <a:bodyPr>
            <a:noAutofit/>
          </a:bodyPr>
          <a:lstStyle/>
          <a:p>
            <a:pPr algn="ctr"/>
            <a:r>
              <a:rPr lang="en-CA" b="1" dirty="0">
                <a:effectLst/>
                <a:latin typeface="Arial" panose="020B0604020202020204" pitchFamily="34" charset="0"/>
                <a:ea typeface="Calibri" panose="020F0502020204030204" pitchFamily="34" charset="0"/>
                <a:cs typeface="Arial" panose="020B0604020202020204" pitchFamily="34" charset="0"/>
              </a:rPr>
              <a:t>When do I Need to do my GST and QST Reports, Cont’d.</a:t>
            </a:r>
            <a:br>
              <a:rPr lang="en-CA" dirty="0">
                <a:effectLst/>
                <a:latin typeface="Arial" panose="020B0604020202020204" pitchFamily="34" charset="0"/>
                <a:ea typeface="Twentieth Century"/>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D205538-3989-6E4C-5AE2-D7EE8C93DC53}"/>
              </a:ext>
            </a:extLst>
          </p:cNvPr>
          <p:cNvSpPr txBox="1"/>
          <p:nvPr/>
        </p:nvSpPr>
        <p:spPr>
          <a:xfrm>
            <a:off x="276606" y="671747"/>
            <a:ext cx="4697730" cy="5123647"/>
          </a:xfrm>
          <a:prstGeom prst="rect">
            <a:avLst/>
          </a:prstGeom>
          <a:noFill/>
        </p:spPr>
        <p:txBody>
          <a:bodyPr wrap="square">
            <a:spAutoFit/>
          </a:bodyPr>
          <a:lstStyle/>
          <a:p>
            <a:pPr>
              <a:lnSpc>
                <a:spcPct val="150000"/>
              </a:lnSpc>
              <a:spcAft>
                <a:spcPts val="800"/>
              </a:spcAft>
            </a:pPr>
            <a:r>
              <a:rPr lang="en-CA" sz="2400" dirty="0">
                <a:effectLst/>
                <a:ea typeface="Calibri" panose="020F0502020204030204" pitchFamily="34" charset="0"/>
                <a:cs typeface="Twentieth Century"/>
              </a:rPr>
              <a:t> </a:t>
            </a:r>
            <a:endParaRPr lang="en-CA" sz="2400" dirty="0">
              <a:effectLst/>
              <a:ea typeface="Twentieth Century"/>
              <a:cs typeface="Twentieth Century"/>
            </a:endParaRPr>
          </a:p>
          <a:p>
            <a:pPr>
              <a:lnSpc>
                <a:spcPct val="150000"/>
              </a:lnSpc>
            </a:pPr>
            <a:r>
              <a:rPr lang="en-CA" sz="2400" dirty="0">
                <a:effectLst/>
                <a:ea typeface="Calibri" panose="020F0502020204030204" pitchFamily="34" charset="0"/>
              </a:rPr>
              <a:t>As time passes and your business evolves, you might realize that the option you initially selected may no longer be the most optimal.  You might choose the annual reporting option to make the year-end reporting requirements as simple as possible. </a:t>
            </a:r>
            <a:endParaRPr lang="en-US" sz="2400" dirty="0"/>
          </a:p>
        </p:txBody>
      </p:sp>
      <p:sp>
        <p:nvSpPr>
          <p:cNvPr id="7" name="TextBox 6">
            <a:extLst>
              <a:ext uri="{FF2B5EF4-FFF2-40B4-BE49-F238E27FC236}">
                <a16:creationId xmlns:a16="http://schemas.microsoft.com/office/drawing/2014/main" id="{0BB55608-78E7-65FF-3973-2B2075D9E75C}"/>
              </a:ext>
            </a:extLst>
          </p:cNvPr>
          <p:cNvSpPr txBox="1"/>
          <p:nvPr/>
        </p:nvSpPr>
        <p:spPr>
          <a:xfrm>
            <a:off x="6208776" y="1279208"/>
            <a:ext cx="5738622" cy="3913059"/>
          </a:xfrm>
          <a:prstGeom prst="rect">
            <a:avLst/>
          </a:prstGeom>
          <a:noFill/>
        </p:spPr>
        <p:txBody>
          <a:bodyPr wrap="square">
            <a:spAutoFit/>
          </a:bodyPr>
          <a:lstStyle/>
          <a:p>
            <a:pPr>
              <a:lnSpc>
                <a:spcPct val="150000"/>
              </a:lnSpc>
              <a:spcAft>
                <a:spcPts val="800"/>
              </a:spcAft>
            </a:pPr>
            <a:r>
              <a:rPr lang="en-CA" sz="2400" dirty="0">
                <a:effectLst/>
                <a:latin typeface="Calibri" panose="020F0502020204030204" pitchFamily="34" charset="0"/>
                <a:ea typeface="Calibri" panose="020F0502020204030204" pitchFamily="34" charset="0"/>
                <a:cs typeface="Twentieth Century"/>
              </a:rPr>
              <a:t>How often you file your sales tax returns depends on your or your accountant’s availability.  New business owners prefer filing reports and paying the balance owing more regularly. Including that task in workflow and monthly or quarterly activities is also wise. </a:t>
            </a:r>
            <a:endParaRPr lang="en-CA" sz="2000" dirty="0">
              <a:effectLst/>
              <a:latin typeface="Twentieth Century"/>
              <a:ea typeface="Twentieth Century"/>
              <a:cs typeface="Twentieth Century"/>
            </a:endParaRPr>
          </a:p>
        </p:txBody>
      </p:sp>
      <p:pic>
        <p:nvPicPr>
          <p:cNvPr id="2050" name="Picture 2">
            <a:extLst>
              <a:ext uri="{FF2B5EF4-FFF2-40B4-BE49-F238E27FC236}">
                <a16:creationId xmlns:a16="http://schemas.microsoft.com/office/drawing/2014/main" id="{6A2BAE81-22BA-40CE-6BE8-00F144008475}"/>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foregroundMark x1="27667" y1="40000" x2="27833" y2="38167"/>
                        <a14:foregroundMark x1="19333" y1="66167" x2="19500" y2="66500"/>
                        <a14:foregroundMark x1="15000" y1="72333" x2="12333" y2="72500"/>
                        <a14:foregroundMark x1="86333" y1="72833" x2="88667" y2="72833"/>
                        <a14:foregroundMark x1="80000" y1="64000" x2="80833" y2="66833"/>
                        <a14:foregroundMark x1="75500" y1="37833" x2="76000" y2="38167"/>
                        <a14:foregroundMark x1="40000" y1="43167" x2="41333" y2="37667"/>
                        <a14:foregroundMark x1="35000" y1="47500" x2="36333" y2="44333"/>
                        <a14:foregroundMark x1="31667" y1="49500" x2="33333" y2="42833"/>
                        <a14:foregroundMark x1="29667" y1="51500" x2="32667" y2="42667"/>
                        <a14:foregroundMark x1="32667" y1="42667" x2="34000" y2="41500"/>
                        <a14:foregroundMark x1="29333" y1="51167" x2="32000" y2="42000"/>
                        <a14:foregroundMark x1="32000" y1="42000" x2="32500" y2="41833"/>
                      </a14:backgroundRemoval>
                    </a14:imgEffect>
                  </a14:imgLayer>
                </a14:imgProps>
              </a:ext>
              <a:ext uri="{28A0092B-C50C-407E-A947-70E740481C1C}">
                <a14:useLocalDpi xmlns:a14="http://schemas.microsoft.com/office/drawing/2010/main" val="0"/>
              </a:ext>
            </a:extLst>
          </a:blip>
          <a:srcRect/>
          <a:stretch>
            <a:fillRect/>
          </a:stretch>
        </p:blipFill>
        <p:spPr bwMode="auto">
          <a:xfrm>
            <a:off x="3539490" y="3743328"/>
            <a:ext cx="4104132" cy="4104132"/>
          </a:xfrm>
          <a:prstGeom prst="rect">
            <a:avLst/>
          </a:prstGeom>
          <a:noFill/>
          <a:effectLst>
            <a:outerShdw blurRad="76200" dir="13500000" sy="23000" kx="1200000" algn="br" rotWithShape="0">
              <a:prstClr val="black">
                <a:alpha val="2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2124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94B00-1E0B-B244-D839-1F2FDF43F917}"/>
              </a:ext>
            </a:extLst>
          </p:cNvPr>
          <p:cNvSpPr>
            <a:spLocks noGrp="1"/>
          </p:cNvSpPr>
          <p:nvPr>
            <p:ph type="title"/>
          </p:nvPr>
        </p:nvSpPr>
        <p:spPr>
          <a:xfrm>
            <a:off x="838200" y="154813"/>
            <a:ext cx="10515600" cy="1325563"/>
          </a:xfrm>
        </p:spPr>
        <p:txBody>
          <a:bodyPr>
            <a:noAutofit/>
          </a:bodyPr>
          <a:lstStyle/>
          <a:p>
            <a:pPr algn="ctr"/>
            <a:r>
              <a:rPr lang="en-CA" sz="4800" b="1" dirty="0">
                <a:effectLst/>
                <a:latin typeface="Arial" panose="020B0604020202020204" pitchFamily="34" charset="0"/>
                <a:ea typeface="Calibri" panose="020F0502020204030204" pitchFamily="34" charset="0"/>
                <a:cs typeface="Arial" panose="020B0604020202020204" pitchFamily="34" charset="0"/>
              </a:rPr>
              <a:t>Why do I Need to do my GST and QST Reports? </a:t>
            </a:r>
            <a:endParaRPr lang="en-US" sz="48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F1573F7-8644-76E1-9A32-E0205C493B17}"/>
              </a:ext>
            </a:extLst>
          </p:cNvPr>
          <p:cNvSpPr txBox="1"/>
          <p:nvPr/>
        </p:nvSpPr>
        <p:spPr>
          <a:xfrm>
            <a:off x="0" y="1480376"/>
            <a:ext cx="9699498" cy="1200329"/>
          </a:xfrm>
          <a:prstGeom prst="rect">
            <a:avLst/>
          </a:prstGeom>
          <a:noFill/>
        </p:spPr>
        <p:txBody>
          <a:bodyPr wrap="square">
            <a:spAutoFit/>
          </a:bodyPr>
          <a:lstStyle/>
          <a:p>
            <a:pPr>
              <a:spcAft>
                <a:spcPts val="455"/>
              </a:spcAft>
            </a:pPr>
            <a:r>
              <a:rPr lang="en-CA" sz="2400" dirty="0">
                <a:effectLst/>
                <a:ea typeface="Calibri" panose="020F0502020204030204" pitchFamily="34" charset="0"/>
                <a:cs typeface="Twentieth Century"/>
              </a:rPr>
              <a:t>You must register for GST and QST if you carry on commercial activities in Québec. Under the GST system, a penalty for failure to file is charged where a return is filed </a:t>
            </a:r>
            <a:r>
              <a:rPr lang="en-CA" sz="2400" b="1" dirty="0">
                <a:effectLst/>
                <a:ea typeface="Calibri" panose="020F0502020204030204" pitchFamily="34" charset="0"/>
                <a:cs typeface="Twentieth Century"/>
              </a:rPr>
              <a:t>late. </a:t>
            </a:r>
            <a:r>
              <a:rPr lang="en-CA" sz="2400" dirty="0">
                <a:effectLst/>
                <a:ea typeface="Calibri" panose="020F0502020204030204" pitchFamily="34" charset="0"/>
                <a:cs typeface="Twentieth Century"/>
              </a:rPr>
              <a:t>The penalty is equal to the sum of:</a:t>
            </a:r>
            <a:endParaRPr lang="en-CA" sz="2400" dirty="0">
              <a:effectLst/>
              <a:ea typeface="Twentieth Century"/>
              <a:cs typeface="Twentieth Century"/>
            </a:endParaRPr>
          </a:p>
        </p:txBody>
      </p:sp>
      <p:sp>
        <p:nvSpPr>
          <p:cNvPr id="6" name="TextBox 5">
            <a:extLst>
              <a:ext uri="{FF2B5EF4-FFF2-40B4-BE49-F238E27FC236}">
                <a16:creationId xmlns:a16="http://schemas.microsoft.com/office/drawing/2014/main" id="{7F7F28ED-9270-F385-A4D7-6DC3CEC8DDB0}"/>
              </a:ext>
            </a:extLst>
          </p:cNvPr>
          <p:cNvSpPr txBox="1"/>
          <p:nvPr/>
        </p:nvSpPr>
        <p:spPr>
          <a:xfrm>
            <a:off x="6096000" y="2607636"/>
            <a:ext cx="6189726" cy="1569660"/>
          </a:xfrm>
          <a:prstGeom prst="rect">
            <a:avLst/>
          </a:prstGeom>
          <a:noFill/>
        </p:spPr>
        <p:txBody>
          <a:bodyPr wrap="square">
            <a:spAutoFit/>
          </a:bodyPr>
          <a:lstStyle/>
          <a:p>
            <a:r>
              <a:rPr lang="en-CA" sz="2400" u="sng" dirty="0">
                <a:effectLst/>
                <a:latin typeface="Calibri" panose="020F0502020204030204" pitchFamily="34" charset="0"/>
                <a:ea typeface="Calibri" panose="020F0502020204030204" pitchFamily="34" charset="0"/>
              </a:rPr>
              <a:t>1% of the unpaid amount; and 0.25% of the overdue amount multiplied by the number of months (up to 12 months) for which the return is late.</a:t>
            </a:r>
            <a:endParaRPr lang="en-US" sz="2400" u="sng" dirty="0"/>
          </a:p>
        </p:txBody>
      </p:sp>
      <p:sp>
        <p:nvSpPr>
          <p:cNvPr id="8" name="TextBox 7">
            <a:extLst>
              <a:ext uri="{FF2B5EF4-FFF2-40B4-BE49-F238E27FC236}">
                <a16:creationId xmlns:a16="http://schemas.microsoft.com/office/drawing/2014/main" id="{F99CEBB0-3D60-3E18-F463-E958C1AD52FA}"/>
              </a:ext>
            </a:extLst>
          </p:cNvPr>
          <p:cNvSpPr txBox="1"/>
          <p:nvPr/>
        </p:nvSpPr>
        <p:spPr>
          <a:xfrm>
            <a:off x="6022848" y="4920668"/>
            <a:ext cx="5861304" cy="1569660"/>
          </a:xfrm>
          <a:prstGeom prst="rect">
            <a:avLst/>
          </a:prstGeom>
          <a:noFill/>
        </p:spPr>
        <p:txBody>
          <a:bodyPr wrap="square">
            <a:spAutoFit/>
          </a:bodyPr>
          <a:lstStyle/>
          <a:p>
            <a:r>
              <a:rPr lang="en-CA" sz="2400" u="sng" dirty="0">
                <a:effectLst/>
                <a:latin typeface="Calibri" panose="020F0502020204030204" pitchFamily="34" charset="0"/>
                <a:ea typeface="Calibri" panose="020F0502020204030204" pitchFamily="34" charset="0"/>
              </a:rPr>
              <a:t>Under the QST system, anyone who neglects to file a return is liable to a penalty of 25$ </a:t>
            </a:r>
            <a:r>
              <a:rPr lang="en-CA" sz="2400" b="1" u="sng" dirty="0">
                <a:effectLst/>
                <a:latin typeface="Calibri" panose="020F0502020204030204" pitchFamily="34" charset="0"/>
                <a:ea typeface="Calibri" panose="020F0502020204030204" pitchFamily="34" charset="0"/>
              </a:rPr>
              <a:t>per day</a:t>
            </a:r>
            <a:r>
              <a:rPr lang="en-CA" sz="2400" u="sng" dirty="0">
                <a:effectLst/>
                <a:latin typeface="Calibri" panose="020F0502020204030204" pitchFamily="34" charset="0"/>
                <a:ea typeface="Calibri" panose="020F0502020204030204" pitchFamily="34" charset="0"/>
              </a:rPr>
              <a:t> until the return is filed, to a maximum of 2,500 $.</a:t>
            </a:r>
            <a:endParaRPr lang="en-US" sz="2400" u="sng" dirty="0"/>
          </a:p>
        </p:txBody>
      </p:sp>
      <p:sp>
        <p:nvSpPr>
          <p:cNvPr id="9" name="Arrow: Down 8">
            <a:extLst>
              <a:ext uri="{FF2B5EF4-FFF2-40B4-BE49-F238E27FC236}">
                <a16:creationId xmlns:a16="http://schemas.microsoft.com/office/drawing/2014/main" id="{8C1109A9-5289-C046-E1CF-B6BD1BC17867}"/>
              </a:ext>
            </a:extLst>
          </p:cNvPr>
          <p:cNvSpPr/>
          <p:nvPr/>
        </p:nvSpPr>
        <p:spPr>
          <a:xfrm>
            <a:off x="8449056" y="3807965"/>
            <a:ext cx="832104" cy="1112703"/>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0769239-2AFE-D278-5A02-DE48530E002F}"/>
              </a:ext>
            </a:extLst>
          </p:cNvPr>
          <p:cNvSpPr txBox="1"/>
          <p:nvPr/>
        </p:nvSpPr>
        <p:spPr>
          <a:xfrm>
            <a:off x="0" y="2956027"/>
            <a:ext cx="5697474" cy="3164969"/>
          </a:xfrm>
          <a:prstGeom prst="rect">
            <a:avLst/>
          </a:prstGeom>
          <a:noFill/>
        </p:spPr>
        <p:txBody>
          <a:bodyPr wrap="square">
            <a:spAutoFit/>
          </a:bodyPr>
          <a:lstStyle/>
          <a:p>
            <a:pPr>
              <a:spcBef>
                <a:spcPts val="1400"/>
              </a:spcBef>
              <a:spcAft>
                <a:spcPts val="455"/>
              </a:spcAft>
            </a:pPr>
            <a:r>
              <a:rPr lang="en-CA" sz="2400" dirty="0">
                <a:effectLst/>
                <a:ea typeface="Calibri" panose="020F0502020204030204" pitchFamily="34" charset="0"/>
                <a:cs typeface="Twentieth Century"/>
              </a:rPr>
              <a:t>Remember, government agencies have the authority to take legal action to:</a:t>
            </a:r>
            <a:endParaRPr lang="en-CA" sz="2400" dirty="0">
              <a:effectLst/>
              <a:ea typeface="Twentieth Century"/>
              <a:cs typeface="Twentieth Century"/>
            </a:endParaRPr>
          </a:p>
          <a:p>
            <a:pPr marL="342900" lvl="0" indent="-342900">
              <a:spcBef>
                <a:spcPts val="1400"/>
              </a:spcBef>
              <a:spcAft>
                <a:spcPts val="455"/>
              </a:spcAft>
              <a:buFont typeface="Symbol" panose="05050102010706020507" pitchFamily="18" charset="2"/>
              <a:buChar char=""/>
            </a:pPr>
            <a:r>
              <a:rPr lang="en-CA" sz="2400" dirty="0">
                <a:effectLst/>
                <a:ea typeface="Calibri" panose="020F0502020204030204" pitchFamily="34" charset="0"/>
                <a:cs typeface="Twentieth Century"/>
              </a:rPr>
              <a:t>Seize your bank account if you forget or make errors on your remittances.</a:t>
            </a:r>
            <a:endParaRPr lang="en-CA" sz="2400" dirty="0">
              <a:ea typeface="Calibri" panose="020F0502020204030204" pitchFamily="34" charset="0"/>
              <a:cs typeface="Twentieth Century"/>
            </a:endParaRPr>
          </a:p>
          <a:p>
            <a:pPr marL="342900" lvl="0" indent="-342900">
              <a:spcBef>
                <a:spcPts val="1400"/>
              </a:spcBef>
              <a:spcAft>
                <a:spcPts val="455"/>
              </a:spcAft>
              <a:buFont typeface="Symbol" panose="05050102010706020507" pitchFamily="18" charset="2"/>
              <a:buChar char=""/>
            </a:pPr>
            <a:r>
              <a:rPr lang="en-CA" sz="2400" dirty="0">
                <a:effectLst/>
                <a:ea typeface="Calibri" panose="020F0502020204030204" pitchFamily="34" charset="0"/>
              </a:rPr>
              <a:t>Close your GST and QST, which can put you out of business until the liability is paid.</a:t>
            </a:r>
            <a:endParaRPr lang="en-US" sz="2400" dirty="0"/>
          </a:p>
        </p:txBody>
      </p:sp>
    </p:spTree>
    <p:extLst>
      <p:ext uri="{BB962C8B-B14F-4D97-AF65-F5344CB8AC3E}">
        <p14:creationId xmlns:p14="http://schemas.microsoft.com/office/powerpoint/2010/main" val="2874942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fade">
                                      <p:cBhvr>
                                        <p:cTn id="20" dur="500"/>
                                        <p:tgtEl>
                                          <p:spTgt spid="11">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A2645-6C61-7888-E321-9C5602283694}"/>
              </a:ext>
            </a:extLst>
          </p:cNvPr>
          <p:cNvSpPr>
            <a:spLocks noGrp="1"/>
          </p:cNvSpPr>
          <p:nvPr>
            <p:ph type="title"/>
          </p:nvPr>
        </p:nvSpPr>
        <p:spPr>
          <a:xfrm>
            <a:off x="32004" y="0"/>
            <a:ext cx="12127992" cy="1325563"/>
          </a:xfrm>
        </p:spPr>
        <p:txBody>
          <a:bodyPr>
            <a:noAutofit/>
          </a:bodyPr>
          <a:lstStyle/>
          <a:p>
            <a:pPr algn="ctr"/>
            <a:r>
              <a:rPr lang="en-CA" sz="6000" b="1" dirty="0">
                <a:effectLst/>
                <a:latin typeface="Arial" panose="020B0604020202020204" pitchFamily="34" charset="0"/>
                <a:ea typeface="Calibri" panose="020F0502020204030204" pitchFamily="34" charset="0"/>
                <a:cs typeface="Arial" panose="020B0604020202020204" pitchFamily="34" charset="0"/>
              </a:rPr>
              <a:t>How to Do it Right, Step by Step  </a:t>
            </a:r>
            <a:endParaRPr lang="en-US" sz="60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A877105-D1D1-62F0-F6EA-9DD877D76025}"/>
              </a:ext>
            </a:extLst>
          </p:cNvPr>
          <p:cNvSpPr txBox="1"/>
          <p:nvPr/>
        </p:nvSpPr>
        <p:spPr>
          <a:xfrm>
            <a:off x="0" y="1100028"/>
            <a:ext cx="10994898" cy="2780248"/>
          </a:xfrm>
          <a:prstGeom prst="rect">
            <a:avLst/>
          </a:prstGeom>
          <a:noFill/>
        </p:spPr>
        <p:txBody>
          <a:bodyPr wrap="square">
            <a:spAutoFit/>
          </a:bodyPr>
          <a:lstStyle/>
          <a:p>
            <a:pPr>
              <a:spcAft>
                <a:spcPts val="800"/>
              </a:spcAft>
            </a:pPr>
            <a:r>
              <a:rPr lang="en-CA" sz="2400" dirty="0">
                <a:effectLst/>
                <a:ea typeface="Calibri" panose="020F0502020204030204" pitchFamily="34" charset="0"/>
                <a:cs typeface="Twentieth Century"/>
              </a:rPr>
              <a:t>- It is essential to keep track of all transactions and calculate GST and QST. Most POS and cash registers can produce a simple report automatically for you.</a:t>
            </a:r>
            <a:r>
              <a:rPr lang="en-CA" sz="2400" dirty="0">
                <a:ea typeface="Calibri" panose="020F0502020204030204" pitchFamily="34" charset="0"/>
                <a:cs typeface="Twentieth Century"/>
              </a:rPr>
              <a:t> </a:t>
            </a:r>
            <a:r>
              <a:rPr lang="en-CA" sz="2400" dirty="0">
                <a:effectLst/>
                <a:ea typeface="Calibri" panose="020F0502020204030204" pitchFamily="34" charset="0"/>
                <a:cs typeface="Twentieth Century"/>
              </a:rPr>
              <a:t>As a Quebec company and in agreement with the current self-assessment tax system, you are responsible for keeping up-to-date accounting records. </a:t>
            </a:r>
            <a:endParaRPr lang="en-CA" sz="2400" dirty="0">
              <a:effectLst/>
              <a:ea typeface="Twentieth Century"/>
              <a:cs typeface="Twentieth Century"/>
            </a:endParaRPr>
          </a:p>
          <a:p>
            <a:pPr>
              <a:spcAft>
                <a:spcPts val="800"/>
              </a:spcAft>
            </a:pPr>
            <a:r>
              <a:rPr lang="en-CA" sz="2400" dirty="0">
                <a:effectLst/>
                <a:ea typeface="Calibri" panose="020F0502020204030204" pitchFamily="34" charset="0"/>
                <a:cs typeface="Twentieth Century"/>
              </a:rPr>
              <a:t>- Keep traces of all your accounting transactions in a spreadsheet, software, or other documents when you want to make your report. In addition, you must keep all supporting documents for your transactions.</a:t>
            </a:r>
            <a:endParaRPr lang="en-CA" sz="2400" dirty="0">
              <a:effectLst/>
              <a:ea typeface="Twentieth Century"/>
              <a:cs typeface="Twentieth Century"/>
            </a:endParaRPr>
          </a:p>
        </p:txBody>
      </p:sp>
      <p:sp>
        <p:nvSpPr>
          <p:cNvPr id="6" name="TextBox 5">
            <a:extLst>
              <a:ext uri="{FF2B5EF4-FFF2-40B4-BE49-F238E27FC236}">
                <a16:creationId xmlns:a16="http://schemas.microsoft.com/office/drawing/2014/main" id="{7A11DC90-A4B5-F6D2-C30A-5EAC259701AA}"/>
              </a:ext>
            </a:extLst>
          </p:cNvPr>
          <p:cNvSpPr txBox="1"/>
          <p:nvPr/>
        </p:nvSpPr>
        <p:spPr>
          <a:xfrm>
            <a:off x="1641729" y="3548988"/>
            <a:ext cx="8908542" cy="1672253"/>
          </a:xfrm>
          <a:prstGeom prst="rect">
            <a:avLst/>
          </a:prstGeom>
          <a:noFill/>
        </p:spPr>
        <p:txBody>
          <a:bodyPr wrap="square">
            <a:spAutoFit/>
          </a:bodyPr>
          <a:lstStyle/>
          <a:p>
            <a:pPr algn="ctr">
              <a:spcAft>
                <a:spcPts val="800"/>
              </a:spcAft>
            </a:pPr>
            <a:r>
              <a:rPr lang="en-CA" sz="2400" dirty="0">
                <a:effectLst/>
                <a:ea typeface="Calibri" panose="020F0502020204030204" pitchFamily="34" charset="0"/>
                <a:cs typeface="Twentieth Century"/>
              </a:rPr>
              <a:t>                                                                                                                                         </a:t>
            </a:r>
            <a:r>
              <a:rPr lang="en-CA" sz="2400" b="1" dirty="0">
                <a:effectLst/>
                <a:ea typeface="Calibri" panose="020F0502020204030204" pitchFamily="34" charset="0"/>
                <a:cs typeface="Twentieth Century"/>
              </a:rPr>
              <a:t>In Quebec, you must complete form FPZ-500 to report your GST and QST. There are three ways to find this form:</a:t>
            </a:r>
            <a:endParaRPr lang="en-CA" sz="2400" b="1" dirty="0">
              <a:effectLst/>
              <a:ea typeface="Twentieth Century"/>
              <a:cs typeface="Twentieth Century"/>
            </a:endParaRPr>
          </a:p>
          <a:p>
            <a:pPr>
              <a:spcAft>
                <a:spcPts val="800"/>
              </a:spcAft>
            </a:pPr>
            <a:r>
              <a:rPr lang="en-CA" sz="2400" dirty="0">
                <a:effectLst/>
                <a:ea typeface="Calibri" panose="020F0502020204030204" pitchFamily="34" charset="0"/>
                <a:cs typeface="Twentieth Century"/>
              </a:rPr>
              <a:t> </a:t>
            </a:r>
            <a:endParaRPr lang="en-CA" sz="2400" dirty="0">
              <a:effectLst/>
              <a:ea typeface="Twentieth Century"/>
              <a:cs typeface="Twentieth Century"/>
            </a:endParaRPr>
          </a:p>
        </p:txBody>
      </p:sp>
      <p:sp>
        <p:nvSpPr>
          <p:cNvPr id="8" name="TextBox 7">
            <a:extLst>
              <a:ext uri="{FF2B5EF4-FFF2-40B4-BE49-F238E27FC236}">
                <a16:creationId xmlns:a16="http://schemas.microsoft.com/office/drawing/2014/main" id="{D38F4FB3-CD8A-65AF-AB63-8357D75209FA}"/>
              </a:ext>
            </a:extLst>
          </p:cNvPr>
          <p:cNvSpPr txBox="1"/>
          <p:nvPr/>
        </p:nvSpPr>
        <p:spPr>
          <a:xfrm>
            <a:off x="32004" y="4870549"/>
            <a:ext cx="11582400" cy="1774845"/>
          </a:xfrm>
          <a:prstGeom prst="rect">
            <a:avLst/>
          </a:prstGeom>
          <a:noFill/>
        </p:spPr>
        <p:txBody>
          <a:bodyPr wrap="square">
            <a:spAutoFit/>
          </a:bodyPr>
          <a:lstStyle/>
          <a:p>
            <a:pPr marL="342900" lvl="0" indent="-342900">
              <a:spcAft>
                <a:spcPts val="800"/>
              </a:spcAft>
              <a:buFont typeface="Symbol" panose="05050102010706020507" pitchFamily="18" charset="2"/>
              <a:buChar char=""/>
            </a:pPr>
            <a:r>
              <a:rPr lang="en-CA" sz="2400" dirty="0">
                <a:solidFill>
                  <a:srgbClr val="000000"/>
                </a:solidFill>
                <a:effectLst/>
                <a:ea typeface="Calibri" panose="020F0502020204030204" pitchFamily="34" charset="0"/>
                <a:cs typeface="Twentieth Century"/>
              </a:rPr>
              <a:t>Create a "My Account" account with </a:t>
            </a:r>
            <a:r>
              <a:rPr lang="en-CA" sz="2400" dirty="0" err="1">
                <a:solidFill>
                  <a:srgbClr val="000000"/>
                </a:solidFill>
                <a:effectLst/>
                <a:ea typeface="Calibri" panose="020F0502020204030204" pitchFamily="34" charset="0"/>
                <a:cs typeface="Twentieth Century"/>
              </a:rPr>
              <a:t>Revenu</a:t>
            </a:r>
            <a:r>
              <a:rPr lang="en-CA" sz="2400" dirty="0">
                <a:solidFill>
                  <a:srgbClr val="000000"/>
                </a:solidFill>
                <a:effectLst/>
                <a:ea typeface="Calibri" panose="020F0502020204030204" pitchFamily="34" charset="0"/>
                <a:cs typeface="Twentieth Century"/>
              </a:rPr>
              <a:t> Québec. The form will be in your file;</a:t>
            </a:r>
            <a:endParaRPr lang="en-CA" sz="2400" dirty="0">
              <a:effectLst/>
              <a:ea typeface="Twentieth Century"/>
              <a:cs typeface="Twentieth Century"/>
            </a:endParaRPr>
          </a:p>
          <a:p>
            <a:pPr marL="342900" lvl="0" indent="-342900">
              <a:spcAft>
                <a:spcPts val="800"/>
              </a:spcAft>
              <a:buFont typeface="Symbol" panose="05050102010706020507" pitchFamily="18" charset="2"/>
              <a:buChar char=""/>
            </a:pPr>
            <a:r>
              <a:rPr lang="en-CA" sz="2400" dirty="0">
                <a:solidFill>
                  <a:srgbClr val="000000"/>
                </a:solidFill>
                <a:effectLst/>
                <a:ea typeface="Calibri" panose="020F0502020204030204" pitchFamily="34" charset="0"/>
                <a:cs typeface="Twentieth Century"/>
              </a:rPr>
              <a:t>Request a paper form from </a:t>
            </a:r>
            <a:r>
              <a:rPr lang="en-CA" sz="2400" dirty="0" err="1">
                <a:solidFill>
                  <a:srgbClr val="000000"/>
                </a:solidFill>
                <a:effectLst/>
                <a:ea typeface="Calibri" panose="020F0502020204030204" pitchFamily="34" charset="0"/>
                <a:cs typeface="Twentieth Century"/>
              </a:rPr>
              <a:t>Revenu</a:t>
            </a:r>
            <a:r>
              <a:rPr lang="en-CA" sz="2400" dirty="0">
                <a:solidFill>
                  <a:srgbClr val="000000"/>
                </a:solidFill>
                <a:effectLst/>
                <a:ea typeface="Calibri" panose="020F0502020204030204" pitchFamily="34" charset="0"/>
                <a:cs typeface="Twentieth Century"/>
              </a:rPr>
              <a:t> Québec to receive one by mail;</a:t>
            </a:r>
            <a:endParaRPr lang="en-CA" sz="2400" dirty="0">
              <a:ea typeface="Calibri" panose="020F0502020204030204" pitchFamily="34" charset="0"/>
              <a:cs typeface="Twentieth Century"/>
            </a:endParaRPr>
          </a:p>
          <a:p>
            <a:pPr marL="342900" lvl="0" indent="-342900">
              <a:spcAft>
                <a:spcPts val="800"/>
              </a:spcAft>
              <a:buFont typeface="Symbol" panose="05050102010706020507" pitchFamily="18" charset="2"/>
              <a:buChar char=""/>
            </a:pPr>
            <a:r>
              <a:rPr lang="en-CA" sz="2400" dirty="0">
                <a:solidFill>
                  <a:srgbClr val="000000"/>
                </a:solidFill>
                <a:ea typeface="Calibri" panose="020F0502020204030204" pitchFamily="34" charset="0"/>
              </a:rPr>
              <a:t>C</a:t>
            </a:r>
            <a:r>
              <a:rPr lang="en-CA" sz="2400" dirty="0">
                <a:solidFill>
                  <a:srgbClr val="000000"/>
                </a:solidFill>
                <a:effectLst/>
                <a:ea typeface="Calibri" panose="020F0502020204030204" pitchFamily="34" charset="0"/>
              </a:rPr>
              <a:t>heck with your financial institution if it is possible to declare your taxes online using the FPZ-500 form.</a:t>
            </a:r>
            <a:endParaRPr lang="en-US" sz="2400" dirty="0"/>
          </a:p>
        </p:txBody>
      </p:sp>
      <p:sp>
        <p:nvSpPr>
          <p:cNvPr id="9" name="Arrow: Right 8">
            <a:extLst>
              <a:ext uri="{FF2B5EF4-FFF2-40B4-BE49-F238E27FC236}">
                <a16:creationId xmlns:a16="http://schemas.microsoft.com/office/drawing/2014/main" id="{05C1DFA3-032D-C72A-EB1D-E679321EF0BA}"/>
              </a:ext>
            </a:extLst>
          </p:cNvPr>
          <p:cNvSpPr/>
          <p:nvPr/>
        </p:nvSpPr>
        <p:spPr>
          <a:xfrm>
            <a:off x="10771251" y="6181344"/>
            <a:ext cx="1420749" cy="6766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4089383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4370B-410B-502C-58A5-58EF07B47F44}"/>
              </a:ext>
            </a:extLst>
          </p:cNvPr>
          <p:cNvSpPr>
            <a:spLocks noGrp="1"/>
          </p:cNvSpPr>
          <p:nvPr>
            <p:ph type="title"/>
          </p:nvPr>
        </p:nvSpPr>
        <p:spPr>
          <a:xfrm>
            <a:off x="838200" y="-91440"/>
            <a:ext cx="10515600" cy="1325563"/>
          </a:xfrm>
        </p:spPr>
        <p:txBody>
          <a:bodyPr>
            <a:normAutofit fontScale="90000"/>
          </a:bodyPr>
          <a:lstStyle/>
          <a:p>
            <a:pPr algn="ctr"/>
            <a:r>
              <a:rPr lang="en-CA" sz="6600" b="1" dirty="0">
                <a:latin typeface="Arial" panose="020B0604020202020204" pitchFamily="34" charset="0"/>
                <a:cs typeface="Arial" panose="020B0604020202020204" pitchFamily="34" charset="0"/>
              </a:rPr>
              <a:t>How to Do it Right, Cont’d</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B22BE37-4EE3-3644-396F-B341D3B847FF}"/>
              </a:ext>
            </a:extLst>
          </p:cNvPr>
          <p:cNvSpPr txBox="1"/>
          <p:nvPr/>
        </p:nvSpPr>
        <p:spPr>
          <a:xfrm>
            <a:off x="5334" y="1124074"/>
            <a:ext cx="12186666" cy="1672253"/>
          </a:xfrm>
          <a:prstGeom prst="rect">
            <a:avLst/>
          </a:prstGeom>
          <a:noFill/>
        </p:spPr>
        <p:txBody>
          <a:bodyPr wrap="square">
            <a:spAutoFit/>
          </a:bodyPr>
          <a:lstStyle/>
          <a:p>
            <a:pPr>
              <a:spcAft>
                <a:spcPts val="800"/>
              </a:spcAft>
            </a:pPr>
            <a:r>
              <a:rPr lang="en-CA" sz="2400" dirty="0">
                <a:effectLst/>
                <a:ea typeface="Calibri" panose="020F0502020204030204" pitchFamily="34" charset="0"/>
                <a:cs typeface="Twentieth Century"/>
              </a:rPr>
              <a:t>Don’t forget to keep a copy of your FPZ-500 form in your records and proof of payment with the date in case of a late payment penalty.</a:t>
            </a:r>
            <a:endParaRPr lang="en-CA" sz="2400" dirty="0">
              <a:effectLst/>
              <a:ea typeface="Twentieth Century"/>
              <a:cs typeface="Twentieth Century"/>
            </a:endParaRPr>
          </a:p>
          <a:p>
            <a:pPr>
              <a:spcAft>
                <a:spcPts val="800"/>
              </a:spcAft>
            </a:pPr>
            <a:r>
              <a:rPr lang="en-CA" sz="2400" dirty="0">
                <a:effectLst/>
                <a:ea typeface="Calibri" panose="020F0502020204030204" pitchFamily="34" charset="0"/>
                <a:cs typeface="Twentieth Century"/>
              </a:rPr>
              <a:t> </a:t>
            </a:r>
            <a:r>
              <a:rPr lang="en-CA" sz="2400" dirty="0">
                <a:effectLst/>
                <a:ea typeface="Calibri" panose="020F0502020204030204" pitchFamily="34" charset="0"/>
              </a:rPr>
              <a:t>There are five critical pieces of information that you should extract from your sales and expense journals:</a:t>
            </a:r>
            <a:endParaRPr lang="en-US" sz="2400" dirty="0"/>
          </a:p>
        </p:txBody>
      </p:sp>
      <p:sp>
        <p:nvSpPr>
          <p:cNvPr id="6" name="TextBox 5">
            <a:extLst>
              <a:ext uri="{FF2B5EF4-FFF2-40B4-BE49-F238E27FC236}">
                <a16:creationId xmlns:a16="http://schemas.microsoft.com/office/drawing/2014/main" id="{B35310C1-0703-EC1A-8896-E1FC50AC8659}"/>
              </a:ext>
            </a:extLst>
          </p:cNvPr>
          <p:cNvSpPr txBox="1"/>
          <p:nvPr/>
        </p:nvSpPr>
        <p:spPr>
          <a:xfrm>
            <a:off x="0" y="2796327"/>
            <a:ext cx="9943338" cy="2776850"/>
          </a:xfrm>
          <a:prstGeom prst="rect">
            <a:avLst/>
          </a:prstGeom>
          <a:noFill/>
        </p:spPr>
        <p:txBody>
          <a:bodyPr wrap="square">
            <a:spAutoFit/>
          </a:bodyPr>
          <a:lstStyle/>
          <a:p>
            <a:pPr marL="342900" lvl="0" indent="-342900">
              <a:lnSpc>
                <a:spcPct val="125000"/>
              </a:lnSpc>
              <a:spcAft>
                <a:spcPts val="800"/>
              </a:spcAft>
              <a:buFont typeface="Symbol" panose="05050102010706020507" pitchFamily="18" charset="2"/>
              <a:buChar char=""/>
            </a:pPr>
            <a:r>
              <a:rPr lang="en-CA" sz="2400" dirty="0">
                <a:solidFill>
                  <a:srgbClr val="000000"/>
                </a:solidFill>
                <a:effectLst/>
                <a:ea typeface="Calibri" panose="020F0502020204030204" pitchFamily="34" charset="0"/>
                <a:cs typeface="Twentieth Century"/>
              </a:rPr>
              <a:t>The total revenue, before taxes, for the period analyzed;</a:t>
            </a:r>
            <a:endParaRPr lang="en-CA" sz="2400" dirty="0">
              <a:effectLst/>
              <a:ea typeface="Twentieth Century"/>
              <a:cs typeface="Twentieth Century"/>
            </a:endParaRPr>
          </a:p>
          <a:p>
            <a:pPr marL="342900" lvl="0" indent="-342900">
              <a:lnSpc>
                <a:spcPct val="125000"/>
              </a:lnSpc>
              <a:spcAft>
                <a:spcPts val="800"/>
              </a:spcAft>
              <a:buFont typeface="Symbol" panose="05050102010706020507" pitchFamily="18" charset="2"/>
              <a:buChar char=""/>
            </a:pPr>
            <a:r>
              <a:rPr lang="en-CA" sz="2400" dirty="0">
                <a:solidFill>
                  <a:srgbClr val="000000"/>
                </a:solidFill>
                <a:effectLst/>
                <a:ea typeface="Calibri" panose="020F0502020204030204" pitchFamily="34" charset="0"/>
                <a:cs typeface="Twentieth Century"/>
              </a:rPr>
              <a:t>The total GST for which you received an invoice;</a:t>
            </a:r>
            <a:endParaRPr lang="en-CA" sz="2400" dirty="0">
              <a:effectLst/>
              <a:ea typeface="Twentieth Century"/>
              <a:cs typeface="Twentieth Century"/>
            </a:endParaRPr>
          </a:p>
          <a:p>
            <a:pPr marL="342900" lvl="0" indent="-342900">
              <a:lnSpc>
                <a:spcPct val="125000"/>
              </a:lnSpc>
              <a:spcAft>
                <a:spcPts val="800"/>
              </a:spcAft>
              <a:buFont typeface="Symbol" panose="05050102010706020507" pitchFamily="18" charset="2"/>
              <a:buChar char=""/>
            </a:pPr>
            <a:r>
              <a:rPr lang="en-CA" sz="2400" dirty="0">
                <a:solidFill>
                  <a:srgbClr val="000000"/>
                </a:solidFill>
                <a:effectLst/>
                <a:ea typeface="Calibri" panose="020F0502020204030204" pitchFamily="34" charset="0"/>
                <a:cs typeface="Twentieth Century"/>
              </a:rPr>
              <a:t>The total QST which you paid for business purchases; </a:t>
            </a:r>
            <a:endParaRPr lang="en-CA" sz="2400" dirty="0">
              <a:effectLst/>
              <a:ea typeface="Twentieth Century"/>
              <a:cs typeface="Twentieth Century"/>
            </a:endParaRPr>
          </a:p>
          <a:p>
            <a:pPr marL="342900" lvl="0" indent="-342900">
              <a:lnSpc>
                <a:spcPct val="125000"/>
              </a:lnSpc>
              <a:spcAft>
                <a:spcPts val="800"/>
              </a:spcAft>
              <a:buFont typeface="Symbol" panose="05050102010706020507" pitchFamily="18" charset="2"/>
              <a:buChar char=""/>
            </a:pPr>
            <a:r>
              <a:rPr lang="en-CA" sz="2400" dirty="0">
                <a:solidFill>
                  <a:srgbClr val="000000"/>
                </a:solidFill>
                <a:effectLst/>
                <a:ea typeface="Calibri" panose="020F0502020204030204" pitchFamily="34" charset="0"/>
                <a:cs typeface="Twentieth Century"/>
              </a:rPr>
              <a:t>The total GST for which you received an invoice;</a:t>
            </a:r>
            <a:endParaRPr lang="en-CA" sz="2400" dirty="0">
              <a:effectLst/>
              <a:ea typeface="Twentieth Century"/>
              <a:cs typeface="Twentieth Century"/>
            </a:endParaRPr>
          </a:p>
          <a:p>
            <a:pPr marL="342900" lvl="0" indent="-342900">
              <a:lnSpc>
                <a:spcPct val="125000"/>
              </a:lnSpc>
              <a:spcAft>
                <a:spcPts val="800"/>
              </a:spcAft>
              <a:buFont typeface="Symbol" panose="05050102010706020507" pitchFamily="18" charset="2"/>
              <a:buChar char=""/>
            </a:pPr>
            <a:r>
              <a:rPr lang="en-CA" sz="2400" dirty="0">
                <a:solidFill>
                  <a:srgbClr val="000000"/>
                </a:solidFill>
                <a:effectLst/>
                <a:ea typeface="Calibri" panose="020F0502020204030204" pitchFamily="34" charset="0"/>
                <a:cs typeface="Twentieth Century"/>
              </a:rPr>
              <a:t>The total QST you paid for business purchases.</a:t>
            </a:r>
            <a:endParaRPr lang="en-CA" sz="2400" dirty="0">
              <a:effectLst/>
              <a:ea typeface="Twentieth Century"/>
              <a:cs typeface="Twentieth Century"/>
            </a:endParaRPr>
          </a:p>
        </p:txBody>
      </p:sp>
      <p:sp>
        <p:nvSpPr>
          <p:cNvPr id="8" name="TextBox 7">
            <a:extLst>
              <a:ext uri="{FF2B5EF4-FFF2-40B4-BE49-F238E27FC236}">
                <a16:creationId xmlns:a16="http://schemas.microsoft.com/office/drawing/2014/main" id="{80791D9D-7321-CC4B-E96F-6E6F692AA685}"/>
              </a:ext>
            </a:extLst>
          </p:cNvPr>
          <p:cNvSpPr txBox="1"/>
          <p:nvPr/>
        </p:nvSpPr>
        <p:spPr>
          <a:xfrm rot="21058148">
            <a:off x="6248457" y="5082433"/>
            <a:ext cx="5623303" cy="981487"/>
          </a:xfrm>
          <a:prstGeom prst="rect">
            <a:avLst/>
          </a:prstGeom>
          <a:noFill/>
        </p:spPr>
        <p:txBody>
          <a:bodyPr wrap="square">
            <a:spAutoFit/>
          </a:bodyPr>
          <a:lstStyle/>
          <a:p>
            <a:pPr marL="457200">
              <a:lnSpc>
                <a:spcPct val="125000"/>
              </a:lnSpc>
              <a:spcAft>
                <a:spcPts val="800"/>
              </a:spcAft>
            </a:pPr>
            <a:r>
              <a:rPr lang="en-CA" sz="2400" b="1" i="1" dirty="0">
                <a:ln w="22225">
                  <a:solidFill>
                    <a:schemeClr val="accent6">
                      <a:lumMod val="75000"/>
                    </a:schemeClr>
                  </a:solidFill>
                  <a:prstDash val="solid"/>
                </a:ln>
                <a:solidFill>
                  <a:schemeClr val="accent6">
                    <a:lumMod val="60000"/>
                    <a:lumOff val="40000"/>
                  </a:schemeClr>
                </a:solidFill>
                <a:latin typeface="Calibri" panose="020F0502020204030204" pitchFamily="34" charset="0"/>
                <a:ea typeface="Calibri" panose="020F0502020204030204" pitchFamily="34" charset="0"/>
                <a:cs typeface="Twentieth Century"/>
              </a:rPr>
              <a:t>*Do not forget to file your personal and business expenses separately.</a:t>
            </a:r>
            <a:endParaRPr lang="en-CA" sz="2400" b="1" i="1" dirty="0">
              <a:ln w="22225">
                <a:solidFill>
                  <a:schemeClr val="accent6">
                    <a:lumMod val="75000"/>
                  </a:schemeClr>
                </a:solidFill>
                <a:prstDash val="solid"/>
              </a:ln>
              <a:solidFill>
                <a:schemeClr val="accent6">
                  <a:lumMod val="60000"/>
                  <a:lumOff val="40000"/>
                </a:schemeClr>
              </a:solidFill>
              <a:latin typeface="Twentieth Century"/>
              <a:ea typeface="Twentieth Century"/>
              <a:cs typeface="Twentieth Century"/>
            </a:endParaRPr>
          </a:p>
        </p:txBody>
      </p:sp>
      <p:sp>
        <p:nvSpPr>
          <p:cNvPr id="9" name="Arrow: Right 8">
            <a:extLst>
              <a:ext uri="{FF2B5EF4-FFF2-40B4-BE49-F238E27FC236}">
                <a16:creationId xmlns:a16="http://schemas.microsoft.com/office/drawing/2014/main" id="{ABF538B2-B4C0-1A1B-6DF3-B3059927206D}"/>
              </a:ext>
            </a:extLst>
          </p:cNvPr>
          <p:cNvSpPr/>
          <p:nvPr/>
        </p:nvSpPr>
        <p:spPr>
          <a:xfrm>
            <a:off x="10771251" y="6181344"/>
            <a:ext cx="1420749" cy="6766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2647724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4129318-543B-A856-02A8-914F703C848A}"/>
              </a:ext>
            </a:extLst>
          </p:cNvPr>
          <p:cNvSpPr txBox="1"/>
          <p:nvPr/>
        </p:nvSpPr>
        <p:spPr>
          <a:xfrm>
            <a:off x="990600" y="168437"/>
            <a:ext cx="10210800" cy="830997"/>
          </a:xfrm>
          <a:prstGeom prst="rect">
            <a:avLst/>
          </a:prstGeom>
          <a:noFill/>
        </p:spPr>
        <p:txBody>
          <a:bodyPr wrap="square">
            <a:spAutoFit/>
          </a:bodyPr>
          <a:lstStyle/>
          <a:p>
            <a:pPr algn="ctr">
              <a:spcAft>
                <a:spcPts val="800"/>
              </a:spcAft>
            </a:pPr>
            <a:r>
              <a:rPr lang="en-CA" sz="2400" u="sng" dirty="0">
                <a:latin typeface="Calibri" panose="020F0502020204030204" pitchFamily="34" charset="0"/>
                <a:ea typeface="Calibri" panose="020F0502020204030204" pitchFamily="34" charset="0"/>
                <a:cs typeface="Twentieth Century"/>
              </a:rPr>
              <a:t>After collecting these pieces of information, you t</a:t>
            </a:r>
            <a:r>
              <a:rPr lang="en-CA" sz="2400" u="sng" dirty="0">
                <a:effectLst/>
                <a:latin typeface="Calibri" panose="020F0502020204030204" pitchFamily="34" charset="0"/>
                <a:ea typeface="Calibri" panose="020F0502020204030204" pitchFamily="34" charset="0"/>
                <a:cs typeface="Twentieth Century"/>
              </a:rPr>
              <a:t>hen need to do the following three calculations:</a:t>
            </a:r>
            <a:endParaRPr lang="en-CA" sz="2400" u="sng" dirty="0">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DFFB783D-B72B-E3FF-8FB1-33E6C99631AD}"/>
              </a:ext>
            </a:extLst>
          </p:cNvPr>
          <p:cNvSpPr txBox="1"/>
          <p:nvPr/>
        </p:nvSpPr>
        <p:spPr>
          <a:xfrm>
            <a:off x="0" y="1166795"/>
            <a:ext cx="12326112" cy="1774845"/>
          </a:xfrm>
          <a:prstGeom prst="rect">
            <a:avLst/>
          </a:prstGeom>
          <a:noFill/>
        </p:spPr>
        <p:txBody>
          <a:bodyPr wrap="square">
            <a:spAutoFit/>
          </a:bodyPr>
          <a:lstStyle/>
          <a:p>
            <a:pPr marL="342900" lvl="0" indent="-342900">
              <a:spcAft>
                <a:spcPts val="800"/>
              </a:spcAft>
              <a:buFont typeface="+mj-lt"/>
              <a:buAutoNum type="arabicPeriod"/>
            </a:pPr>
            <a:r>
              <a:rPr lang="en-CA" sz="2400" dirty="0">
                <a:solidFill>
                  <a:srgbClr val="000000"/>
                </a:solidFill>
                <a:effectLst/>
                <a:ea typeface="Calibri" panose="020F0502020204030204" pitchFamily="34" charset="0"/>
                <a:cs typeface="Twentieth Century"/>
              </a:rPr>
              <a:t>Take the total GST on your sales minus the GST on your expenses to get the total GST payable;</a:t>
            </a:r>
            <a:endParaRPr lang="en-CA" sz="2400" dirty="0">
              <a:effectLst/>
              <a:ea typeface="Twentieth Century"/>
              <a:cs typeface="Twentieth Century"/>
            </a:endParaRPr>
          </a:p>
          <a:p>
            <a:pPr marL="342900" lvl="0" indent="-342900">
              <a:spcAft>
                <a:spcPts val="800"/>
              </a:spcAft>
              <a:buFont typeface="+mj-lt"/>
              <a:buAutoNum type="arabicPeriod"/>
            </a:pPr>
            <a:r>
              <a:rPr lang="en-CA" sz="2400" dirty="0">
                <a:solidFill>
                  <a:srgbClr val="000000"/>
                </a:solidFill>
                <a:effectLst/>
                <a:ea typeface="Calibri" panose="020F0502020204030204" pitchFamily="34" charset="0"/>
                <a:cs typeface="Twentieth Century"/>
              </a:rPr>
              <a:t>Take the total QST on your sales minus the QST on your expenses to get the total QST payable;</a:t>
            </a:r>
            <a:endParaRPr lang="en-CA" sz="2400" dirty="0">
              <a:effectLst/>
              <a:ea typeface="Twentieth Century"/>
              <a:cs typeface="Twentieth Century"/>
            </a:endParaRPr>
          </a:p>
          <a:p>
            <a:pPr marL="342900" lvl="0" indent="-342900">
              <a:spcAft>
                <a:spcPts val="800"/>
              </a:spcAft>
              <a:buFont typeface="+mj-lt"/>
              <a:buAutoNum type="arabicPeriod"/>
            </a:pPr>
            <a:r>
              <a:rPr lang="en-CA" sz="2400" dirty="0">
                <a:solidFill>
                  <a:srgbClr val="000000"/>
                </a:solidFill>
                <a:effectLst/>
                <a:ea typeface="Calibri" panose="020F0502020204030204" pitchFamily="34" charset="0"/>
                <a:cs typeface="Twentieth Century"/>
              </a:rPr>
              <a:t>Add the totals of calculations 1 and 2</a:t>
            </a:r>
            <a:r>
              <a:rPr lang="en-CA" sz="2400" dirty="0">
                <a:effectLst/>
                <a:ea typeface="Calibri" panose="020F0502020204030204" pitchFamily="34" charset="0"/>
                <a:cs typeface="Twentieth Century"/>
              </a:rPr>
              <a:t>. The result represents the amount you will need </a:t>
            </a:r>
            <a:r>
              <a:rPr lang="en-CA" sz="2400" dirty="0">
                <a:solidFill>
                  <a:srgbClr val="000000"/>
                </a:solidFill>
                <a:effectLst/>
                <a:ea typeface="Calibri" panose="020F0502020204030204" pitchFamily="34" charset="0"/>
                <a:cs typeface="Twentieth Century"/>
              </a:rPr>
              <a:t>to be paid,</a:t>
            </a:r>
            <a:r>
              <a:rPr lang="en-CA" sz="2400" dirty="0">
                <a:effectLst/>
                <a:ea typeface="Calibri" panose="020F0502020204030204" pitchFamily="34" charset="0"/>
                <a:cs typeface="Twentieth Century"/>
              </a:rPr>
              <a:t> or that will be </a:t>
            </a:r>
            <a:r>
              <a:rPr lang="en-CA" sz="2400" dirty="0">
                <a:solidFill>
                  <a:srgbClr val="000000"/>
                </a:solidFill>
                <a:effectLst/>
                <a:ea typeface="Calibri" panose="020F0502020204030204" pitchFamily="34" charset="0"/>
                <a:cs typeface="Twentieth Century"/>
              </a:rPr>
              <a:t>reimbursed.</a:t>
            </a:r>
            <a:endParaRPr lang="en-CA" sz="2400" dirty="0">
              <a:effectLst/>
              <a:ea typeface="Twentieth Century"/>
              <a:cs typeface="Twentieth Century"/>
            </a:endParaRPr>
          </a:p>
        </p:txBody>
      </p:sp>
      <p:sp>
        <p:nvSpPr>
          <p:cNvPr id="8" name="TextBox 7">
            <a:extLst>
              <a:ext uri="{FF2B5EF4-FFF2-40B4-BE49-F238E27FC236}">
                <a16:creationId xmlns:a16="http://schemas.microsoft.com/office/drawing/2014/main" id="{107D7653-87D6-6247-9385-C315D6E7445A}"/>
              </a:ext>
            </a:extLst>
          </p:cNvPr>
          <p:cNvSpPr txBox="1"/>
          <p:nvPr/>
        </p:nvSpPr>
        <p:spPr>
          <a:xfrm>
            <a:off x="2943606" y="2967335"/>
            <a:ext cx="6304788" cy="461665"/>
          </a:xfrm>
          <a:prstGeom prst="rect">
            <a:avLst/>
          </a:prstGeom>
          <a:noFill/>
        </p:spPr>
        <p:txBody>
          <a:bodyPr wrap="square">
            <a:spAutoFit/>
          </a:bodyPr>
          <a:lstStyle/>
          <a:p>
            <a:pPr algn="ctr"/>
            <a:r>
              <a:rPr lang="en-CA" sz="2400" b="1" u="sng" dirty="0">
                <a:solidFill>
                  <a:srgbClr val="0070C0"/>
                </a:solidFill>
                <a:effectLst/>
                <a:latin typeface="Calibri" panose="020F0502020204030204" pitchFamily="34" charset="0"/>
                <a:ea typeface="Calibri" panose="020F0502020204030204" pitchFamily="34" charset="0"/>
              </a:rPr>
              <a:t>Sample of an annual GST and the QST report: </a:t>
            </a:r>
            <a:endParaRPr lang="en-US" sz="2400" b="1" u="sng" dirty="0">
              <a:solidFill>
                <a:srgbClr val="0070C0"/>
              </a:solidFill>
            </a:endParaRPr>
          </a:p>
        </p:txBody>
      </p:sp>
      <p:graphicFrame>
        <p:nvGraphicFramePr>
          <p:cNvPr id="9" name="Table 8">
            <a:extLst>
              <a:ext uri="{FF2B5EF4-FFF2-40B4-BE49-F238E27FC236}">
                <a16:creationId xmlns:a16="http://schemas.microsoft.com/office/drawing/2014/main" id="{656BE000-95F8-29EA-4B39-F61C13D4A07D}"/>
              </a:ext>
            </a:extLst>
          </p:cNvPr>
          <p:cNvGraphicFramePr>
            <a:graphicFrameLocks noGrp="1"/>
          </p:cNvGraphicFramePr>
          <p:nvPr>
            <p:extLst>
              <p:ext uri="{D42A27DB-BD31-4B8C-83A1-F6EECF244321}">
                <p14:modId xmlns:p14="http://schemas.microsoft.com/office/powerpoint/2010/main" val="1352027637"/>
              </p:ext>
            </p:extLst>
          </p:nvPr>
        </p:nvGraphicFramePr>
        <p:xfrm>
          <a:off x="96011" y="3642876"/>
          <a:ext cx="11999978" cy="2990086"/>
        </p:xfrm>
        <a:graphic>
          <a:graphicData uri="http://schemas.openxmlformats.org/drawingml/2006/table">
            <a:tbl>
              <a:tblPr firstRow="1" firstCol="1" bandRow="1">
                <a:tableStyleId>{5C22544A-7EE6-4342-B048-85BDC9FD1C3A}</a:tableStyleId>
              </a:tblPr>
              <a:tblGrid>
                <a:gridCol w="4567867">
                  <a:extLst>
                    <a:ext uri="{9D8B030D-6E8A-4147-A177-3AD203B41FA5}">
                      <a16:colId xmlns:a16="http://schemas.microsoft.com/office/drawing/2014/main" val="3665823627"/>
                    </a:ext>
                  </a:extLst>
                </a:gridCol>
                <a:gridCol w="1763344">
                  <a:extLst>
                    <a:ext uri="{9D8B030D-6E8A-4147-A177-3AD203B41FA5}">
                      <a16:colId xmlns:a16="http://schemas.microsoft.com/office/drawing/2014/main" val="2606079864"/>
                    </a:ext>
                  </a:extLst>
                </a:gridCol>
                <a:gridCol w="1889589">
                  <a:extLst>
                    <a:ext uri="{9D8B030D-6E8A-4147-A177-3AD203B41FA5}">
                      <a16:colId xmlns:a16="http://schemas.microsoft.com/office/drawing/2014/main" val="4114115982"/>
                    </a:ext>
                  </a:extLst>
                </a:gridCol>
                <a:gridCol w="1889589">
                  <a:extLst>
                    <a:ext uri="{9D8B030D-6E8A-4147-A177-3AD203B41FA5}">
                      <a16:colId xmlns:a16="http://schemas.microsoft.com/office/drawing/2014/main" val="3361889436"/>
                    </a:ext>
                  </a:extLst>
                </a:gridCol>
                <a:gridCol w="1889589">
                  <a:extLst>
                    <a:ext uri="{9D8B030D-6E8A-4147-A177-3AD203B41FA5}">
                      <a16:colId xmlns:a16="http://schemas.microsoft.com/office/drawing/2014/main" val="3152302567"/>
                    </a:ext>
                  </a:extLst>
                </a:gridCol>
              </a:tblGrid>
              <a:tr h="479347">
                <a:tc>
                  <a:txBody>
                    <a:bodyPr/>
                    <a:lstStyle/>
                    <a:p>
                      <a:pPr>
                        <a:lnSpc>
                          <a:spcPct val="125000"/>
                        </a:lnSpc>
                        <a:spcAft>
                          <a:spcPts val="0"/>
                        </a:spcAft>
                      </a:pPr>
                      <a:r>
                        <a:rPr lang="en-CA" sz="2400">
                          <a:effectLst/>
                        </a:rPr>
                        <a:t>Total Revenue</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$55 930,00</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 </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 </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 </a:t>
                      </a:r>
                      <a:endParaRPr lang="en-CA" sz="2400">
                        <a:effectLst/>
                        <a:latin typeface="Twentieth Century"/>
                        <a:ea typeface="Twentieth Century"/>
                        <a:cs typeface="Twentieth Century"/>
                      </a:endParaRPr>
                    </a:p>
                  </a:txBody>
                  <a:tcPr marL="44450" marR="44450" marT="0" marB="0" anchor="b"/>
                </a:tc>
                <a:extLst>
                  <a:ext uri="{0D108BD9-81ED-4DB2-BD59-A6C34878D82A}">
                    <a16:rowId xmlns:a16="http://schemas.microsoft.com/office/drawing/2014/main" val="2606197961"/>
                  </a:ext>
                </a:extLst>
              </a:tr>
              <a:tr h="479347">
                <a:tc>
                  <a:txBody>
                    <a:bodyPr/>
                    <a:lstStyle/>
                    <a:p>
                      <a:pPr>
                        <a:lnSpc>
                          <a:spcPct val="125000"/>
                        </a:lnSpc>
                        <a:spcAft>
                          <a:spcPts val="0"/>
                        </a:spcAft>
                      </a:pPr>
                      <a:r>
                        <a:rPr lang="en-CA" sz="2400" dirty="0">
                          <a:effectLst/>
                        </a:rPr>
                        <a:t>Expenses paid </a:t>
                      </a:r>
                      <a:endParaRPr lang="en-CA" sz="2400" dirty="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$30 849,00</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dirty="0">
                          <a:effectLst/>
                        </a:rPr>
                        <a:t> </a:t>
                      </a:r>
                      <a:endParaRPr lang="en-CA" sz="2400" dirty="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 </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 </a:t>
                      </a:r>
                      <a:endParaRPr lang="en-CA" sz="2400">
                        <a:effectLst/>
                        <a:latin typeface="Twentieth Century"/>
                        <a:ea typeface="Twentieth Century"/>
                        <a:cs typeface="Twentieth Century"/>
                      </a:endParaRPr>
                    </a:p>
                  </a:txBody>
                  <a:tcPr marL="44450" marR="44450" marT="0" marB="0" anchor="b"/>
                </a:tc>
                <a:extLst>
                  <a:ext uri="{0D108BD9-81ED-4DB2-BD59-A6C34878D82A}">
                    <a16:rowId xmlns:a16="http://schemas.microsoft.com/office/drawing/2014/main" val="1449242548"/>
                  </a:ext>
                </a:extLst>
              </a:tr>
              <a:tr h="479347">
                <a:tc>
                  <a:txBody>
                    <a:bodyPr/>
                    <a:lstStyle/>
                    <a:p>
                      <a:pPr>
                        <a:lnSpc>
                          <a:spcPct val="125000"/>
                        </a:lnSpc>
                        <a:spcAft>
                          <a:spcPts val="0"/>
                        </a:spcAft>
                      </a:pPr>
                      <a:r>
                        <a:rPr lang="en-CA" sz="2400">
                          <a:effectLst/>
                        </a:rPr>
                        <a:t> </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 </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QST 5 %</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GST 9,975 % </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Total to pay</a:t>
                      </a:r>
                      <a:endParaRPr lang="en-CA" sz="2400">
                        <a:effectLst/>
                        <a:latin typeface="Twentieth Century"/>
                        <a:ea typeface="Twentieth Century"/>
                        <a:cs typeface="Twentieth Century"/>
                      </a:endParaRPr>
                    </a:p>
                  </a:txBody>
                  <a:tcPr marL="44450" marR="44450" marT="0" marB="0" anchor="b"/>
                </a:tc>
                <a:extLst>
                  <a:ext uri="{0D108BD9-81ED-4DB2-BD59-A6C34878D82A}">
                    <a16:rowId xmlns:a16="http://schemas.microsoft.com/office/drawing/2014/main" val="1724329491"/>
                  </a:ext>
                </a:extLst>
              </a:tr>
              <a:tr h="593351">
                <a:tc>
                  <a:txBody>
                    <a:bodyPr/>
                    <a:lstStyle/>
                    <a:p>
                      <a:pPr>
                        <a:lnSpc>
                          <a:spcPct val="125000"/>
                        </a:lnSpc>
                        <a:spcAft>
                          <a:spcPts val="0"/>
                        </a:spcAft>
                      </a:pPr>
                      <a:r>
                        <a:rPr lang="en-CA" sz="2400">
                          <a:effectLst/>
                        </a:rPr>
                        <a:t>Received on goods or services sold </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 </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$2 797</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$5 579</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$8 376</a:t>
                      </a:r>
                      <a:endParaRPr lang="en-CA" sz="2400">
                        <a:effectLst/>
                        <a:latin typeface="Twentieth Century"/>
                        <a:ea typeface="Twentieth Century"/>
                        <a:cs typeface="Twentieth Century"/>
                      </a:endParaRPr>
                    </a:p>
                  </a:txBody>
                  <a:tcPr marL="44450" marR="44450" marT="0" marB="0" anchor="b"/>
                </a:tc>
                <a:extLst>
                  <a:ext uri="{0D108BD9-81ED-4DB2-BD59-A6C34878D82A}">
                    <a16:rowId xmlns:a16="http://schemas.microsoft.com/office/drawing/2014/main" val="927993765"/>
                  </a:ext>
                </a:extLst>
              </a:tr>
              <a:tr h="479347">
                <a:tc>
                  <a:txBody>
                    <a:bodyPr/>
                    <a:lstStyle/>
                    <a:p>
                      <a:pPr>
                        <a:lnSpc>
                          <a:spcPct val="125000"/>
                        </a:lnSpc>
                        <a:spcAft>
                          <a:spcPts val="0"/>
                        </a:spcAft>
                      </a:pPr>
                      <a:r>
                        <a:rPr lang="en-CA" sz="2400">
                          <a:effectLst/>
                        </a:rPr>
                        <a:t>Expenses paid </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Minus (-)</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$1 542</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$3 077</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$4 620</a:t>
                      </a:r>
                      <a:endParaRPr lang="en-CA" sz="2400">
                        <a:effectLst/>
                        <a:latin typeface="Twentieth Century"/>
                        <a:ea typeface="Twentieth Century"/>
                        <a:cs typeface="Twentieth Century"/>
                      </a:endParaRPr>
                    </a:p>
                  </a:txBody>
                  <a:tcPr marL="44450" marR="44450" marT="0" marB="0" anchor="b"/>
                </a:tc>
                <a:extLst>
                  <a:ext uri="{0D108BD9-81ED-4DB2-BD59-A6C34878D82A}">
                    <a16:rowId xmlns:a16="http://schemas.microsoft.com/office/drawing/2014/main" val="2057571987"/>
                  </a:ext>
                </a:extLst>
              </a:tr>
              <a:tr h="479347">
                <a:tc>
                  <a:txBody>
                    <a:bodyPr/>
                    <a:lstStyle/>
                    <a:p>
                      <a:pPr>
                        <a:lnSpc>
                          <a:spcPct val="125000"/>
                        </a:lnSpc>
                        <a:spcAft>
                          <a:spcPts val="0"/>
                        </a:spcAft>
                      </a:pPr>
                      <a:r>
                        <a:rPr lang="en-CA" sz="2400">
                          <a:effectLst/>
                        </a:rPr>
                        <a:t>Balance QST-GST</a:t>
                      </a:r>
                      <a:endParaRPr lang="en-CA" sz="2400">
                        <a:effectLst/>
                        <a:latin typeface="Twentieth Century"/>
                        <a:ea typeface="Twentieth Century"/>
                        <a:cs typeface="Twentieth Century"/>
                      </a:endParaRPr>
                    </a:p>
                  </a:txBody>
                  <a:tcPr marL="44450" marR="44450" marT="0" marB="0" anchor="b"/>
                </a:tc>
                <a:tc>
                  <a:txBody>
                    <a:bodyPr/>
                    <a:lstStyle/>
                    <a:p>
                      <a:pPr>
                        <a:lnSpc>
                          <a:spcPct val="125000"/>
                        </a:lnSpc>
                        <a:spcAft>
                          <a:spcPts val="0"/>
                        </a:spcAft>
                      </a:pPr>
                      <a:r>
                        <a:rPr lang="en-CA" sz="2400">
                          <a:effectLst/>
                        </a:rPr>
                        <a:t> </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$1 254</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a:effectLst/>
                        </a:rPr>
                        <a:t>$2 502</a:t>
                      </a:r>
                      <a:endParaRPr lang="en-CA" sz="2400">
                        <a:effectLst/>
                        <a:latin typeface="Twentieth Century"/>
                        <a:ea typeface="Twentieth Century"/>
                        <a:cs typeface="Twentieth Century"/>
                      </a:endParaRPr>
                    </a:p>
                  </a:txBody>
                  <a:tcPr marL="44450" marR="44450" marT="0" marB="0" anchor="b"/>
                </a:tc>
                <a:tc>
                  <a:txBody>
                    <a:bodyPr/>
                    <a:lstStyle/>
                    <a:p>
                      <a:pPr algn="r">
                        <a:lnSpc>
                          <a:spcPct val="125000"/>
                        </a:lnSpc>
                        <a:spcAft>
                          <a:spcPts val="0"/>
                        </a:spcAft>
                      </a:pPr>
                      <a:r>
                        <a:rPr lang="en-CA" sz="2400" dirty="0">
                          <a:effectLst/>
                        </a:rPr>
                        <a:t>$3 756</a:t>
                      </a:r>
                      <a:endParaRPr lang="en-CA" sz="2400" dirty="0">
                        <a:effectLst/>
                        <a:latin typeface="Twentieth Century"/>
                        <a:ea typeface="Twentieth Century"/>
                        <a:cs typeface="Twentieth Century"/>
                      </a:endParaRPr>
                    </a:p>
                  </a:txBody>
                  <a:tcPr marL="44450" marR="44450" marT="0" marB="0" anchor="b"/>
                </a:tc>
                <a:extLst>
                  <a:ext uri="{0D108BD9-81ED-4DB2-BD59-A6C34878D82A}">
                    <a16:rowId xmlns:a16="http://schemas.microsoft.com/office/drawing/2014/main" val="3113942277"/>
                  </a:ext>
                </a:extLst>
              </a:tr>
            </a:tbl>
          </a:graphicData>
        </a:graphic>
      </p:graphicFrame>
    </p:spTree>
    <p:extLst>
      <p:ext uri="{BB962C8B-B14F-4D97-AF65-F5344CB8AC3E}">
        <p14:creationId xmlns:p14="http://schemas.microsoft.com/office/powerpoint/2010/main" val="48341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4219</TotalTime>
  <Words>1490</Words>
  <Application>Microsoft Office PowerPoint</Application>
  <PresentationFormat>Widescreen</PresentationFormat>
  <Paragraphs>104</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avenir</vt:lpstr>
      <vt:lpstr>SourceSansPro</vt:lpstr>
      <vt:lpstr>Twentieth Century</vt:lpstr>
      <vt:lpstr>Arial</vt:lpstr>
      <vt:lpstr>Calibri</vt:lpstr>
      <vt:lpstr>Calibri Light</vt:lpstr>
      <vt:lpstr>Cooper Black</vt:lpstr>
      <vt:lpstr>Symbol</vt:lpstr>
      <vt:lpstr>1_Office Theme</vt:lpstr>
      <vt:lpstr>Entrepreneur Local Learning Centers</vt:lpstr>
      <vt:lpstr>SEMINAR 27: UNDERSTANDING SALES TAXES</vt:lpstr>
      <vt:lpstr>When do I Need to do my GST and QST Reports? </vt:lpstr>
      <vt:lpstr>When do I Need to do my GST and QST Reports, Cont’d. </vt:lpstr>
      <vt:lpstr>When do I Need to do my GST and QST Reports, Cont’d. </vt:lpstr>
      <vt:lpstr>Why do I Need to do my GST and QST Reports? </vt:lpstr>
      <vt:lpstr>How to Do it Right, Step by Step  </vt:lpstr>
      <vt:lpstr>How to Do it Right, Cont’d</vt:lpstr>
      <vt:lpstr>PowerPoint Presentation</vt:lpstr>
      <vt:lpstr>SELF EVALUATION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25: how to budget</dc:title>
  <dc:creator>Keilan Baker</dc:creator>
  <cp:lastModifiedBy>cloudconvert_9</cp:lastModifiedBy>
  <cp:revision>25</cp:revision>
  <dcterms:created xsi:type="dcterms:W3CDTF">2022-10-06T20:26:41Z</dcterms:created>
  <dcterms:modified xsi:type="dcterms:W3CDTF">2023-08-21T17:49:00Z</dcterms:modified>
</cp:coreProperties>
</file>