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31" r:id="rId2"/>
    <p:sldId id="258" r:id="rId3"/>
    <p:sldId id="259" r:id="rId4"/>
    <p:sldId id="260" r:id="rId5"/>
    <p:sldId id="261" r:id="rId6"/>
    <p:sldId id="262" r:id="rId7"/>
    <p:sldId id="263" r:id="rId8"/>
    <p:sldId id="266" r:id="rId9"/>
    <p:sldId id="264" r:id="rId10"/>
    <p:sldId id="265" r:id="rId11"/>
    <p:sldId id="267" r:id="rId12"/>
    <p:sldId id="268" r:id="rId13"/>
    <p:sldId id="269" r:id="rId14"/>
    <p:sldId id="330" r:id="rId15"/>
    <p:sldId id="270" r:id="rId16"/>
    <p:sldId id="271" r:id="rId17"/>
    <p:sldId id="272" r:id="rId18"/>
    <p:sldId id="273" r:id="rId19"/>
    <p:sldId id="274" r:id="rId20"/>
    <p:sldId id="325" r:id="rId21"/>
    <p:sldId id="275" r:id="rId22"/>
    <p:sldId id="319" r:id="rId23"/>
    <p:sldId id="327" r:id="rId24"/>
    <p:sldId id="328" r:id="rId25"/>
    <p:sldId id="329"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9" d="100"/>
          <a:sy n="109" d="100"/>
        </p:scale>
        <p:origin x="552"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F0D5D-D6D4-4869-8D65-6F4B3FEE55DA}"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D2C69E-98E7-40E5-B20F-78A4294D0004}" type="slidenum">
              <a:rPr lang="en-US" smtClean="0"/>
              <a:t>‹#›</a:t>
            </a:fld>
            <a:endParaRPr lang="en-US"/>
          </a:p>
        </p:txBody>
      </p:sp>
    </p:spTree>
    <p:extLst>
      <p:ext uri="{BB962C8B-B14F-4D97-AF65-F5344CB8AC3E}">
        <p14:creationId xmlns:p14="http://schemas.microsoft.com/office/powerpoint/2010/main" val="46723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4045121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F4B9-2F6D-469D-B77F-D8C2002F42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0344E-1789-4635-BC68-2EDE73B5B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267931-AB49-441D-A667-344192E35F76}"/>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5" name="Footer Placeholder 4">
            <a:extLst>
              <a:ext uri="{FF2B5EF4-FFF2-40B4-BE49-F238E27FC236}">
                <a16:creationId xmlns:a16="http://schemas.microsoft.com/office/drawing/2014/main" id="{A779BACA-57C1-4052-8642-43DFA3E61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06903-DA34-45A3-82A2-C2A46C72C73E}"/>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2350753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2979-2D36-4914-B5C2-E3753E9737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AE2834-B9A0-4CDD-88FB-B409C79FE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DEE51-9877-4E54-A938-A99DD5A6E78D}"/>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5" name="Footer Placeholder 4">
            <a:extLst>
              <a:ext uri="{FF2B5EF4-FFF2-40B4-BE49-F238E27FC236}">
                <a16:creationId xmlns:a16="http://schemas.microsoft.com/office/drawing/2014/main" id="{222334A4-FEE3-4DCD-B2B6-81B89FEB7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A2D89-204B-4F35-B64B-55F07D6DE4EC}"/>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49335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0198A-6F2C-4B9B-88A5-29CD940BE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721172-C34F-4ED4-B27B-8BBE561805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4EA5D-FF6D-4D1C-8A35-A6405B28C7E4}"/>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5" name="Footer Placeholder 4">
            <a:extLst>
              <a:ext uri="{FF2B5EF4-FFF2-40B4-BE49-F238E27FC236}">
                <a16:creationId xmlns:a16="http://schemas.microsoft.com/office/drawing/2014/main" id="{12B32AC9-6F1D-4FAE-8B95-BE42D75E0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D3865-2168-40EE-8F5E-F085A965CAB3}"/>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2706503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9B66B-A028-4D74-94E0-4CC27B04C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30821-92EF-468E-9380-A0D83CE53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47EC8-626A-4D24-8547-4A1875F6C514}"/>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5" name="Footer Placeholder 4">
            <a:extLst>
              <a:ext uri="{FF2B5EF4-FFF2-40B4-BE49-F238E27FC236}">
                <a16:creationId xmlns:a16="http://schemas.microsoft.com/office/drawing/2014/main" id="{CC40A873-EA6C-4999-A04A-F0091F8BD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97DD0-87CF-461E-AA68-676AEABFAD88}"/>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360583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D12C-CD37-4FF2-AFA5-54873E66AC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5025D4-40C8-449A-A750-96A361DE8F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88BE8C-6502-4F09-824D-2E051F11D2D7}"/>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5" name="Footer Placeholder 4">
            <a:extLst>
              <a:ext uri="{FF2B5EF4-FFF2-40B4-BE49-F238E27FC236}">
                <a16:creationId xmlns:a16="http://schemas.microsoft.com/office/drawing/2014/main" id="{FCF2537E-0687-40F9-A1A9-B15751D12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FB6D7-58C4-4054-A3D3-4CF8C9FA6961}"/>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237044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3282-9B61-4ED1-B0AC-5022C955EF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5C9D1-8F22-44B7-81D8-2BE76D67C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D065A-CFEE-44E2-92A1-9BBFAF14EC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618466-FD20-4210-BB47-B8765AEB57AE}"/>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6" name="Footer Placeholder 5">
            <a:extLst>
              <a:ext uri="{FF2B5EF4-FFF2-40B4-BE49-F238E27FC236}">
                <a16:creationId xmlns:a16="http://schemas.microsoft.com/office/drawing/2014/main" id="{F421CC1E-9F51-436E-AE89-A7CDAA503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1AA6D-5293-4DB5-8B94-48454A7317CB}"/>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3649003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427D-1CB9-4915-A565-7FAD9C34A8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2E555E-64D2-41D8-91E2-E51056DD28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EF4AB-897D-49B0-ADB1-F696BA61EF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C424A3-982C-4EAB-9D76-218AA9B7C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49E28-CAE5-4885-BB3B-EFCA939AA7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C2887A-966A-443C-8636-1274287EA392}"/>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8" name="Footer Placeholder 7">
            <a:extLst>
              <a:ext uri="{FF2B5EF4-FFF2-40B4-BE49-F238E27FC236}">
                <a16:creationId xmlns:a16="http://schemas.microsoft.com/office/drawing/2014/main" id="{2D143A7D-E261-4BE4-A27A-CA246A63B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687434-4CD2-4C35-948D-9C3B4431133A}"/>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118533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88C5-C9A3-4802-B07C-7DBD5F6BA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46718D-816F-4732-990E-54FAC6F5CB39}"/>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4" name="Footer Placeholder 3">
            <a:extLst>
              <a:ext uri="{FF2B5EF4-FFF2-40B4-BE49-F238E27FC236}">
                <a16:creationId xmlns:a16="http://schemas.microsoft.com/office/drawing/2014/main" id="{B5037649-94E6-44E6-81F0-D47610E82A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D52E30-5CE8-4963-AF00-FE7F9B58648E}"/>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2574523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C137D-D873-4441-A26A-384D428ABBCC}"/>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3" name="Footer Placeholder 2">
            <a:extLst>
              <a:ext uri="{FF2B5EF4-FFF2-40B4-BE49-F238E27FC236}">
                <a16:creationId xmlns:a16="http://schemas.microsoft.com/office/drawing/2014/main" id="{ECEB4AFD-8618-4B4A-A5E0-F02D008A5F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D19AB1-D289-483B-AA0D-FC95F7D4E8B9}"/>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189823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02E3-6104-41B8-B735-33DFA6E7F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C68E58-B843-4E2E-9BC5-30D694119B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FC9B25-D16B-48EA-BDE9-2D64718B5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616D9-CBD7-4FAF-B71F-4B8F13A85A74}"/>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6" name="Footer Placeholder 5">
            <a:extLst>
              <a:ext uri="{FF2B5EF4-FFF2-40B4-BE49-F238E27FC236}">
                <a16:creationId xmlns:a16="http://schemas.microsoft.com/office/drawing/2014/main" id="{9460886F-0B70-4AEE-8076-0CAB6DFFA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F586A-AE12-450A-9873-CD396ADEF242}"/>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2000300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C8BA-F854-4FCC-B7FB-592429DD0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FDD202-8ED2-4E4C-9055-A5A6D0CFB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DA0C7-8DAB-4A98-93B4-3E3BED3DD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390AA-08AE-45C6-9CBD-EFE553008B90}"/>
              </a:ext>
            </a:extLst>
          </p:cNvPr>
          <p:cNvSpPr>
            <a:spLocks noGrp="1"/>
          </p:cNvSpPr>
          <p:nvPr>
            <p:ph type="dt" sz="half" idx="10"/>
          </p:nvPr>
        </p:nvSpPr>
        <p:spPr/>
        <p:txBody>
          <a:bodyPr/>
          <a:lstStyle/>
          <a:p>
            <a:fld id="{D4C3DC5A-B633-4B35-9788-F5AB160B682B}" type="datetimeFigureOut">
              <a:rPr lang="en-US" smtClean="0"/>
              <a:t>1/14/2023</a:t>
            </a:fld>
            <a:endParaRPr lang="en-US"/>
          </a:p>
        </p:txBody>
      </p:sp>
      <p:sp>
        <p:nvSpPr>
          <p:cNvPr id="6" name="Footer Placeholder 5">
            <a:extLst>
              <a:ext uri="{FF2B5EF4-FFF2-40B4-BE49-F238E27FC236}">
                <a16:creationId xmlns:a16="http://schemas.microsoft.com/office/drawing/2014/main" id="{FF963992-D131-41D1-80F9-C8A3EC7D7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186D-1549-4147-B7FA-B014B19F25DF}"/>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3701927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49320-D1F0-4137-930E-8E4B77DF0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108095-0C9D-4E5F-955B-17F18AB82D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8487F-69A9-4FE9-95A5-6169B6575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3DC5A-B633-4B35-9788-F5AB160B682B}" type="datetimeFigureOut">
              <a:rPr lang="en-US" smtClean="0"/>
              <a:t>1/14/2023</a:t>
            </a:fld>
            <a:endParaRPr lang="en-US"/>
          </a:p>
        </p:txBody>
      </p:sp>
      <p:sp>
        <p:nvSpPr>
          <p:cNvPr id="5" name="Footer Placeholder 4">
            <a:extLst>
              <a:ext uri="{FF2B5EF4-FFF2-40B4-BE49-F238E27FC236}">
                <a16:creationId xmlns:a16="http://schemas.microsoft.com/office/drawing/2014/main" id="{1678FD83-5BCA-4E0C-9A48-67734EA02A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832BB-3145-476C-BA5E-9D87810699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A02F3-4255-4C54-99DD-912A274ED4A3}" type="slidenum">
              <a:rPr lang="en-US" smtClean="0"/>
              <a:t>‹#›</a:t>
            </a:fld>
            <a:endParaRPr lang="en-US"/>
          </a:p>
        </p:txBody>
      </p:sp>
    </p:spTree>
    <p:extLst>
      <p:ext uri="{BB962C8B-B14F-4D97-AF65-F5344CB8AC3E}">
        <p14:creationId xmlns:p14="http://schemas.microsoft.com/office/powerpoint/2010/main" val="190018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1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9.xml"/><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3284594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584C01-3037-DAF2-726D-1BF6C059B192}"/>
              </a:ext>
            </a:extLst>
          </p:cNvPr>
          <p:cNvSpPr>
            <a:spLocks noGrp="1"/>
          </p:cNvSpPr>
          <p:nvPr>
            <p:ph type="title"/>
          </p:nvPr>
        </p:nvSpPr>
        <p:spPr>
          <a:xfrm>
            <a:off x="838200" y="-174371"/>
            <a:ext cx="10515600" cy="1325563"/>
          </a:xfrm>
        </p:spPr>
        <p:txBody>
          <a:bodyPr>
            <a:normAutofit fontScale="90000"/>
          </a:bodyPr>
          <a:lstStyle/>
          <a:p>
            <a:pPr algn="ctr"/>
            <a:r>
              <a:rPr lang="en-CA" sz="6600" b="1" dirty="0">
                <a:solidFill>
                  <a:srgbClr val="000000"/>
                </a:solidFill>
                <a:effectLst/>
                <a:latin typeface="Arial" panose="020B0604020202020204" pitchFamily="34" charset="0"/>
                <a:ea typeface="Arial" panose="020B0604020202020204" pitchFamily="34" charset="0"/>
                <a:cs typeface="Arial" panose="020B0604020202020204" pitchFamily="34" charset="0"/>
              </a:rPr>
              <a:t>Cash Flow Statement, Pt. 2 </a:t>
            </a:r>
            <a:endParaRPr lang="en-US" sz="6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8EB2D01-83EB-5C6A-1C33-388F38E34B9B}"/>
              </a:ext>
            </a:extLst>
          </p:cNvPr>
          <p:cNvSpPr txBox="1"/>
          <p:nvPr/>
        </p:nvSpPr>
        <p:spPr>
          <a:xfrm>
            <a:off x="82296" y="891281"/>
            <a:ext cx="11460480" cy="519822"/>
          </a:xfrm>
          <a:prstGeom prst="rect">
            <a:avLst/>
          </a:prstGeom>
          <a:noFill/>
        </p:spPr>
        <p:txBody>
          <a:bodyPr wrap="square">
            <a:spAutoFit/>
          </a:bodyPr>
          <a:lstStyle/>
          <a:p>
            <a:pPr>
              <a:lnSpc>
                <a:spcPct val="125000"/>
              </a:lnSpc>
              <a:spcAft>
                <a:spcPts val="800"/>
              </a:spcAft>
            </a:pPr>
            <a:r>
              <a:rPr lang="en-CA" sz="2400" i="1" u="sng" dirty="0">
                <a:solidFill>
                  <a:srgbClr val="000000"/>
                </a:solidFill>
                <a:effectLst/>
                <a:latin typeface="Calibri" panose="020F0502020204030204" pitchFamily="34" charset="0"/>
                <a:ea typeface="Twentieth Century"/>
                <a:cs typeface="Twentieth Century"/>
              </a:rPr>
              <a:t>To illustrate these concepts, here is an example of a simplified cash flow statement: </a:t>
            </a:r>
            <a:endParaRPr lang="en-CA" sz="2400" i="1" u="sng" dirty="0">
              <a:effectLst/>
              <a:latin typeface="Twentieth Century"/>
              <a:ea typeface="Twentieth Century"/>
              <a:cs typeface="Twentieth Century"/>
            </a:endParaRPr>
          </a:p>
        </p:txBody>
      </p:sp>
      <p:sp>
        <p:nvSpPr>
          <p:cNvPr id="7" name="TextBox 6">
            <a:extLst>
              <a:ext uri="{FF2B5EF4-FFF2-40B4-BE49-F238E27FC236}">
                <a16:creationId xmlns:a16="http://schemas.microsoft.com/office/drawing/2014/main" id="{86930F4A-92F8-93BD-B880-A2804565D72B}"/>
              </a:ext>
            </a:extLst>
          </p:cNvPr>
          <p:cNvSpPr txBox="1"/>
          <p:nvPr/>
        </p:nvSpPr>
        <p:spPr>
          <a:xfrm>
            <a:off x="82296" y="1423174"/>
            <a:ext cx="12156948" cy="430887"/>
          </a:xfrm>
          <a:prstGeom prst="rect">
            <a:avLst/>
          </a:prstGeom>
          <a:noFill/>
        </p:spPr>
        <p:txBody>
          <a:bodyPr wrap="square">
            <a:spAutoFit/>
          </a:bodyPr>
          <a:lstStyle/>
          <a:p>
            <a:pPr algn="ctr"/>
            <a:r>
              <a:rPr lang="en-CA" sz="2200" b="1" dirty="0">
                <a:solidFill>
                  <a:srgbClr val="000000"/>
                </a:solidFill>
                <a:effectLst/>
                <a:latin typeface="Calibri" panose="020F0502020204030204" pitchFamily="34" charset="0"/>
                <a:ea typeface="Times New Roman" panose="02020603050405020304" pitchFamily="18" charset="0"/>
              </a:rPr>
              <a:t>CASH FLOW STATEMENT, KUUJJUAQ COLORFUL SCARVES, YEAR ENDED DECEMBER 31st, 2022</a:t>
            </a:r>
            <a:endParaRPr lang="en-US" sz="2200" dirty="0"/>
          </a:p>
        </p:txBody>
      </p:sp>
      <p:graphicFrame>
        <p:nvGraphicFramePr>
          <p:cNvPr id="8" name="Table 7">
            <a:extLst>
              <a:ext uri="{FF2B5EF4-FFF2-40B4-BE49-F238E27FC236}">
                <a16:creationId xmlns:a16="http://schemas.microsoft.com/office/drawing/2014/main" id="{CD73BF24-8064-0E52-E61A-DD30B4D452AE}"/>
              </a:ext>
            </a:extLst>
          </p:cNvPr>
          <p:cNvGraphicFramePr>
            <a:graphicFrameLocks noGrp="1"/>
          </p:cNvGraphicFramePr>
          <p:nvPr>
            <p:extLst>
              <p:ext uri="{D42A27DB-BD31-4B8C-83A1-F6EECF244321}">
                <p14:modId xmlns:p14="http://schemas.microsoft.com/office/powerpoint/2010/main" val="2532526153"/>
              </p:ext>
            </p:extLst>
          </p:nvPr>
        </p:nvGraphicFramePr>
        <p:xfrm>
          <a:off x="385572" y="1973974"/>
          <a:ext cx="11157204" cy="4572000"/>
        </p:xfrm>
        <a:graphic>
          <a:graphicData uri="http://schemas.openxmlformats.org/drawingml/2006/table">
            <a:tbl>
              <a:tblPr firstRow="1" firstCol="1" bandRow="1">
                <a:tableStyleId>{5C22544A-7EE6-4342-B048-85BDC9FD1C3A}</a:tableStyleId>
              </a:tblPr>
              <a:tblGrid>
                <a:gridCol w="8064472">
                  <a:extLst>
                    <a:ext uri="{9D8B030D-6E8A-4147-A177-3AD203B41FA5}">
                      <a16:colId xmlns:a16="http://schemas.microsoft.com/office/drawing/2014/main" val="4158495793"/>
                    </a:ext>
                  </a:extLst>
                </a:gridCol>
                <a:gridCol w="3092732">
                  <a:extLst>
                    <a:ext uri="{9D8B030D-6E8A-4147-A177-3AD203B41FA5}">
                      <a16:colId xmlns:a16="http://schemas.microsoft.com/office/drawing/2014/main" val="2707743990"/>
                    </a:ext>
                  </a:extLst>
                </a:gridCol>
              </a:tblGrid>
              <a:tr h="355815">
                <a:tc>
                  <a:txBody>
                    <a:bodyPr/>
                    <a:lstStyle/>
                    <a:p>
                      <a:pPr>
                        <a:lnSpc>
                          <a:spcPct val="125000"/>
                        </a:lnSpc>
                        <a:spcAft>
                          <a:spcPts val="0"/>
                        </a:spcAft>
                      </a:pPr>
                      <a:r>
                        <a:rPr lang="fr-CA" sz="2400" dirty="0">
                          <a:effectLst/>
                        </a:rPr>
                        <a:t>Cash on hands, Jan. 1, 2022</a:t>
                      </a:r>
                      <a:endParaRPr lang="en-CA" sz="2400" dirty="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400">
                          <a:effectLst/>
                        </a:rPr>
                        <a:t>$2 500</a:t>
                      </a:r>
                      <a:endParaRPr lang="en-CA" sz="2400">
                        <a:effectLst/>
                        <a:latin typeface="Twentieth Century"/>
                        <a:ea typeface="Twentieth Century"/>
                        <a:cs typeface="Twentieth Century"/>
                      </a:endParaRPr>
                    </a:p>
                  </a:txBody>
                  <a:tcPr marL="44450" marR="44450" marT="0" marB="0" anchor="ctr"/>
                </a:tc>
                <a:extLst>
                  <a:ext uri="{0D108BD9-81ED-4DB2-BD59-A6C34878D82A}">
                    <a16:rowId xmlns:a16="http://schemas.microsoft.com/office/drawing/2014/main" val="2907991669"/>
                  </a:ext>
                </a:extLst>
              </a:tr>
              <a:tr h="355815">
                <a:tc>
                  <a:txBody>
                    <a:bodyPr/>
                    <a:lstStyle/>
                    <a:p>
                      <a:pPr>
                        <a:lnSpc>
                          <a:spcPct val="125000"/>
                        </a:lnSpc>
                        <a:spcAft>
                          <a:spcPts val="0"/>
                        </a:spcAft>
                      </a:pPr>
                      <a:r>
                        <a:rPr lang="fr-CA" sz="2400">
                          <a:effectLst/>
                        </a:rPr>
                        <a:t>Cash flow from activities</a:t>
                      </a:r>
                      <a:endParaRPr lang="en-CA" sz="24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400">
                          <a:effectLst/>
                        </a:rPr>
                        <a:t> </a:t>
                      </a:r>
                      <a:endParaRPr lang="en-CA" sz="24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3704260714"/>
                  </a:ext>
                </a:extLst>
              </a:tr>
              <a:tr h="355815">
                <a:tc>
                  <a:txBody>
                    <a:bodyPr/>
                    <a:lstStyle/>
                    <a:p>
                      <a:pPr>
                        <a:lnSpc>
                          <a:spcPct val="125000"/>
                        </a:lnSpc>
                        <a:spcAft>
                          <a:spcPts val="0"/>
                        </a:spcAft>
                      </a:pPr>
                      <a:r>
                        <a:rPr lang="en-CA" sz="2400">
                          <a:effectLst/>
                        </a:rPr>
                        <a:t>Net income (sales + sales taxes-/see budget tab) ) (+)</a:t>
                      </a:r>
                      <a:endParaRPr lang="en-CA" sz="24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400">
                          <a:effectLst/>
                        </a:rPr>
                        <a:t>$64 308</a:t>
                      </a:r>
                      <a:endParaRPr lang="en-CA" sz="24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08916109"/>
                  </a:ext>
                </a:extLst>
              </a:tr>
              <a:tr h="355815">
                <a:tc>
                  <a:txBody>
                    <a:bodyPr/>
                    <a:lstStyle/>
                    <a:p>
                      <a:pPr>
                        <a:lnSpc>
                          <a:spcPct val="125000"/>
                        </a:lnSpc>
                        <a:spcAft>
                          <a:spcPts val="0"/>
                        </a:spcAft>
                      </a:pPr>
                      <a:r>
                        <a:rPr lang="en-CA" sz="2400">
                          <a:effectLst/>
                        </a:rPr>
                        <a:t>Cash paid for activities (adm, wages, inventory, etc...) (-)</a:t>
                      </a:r>
                      <a:endParaRPr lang="en-CA" sz="24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400">
                          <a:effectLst/>
                        </a:rPr>
                        <a:t>-$63 000</a:t>
                      </a:r>
                      <a:endParaRPr lang="en-CA" sz="24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411106084"/>
                  </a:ext>
                </a:extLst>
              </a:tr>
              <a:tr h="355815">
                <a:tc>
                  <a:txBody>
                    <a:bodyPr/>
                    <a:lstStyle/>
                    <a:p>
                      <a:pPr>
                        <a:lnSpc>
                          <a:spcPct val="125000"/>
                        </a:lnSpc>
                        <a:spcAft>
                          <a:spcPts val="0"/>
                        </a:spcAft>
                      </a:pPr>
                      <a:r>
                        <a:rPr lang="fr-CA" sz="2400">
                          <a:effectLst/>
                        </a:rPr>
                        <a:t>Net cash from activities = </a:t>
                      </a:r>
                      <a:endParaRPr lang="en-CA" sz="24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400">
                          <a:effectLst/>
                        </a:rPr>
                        <a:t>$3 808</a:t>
                      </a:r>
                      <a:endParaRPr lang="en-CA" sz="2400">
                        <a:effectLst/>
                        <a:latin typeface="Twentieth Century"/>
                        <a:ea typeface="Twentieth Century"/>
                        <a:cs typeface="Twentieth Century"/>
                      </a:endParaRPr>
                    </a:p>
                  </a:txBody>
                  <a:tcPr marL="44450" marR="44450" marT="0" marB="0" anchor="ctr"/>
                </a:tc>
                <a:extLst>
                  <a:ext uri="{0D108BD9-81ED-4DB2-BD59-A6C34878D82A}">
                    <a16:rowId xmlns:a16="http://schemas.microsoft.com/office/drawing/2014/main" val="3894457909"/>
                  </a:ext>
                </a:extLst>
              </a:tr>
              <a:tr h="355815">
                <a:tc>
                  <a:txBody>
                    <a:bodyPr/>
                    <a:lstStyle/>
                    <a:p>
                      <a:pPr>
                        <a:lnSpc>
                          <a:spcPct val="125000"/>
                        </a:lnSpc>
                        <a:spcAft>
                          <a:spcPts val="0"/>
                        </a:spcAft>
                      </a:pPr>
                      <a:r>
                        <a:rPr lang="en-CA" sz="2400">
                          <a:effectLst/>
                        </a:rPr>
                        <a:t>Cash Flow from investing activities</a:t>
                      </a:r>
                      <a:endParaRPr lang="en-CA" sz="24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en-CA" sz="2400">
                          <a:effectLst/>
                        </a:rPr>
                        <a:t> </a:t>
                      </a:r>
                      <a:endParaRPr lang="en-CA" sz="24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087014366"/>
                  </a:ext>
                </a:extLst>
              </a:tr>
              <a:tr h="355815">
                <a:tc>
                  <a:txBody>
                    <a:bodyPr/>
                    <a:lstStyle/>
                    <a:p>
                      <a:pPr>
                        <a:lnSpc>
                          <a:spcPct val="125000"/>
                        </a:lnSpc>
                        <a:spcAft>
                          <a:spcPts val="0"/>
                        </a:spcAft>
                      </a:pPr>
                      <a:r>
                        <a:rPr lang="fr-CA" sz="2400">
                          <a:effectLst/>
                        </a:rPr>
                        <a:t>Purchase of equipment (-)</a:t>
                      </a:r>
                      <a:endParaRPr lang="en-CA" sz="24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400">
                          <a:effectLst/>
                        </a:rPr>
                        <a:t>-$2 800</a:t>
                      </a:r>
                      <a:endParaRPr lang="en-CA" sz="2400">
                        <a:effectLst/>
                        <a:latin typeface="Twentieth Century"/>
                        <a:ea typeface="Twentieth Century"/>
                        <a:cs typeface="Twentieth Century"/>
                      </a:endParaRPr>
                    </a:p>
                  </a:txBody>
                  <a:tcPr marL="44450" marR="44450" marT="0" marB="0" anchor="ctr"/>
                </a:tc>
                <a:extLst>
                  <a:ext uri="{0D108BD9-81ED-4DB2-BD59-A6C34878D82A}">
                    <a16:rowId xmlns:a16="http://schemas.microsoft.com/office/drawing/2014/main" val="3365691839"/>
                  </a:ext>
                </a:extLst>
              </a:tr>
              <a:tr h="355815">
                <a:tc>
                  <a:txBody>
                    <a:bodyPr/>
                    <a:lstStyle/>
                    <a:p>
                      <a:pPr>
                        <a:lnSpc>
                          <a:spcPct val="125000"/>
                        </a:lnSpc>
                        <a:spcAft>
                          <a:spcPts val="0"/>
                        </a:spcAft>
                      </a:pPr>
                      <a:r>
                        <a:rPr lang="en-CA" sz="2400">
                          <a:effectLst/>
                        </a:rPr>
                        <a:t>Cash Flow from financing activities</a:t>
                      </a:r>
                      <a:endParaRPr lang="en-CA" sz="24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en-CA" sz="2400">
                          <a:effectLst/>
                        </a:rPr>
                        <a:t> </a:t>
                      </a:r>
                      <a:endParaRPr lang="en-CA" sz="24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546116277"/>
                  </a:ext>
                </a:extLst>
              </a:tr>
              <a:tr h="355815">
                <a:tc>
                  <a:txBody>
                    <a:bodyPr/>
                    <a:lstStyle/>
                    <a:p>
                      <a:pPr>
                        <a:lnSpc>
                          <a:spcPct val="125000"/>
                        </a:lnSpc>
                        <a:spcAft>
                          <a:spcPts val="0"/>
                        </a:spcAft>
                      </a:pPr>
                      <a:r>
                        <a:rPr lang="fr-CA" sz="2400">
                          <a:effectLst/>
                        </a:rPr>
                        <a:t>Bank loans (+)</a:t>
                      </a:r>
                      <a:endParaRPr lang="en-CA" sz="24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400">
                          <a:effectLst/>
                        </a:rPr>
                        <a:t>$8 000</a:t>
                      </a:r>
                      <a:endParaRPr lang="en-CA" sz="2400">
                        <a:effectLst/>
                        <a:latin typeface="Twentieth Century"/>
                        <a:ea typeface="Twentieth Century"/>
                        <a:cs typeface="Twentieth Century"/>
                      </a:endParaRPr>
                    </a:p>
                  </a:txBody>
                  <a:tcPr marL="44450" marR="44450" marT="0" marB="0" anchor="ctr"/>
                </a:tc>
                <a:extLst>
                  <a:ext uri="{0D108BD9-81ED-4DB2-BD59-A6C34878D82A}">
                    <a16:rowId xmlns:a16="http://schemas.microsoft.com/office/drawing/2014/main" val="1326154057"/>
                  </a:ext>
                </a:extLst>
              </a:tr>
              <a:tr h="355815">
                <a:tc>
                  <a:txBody>
                    <a:bodyPr/>
                    <a:lstStyle/>
                    <a:p>
                      <a:pPr>
                        <a:lnSpc>
                          <a:spcPct val="125000"/>
                        </a:lnSpc>
                        <a:spcAft>
                          <a:spcPts val="0"/>
                        </a:spcAft>
                      </a:pPr>
                      <a:r>
                        <a:rPr lang="en-CA" sz="2400">
                          <a:effectLst/>
                        </a:rPr>
                        <a:t>Ending cash on December 31 th, 2022</a:t>
                      </a:r>
                      <a:endParaRPr lang="en-CA" sz="24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en-CA" sz="2400" dirty="0">
                          <a:effectLst/>
                        </a:rPr>
                        <a:t>$9 008</a:t>
                      </a:r>
                      <a:endParaRPr lang="en-CA" sz="2400" dirty="0">
                        <a:effectLst/>
                        <a:latin typeface="Twentieth Century"/>
                        <a:ea typeface="Twentieth Century"/>
                        <a:cs typeface="Twentieth Century"/>
                      </a:endParaRPr>
                    </a:p>
                  </a:txBody>
                  <a:tcPr marL="44450" marR="44450" marT="0" marB="0" anchor="ctr"/>
                </a:tc>
                <a:extLst>
                  <a:ext uri="{0D108BD9-81ED-4DB2-BD59-A6C34878D82A}">
                    <a16:rowId xmlns:a16="http://schemas.microsoft.com/office/drawing/2014/main" val="2310251176"/>
                  </a:ext>
                </a:extLst>
              </a:tr>
            </a:tbl>
          </a:graphicData>
        </a:graphic>
      </p:graphicFrame>
    </p:spTree>
    <p:extLst>
      <p:ext uri="{BB962C8B-B14F-4D97-AF65-F5344CB8AC3E}">
        <p14:creationId xmlns:p14="http://schemas.microsoft.com/office/powerpoint/2010/main" val="298629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11122-F7A4-8723-06D6-BCDACF8EC563}"/>
              </a:ext>
            </a:extLst>
          </p:cNvPr>
          <p:cNvSpPr>
            <a:spLocks noGrp="1"/>
          </p:cNvSpPr>
          <p:nvPr>
            <p:ph type="title"/>
          </p:nvPr>
        </p:nvSpPr>
        <p:spPr>
          <a:xfrm>
            <a:off x="0" y="0"/>
            <a:ext cx="11359896" cy="1325563"/>
          </a:xfrm>
        </p:spPr>
        <p:txBody>
          <a:bodyPr>
            <a:normAutofit/>
          </a:bodyPr>
          <a:lstStyle/>
          <a:p>
            <a:r>
              <a:rPr lang="en-CA" sz="3200" b="1" dirty="0">
                <a:latin typeface="+mn-lt"/>
              </a:rPr>
              <a:t>What is Meant by Positive Ending Cash/Positive Cash Flow?</a:t>
            </a:r>
            <a:endParaRPr lang="en-US" sz="3200" b="1" dirty="0">
              <a:latin typeface="+mn-lt"/>
            </a:endParaRPr>
          </a:p>
        </p:txBody>
      </p:sp>
      <p:sp>
        <p:nvSpPr>
          <p:cNvPr id="4" name="TextBox 3">
            <a:extLst>
              <a:ext uri="{FF2B5EF4-FFF2-40B4-BE49-F238E27FC236}">
                <a16:creationId xmlns:a16="http://schemas.microsoft.com/office/drawing/2014/main" id="{7DD96F81-FC1F-6CD8-B9BE-BCAD100C11B4}"/>
              </a:ext>
            </a:extLst>
          </p:cNvPr>
          <p:cNvSpPr txBox="1"/>
          <p:nvPr/>
        </p:nvSpPr>
        <p:spPr>
          <a:xfrm>
            <a:off x="185166" y="1325563"/>
            <a:ext cx="10989564" cy="1569660"/>
          </a:xfrm>
          <a:prstGeom prst="rect">
            <a:avLst/>
          </a:prstGeom>
          <a:noFill/>
        </p:spPr>
        <p:txBody>
          <a:bodyPr wrap="square">
            <a:spAutoFit/>
          </a:bodyPr>
          <a:lstStyle/>
          <a:p>
            <a:pPr>
              <a:spcAft>
                <a:spcPts val="0"/>
              </a:spcAft>
            </a:pPr>
            <a:r>
              <a:rPr lang="en-CA" sz="2400" u="sng" dirty="0">
                <a:solidFill>
                  <a:schemeClr val="accent6">
                    <a:lumMod val="75000"/>
                  </a:schemeClr>
                </a:solidFill>
                <a:effectLst/>
                <a:ea typeface="Twentieth Century"/>
              </a:rPr>
              <a:t>Positive cash flow </a:t>
            </a:r>
            <a:r>
              <a:rPr lang="en-CA" sz="2400" dirty="0">
                <a:solidFill>
                  <a:srgbClr val="000000"/>
                </a:solidFill>
                <a:effectLst/>
                <a:ea typeface="Twentieth Century"/>
              </a:rPr>
              <a:t>shows that a company has more money flowing into (cash-in) the business than out of it (cash-out) over a specified period. This is an </a:t>
            </a:r>
            <a:r>
              <a:rPr lang="en-CA" sz="2400" b="1" dirty="0">
                <a:solidFill>
                  <a:srgbClr val="000000"/>
                </a:solidFill>
                <a:effectLst/>
                <a:ea typeface="Twentieth Century"/>
              </a:rPr>
              <a:t>ideal situation</a:t>
            </a:r>
            <a:r>
              <a:rPr lang="en-CA" sz="2400" dirty="0">
                <a:solidFill>
                  <a:srgbClr val="000000"/>
                </a:solidFill>
                <a:effectLst/>
                <a:ea typeface="Twentieth Century"/>
              </a:rPr>
              <a:t> because having excess cash allows you to settle debt payments or put money aside for drier times.</a:t>
            </a:r>
            <a:r>
              <a:rPr lang="en-CA" sz="2400" dirty="0">
                <a:effectLst/>
              </a:rPr>
              <a:t> </a:t>
            </a:r>
            <a:endParaRPr lang="en-CA" sz="2400" dirty="0">
              <a:effectLst/>
              <a:ea typeface="Twentieth Century"/>
              <a:cs typeface="Twentieth Century"/>
            </a:endParaRPr>
          </a:p>
        </p:txBody>
      </p:sp>
      <p:sp>
        <p:nvSpPr>
          <p:cNvPr id="6" name="TextBox 5">
            <a:extLst>
              <a:ext uri="{FF2B5EF4-FFF2-40B4-BE49-F238E27FC236}">
                <a16:creationId xmlns:a16="http://schemas.microsoft.com/office/drawing/2014/main" id="{3A477FDF-0B1C-D7FA-F4EC-A369D64EBA88}"/>
              </a:ext>
            </a:extLst>
          </p:cNvPr>
          <p:cNvSpPr txBox="1"/>
          <p:nvPr/>
        </p:nvSpPr>
        <p:spPr>
          <a:xfrm>
            <a:off x="0" y="3097819"/>
            <a:ext cx="10639044" cy="662361"/>
          </a:xfrm>
          <a:prstGeom prst="rect">
            <a:avLst/>
          </a:prstGeom>
          <a:noFill/>
        </p:spPr>
        <p:txBody>
          <a:bodyPr wrap="square">
            <a:spAutoFit/>
          </a:bodyPr>
          <a:lstStyle/>
          <a:p>
            <a:pPr>
              <a:lnSpc>
                <a:spcPct val="125000"/>
              </a:lnSpc>
              <a:spcAft>
                <a:spcPts val="800"/>
              </a:spcAft>
            </a:pPr>
            <a:r>
              <a:rPr lang="en-CA" sz="3200" b="1" dirty="0">
                <a:solidFill>
                  <a:srgbClr val="000000"/>
                </a:solidFill>
                <a:effectLst/>
                <a:latin typeface="Calibri" panose="020F0502020204030204" pitchFamily="34" charset="0"/>
                <a:ea typeface="Twentieth Century"/>
                <a:cs typeface="Twentieth Century"/>
              </a:rPr>
              <a:t>What is Meant by Negative </a:t>
            </a:r>
            <a:r>
              <a:rPr lang="en-CA" sz="3200" b="1" dirty="0">
                <a:solidFill>
                  <a:srgbClr val="000000"/>
                </a:solidFill>
                <a:latin typeface="Calibri" panose="020F0502020204030204" pitchFamily="34" charset="0"/>
                <a:ea typeface="Twentieth Century"/>
                <a:cs typeface="Twentieth Century"/>
              </a:rPr>
              <a:t>E</a:t>
            </a:r>
            <a:r>
              <a:rPr lang="en-CA" sz="3200" b="1" dirty="0">
                <a:solidFill>
                  <a:srgbClr val="000000"/>
                </a:solidFill>
                <a:effectLst/>
                <a:latin typeface="Calibri" panose="020F0502020204030204" pitchFamily="34" charset="0"/>
                <a:ea typeface="Twentieth Century"/>
                <a:cs typeface="Twentieth Century"/>
              </a:rPr>
              <a:t>nding </a:t>
            </a:r>
            <a:r>
              <a:rPr lang="en-CA" sz="3200" b="1" dirty="0">
                <a:solidFill>
                  <a:srgbClr val="000000"/>
                </a:solidFill>
                <a:latin typeface="Calibri" panose="020F0502020204030204" pitchFamily="34" charset="0"/>
                <a:ea typeface="Twentieth Century"/>
                <a:cs typeface="Twentieth Century"/>
              </a:rPr>
              <a:t>C</a:t>
            </a:r>
            <a:r>
              <a:rPr lang="en-CA" sz="3200" b="1" dirty="0">
                <a:solidFill>
                  <a:srgbClr val="000000"/>
                </a:solidFill>
                <a:effectLst/>
                <a:latin typeface="Calibri" panose="020F0502020204030204" pitchFamily="34" charset="0"/>
                <a:ea typeface="Twentieth Century"/>
                <a:cs typeface="Twentieth Century"/>
              </a:rPr>
              <a:t>ash/Negative Cash Flow? </a:t>
            </a:r>
            <a:endParaRPr lang="en-CA" sz="3200" dirty="0">
              <a:effectLst/>
              <a:latin typeface="Twentieth Century"/>
              <a:ea typeface="Twentieth Century"/>
              <a:cs typeface="Twentieth Century"/>
            </a:endParaRPr>
          </a:p>
        </p:txBody>
      </p:sp>
      <p:sp>
        <p:nvSpPr>
          <p:cNvPr id="8" name="TextBox 7">
            <a:extLst>
              <a:ext uri="{FF2B5EF4-FFF2-40B4-BE49-F238E27FC236}">
                <a16:creationId xmlns:a16="http://schemas.microsoft.com/office/drawing/2014/main" id="{24DE6FF6-3321-839A-FADC-5C6494149EEA}"/>
              </a:ext>
            </a:extLst>
          </p:cNvPr>
          <p:cNvSpPr txBox="1"/>
          <p:nvPr/>
        </p:nvSpPr>
        <p:spPr>
          <a:xfrm>
            <a:off x="185166" y="3962776"/>
            <a:ext cx="10989564" cy="2041585"/>
          </a:xfrm>
          <a:prstGeom prst="rect">
            <a:avLst/>
          </a:prstGeom>
          <a:noFill/>
        </p:spPr>
        <p:txBody>
          <a:bodyPr wrap="square">
            <a:spAutoFit/>
          </a:bodyPr>
          <a:lstStyle/>
          <a:p>
            <a:pPr>
              <a:spcAft>
                <a:spcPts val="800"/>
              </a:spcAft>
            </a:pPr>
            <a:r>
              <a:rPr lang="en-CA" sz="2400" dirty="0">
                <a:solidFill>
                  <a:srgbClr val="000000"/>
                </a:solidFill>
                <a:effectLst/>
                <a:latin typeface="Calibri" panose="020F0502020204030204" pitchFamily="34" charset="0"/>
                <a:ea typeface="Twentieth Century"/>
                <a:cs typeface="Twentieth Century"/>
              </a:rPr>
              <a:t>Having </a:t>
            </a:r>
            <a:r>
              <a:rPr lang="en-CA" sz="2400" u="sng" dirty="0">
                <a:solidFill>
                  <a:srgbClr val="C00000"/>
                </a:solidFill>
                <a:effectLst/>
                <a:latin typeface="Calibri" panose="020F0502020204030204" pitchFamily="34" charset="0"/>
                <a:ea typeface="Twentieth Century"/>
                <a:cs typeface="Twentieth Century"/>
              </a:rPr>
              <a:t>negative cash flow </a:t>
            </a:r>
            <a:r>
              <a:rPr lang="en-CA" sz="2400" dirty="0">
                <a:solidFill>
                  <a:srgbClr val="000000"/>
                </a:solidFill>
                <a:effectLst/>
                <a:latin typeface="Calibri" panose="020F0502020204030204" pitchFamily="34" charset="0"/>
                <a:ea typeface="Twentieth Century"/>
                <a:cs typeface="Twentieth Century"/>
              </a:rPr>
              <a:t>means your cash outflow is higher than your cash inflow during the period covered by the statement. </a:t>
            </a:r>
            <a:r>
              <a:rPr lang="en-CA" sz="2400" b="1" dirty="0">
                <a:solidFill>
                  <a:srgbClr val="000000"/>
                </a:solidFill>
                <a:effectLst/>
                <a:latin typeface="Calibri" panose="020F0502020204030204" pitchFamily="34" charset="0"/>
                <a:ea typeface="Twentieth Century"/>
                <a:cs typeface="Twentieth Century"/>
              </a:rPr>
              <a:t>It doesn’t necessarily mean profit is lost!</a:t>
            </a:r>
            <a:endParaRPr lang="en-CA" sz="2400" b="1" dirty="0">
              <a:effectLst/>
              <a:latin typeface="Twentieth Century"/>
              <a:ea typeface="Twentieth Century"/>
              <a:cs typeface="Twentieth Century"/>
            </a:endParaRPr>
          </a:p>
          <a:p>
            <a:pPr>
              <a:spcAft>
                <a:spcPts val="0"/>
              </a:spcAft>
            </a:pPr>
            <a:r>
              <a:rPr lang="en-CA" sz="2400" dirty="0">
                <a:solidFill>
                  <a:srgbClr val="000000"/>
                </a:solidFill>
                <a:effectLst/>
                <a:latin typeface="Calibri" panose="020F0502020204030204" pitchFamily="34" charset="0"/>
                <a:ea typeface="Twentieth Century"/>
              </a:rPr>
              <a:t>Negative cash flow may be caused by factors such as </a:t>
            </a:r>
            <a:r>
              <a:rPr lang="en-CA" sz="2400" u="sng" dirty="0">
                <a:solidFill>
                  <a:srgbClr val="000000"/>
                </a:solidFill>
                <a:effectLst/>
                <a:latin typeface="Calibri" panose="020F0502020204030204" pitchFamily="34" charset="0"/>
                <a:ea typeface="Twentieth Century"/>
              </a:rPr>
              <a:t>expenditure</a:t>
            </a:r>
            <a:r>
              <a:rPr lang="en-CA" sz="2400" dirty="0">
                <a:solidFill>
                  <a:srgbClr val="000000"/>
                </a:solidFill>
                <a:effectLst/>
                <a:latin typeface="Calibri" panose="020F0502020204030204" pitchFamily="34" charset="0"/>
                <a:ea typeface="Twentieth Century"/>
              </a:rPr>
              <a:t> and </a:t>
            </a:r>
            <a:r>
              <a:rPr lang="en-CA" sz="2400" u="sng" dirty="0">
                <a:solidFill>
                  <a:srgbClr val="000000"/>
                </a:solidFill>
                <a:effectLst/>
                <a:latin typeface="Calibri" panose="020F0502020204030204" pitchFamily="34" charset="0"/>
                <a:ea typeface="Twentieth Century"/>
              </a:rPr>
              <a:t>income mismatch</a:t>
            </a:r>
            <a:r>
              <a:rPr lang="en-CA" sz="2400" u="sng" dirty="0">
                <a:solidFill>
                  <a:srgbClr val="000000"/>
                </a:solidFill>
                <a:latin typeface="Calibri" panose="020F0502020204030204" pitchFamily="34" charset="0"/>
                <a:ea typeface="Twentieth Century"/>
              </a:rPr>
              <a:t>, </a:t>
            </a:r>
            <a:r>
              <a:rPr lang="en-CA" sz="2400" dirty="0">
                <a:solidFill>
                  <a:srgbClr val="000000"/>
                </a:solidFill>
                <a:latin typeface="Calibri" panose="020F0502020204030204" pitchFamily="34" charset="0"/>
                <a:ea typeface="Twentieth Century"/>
              </a:rPr>
              <a:t>especially when combined with a </a:t>
            </a:r>
            <a:r>
              <a:rPr lang="en-CA" sz="2400" dirty="0">
                <a:solidFill>
                  <a:srgbClr val="000000"/>
                </a:solidFill>
                <a:effectLst/>
                <a:latin typeface="Calibri" panose="020F0502020204030204" pitchFamily="34" charset="0"/>
                <a:ea typeface="Twentieth Century"/>
              </a:rPr>
              <a:t>slower season; these issues should be addressed when noticed.</a:t>
            </a:r>
            <a:r>
              <a:rPr lang="en-CA" sz="2400" dirty="0">
                <a:effectLst/>
              </a:rPr>
              <a:t> </a:t>
            </a:r>
            <a:endParaRPr lang="en-CA" sz="2400" dirty="0">
              <a:effectLst/>
              <a:latin typeface="Twentieth Century"/>
              <a:ea typeface="Twentieth Century"/>
              <a:cs typeface="Twentieth Century"/>
            </a:endParaRPr>
          </a:p>
        </p:txBody>
      </p:sp>
    </p:spTree>
    <p:extLst>
      <p:ext uri="{BB962C8B-B14F-4D97-AF65-F5344CB8AC3E}">
        <p14:creationId xmlns:p14="http://schemas.microsoft.com/office/powerpoint/2010/main" val="333431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7C34-8F9B-2E65-E93D-8E6EFBD9CAE9}"/>
              </a:ext>
            </a:extLst>
          </p:cNvPr>
          <p:cNvSpPr>
            <a:spLocks noGrp="1"/>
          </p:cNvSpPr>
          <p:nvPr>
            <p:ph type="title"/>
          </p:nvPr>
        </p:nvSpPr>
        <p:spPr>
          <a:xfrm>
            <a:off x="838200" y="-110363"/>
            <a:ext cx="10515600" cy="1325563"/>
          </a:xfrm>
        </p:spPr>
        <p:txBody>
          <a:bodyPr>
            <a:normAutofit/>
          </a:bodyPr>
          <a:lstStyle/>
          <a:p>
            <a:pPr algn="ctr"/>
            <a:r>
              <a:rPr lang="en-CA" sz="8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Balance Sheet</a:t>
            </a:r>
            <a:endParaRPr lang="en-US" sz="8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B557609-37AA-C7F2-A61D-2B74670DC62C}"/>
              </a:ext>
            </a:extLst>
          </p:cNvPr>
          <p:cNvSpPr txBox="1"/>
          <p:nvPr/>
        </p:nvSpPr>
        <p:spPr>
          <a:xfrm>
            <a:off x="0" y="1096328"/>
            <a:ext cx="11583162" cy="1672253"/>
          </a:xfrm>
          <a:prstGeom prst="rect">
            <a:avLst/>
          </a:prstGeom>
          <a:noFill/>
        </p:spPr>
        <p:txBody>
          <a:bodyPr wrap="square">
            <a:spAutoFit/>
          </a:bodyPr>
          <a:lstStyle/>
          <a:p>
            <a:pPr>
              <a:spcAft>
                <a:spcPts val="800"/>
              </a:spcAft>
            </a:pPr>
            <a:r>
              <a:rPr lang="en-CA" sz="2400" dirty="0">
                <a:solidFill>
                  <a:srgbClr val="000000"/>
                </a:solidFill>
                <a:effectLst/>
                <a:latin typeface="Calibri" panose="020F0502020204030204" pitchFamily="34" charset="0"/>
                <a:ea typeface="Twentieth Century"/>
                <a:cs typeface="Twentieth Century"/>
              </a:rPr>
              <a:t>A balance sheet is a snapshot of your business finances as it currently stands. It tells you about the assets you own and liabilities (i.e., debts) you owe at a particular time.</a:t>
            </a:r>
            <a:endParaRPr lang="en-CA" sz="2400" dirty="0">
              <a:effectLst/>
              <a:latin typeface="Twentieth Century"/>
              <a:ea typeface="Twentieth Century"/>
              <a:cs typeface="Twentieth Century"/>
            </a:endParaRPr>
          </a:p>
          <a:p>
            <a:pPr>
              <a:spcAft>
                <a:spcPts val="800"/>
              </a:spcAft>
            </a:pPr>
            <a:r>
              <a:rPr lang="en-CA" sz="2400" dirty="0">
                <a:solidFill>
                  <a:srgbClr val="000000"/>
                </a:solidFill>
                <a:effectLst/>
                <a:latin typeface="Calibri" panose="020F0502020204030204" pitchFamily="34" charset="0"/>
                <a:ea typeface="Twentieth Century"/>
                <a:cs typeface="Twentieth Century"/>
              </a:rPr>
              <a:t>Balance sheets are divided into three general categories: assets, liabilities, and equity. </a:t>
            </a:r>
            <a:r>
              <a:rPr lang="en-CA" sz="2400" u="sng" dirty="0">
                <a:solidFill>
                  <a:srgbClr val="000000"/>
                </a:solidFill>
                <a:effectLst/>
                <a:latin typeface="Calibri" panose="020F0502020204030204" pitchFamily="34" charset="0"/>
                <a:ea typeface="Twentieth Century"/>
                <a:cs typeface="Twentieth Century"/>
              </a:rPr>
              <a:t>Here are some definitions:</a:t>
            </a:r>
            <a:endParaRPr lang="en-CA" sz="2400" u="sng" dirty="0">
              <a:effectLst/>
              <a:latin typeface="Twentieth Century"/>
              <a:ea typeface="Twentieth Century"/>
              <a:cs typeface="Twentieth Century"/>
            </a:endParaRPr>
          </a:p>
        </p:txBody>
      </p:sp>
      <p:sp>
        <p:nvSpPr>
          <p:cNvPr id="6" name="TextBox 5">
            <a:extLst>
              <a:ext uri="{FF2B5EF4-FFF2-40B4-BE49-F238E27FC236}">
                <a16:creationId xmlns:a16="http://schemas.microsoft.com/office/drawing/2014/main" id="{D2F03E8C-A5B9-8C8E-62AB-B47817588BF5}"/>
              </a:ext>
            </a:extLst>
          </p:cNvPr>
          <p:cNvSpPr txBox="1"/>
          <p:nvPr/>
        </p:nvSpPr>
        <p:spPr>
          <a:xfrm>
            <a:off x="180594" y="2768581"/>
            <a:ext cx="11583162" cy="3990836"/>
          </a:xfrm>
          <a:prstGeom prst="rect">
            <a:avLst/>
          </a:prstGeom>
          <a:noFill/>
        </p:spPr>
        <p:txBody>
          <a:bodyPr wrap="square">
            <a:spAutoFit/>
          </a:bodyPr>
          <a:lstStyle/>
          <a:p>
            <a:pPr marL="342900" lvl="0" indent="-342900">
              <a:spcAft>
                <a:spcPts val="800"/>
              </a:spcAft>
              <a:buFont typeface="+mj-lt"/>
              <a:buAutoNum type="arabicPeriod"/>
            </a:pPr>
            <a:r>
              <a:rPr lang="en-CA" sz="2200" b="1" dirty="0">
                <a:solidFill>
                  <a:srgbClr val="000000"/>
                </a:solidFill>
                <a:effectLst/>
                <a:latin typeface="Calibri" panose="020F0502020204030204" pitchFamily="34" charset="0"/>
                <a:ea typeface="Twentieth Century"/>
                <a:cs typeface="Twentieth Century"/>
              </a:rPr>
              <a:t>Assets: </a:t>
            </a:r>
            <a:r>
              <a:rPr lang="en-CA" sz="2200" dirty="0">
                <a:solidFill>
                  <a:srgbClr val="000000"/>
                </a:solidFill>
                <a:effectLst/>
                <a:latin typeface="Calibri" panose="020F0502020204030204" pitchFamily="34" charset="0"/>
                <a:ea typeface="Twentieth Century"/>
                <a:cs typeface="Twentieth Century"/>
              </a:rPr>
              <a:t>a resource, property owned by a person or company (cash in the bank, furniture, inventory).</a:t>
            </a:r>
            <a:endParaRPr lang="en-CA" sz="2200" dirty="0">
              <a:solidFill>
                <a:srgbClr val="000000"/>
              </a:solidFill>
              <a:effectLst/>
              <a:latin typeface="Twentieth Century"/>
              <a:ea typeface="Twentieth Century"/>
              <a:cs typeface="Twentieth Century"/>
            </a:endParaRPr>
          </a:p>
          <a:p>
            <a:pPr>
              <a:spcAft>
                <a:spcPts val="800"/>
              </a:spcAft>
            </a:pPr>
            <a:r>
              <a:rPr lang="en-CA" sz="2200" b="1" dirty="0">
                <a:solidFill>
                  <a:srgbClr val="000000"/>
                </a:solidFill>
                <a:effectLst/>
                <a:latin typeface="Calibri" panose="020F0502020204030204" pitchFamily="34" charset="0"/>
                <a:ea typeface="Twentieth Century"/>
                <a:cs typeface="Twentieth Century"/>
              </a:rPr>
              <a:t>- Current Assets:</a:t>
            </a:r>
            <a:r>
              <a:rPr lang="en-CA" sz="2200" dirty="0">
                <a:solidFill>
                  <a:srgbClr val="000000"/>
                </a:solidFill>
                <a:effectLst/>
                <a:latin typeface="Calibri" panose="020F0502020204030204" pitchFamily="34" charset="0"/>
                <a:ea typeface="Twentieth Century"/>
                <a:cs typeface="Twentieth Century"/>
              </a:rPr>
              <a:t>  are accessible assets you can convert into cash within one year. </a:t>
            </a:r>
            <a:endParaRPr lang="en-CA" sz="2200" dirty="0">
              <a:effectLst/>
              <a:latin typeface="Twentieth Century"/>
              <a:ea typeface="Twentieth Century"/>
              <a:cs typeface="Twentieth Century"/>
            </a:endParaRPr>
          </a:p>
          <a:p>
            <a:pPr>
              <a:spcAft>
                <a:spcPts val="800"/>
              </a:spcAft>
            </a:pPr>
            <a:r>
              <a:rPr lang="en-CA" sz="2200" b="1" dirty="0">
                <a:solidFill>
                  <a:srgbClr val="000000"/>
                </a:solidFill>
                <a:effectLst/>
                <a:latin typeface="Calibri" panose="020F0502020204030204" pitchFamily="34" charset="0"/>
                <a:ea typeface="Twentieth Century"/>
                <a:cs typeface="Twentieth Century"/>
              </a:rPr>
              <a:t>- Long-term Assets:</a:t>
            </a:r>
            <a:r>
              <a:rPr lang="en-CA" sz="2200" dirty="0">
                <a:solidFill>
                  <a:srgbClr val="000000"/>
                </a:solidFill>
                <a:effectLst/>
                <a:latin typeface="Calibri" panose="020F0502020204030204" pitchFamily="34" charset="0"/>
                <a:ea typeface="Twentieth Century"/>
                <a:cs typeface="Twentieth Century"/>
              </a:rPr>
              <a:t>  assets such as property and machinery used for more than a year in the business to generate revenue. They appear in the financial records at their net book value (purchase value - depreciation). </a:t>
            </a:r>
            <a:endParaRPr lang="en-CA" sz="2200" dirty="0">
              <a:latin typeface="Twentieth Century"/>
              <a:ea typeface="Twentieth Century"/>
              <a:cs typeface="Twentieth Century"/>
            </a:endParaRPr>
          </a:p>
          <a:p>
            <a:pPr>
              <a:spcAft>
                <a:spcPts val="800"/>
              </a:spcAft>
            </a:pPr>
            <a:r>
              <a:rPr lang="en-CA" sz="2200" b="1" dirty="0">
                <a:solidFill>
                  <a:srgbClr val="000000"/>
                </a:solidFill>
                <a:effectLst/>
                <a:latin typeface="Twentieth Century"/>
                <a:ea typeface="Twentieth Century"/>
                <a:cs typeface="Twentieth Century"/>
              </a:rPr>
              <a:t>2. </a:t>
            </a:r>
            <a:r>
              <a:rPr lang="en-CA" sz="2200" b="1" dirty="0">
                <a:solidFill>
                  <a:srgbClr val="000000"/>
                </a:solidFill>
                <a:effectLst/>
                <a:latin typeface="Calibri" panose="020F0502020204030204" pitchFamily="34" charset="0"/>
                <a:ea typeface="Twentieth Century"/>
                <a:cs typeface="Twentieth Century"/>
              </a:rPr>
              <a:t>Liabilities or Passive Assets:</a:t>
            </a:r>
            <a:r>
              <a:rPr lang="en-CA" sz="2200" dirty="0">
                <a:solidFill>
                  <a:srgbClr val="000000"/>
                </a:solidFill>
                <a:effectLst/>
                <a:latin typeface="Calibri" panose="020F0502020204030204" pitchFamily="34" charset="0"/>
                <a:ea typeface="Twentieth Century"/>
                <a:cs typeface="Twentieth Century"/>
              </a:rPr>
              <a:t> Debt and financial obligation.</a:t>
            </a:r>
            <a:endParaRPr lang="en-CA" sz="2200" dirty="0">
              <a:solidFill>
                <a:srgbClr val="000000"/>
              </a:solidFill>
              <a:effectLst/>
              <a:latin typeface="Twentieth Century"/>
              <a:ea typeface="Twentieth Century"/>
              <a:cs typeface="Twentieth Century"/>
            </a:endParaRPr>
          </a:p>
          <a:p>
            <a:pPr>
              <a:spcAft>
                <a:spcPts val="800"/>
              </a:spcAft>
            </a:pPr>
            <a:r>
              <a:rPr lang="en-CA" sz="2200" b="1" dirty="0">
                <a:solidFill>
                  <a:srgbClr val="000000"/>
                </a:solidFill>
                <a:effectLst/>
                <a:latin typeface="Calibri" panose="020F0502020204030204" pitchFamily="34" charset="0"/>
                <a:ea typeface="Calibri" panose="020F0502020204030204" pitchFamily="34" charset="0"/>
                <a:cs typeface="Twentieth Century"/>
              </a:rPr>
              <a:t>- Current liabilities:</a:t>
            </a:r>
            <a:r>
              <a:rPr lang="en-CA" sz="2200" dirty="0">
                <a:solidFill>
                  <a:srgbClr val="000000"/>
                </a:solidFill>
                <a:effectLst/>
                <a:latin typeface="Calibri" panose="020F0502020204030204" pitchFamily="34" charset="0"/>
                <a:ea typeface="Twentieth Century"/>
                <a:cs typeface="Twentieth Century"/>
              </a:rPr>
              <a:t> </a:t>
            </a:r>
            <a:r>
              <a:rPr lang="en-CA" sz="2200" dirty="0">
                <a:solidFill>
                  <a:srgbClr val="000000"/>
                </a:solidFill>
                <a:latin typeface="Calibri" panose="020F0502020204030204" pitchFamily="34" charset="0"/>
                <a:ea typeface="Twentieth Century"/>
                <a:cs typeface="Twentieth Century"/>
              </a:rPr>
              <a:t>D</a:t>
            </a:r>
            <a:r>
              <a:rPr lang="en-CA" sz="2200" dirty="0">
                <a:solidFill>
                  <a:srgbClr val="000000"/>
                </a:solidFill>
                <a:effectLst/>
                <a:latin typeface="Calibri" panose="020F0502020204030204" pitchFamily="34" charset="0"/>
                <a:ea typeface="Calibri" panose="020F0502020204030204" pitchFamily="34" charset="0"/>
                <a:cs typeface="Twentieth Century"/>
              </a:rPr>
              <a:t>ebts that must pay within a normal operating cycle, usually less than 12 months.</a:t>
            </a:r>
            <a:endParaRPr lang="en-CA" sz="2200" dirty="0">
              <a:effectLst/>
              <a:latin typeface="Twentieth Century"/>
              <a:ea typeface="Twentieth Century"/>
              <a:cs typeface="Twentieth Century"/>
            </a:endParaRPr>
          </a:p>
          <a:p>
            <a:r>
              <a:rPr lang="en-CA" sz="2200" b="1" dirty="0">
                <a:solidFill>
                  <a:srgbClr val="000000"/>
                </a:solidFill>
                <a:effectLst/>
                <a:latin typeface="Calibri" panose="020F0502020204030204" pitchFamily="34" charset="0"/>
                <a:ea typeface="Calibri" panose="020F0502020204030204" pitchFamily="34" charset="0"/>
              </a:rPr>
              <a:t>- Taxes to pay (receivable):  </a:t>
            </a:r>
            <a:r>
              <a:rPr lang="en-CA" sz="2200" dirty="0">
                <a:solidFill>
                  <a:srgbClr val="000000"/>
                </a:solidFill>
                <a:effectLst/>
                <a:latin typeface="Calibri" panose="020F0502020204030204" pitchFamily="34" charset="0"/>
                <a:ea typeface="Calibri" panose="020F0502020204030204" pitchFamily="34" charset="0"/>
              </a:rPr>
              <a:t>current years paid and received taxes, due to pay the next month </a:t>
            </a:r>
            <a:endParaRPr lang="en-US" sz="2200" dirty="0"/>
          </a:p>
        </p:txBody>
      </p:sp>
      <p:sp>
        <p:nvSpPr>
          <p:cNvPr id="7" name="Arrow: Right 6">
            <a:extLst>
              <a:ext uri="{FF2B5EF4-FFF2-40B4-BE49-F238E27FC236}">
                <a16:creationId xmlns:a16="http://schemas.microsoft.com/office/drawing/2014/main" id="{B942ECB4-C37F-78FE-15B9-AF6808D93175}"/>
              </a:ext>
            </a:extLst>
          </p:cNvPr>
          <p:cNvSpPr/>
          <p:nvPr/>
        </p:nvSpPr>
        <p:spPr>
          <a:xfrm>
            <a:off x="10829163" y="5951492"/>
            <a:ext cx="1362837" cy="650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Continued</a:t>
            </a:r>
            <a:endParaRPr lang="en-US" dirty="0"/>
          </a:p>
        </p:txBody>
      </p:sp>
    </p:spTree>
    <p:extLst>
      <p:ext uri="{BB962C8B-B14F-4D97-AF65-F5344CB8AC3E}">
        <p14:creationId xmlns:p14="http://schemas.microsoft.com/office/powerpoint/2010/main" val="151765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74EB-881A-FB8F-6D09-46CCD014CF31}"/>
              </a:ext>
            </a:extLst>
          </p:cNvPr>
          <p:cNvSpPr>
            <a:spLocks noGrp="1"/>
          </p:cNvSpPr>
          <p:nvPr>
            <p:ph type="title"/>
          </p:nvPr>
        </p:nvSpPr>
        <p:spPr>
          <a:xfrm>
            <a:off x="838200" y="0"/>
            <a:ext cx="10515600" cy="1325563"/>
          </a:xfrm>
        </p:spPr>
        <p:txBody>
          <a:bodyPr>
            <a:normAutofit/>
          </a:bodyPr>
          <a:lstStyle/>
          <a:p>
            <a:pPr algn="ctr"/>
            <a:r>
              <a:rPr lang="en-CA" sz="6000" b="1" dirty="0">
                <a:latin typeface="Arial" panose="020B0604020202020204" pitchFamily="34" charset="0"/>
                <a:cs typeface="Arial" panose="020B0604020202020204" pitchFamily="34" charset="0"/>
              </a:rPr>
              <a:t>Balance Sheet, Cont’d.</a:t>
            </a:r>
            <a:endParaRPr lang="en-US" sz="6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149DB86-9FAE-35DF-082A-CCD1A0C9A3F5}"/>
              </a:ext>
            </a:extLst>
          </p:cNvPr>
          <p:cNvSpPr txBox="1"/>
          <p:nvPr/>
        </p:nvSpPr>
        <p:spPr>
          <a:xfrm>
            <a:off x="0" y="1325563"/>
            <a:ext cx="12262104" cy="1938992"/>
          </a:xfrm>
          <a:prstGeom prst="rect">
            <a:avLst/>
          </a:prstGeom>
          <a:noFill/>
        </p:spPr>
        <p:txBody>
          <a:bodyPr wrap="square">
            <a:spAutoFit/>
          </a:bodyPr>
          <a:lstStyle/>
          <a:p>
            <a:r>
              <a:rPr lang="en-CA" sz="2400" b="1" dirty="0">
                <a:solidFill>
                  <a:srgbClr val="000000"/>
                </a:solidFill>
                <a:effectLst/>
                <a:latin typeface="Calibri" panose="020F0502020204030204" pitchFamily="34" charset="0"/>
                <a:ea typeface="Calibri" panose="020F0502020204030204" pitchFamily="34" charset="0"/>
              </a:rPr>
              <a:t>- Income taxes to pay (receivable</a:t>
            </a:r>
            <a:r>
              <a:rPr lang="en-CA" sz="2400" dirty="0">
                <a:solidFill>
                  <a:srgbClr val="000000"/>
                </a:solidFill>
                <a:effectLst/>
                <a:latin typeface="Calibri" panose="020F0502020204030204" pitchFamily="34" charset="0"/>
                <a:ea typeface="Calibri" panose="020F0502020204030204" pitchFamily="34" charset="0"/>
              </a:rPr>
              <a:t>): Taxes for current years are to be paid next year by June 15</a:t>
            </a:r>
            <a:r>
              <a:rPr lang="en-CA" sz="2400" baseline="30000" dirty="0">
                <a:solidFill>
                  <a:srgbClr val="000000"/>
                </a:solidFill>
                <a:effectLst/>
                <a:latin typeface="Calibri" panose="020F0502020204030204" pitchFamily="34" charset="0"/>
                <a:ea typeface="Calibri" panose="020F0502020204030204" pitchFamily="34" charset="0"/>
              </a:rPr>
              <a:t>th</a:t>
            </a:r>
            <a:br>
              <a:rPr lang="en-CA" sz="2400" baseline="30000" dirty="0">
                <a:solidFill>
                  <a:srgbClr val="000000"/>
                </a:solidFill>
                <a:effectLst/>
                <a:latin typeface="Calibri" panose="020F0502020204030204" pitchFamily="34" charset="0"/>
                <a:ea typeface="Calibri" panose="020F0502020204030204" pitchFamily="34" charset="0"/>
              </a:rPr>
            </a:br>
            <a:r>
              <a:rPr lang="en-CA" sz="2400" dirty="0">
                <a:solidFill>
                  <a:srgbClr val="000000"/>
                </a:solidFill>
                <a:effectLst/>
                <a:latin typeface="Calibri" panose="020F0502020204030204" pitchFamily="34" charset="0"/>
                <a:ea typeface="Calibri" panose="020F0502020204030204" pitchFamily="34" charset="0"/>
              </a:rPr>
              <a:t> </a:t>
            </a:r>
          </a:p>
          <a:p>
            <a:r>
              <a:rPr lang="en-CA" sz="2400" b="1" dirty="0">
                <a:solidFill>
                  <a:srgbClr val="000000"/>
                </a:solidFill>
                <a:effectLst/>
                <a:latin typeface="Calibri" panose="020F0502020204030204" pitchFamily="34" charset="0"/>
                <a:ea typeface="Twentieth Century"/>
                <a:cs typeface="Twentieth Century"/>
              </a:rPr>
              <a:t>- Long-term liabilities</a:t>
            </a:r>
            <a:r>
              <a:rPr lang="en-CA" sz="2400" dirty="0">
                <a:solidFill>
                  <a:srgbClr val="000000"/>
                </a:solidFill>
                <a:effectLst/>
                <a:latin typeface="Calibri" panose="020F0502020204030204" pitchFamily="34" charset="0"/>
                <a:ea typeface="Twentieth Century"/>
                <a:cs typeface="Twentieth Century"/>
              </a:rPr>
              <a:t>: are debts a company owes third-party creditors that are payable beyond 12 months.</a:t>
            </a:r>
            <a:endParaRPr lang="en-CA" sz="2400" dirty="0">
              <a:effectLst/>
              <a:latin typeface="Twentieth Century"/>
              <a:ea typeface="Twentieth Century"/>
              <a:cs typeface="Twentieth Century"/>
            </a:endParaRPr>
          </a:p>
          <a:p>
            <a:endParaRPr lang="en-US" sz="2400" dirty="0"/>
          </a:p>
        </p:txBody>
      </p:sp>
      <p:sp>
        <p:nvSpPr>
          <p:cNvPr id="6" name="TextBox 5">
            <a:extLst>
              <a:ext uri="{FF2B5EF4-FFF2-40B4-BE49-F238E27FC236}">
                <a16:creationId xmlns:a16="http://schemas.microsoft.com/office/drawing/2014/main" id="{1061D489-766B-AF52-A9F3-D23D89342BFA}"/>
              </a:ext>
            </a:extLst>
          </p:cNvPr>
          <p:cNvSpPr txBox="1"/>
          <p:nvPr/>
        </p:nvSpPr>
        <p:spPr>
          <a:xfrm>
            <a:off x="0" y="3004644"/>
            <a:ext cx="6176772" cy="519822"/>
          </a:xfrm>
          <a:prstGeom prst="rect">
            <a:avLst/>
          </a:prstGeom>
          <a:noFill/>
        </p:spPr>
        <p:txBody>
          <a:bodyPr wrap="square">
            <a:spAutoFit/>
          </a:bodyPr>
          <a:lstStyle/>
          <a:p>
            <a:pPr lvl="0">
              <a:lnSpc>
                <a:spcPct val="125000"/>
              </a:lnSpc>
              <a:spcAft>
                <a:spcPts val="800"/>
              </a:spcAft>
            </a:pPr>
            <a:r>
              <a:rPr lang="en-CA" sz="2400" b="1" dirty="0">
                <a:solidFill>
                  <a:srgbClr val="000000"/>
                </a:solidFill>
                <a:effectLst/>
                <a:latin typeface="Calibri" panose="020F0502020204030204" pitchFamily="34" charset="0"/>
                <a:ea typeface="Twentieth Century"/>
                <a:cs typeface="Twentieth Century"/>
              </a:rPr>
              <a:t>3. Shareholders’ Equity</a:t>
            </a:r>
            <a:r>
              <a:rPr lang="en-CA" sz="2400" dirty="0">
                <a:solidFill>
                  <a:srgbClr val="000000"/>
                </a:solidFill>
                <a:effectLst/>
                <a:latin typeface="Calibri" panose="020F0502020204030204" pitchFamily="34" charset="0"/>
                <a:ea typeface="Twentieth Century"/>
                <a:cs typeface="Twentieth Century"/>
              </a:rPr>
              <a:t>  </a:t>
            </a:r>
            <a:r>
              <a:rPr lang="en-CA" sz="2400" b="1" dirty="0">
                <a:solidFill>
                  <a:srgbClr val="000000"/>
                </a:solidFill>
                <a:effectLst/>
                <a:latin typeface="Calibri" panose="020F0502020204030204" pitchFamily="34" charset="0"/>
                <a:ea typeface="Twentieth Century"/>
                <a:cs typeface="Twentieth Century"/>
              </a:rPr>
              <a:t> </a:t>
            </a:r>
            <a:endParaRPr lang="en-CA" sz="2400" dirty="0">
              <a:solidFill>
                <a:srgbClr val="000000"/>
              </a:solidFill>
              <a:effectLst/>
              <a:latin typeface="Twentieth Century"/>
              <a:ea typeface="Twentieth Century"/>
              <a:cs typeface="Twentieth Century"/>
            </a:endParaRPr>
          </a:p>
        </p:txBody>
      </p:sp>
      <p:sp>
        <p:nvSpPr>
          <p:cNvPr id="8" name="TextBox 7">
            <a:extLst>
              <a:ext uri="{FF2B5EF4-FFF2-40B4-BE49-F238E27FC236}">
                <a16:creationId xmlns:a16="http://schemas.microsoft.com/office/drawing/2014/main" id="{B446A955-3E98-9E0C-9E65-E9FAC8B871CE}"/>
              </a:ext>
            </a:extLst>
          </p:cNvPr>
          <p:cNvSpPr txBox="1"/>
          <p:nvPr/>
        </p:nvSpPr>
        <p:spPr>
          <a:xfrm>
            <a:off x="0" y="3738178"/>
            <a:ext cx="10899648" cy="2410916"/>
          </a:xfrm>
          <a:prstGeom prst="rect">
            <a:avLst/>
          </a:prstGeom>
          <a:noFill/>
        </p:spPr>
        <p:txBody>
          <a:bodyPr wrap="square">
            <a:spAutoFit/>
          </a:bodyPr>
          <a:lstStyle/>
          <a:p>
            <a:pPr>
              <a:spcAft>
                <a:spcPts val="800"/>
              </a:spcAft>
            </a:pPr>
            <a:r>
              <a:rPr lang="en-CA" sz="2400" b="1" dirty="0">
                <a:solidFill>
                  <a:srgbClr val="000000"/>
                </a:solidFill>
                <a:effectLst/>
                <a:latin typeface="Calibri" panose="020F0502020204030204" pitchFamily="34" charset="0"/>
                <a:ea typeface="Twentieth Century"/>
                <a:cs typeface="Twentieth Century"/>
              </a:rPr>
              <a:t>- Shareholders’ equity (or business net worth)</a:t>
            </a:r>
            <a:r>
              <a:rPr lang="en-CA" sz="2400" dirty="0">
                <a:solidFill>
                  <a:srgbClr val="000000"/>
                </a:solidFill>
                <a:effectLst/>
                <a:latin typeface="Calibri" panose="020F0502020204030204" pitchFamily="34" charset="0"/>
                <a:ea typeface="Twentieth Century"/>
                <a:cs typeface="Twentieth Century"/>
              </a:rPr>
              <a:t>:  shows how much the owners (shareholders) of the company have invested in the business, either by investing money in it right from the start (personal investment) or all the reinvested earnings over time.</a:t>
            </a:r>
            <a:endParaRPr lang="en-CA" sz="2400" dirty="0">
              <a:effectLst/>
              <a:latin typeface="Twentieth Century"/>
              <a:ea typeface="Twentieth Century"/>
              <a:cs typeface="Twentieth Century"/>
            </a:endParaRPr>
          </a:p>
          <a:p>
            <a:r>
              <a:rPr lang="en-CA" sz="2400" b="1" dirty="0">
                <a:solidFill>
                  <a:srgbClr val="000000"/>
                </a:solidFill>
                <a:effectLst/>
                <a:latin typeface="Calibri" panose="020F0502020204030204" pitchFamily="34" charset="0"/>
                <a:ea typeface="Twentieth Century"/>
              </a:rPr>
              <a:t>- Retained earnings:</a:t>
            </a:r>
            <a:r>
              <a:rPr lang="en-CA" sz="2400" dirty="0">
                <a:solidFill>
                  <a:srgbClr val="000000"/>
                </a:solidFill>
                <a:effectLst/>
                <a:latin typeface="Calibri" panose="020F0502020204030204" pitchFamily="34" charset="0"/>
                <a:ea typeface="Twentieth Century"/>
              </a:rPr>
              <a:t> profit generated during the years directly reinvested in the business.</a:t>
            </a:r>
            <a:endParaRPr lang="en-US" sz="2400" dirty="0"/>
          </a:p>
        </p:txBody>
      </p:sp>
    </p:spTree>
    <p:extLst>
      <p:ext uri="{BB962C8B-B14F-4D97-AF65-F5344CB8AC3E}">
        <p14:creationId xmlns:p14="http://schemas.microsoft.com/office/powerpoint/2010/main" val="238610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8FEF5F-9ABD-E0B6-1B4B-7CA10D23B742}"/>
              </a:ext>
            </a:extLst>
          </p:cNvPr>
          <p:cNvSpPr txBox="1"/>
          <p:nvPr/>
        </p:nvSpPr>
        <p:spPr>
          <a:xfrm>
            <a:off x="1972056" y="396404"/>
            <a:ext cx="8247888" cy="1703388"/>
          </a:xfrm>
          <a:prstGeom prst="roundRect">
            <a:avLst>
              <a:gd name="adj" fmla="val 22812"/>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ctr">
              <a:spcAft>
                <a:spcPts val="800"/>
              </a:spcAft>
            </a:pPr>
            <a:r>
              <a:rPr lang="en-CA" sz="2800" b="1" dirty="0">
                <a:solidFill>
                  <a:schemeClr val="accent6">
                    <a:lumMod val="75000"/>
                  </a:schemeClr>
                </a:solidFill>
                <a:effectLst/>
                <a:latin typeface="Calibri" panose="020F0502020204030204" pitchFamily="34" charset="0"/>
                <a:ea typeface="Twentieth Century"/>
                <a:cs typeface="Twentieth Century"/>
              </a:rPr>
              <a:t>The balance sheet’s core is based on the following central formula:</a:t>
            </a:r>
            <a:endParaRPr lang="en-CA" sz="2800" dirty="0">
              <a:solidFill>
                <a:schemeClr val="accent6">
                  <a:lumMod val="75000"/>
                </a:schemeClr>
              </a:solidFill>
              <a:effectLst/>
              <a:latin typeface="Twentieth Century"/>
              <a:ea typeface="Twentieth Century"/>
              <a:cs typeface="Twentieth Century"/>
            </a:endParaRPr>
          </a:p>
          <a:p>
            <a:pPr algn="ctr">
              <a:spcAft>
                <a:spcPts val="800"/>
              </a:spcAft>
            </a:pPr>
            <a:r>
              <a:rPr lang="en-CA" sz="2800" b="1" dirty="0">
                <a:solidFill>
                  <a:schemeClr val="accent6">
                    <a:lumMod val="75000"/>
                  </a:schemeClr>
                </a:solidFill>
                <a:effectLst/>
                <a:latin typeface="Calibri" panose="020F0502020204030204" pitchFamily="34" charset="0"/>
                <a:ea typeface="Twentieth Century"/>
                <a:cs typeface="Twentieth Century"/>
              </a:rPr>
              <a:t>Assets = Liabilities + Shareholder’s Equity.</a:t>
            </a:r>
            <a:endParaRPr lang="en-CA" sz="2800" dirty="0">
              <a:solidFill>
                <a:schemeClr val="accent6">
                  <a:lumMod val="75000"/>
                </a:schemeClr>
              </a:solidFill>
              <a:effectLst/>
              <a:latin typeface="Twentieth Century"/>
              <a:ea typeface="Twentieth Century"/>
              <a:cs typeface="Twentieth Century"/>
            </a:endParaRPr>
          </a:p>
        </p:txBody>
      </p:sp>
      <p:sp>
        <p:nvSpPr>
          <p:cNvPr id="4" name="TextBox 3">
            <a:extLst>
              <a:ext uri="{FF2B5EF4-FFF2-40B4-BE49-F238E27FC236}">
                <a16:creationId xmlns:a16="http://schemas.microsoft.com/office/drawing/2014/main" id="{E66E4AFD-DEBD-D203-6C26-B7AD5CEE48EF}"/>
              </a:ext>
            </a:extLst>
          </p:cNvPr>
          <p:cNvSpPr txBox="1"/>
          <p:nvPr/>
        </p:nvSpPr>
        <p:spPr>
          <a:xfrm>
            <a:off x="135636" y="2733629"/>
            <a:ext cx="6096998" cy="2677656"/>
          </a:xfrm>
          <a:prstGeom prst="rect">
            <a:avLst/>
          </a:prstGeom>
          <a:noFill/>
        </p:spPr>
        <p:txBody>
          <a:bodyPr wrap="square">
            <a:spAutoFit/>
          </a:bodyPr>
          <a:lstStyle/>
          <a:p>
            <a:pPr>
              <a:spcAft>
                <a:spcPts val="800"/>
              </a:spcAft>
            </a:pPr>
            <a:r>
              <a:rPr lang="en-CA" sz="2400" u="sng"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Twentieth Century"/>
                <a:cs typeface="Twentieth Century"/>
              </a:rPr>
              <a:t>In simple terms</a:t>
            </a:r>
            <a:r>
              <a:rPr lang="en-CA" sz="2400" b="1" dirty="0">
                <a:solidFill>
                  <a:srgbClr val="000000"/>
                </a:solidFill>
                <a:effectLst/>
                <a:latin typeface="Calibri" panose="020F0502020204030204" pitchFamily="34" charset="0"/>
                <a:ea typeface="Twentieth Century"/>
                <a:cs typeface="Twentieth Century"/>
              </a:rPr>
              <a:t>:</a:t>
            </a:r>
            <a:r>
              <a:rPr lang="en-CA" sz="2400" dirty="0">
                <a:solidFill>
                  <a:srgbClr val="000000"/>
                </a:solidFill>
                <a:effectLst/>
                <a:latin typeface="Calibri" panose="020F0502020204030204" pitchFamily="34" charset="0"/>
                <a:ea typeface="Twentieth Century"/>
                <a:cs typeface="Twentieth Century"/>
              </a:rPr>
              <a:t>  The assets you own are either financed by the money invested in the business (</a:t>
            </a:r>
            <a:r>
              <a:rPr lang="en-CA" sz="2400" u="sng" dirty="0">
                <a:solidFill>
                  <a:srgbClr val="000000"/>
                </a:solidFill>
                <a:effectLst/>
                <a:latin typeface="Calibri" panose="020F0502020204030204" pitchFamily="34" charset="0"/>
                <a:ea typeface="Twentieth Century"/>
                <a:cs typeface="Twentieth Century"/>
              </a:rPr>
              <a:t>reinvested profit /retained earnings or initial investment</a:t>
            </a:r>
            <a:r>
              <a:rPr lang="en-CA" sz="2400" dirty="0">
                <a:solidFill>
                  <a:srgbClr val="000000"/>
                </a:solidFill>
                <a:effectLst/>
                <a:latin typeface="Calibri" panose="020F0502020204030204" pitchFamily="34" charset="0"/>
                <a:ea typeface="Twentieth Century"/>
                <a:cs typeface="Twentieth Century"/>
              </a:rPr>
              <a:t>) or by your debts owed to third parties (</a:t>
            </a:r>
            <a:r>
              <a:rPr lang="en-CA" sz="2400" u="sng" dirty="0">
                <a:solidFill>
                  <a:srgbClr val="000000"/>
                </a:solidFill>
                <a:effectLst/>
                <a:latin typeface="Calibri" panose="020F0502020204030204" pitchFamily="34" charset="0"/>
                <a:ea typeface="Twentieth Century"/>
                <a:cs typeface="Twentieth Century"/>
              </a:rPr>
              <a:t>liabilities</a:t>
            </a:r>
            <a:r>
              <a:rPr lang="en-CA" sz="2400" dirty="0">
                <a:solidFill>
                  <a:srgbClr val="000000"/>
                </a:solidFill>
                <a:effectLst/>
                <a:latin typeface="Calibri" panose="020F0502020204030204" pitchFamily="34" charset="0"/>
                <a:ea typeface="Twentieth Century"/>
                <a:cs typeface="Twentieth Century"/>
              </a:rPr>
              <a:t>). </a:t>
            </a:r>
            <a:r>
              <a:rPr lang="en-CA" sz="2400" dirty="0">
                <a:solidFill>
                  <a:srgbClr val="000000"/>
                </a:solidFill>
                <a:latin typeface="Calibri" panose="020F0502020204030204" pitchFamily="34" charset="0"/>
                <a:ea typeface="Twentieth Century"/>
                <a:cs typeface="Twentieth Century"/>
              </a:rPr>
              <a:t>By</a:t>
            </a:r>
            <a:r>
              <a:rPr lang="en-CA" sz="2400" dirty="0">
                <a:solidFill>
                  <a:srgbClr val="000000"/>
                </a:solidFill>
                <a:effectLst/>
                <a:latin typeface="Calibri" panose="020F0502020204030204" pitchFamily="34" charset="0"/>
                <a:ea typeface="Twentieth Century"/>
              </a:rPr>
              <a:t> contrast, the financial balance sheet reports personal assets and liabilities to estimate your net worth.</a:t>
            </a:r>
            <a:endParaRPr lang="en-US" sz="2400" dirty="0"/>
          </a:p>
        </p:txBody>
      </p:sp>
      <p:pic>
        <p:nvPicPr>
          <p:cNvPr id="2050" name="Picture 2">
            <a:extLst>
              <a:ext uri="{FF2B5EF4-FFF2-40B4-BE49-F238E27FC236}">
                <a16:creationId xmlns:a16="http://schemas.microsoft.com/office/drawing/2014/main" id="{F240371A-2269-B10E-F5B6-33FEBB53F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52" y="2578181"/>
            <a:ext cx="4628336" cy="30469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66806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6382CBE-CC1E-182D-7C7C-AB49101129C1}"/>
              </a:ext>
            </a:extLst>
          </p:cNvPr>
          <p:cNvSpPr txBox="1"/>
          <p:nvPr/>
        </p:nvSpPr>
        <p:spPr>
          <a:xfrm>
            <a:off x="1616583" y="0"/>
            <a:ext cx="8958834" cy="461665"/>
          </a:xfrm>
          <a:prstGeom prst="rect">
            <a:avLst/>
          </a:prstGeom>
          <a:noFill/>
        </p:spPr>
        <p:txBody>
          <a:bodyPr wrap="square">
            <a:spAutoFit/>
          </a:bodyPr>
          <a:lstStyle/>
          <a:p>
            <a:pPr algn="ctr"/>
            <a:r>
              <a:rPr lang="en-CA" sz="2400" u="sng" dirty="0">
                <a:solidFill>
                  <a:srgbClr val="000000"/>
                </a:solidFill>
                <a:effectLst/>
                <a:latin typeface="Calibri" panose="020F0502020204030204" pitchFamily="34" charset="0"/>
                <a:ea typeface="Twentieth Century"/>
              </a:rPr>
              <a:t>Here is an example of a simplified balance sheet: </a:t>
            </a:r>
            <a:endParaRPr lang="en-US" sz="2400" u="sng" dirty="0"/>
          </a:p>
        </p:txBody>
      </p:sp>
      <p:graphicFrame>
        <p:nvGraphicFramePr>
          <p:cNvPr id="12" name="Table 11">
            <a:extLst>
              <a:ext uri="{FF2B5EF4-FFF2-40B4-BE49-F238E27FC236}">
                <a16:creationId xmlns:a16="http://schemas.microsoft.com/office/drawing/2014/main" id="{FFA40934-49F7-C19C-1678-041113788AC2}"/>
              </a:ext>
            </a:extLst>
          </p:cNvPr>
          <p:cNvGraphicFramePr>
            <a:graphicFrameLocks noGrp="1"/>
          </p:cNvGraphicFramePr>
          <p:nvPr>
            <p:extLst>
              <p:ext uri="{D42A27DB-BD31-4B8C-83A1-F6EECF244321}">
                <p14:modId xmlns:p14="http://schemas.microsoft.com/office/powerpoint/2010/main" val="1147977912"/>
              </p:ext>
            </p:extLst>
          </p:nvPr>
        </p:nvGraphicFramePr>
        <p:xfrm>
          <a:off x="0" y="725010"/>
          <a:ext cx="5599176" cy="5684930"/>
        </p:xfrm>
        <a:graphic>
          <a:graphicData uri="http://schemas.openxmlformats.org/drawingml/2006/table">
            <a:tbl>
              <a:tblPr firstRow="1" firstCol="1" bandRow="1">
                <a:tableStyleId>{5C22544A-7EE6-4342-B048-85BDC9FD1C3A}</a:tableStyleId>
              </a:tblPr>
              <a:tblGrid>
                <a:gridCol w="4563951">
                  <a:extLst>
                    <a:ext uri="{9D8B030D-6E8A-4147-A177-3AD203B41FA5}">
                      <a16:colId xmlns:a16="http://schemas.microsoft.com/office/drawing/2014/main" val="1632270589"/>
                    </a:ext>
                  </a:extLst>
                </a:gridCol>
                <a:gridCol w="1035225">
                  <a:extLst>
                    <a:ext uri="{9D8B030D-6E8A-4147-A177-3AD203B41FA5}">
                      <a16:colId xmlns:a16="http://schemas.microsoft.com/office/drawing/2014/main" val="3646815176"/>
                    </a:ext>
                  </a:extLst>
                </a:gridCol>
              </a:tblGrid>
              <a:tr h="401483">
                <a:tc>
                  <a:txBody>
                    <a:bodyPr/>
                    <a:lstStyle/>
                    <a:p>
                      <a:pPr indent="637540" algn="l">
                        <a:lnSpc>
                          <a:spcPct val="125000"/>
                        </a:lnSpc>
                        <a:spcAft>
                          <a:spcPts val="0"/>
                        </a:spcAft>
                      </a:pPr>
                      <a:r>
                        <a:rPr lang="fr-CA" sz="2000" dirty="0">
                          <a:effectLst/>
                        </a:rPr>
                        <a:t>              1. Assets </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3089318138"/>
                  </a:ext>
                </a:extLst>
              </a:tr>
              <a:tr h="835050">
                <a:tc>
                  <a:txBody>
                    <a:bodyPr/>
                    <a:lstStyle/>
                    <a:p>
                      <a:pPr>
                        <a:lnSpc>
                          <a:spcPct val="125000"/>
                        </a:lnSpc>
                        <a:spcAft>
                          <a:spcPts val="0"/>
                        </a:spcAft>
                      </a:pPr>
                      <a:r>
                        <a:rPr lang="en-CA" sz="2000" dirty="0">
                          <a:effectLst/>
                        </a:rPr>
                        <a:t>Cash/ bank account (see monthly budget tab) </a:t>
                      </a:r>
                      <a:endParaRPr lang="en-CA" sz="2000" dirty="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dirty="0">
                          <a:effectLst/>
                        </a:rPr>
                        <a:t>$9 009</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223858449"/>
                  </a:ext>
                </a:extLst>
              </a:tr>
              <a:tr h="401483">
                <a:tc>
                  <a:txBody>
                    <a:bodyPr/>
                    <a:lstStyle/>
                    <a:p>
                      <a:pPr>
                        <a:lnSpc>
                          <a:spcPct val="125000"/>
                        </a:lnSpc>
                        <a:spcAft>
                          <a:spcPts val="0"/>
                        </a:spcAft>
                      </a:pPr>
                      <a:r>
                        <a:rPr lang="fr-CA" sz="2000" dirty="0" err="1">
                          <a:effectLst/>
                        </a:rPr>
                        <a:t>Accounts</a:t>
                      </a:r>
                      <a:r>
                        <a:rPr lang="fr-CA" sz="2000" dirty="0">
                          <a:effectLst/>
                        </a:rPr>
                        <a:t> </a:t>
                      </a:r>
                      <a:r>
                        <a:rPr lang="fr-CA" sz="2000" dirty="0" err="1">
                          <a:effectLst/>
                        </a:rPr>
                        <a:t>receivable</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371726930"/>
                  </a:ext>
                </a:extLst>
              </a:tr>
              <a:tr h="401483">
                <a:tc>
                  <a:txBody>
                    <a:bodyPr/>
                    <a:lstStyle/>
                    <a:p>
                      <a:pPr>
                        <a:lnSpc>
                          <a:spcPct val="125000"/>
                        </a:lnSpc>
                        <a:spcAft>
                          <a:spcPts val="0"/>
                        </a:spcAft>
                      </a:pPr>
                      <a:r>
                        <a:rPr lang="en-CA" sz="2000">
                          <a:effectLst/>
                        </a:rPr>
                        <a:t>Inventory (see the cost of goods tab) </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$3 995</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554197969"/>
                  </a:ext>
                </a:extLst>
              </a:tr>
              <a:tr h="401483">
                <a:tc>
                  <a:txBody>
                    <a:bodyPr/>
                    <a:lstStyle/>
                    <a:p>
                      <a:pPr>
                        <a:lnSpc>
                          <a:spcPct val="125000"/>
                        </a:lnSpc>
                        <a:spcAft>
                          <a:spcPts val="0"/>
                        </a:spcAft>
                      </a:pPr>
                      <a:r>
                        <a:rPr lang="fr-CA" sz="2000">
                          <a:effectLst/>
                        </a:rPr>
                        <a:t>Pre-paid expenses</a:t>
                      </a:r>
                      <a:endParaRPr lang="en-CA" sz="20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131758935"/>
                  </a:ext>
                </a:extLst>
              </a:tr>
              <a:tr h="401483">
                <a:tc>
                  <a:txBody>
                    <a:bodyPr/>
                    <a:lstStyle/>
                    <a:p>
                      <a:pPr>
                        <a:lnSpc>
                          <a:spcPct val="125000"/>
                        </a:lnSpc>
                        <a:spcAft>
                          <a:spcPts val="0"/>
                        </a:spcAft>
                      </a:pPr>
                      <a:r>
                        <a:rPr lang="fr-CA" sz="2000">
                          <a:effectLst/>
                        </a:rPr>
                        <a:t>Current assets</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$13 004</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728836459"/>
                  </a:ext>
                </a:extLst>
              </a:tr>
              <a:tr h="401483">
                <a:tc>
                  <a:txBody>
                    <a:bodyPr/>
                    <a:lstStyle/>
                    <a:p>
                      <a:pPr>
                        <a:lnSpc>
                          <a:spcPct val="125000"/>
                        </a:lnSpc>
                        <a:spcAft>
                          <a:spcPts val="0"/>
                        </a:spcAft>
                      </a:pPr>
                      <a:r>
                        <a:rPr lang="fr-CA" sz="2000">
                          <a:effectLst/>
                        </a:rPr>
                        <a:t> Long-term Assets:  </a:t>
                      </a:r>
                      <a:endParaRPr lang="en-CA" sz="20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393851544"/>
                  </a:ext>
                </a:extLst>
              </a:tr>
              <a:tr h="835050">
                <a:tc>
                  <a:txBody>
                    <a:bodyPr/>
                    <a:lstStyle/>
                    <a:p>
                      <a:pPr>
                        <a:lnSpc>
                          <a:spcPct val="125000"/>
                        </a:lnSpc>
                        <a:spcAft>
                          <a:spcPts val="0"/>
                        </a:spcAft>
                      </a:pPr>
                      <a:r>
                        <a:rPr lang="en-CA" sz="2000">
                          <a:effectLst/>
                        </a:rPr>
                        <a:t>Equipment depreciated value (see depreciation tab) </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$2 590</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3410457080"/>
                  </a:ext>
                </a:extLst>
              </a:tr>
              <a:tr h="401483">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2786861528"/>
                  </a:ext>
                </a:extLst>
              </a:tr>
              <a:tr h="401483">
                <a:tc>
                  <a:txBody>
                    <a:bodyPr/>
                    <a:lstStyle/>
                    <a:p>
                      <a:pPr>
                        <a:lnSpc>
                          <a:spcPct val="125000"/>
                        </a:lnSpc>
                        <a:spcAft>
                          <a:spcPts val="0"/>
                        </a:spcAft>
                      </a:pPr>
                      <a:r>
                        <a:rPr lang="en-CA" sz="2000" dirty="0">
                          <a:effectLst/>
                        </a:rPr>
                        <a:t> Total long-term Assets:  </a:t>
                      </a:r>
                      <a:endParaRPr lang="en-CA" sz="2000" dirty="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$2 590</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219279202"/>
                  </a:ext>
                </a:extLst>
              </a:tr>
              <a:tr h="401483">
                <a:tc>
                  <a:txBody>
                    <a:bodyPr/>
                    <a:lstStyle/>
                    <a:p>
                      <a:pPr>
                        <a:lnSpc>
                          <a:spcPct val="125000"/>
                        </a:lnSpc>
                      </a:pPr>
                      <a:endParaRPr lang="en-CA" sz="2000" dirty="0">
                        <a:effectLst/>
                        <a:latin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4107417482"/>
                  </a:ext>
                </a:extLst>
              </a:tr>
              <a:tr h="401483">
                <a:tc>
                  <a:txBody>
                    <a:bodyPr/>
                    <a:lstStyle/>
                    <a:p>
                      <a:pPr>
                        <a:lnSpc>
                          <a:spcPct val="125000"/>
                        </a:lnSpc>
                        <a:spcAft>
                          <a:spcPts val="0"/>
                        </a:spcAft>
                      </a:pPr>
                      <a:r>
                        <a:rPr lang="fr-CA" sz="2000" dirty="0">
                          <a:effectLst/>
                        </a:rPr>
                        <a:t>Total Assets</a:t>
                      </a:r>
                      <a:endParaRPr lang="en-CA" sz="2000" dirty="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u="sng" dirty="0">
                          <a:effectLst/>
                        </a:rPr>
                        <a:t>$15 594</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2983437142"/>
                  </a:ext>
                </a:extLst>
              </a:tr>
            </a:tbl>
          </a:graphicData>
        </a:graphic>
      </p:graphicFrame>
      <p:graphicFrame>
        <p:nvGraphicFramePr>
          <p:cNvPr id="13" name="Table 12">
            <a:extLst>
              <a:ext uri="{FF2B5EF4-FFF2-40B4-BE49-F238E27FC236}">
                <a16:creationId xmlns:a16="http://schemas.microsoft.com/office/drawing/2014/main" id="{259BF4BE-03D5-C4E8-48A9-FF7E535A0803}"/>
              </a:ext>
            </a:extLst>
          </p:cNvPr>
          <p:cNvGraphicFramePr>
            <a:graphicFrameLocks noGrp="1"/>
          </p:cNvGraphicFramePr>
          <p:nvPr>
            <p:extLst>
              <p:ext uri="{D42A27DB-BD31-4B8C-83A1-F6EECF244321}">
                <p14:modId xmlns:p14="http://schemas.microsoft.com/office/powerpoint/2010/main" val="3282291575"/>
              </p:ext>
            </p:extLst>
          </p:nvPr>
        </p:nvGraphicFramePr>
        <p:xfrm>
          <a:off x="5599176" y="736788"/>
          <a:ext cx="6592824" cy="5717430"/>
        </p:xfrm>
        <a:graphic>
          <a:graphicData uri="http://schemas.openxmlformats.org/drawingml/2006/table">
            <a:tbl>
              <a:tblPr firstRow="1" firstCol="1" bandRow="1">
                <a:tableStyleId>{5C22544A-7EE6-4342-B048-85BDC9FD1C3A}</a:tableStyleId>
              </a:tblPr>
              <a:tblGrid>
                <a:gridCol w="4420790">
                  <a:extLst>
                    <a:ext uri="{9D8B030D-6E8A-4147-A177-3AD203B41FA5}">
                      <a16:colId xmlns:a16="http://schemas.microsoft.com/office/drawing/2014/main" val="2385662533"/>
                    </a:ext>
                  </a:extLst>
                </a:gridCol>
                <a:gridCol w="2172034">
                  <a:extLst>
                    <a:ext uri="{9D8B030D-6E8A-4147-A177-3AD203B41FA5}">
                      <a16:colId xmlns:a16="http://schemas.microsoft.com/office/drawing/2014/main" val="2095994811"/>
                    </a:ext>
                  </a:extLst>
                </a:gridCol>
              </a:tblGrid>
              <a:tr h="381162">
                <a:tc>
                  <a:txBody>
                    <a:bodyPr/>
                    <a:lstStyle/>
                    <a:p>
                      <a:pPr marL="0" lvl="0" indent="0" algn="ctr">
                        <a:lnSpc>
                          <a:spcPct val="125000"/>
                        </a:lnSpc>
                        <a:spcAft>
                          <a:spcPts val="0"/>
                        </a:spcAft>
                        <a:buFont typeface="+mj-lt"/>
                        <a:buNone/>
                      </a:pPr>
                      <a:r>
                        <a:rPr lang="fr-CA" sz="2000" dirty="0">
                          <a:effectLst/>
                        </a:rPr>
                        <a:t>2. </a:t>
                      </a:r>
                      <a:r>
                        <a:rPr lang="fr-CA" sz="2000" dirty="0" err="1">
                          <a:effectLst/>
                        </a:rPr>
                        <a:t>Liabilities</a:t>
                      </a:r>
                      <a:r>
                        <a:rPr lang="fr-CA" sz="2000" dirty="0">
                          <a:effectLst/>
                        </a:rPr>
                        <a:t>  </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4104698836"/>
                  </a:ext>
                </a:extLst>
              </a:tr>
              <a:tr h="381162">
                <a:tc>
                  <a:txBody>
                    <a:bodyPr/>
                    <a:lstStyle/>
                    <a:p>
                      <a:pPr>
                        <a:lnSpc>
                          <a:spcPct val="125000"/>
                        </a:lnSpc>
                        <a:spcAft>
                          <a:spcPts val="0"/>
                        </a:spcAft>
                      </a:pPr>
                      <a:r>
                        <a:rPr lang="fr-CA" sz="2000">
                          <a:effectLst/>
                        </a:rPr>
                        <a:t>Line of credit</a:t>
                      </a:r>
                      <a:endParaRPr lang="en-CA" sz="2000">
                        <a:effectLst/>
                        <a:latin typeface="Twentieth Century"/>
                        <a:ea typeface="Twentieth Century"/>
                        <a:cs typeface="Twentieth Century"/>
                      </a:endParaRPr>
                    </a:p>
                  </a:txBody>
                  <a:tcPr marL="44450" marR="44450" marT="0" marB="0" anchor="ctr"/>
                </a:tc>
                <a:tc>
                  <a:txBody>
                    <a:bodyPr/>
                    <a:lstStyle/>
                    <a:p>
                      <a:pPr>
                        <a:lnSpc>
                          <a:spcPct val="125000"/>
                        </a:lnSpc>
                      </a:pPr>
                      <a:endParaRPr lang="en-CA" sz="2000">
                        <a:effectLst/>
                        <a:latin typeface="Twentieth Century"/>
                      </a:endParaRPr>
                    </a:p>
                  </a:txBody>
                  <a:tcPr marL="44450" marR="44450" marT="0" marB="0" anchor="b"/>
                </a:tc>
                <a:extLst>
                  <a:ext uri="{0D108BD9-81ED-4DB2-BD59-A6C34878D82A}">
                    <a16:rowId xmlns:a16="http://schemas.microsoft.com/office/drawing/2014/main" val="2413062996"/>
                  </a:ext>
                </a:extLst>
              </a:tr>
              <a:tr h="381162">
                <a:tc>
                  <a:txBody>
                    <a:bodyPr/>
                    <a:lstStyle/>
                    <a:p>
                      <a:pPr>
                        <a:lnSpc>
                          <a:spcPct val="125000"/>
                        </a:lnSpc>
                        <a:spcAft>
                          <a:spcPts val="0"/>
                        </a:spcAft>
                      </a:pPr>
                      <a:r>
                        <a:rPr lang="fr-CA" sz="2000">
                          <a:effectLst/>
                        </a:rPr>
                        <a:t>Due accounts</a:t>
                      </a:r>
                      <a:endParaRPr lang="en-CA" sz="20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73827986"/>
                  </a:ext>
                </a:extLst>
              </a:tr>
              <a:tr h="381162">
                <a:tc>
                  <a:txBody>
                    <a:bodyPr/>
                    <a:lstStyle/>
                    <a:p>
                      <a:pPr>
                        <a:lnSpc>
                          <a:spcPct val="125000"/>
                        </a:lnSpc>
                        <a:spcAft>
                          <a:spcPts val="0"/>
                        </a:spcAft>
                      </a:pPr>
                      <a:r>
                        <a:rPr lang="fr-CA" sz="2000">
                          <a:effectLst/>
                        </a:rPr>
                        <a:t>Taxes to pay (receivable)</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$570</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3528339859"/>
                  </a:ext>
                </a:extLst>
              </a:tr>
              <a:tr h="381162">
                <a:tc>
                  <a:txBody>
                    <a:bodyPr/>
                    <a:lstStyle/>
                    <a:p>
                      <a:pPr>
                        <a:lnSpc>
                          <a:spcPct val="125000"/>
                        </a:lnSpc>
                        <a:spcAft>
                          <a:spcPts val="0"/>
                        </a:spcAft>
                      </a:pPr>
                      <a:r>
                        <a:rPr lang="en-CA" sz="2000">
                          <a:effectLst/>
                        </a:rPr>
                        <a:t>Income taxes to pay (receivable)</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$1 432</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4253692246"/>
                  </a:ext>
                </a:extLst>
              </a:tr>
              <a:tr h="381162">
                <a:tc>
                  <a:txBody>
                    <a:bodyPr/>
                    <a:lstStyle/>
                    <a:p>
                      <a:pPr>
                        <a:lnSpc>
                          <a:spcPct val="125000"/>
                        </a:lnSpc>
                        <a:spcAft>
                          <a:spcPts val="0"/>
                        </a:spcAft>
                      </a:pPr>
                      <a:r>
                        <a:rPr lang="en-CA" sz="2000">
                          <a:effectLst/>
                        </a:rPr>
                        <a:t>CT portion of the LT debt </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$4 197</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034556569"/>
                  </a:ext>
                </a:extLst>
              </a:tr>
              <a:tr h="381162">
                <a:tc>
                  <a:txBody>
                    <a:bodyPr/>
                    <a:lstStyle/>
                    <a:p>
                      <a:pPr>
                        <a:lnSpc>
                          <a:spcPct val="125000"/>
                        </a:lnSpc>
                        <a:spcAft>
                          <a:spcPts val="0"/>
                        </a:spcAft>
                      </a:pPr>
                      <a:r>
                        <a:rPr lang="en-CA" sz="2000">
                          <a:effectLst/>
                        </a:rPr>
                        <a:t>Short Term Passive Assets Total</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$6 198</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2638706338"/>
                  </a:ext>
                </a:extLst>
              </a:tr>
              <a:tr h="381162">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3073983443"/>
                  </a:ext>
                </a:extLst>
              </a:tr>
              <a:tr h="381162">
                <a:tc>
                  <a:txBody>
                    <a:bodyPr/>
                    <a:lstStyle/>
                    <a:p>
                      <a:pPr>
                        <a:lnSpc>
                          <a:spcPct val="125000"/>
                        </a:lnSpc>
                        <a:spcAft>
                          <a:spcPts val="0"/>
                        </a:spcAft>
                      </a:pPr>
                      <a:r>
                        <a:rPr lang="fr-CA" sz="2000">
                          <a:effectLst/>
                        </a:rPr>
                        <a:t>Long Term Passive Assets </a:t>
                      </a:r>
                      <a:endParaRPr lang="en-CA" sz="20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945374803"/>
                  </a:ext>
                </a:extLst>
              </a:tr>
              <a:tr h="381162">
                <a:tc>
                  <a:txBody>
                    <a:bodyPr/>
                    <a:lstStyle/>
                    <a:p>
                      <a:pPr>
                        <a:lnSpc>
                          <a:spcPct val="125000"/>
                        </a:lnSpc>
                        <a:spcAft>
                          <a:spcPts val="0"/>
                        </a:spcAft>
                      </a:pPr>
                      <a:r>
                        <a:rPr lang="fr-CA" sz="2000">
                          <a:effectLst/>
                        </a:rPr>
                        <a:t>LT borrowed</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$373</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379741489"/>
                  </a:ext>
                </a:extLst>
              </a:tr>
              <a:tr h="381162">
                <a:tc>
                  <a:txBody>
                    <a:bodyPr/>
                    <a:lstStyle/>
                    <a:p>
                      <a:pPr>
                        <a:lnSpc>
                          <a:spcPct val="125000"/>
                        </a:lnSpc>
                        <a:spcAft>
                          <a:spcPts val="0"/>
                        </a:spcAft>
                      </a:pPr>
                      <a:r>
                        <a:rPr lang="fr-CA" sz="2000">
                          <a:effectLst/>
                        </a:rPr>
                        <a:t>Other LT passive assets</a:t>
                      </a:r>
                      <a:endParaRPr lang="en-CA" sz="20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2947231602"/>
                  </a:ext>
                </a:extLst>
              </a:tr>
              <a:tr h="381162">
                <a:tc>
                  <a:txBody>
                    <a:bodyPr/>
                    <a:lstStyle/>
                    <a:p>
                      <a:pPr>
                        <a:lnSpc>
                          <a:spcPct val="125000"/>
                        </a:lnSpc>
                        <a:spcAft>
                          <a:spcPts val="0"/>
                        </a:spcAft>
                      </a:pPr>
                      <a:r>
                        <a:rPr lang="en-CA" sz="2000">
                          <a:effectLst/>
                        </a:rPr>
                        <a:t>Long Term Passive Assets Total</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$373</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4257802099"/>
                  </a:ext>
                </a:extLst>
              </a:tr>
              <a:tr h="381162">
                <a:tc>
                  <a:txBody>
                    <a:bodyPr/>
                    <a:lstStyle/>
                    <a:p>
                      <a:pPr>
                        <a:lnSpc>
                          <a:spcPct val="125000"/>
                        </a:lnSpc>
                        <a:spcAft>
                          <a:spcPts val="0"/>
                        </a:spcAft>
                      </a:pPr>
                      <a:r>
                        <a:rPr lang="en-CA" sz="2000">
                          <a:effectLst/>
                        </a:rPr>
                        <a:t>Retained earnings (net profit reinvested)</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$6 522</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4805807"/>
                  </a:ext>
                </a:extLst>
              </a:tr>
              <a:tr h="381162">
                <a:tc>
                  <a:txBody>
                    <a:bodyPr/>
                    <a:lstStyle/>
                    <a:p>
                      <a:pPr>
                        <a:lnSpc>
                          <a:spcPct val="125000"/>
                        </a:lnSpc>
                        <a:spcAft>
                          <a:spcPts val="0"/>
                        </a:spcAft>
                      </a:pPr>
                      <a:r>
                        <a:rPr lang="fr-CA" sz="2000">
                          <a:effectLst/>
                        </a:rPr>
                        <a:t>Total Shareholders' equity</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a:effectLst/>
                        </a:rPr>
                        <a:t>$9 022</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317195209"/>
                  </a:ext>
                </a:extLst>
              </a:tr>
              <a:tr h="381162">
                <a:tc>
                  <a:txBody>
                    <a:bodyPr/>
                    <a:lstStyle/>
                    <a:p>
                      <a:pPr>
                        <a:lnSpc>
                          <a:spcPct val="125000"/>
                        </a:lnSpc>
                        <a:spcAft>
                          <a:spcPts val="0"/>
                        </a:spcAft>
                      </a:pPr>
                      <a:r>
                        <a:rPr lang="en-CA" sz="2000">
                          <a:effectLst/>
                        </a:rPr>
                        <a:t>Total liabilities and shareholders' equity </a:t>
                      </a:r>
                      <a:endParaRPr lang="en-CA" sz="200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en-CA" sz="2000" u="sng" dirty="0">
                          <a:effectLst/>
                        </a:rPr>
                        <a:t>$15 594</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3346821343"/>
                  </a:ext>
                </a:extLst>
              </a:tr>
            </a:tbl>
          </a:graphicData>
        </a:graphic>
      </p:graphicFrame>
    </p:spTree>
    <p:extLst>
      <p:ext uri="{BB962C8B-B14F-4D97-AF65-F5344CB8AC3E}">
        <p14:creationId xmlns:p14="http://schemas.microsoft.com/office/powerpoint/2010/main" val="3354525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D391C-6EAD-137B-C37F-421237BCA893}"/>
              </a:ext>
            </a:extLst>
          </p:cNvPr>
          <p:cNvSpPr>
            <a:spLocks noGrp="1"/>
          </p:cNvSpPr>
          <p:nvPr>
            <p:ph type="title"/>
          </p:nvPr>
        </p:nvSpPr>
        <p:spPr>
          <a:xfrm>
            <a:off x="838200" y="90805"/>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Conclusion</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9AD7931-1616-9664-D236-8BFEFB3C097E}"/>
              </a:ext>
            </a:extLst>
          </p:cNvPr>
          <p:cNvSpPr txBox="1"/>
          <p:nvPr/>
        </p:nvSpPr>
        <p:spPr>
          <a:xfrm>
            <a:off x="193548" y="3697682"/>
            <a:ext cx="11804904" cy="2558842"/>
          </a:xfrm>
          <a:prstGeom prst="rect">
            <a:avLst/>
          </a:prstGeom>
          <a:noFill/>
        </p:spPr>
        <p:txBody>
          <a:bodyPr wrap="square">
            <a:spAutoFit/>
          </a:bodyPr>
          <a:lstStyle/>
          <a:p>
            <a:pPr>
              <a:lnSpc>
                <a:spcPct val="150000"/>
              </a:lnSpc>
              <a:spcAft>
                <a:spcPts val="800"/>
              </a:spcAft>
            </a:pPr>
            <a:r>
              <a:rPr lang="en-CA" sz="2400" dirty="0">
                <a:solidFill>
                  <a:srgbClr val="000000"/>
                </a:solidFill>
                <a:effectLst/>
                <a:ea typeface="Twentieth Century"/>
                <a:cs typeface="Twentieth Century"/>
              </a:rPr>
              <a:t> To learn more about interpreting financial information, see the following seminars:</a:t>
            </a:r>
            <a:endParaRPr lang="en-CA" sz="2400" dirty="0">
              <a:effectLst/>
              <a:ea typeface="Twentieth Century"/>
              <a:cs typeface="Twentieth Century"/>
            </a:endParaRPr>
          </a:p>
          <a:p>
            <a:pPr>
              <a:lnSpc>
                <a:spcPct val="150000"/>
              </a:lnSpc>
              <a:spcAft>
                <a:spcPts val="800"/>
              </a:spcAft>
            </a:pPr>
            <a:r>
              <a:rPr lang="en-CA" sz="2400" b="1" dirty="0">
                <a:solidFill>
                  <a:srgbClr val="000000"/>
                </a:solidFill>
                <a:effectLst/>
                <a:ea typeface="Twentieth Century"/>
                <a:cs typeface="Twentieth Century"/>
              </a:rPr>
              <a:t>- SEMINAR 29:	Understanding cash flow (the working capital) </a:t>
            </a:r>
            <a:endParaRPr lang="en-CA" sz="2400" b="1" dirty="0">
              <a:effectLst/>
              <a:ea typeface="Twentieth Century"/>
              <a:cs typeface="Twentieth Century"/>
            </a:endParaRPr>
          </a:p>
          <a:p>
            <a:pPr>
              <a:lnSpc>
                <a:spcPct val="150000"/>
              </a:lnSpc>
              <a:spcAft>
                <a:spcPts val="800"/>
              </a:spcAft>
            </a:pPr>
            <a:r>
              <a:rPr lang="en-CA" sz="2400" b="1" dirty="0">
                <a:solidFill>
                  <a:srgbClr val="000000"/>
                </a:solidFill>
                <a:effectLst/>
                <a:ea typeface="Twentieth Century"/>
                <a:cs typeface="Twentieth Century"/>
              </a:rPr>
              <a:t>- SEMINAR 30:	How to read financial ratios  </a:t>
            </a:r>
            <a:endParaRPr lang="en-CA" sz="2400" b="1" dirty="0">
              <a:effectLst/>
              <a:ea typeface="Twentieth Century"/>
              <a:cs typeface="Twentieth Century"/>
            </a:endParaRPr>
          </a:p>
          <a:p>
            <a:pPr>
              <a:lnSpc>
                <a:spcPct val="150000"/>
              </a:lnSpc>
            </a:pPr>
            <a:r>
              <a:rPr lang="en-CA" sz="2400" b="1" dirty="0">
                <a:solidFill>
                  <a:srgbClr val="000000"/>
                </a:solidFill>
                <a:effectLst/>
                <a:ea typeface="Twentieth Century"/>
              </a:rPr>
              <a:t>- SEMINAR 31:	 Sources of equity financing</a:t>
            </a:r>
            <a:endParaRPr lang="en-US" sz="2400" b="1" dirty="0"/>
          </a:p>
        </p:txBody>
      </p:sp>
      <p:sp>
        <p:nvSpPr>
          <p:cNvPr id="6" name="TextBox 5">
            <a:extLst>
              <a:ext uri="{FF2B5EF4-FFF2-40B4-BE49-F238E27FC236}">
                <a16:creationId xmlns:a16="http://schemas.microsoft.com/office/drawing/2014/main" id="{91E07A72-E8F4-AC3F-A4EF-EEB811908CE6}"/>
              </a:ext>
            </a:extLst>
          </p:cNvPr>
          <p:cNvSpPr txBox="1"/>
          <p:nvPr/>
        </p:nvSpPr>
        <p:spPr>
          <a:xfrm>
            <a:off x="1881758" y="1483880"/>
            <a:ext cx="8716137" cy="1877607"/>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76200" dist="12700" dir="8100000" sy="-23000" kx="800400" algn="br" rotWithShape="0">
              <a:prstClr val="black">
                <a:alpha val="20000"/>
              </a:prstClr>
            </a:outerShdw>
          </a:effectLst>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50000"/>
              </a:lnSpc>
              <a:spcAft>
                <a:spcPts val="800"/>
              </a:spcAft>
            </a:pPr>
            <a:r>
              <a:rPr lang="en-CA" sz="2400" dirty="0">
                <a:solidFill>
                  <a:srgbClr val="000000"/>
                </a:solidFill>
                <a:ea typeface="Twentieth Century"/>
                <a:cs typeface="Twentieth Century"/>
              </a:rPr>
              <a:t>After one year of operation, Kuujjuaq </a:t>
            </a:r>
            <a:r>
              <a:rPr lang="en-CA" sz="2400" dirty="0">
                <a:solidFill>
                  <a:srgbClr val="000000"/>
                </a:solidFill>
                <a:effectLst/>
                <a:ea typeface="Twentieth Century"/>
                <a:cs typeface="Twentieth Century"/>
              </a:rPr>
              <a:t>Colorful Scarves’ Total Assets came out at $ 15 594. By comparing the balance sheets from year to year, we can see if the company is creating value.</a:t>
            </a:r>
            <a:endParaRPr lang="en-CA" sz="2400" dirty="0">
              <a:effectLst/>
              <a:ea typeface="Twentieth Century"/>
              <a:cs typeface="Twentieth Century"/>
            </a:endParaRPr>
          </a:p>
        </p:txBody>
      </p:sp>
    </p:spTree>
    <p:extLst>
      <p:ext uri="{BB962C8B-B14F-4D97-AF65-F5344CB8AC3E}">
        <p14:creationId xmlns:p14="http://schemas.microsoft.com/office/powerpoint/2010/main" val="422686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B446-C057-A4CC-5A42-304CBB58DE3B}"/>
              </a:ext>
            </a:extLst>
          </p:cNvPr>
          <p:cNvSpPr>
            <a:spLocks noGrp="1"/>
          </p:cNvSpPr>
          <p:nvPr>
            <p:ph type="title"/>
          </p:nvPr>
        </p:nvSpPr>
        <p:spPr>
          <a:xfrm>
            <a:off x="838200" y="483997"/>
            <a:ext cx="10515600" cy="1325563"/>
          </a:xfrm>
        </p:spPr>
        <p:txBody>
          <a:bodyPr>
            <a:noAutofit/>
          </a:bodyPr>
          <a:lstStyle/>
          <a:p>
            <a:pPr algn="ctr"/>
            <a:r>
              <a:rPr lang="en-CA" sz="5400" b="1" i="0" dirty="0">
                <a:solidFill>
                  <a:srgbClr val="0F0F0F"/>
                </a:solidFill>
                <a:effectLst/>
                <a:latin typeface="+mn-lt"/>
              </a:rPr>
              <a:t>How To Read And Understand Financial Statements</a:t>
            </a:r>
            <a:r>
              <a:rPr lang="en-CA" sz="5400" b="1" i="0" dirty="0">
                <a:solidFill>
                  <a:srgbClr val="0F0F0F"/>
                </a:solidFill>
                <a:effectLst/>
                <a:latin typeface="YouTube Sans"/>
              </a:rPr>
              <a:t/>
            </a:r>
            <a:br>
              <a:rPr lang="en-CA" sz="5400" b="1" i="0" dirty="0">
                <a:solidFill>
                  <a:srgbClr val="0F0F0F"/>
                </a:solidFill>
                <a:effectLst/>
                <a:latin typeface="YouTube Sans"/>
              </a:rPr>
            </a:br>
            <a:endParaRPr lang="en-US" sz="5400" dirty="0"/>
          </a:p>
        </p:txBody>
      </p:sp>
      <p:sp>
        <p:nvSpPr>
          <p:cNvPr id="3" name="TextBox 2">
            <a:extLst>
              <a:ext uri="{FF2B5EF4-FFF2-40B4-BE49-F238E27FC236}">
                <a16:creationId xmlns:a16="http://schemas.microsoft.com/office/drawing/2014/main" id="{7DF3A6B6-EE03-07F3-194C-63A455B4B19E}"/>
              </a:ext>
            </a:extLst>
          </p:cNvPr>
          <p:cNvSpPr txBox="1"/>
          <p:nvPr/>
        </p:nvSpPr>
        <p:spPr>
          <a:xfrm>
            <a:off x="122682" y="1872629"/>
            <a:ext cx="7287768" cy="830997"/>
          </a:xfrm>
          <a:prstGeom prst="rect">
            <a:avLst/>
          </a:prstGeom>
          <a:noFill/>
        </p:spPr>
        <p:txBody>
          <a:bodyPr wrap="square" rtlCol="0">
            <a:spAutoFit/>
          </a:bodyPr>
          <a:lstStyle/>
          <a:p>
            <a:r>
              <a:rPr lang="en-CA" sz="2400" dirty="0">
                <a:hlinkClick r:id="rId2" action="ppaction://hlinksldjump"/>
              </a:rPr>
              <a:t>Click here to watch an instructional video on how to read and understand financial statements as a small business! </a:t>
            </a:r>
            <a:endParaRPr lang="en-US" sz="2400" dirty="0"/>
          </a:p>
        </p:txBody>
      </p:sp>
      <p:sp>
        <p:nvSpPr>
          <p:cNvPr id="4" name="TextBox 3">
            <a:extLst>
              <a:ext uri="{FF2B5EF4-FFF2-40B4-BE49-F238E27FC236}">
                <a16:creationId xmlns:a16="http://schemas.microsoft.com/office/drawing/2014/main" id="{11308525-48B6-4F05-3B55-2D7B771E54D7}"/>
              </a:ext>
            </a:extLst>
          </p:cNvPr>
          <p:cNvSpPr txBox="1"/>
          <p:nvPr/>
        </p:nvSpPr>
        <p:spPr>
          <a:xfrm>
            <a:off x="7851648" y="1809560"/>
            <a:ext cx="3776472" cy="3765292"/>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CA" sz="2400" i="1" dirty="0">
                <a:solidFill>
                  <a:schemeClr val="tx1"/>
                </a:solidFill>
              </a:rPr>
              <a:t>For this section, it is a good idea to take down notes as the video goes along. You can pause and resume play at any time. </a:t>
            </a:r>
            <a:endParaRPr lang="en-US" sz="2400" i="1" dirty="0">
              <a:solidFill>
                <a:schemeClr val="tx1"/>
              </a:solidFill>
            </a:endParaRPr>
          </a:p>
        </p:txBody>
      </p:sp>
      <p:pic>
        <p:nvPicPr>
          <p:cNvPr id="10242" name="Picture 2">
            <a:extLst>
              <a:ext uri="{FF2B5EF4-FFF2-40B4-BE49-F238E27FC236}">
                <a16:creationId xmlns:a16="http://schemas.microsoft.com/office/drawing/2014/main" id="{03CAD957-590D-D680-D7B8-F44556611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6568">
            <a:off x="971891" y="3065951"/>
            <a:ext cx="5715000" cy="3038475"/>
          </a:xfrm>
          <a:prstGeom prst="snip2DiagRect">
            <a:avLst/>
          </a:prstGeom>
          <a:solidFill>
            <a:srgbClr val="FFFFFF">
              <a:shade val="85000"/>
            </a:srgbClr>
          </a:solidFill>
          <a:ln w="38100" cap="sq">
            <a:solidFill>
              <a:schemeClr val="tx1"/>
            </a:solidFill>
            <a:miter lim="800000"/>
          </a:ln>
          <a:effectLst>
            <a:outerShdw blurRad="88900" algn="tl" rotWithShape="0">
              <a:srgbClr val="000000">
                <a:alpha val="45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4456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w To Read And Understand Financial Statements As A Small Business">
            <a:hlinkClick r:id="" action="ppaction://media"/>
            <a:extLst>
              <a:ext uri="{FF2B5EF4-FFF2-40B4-BE49-F238E27FC236}">
                <a16:creationId xmlns:a16="http://schemas.microsoft.com/office/drawing/2014/main" id="{957561E0-EA00-E3A2-ACFB-35FA9AEE47DF}"/>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9152126" y="-1"/>
            <a:ext cx="3039873" cy="1709929"/>
          </a:xfrm>
          <a:prstGeom prst="rect">
            <a:avLst/>
          </a:prstGeom>
        </p:spPr>
      </p:pic>
      <p:sp>
        <p:nvSpPr>
          <p:cNvPr id="4" name="TextBox 3">
            <a:extLst>
              <a:ext uri="{FF2B5EF4-FFF2-40B4-BE49-F238E27FC236}">
                <a16:creationId xmlns:a16="http://schemas.microsoft.com/office/drawing/2014/main" id="{BFE940CB-7E65-6902-6090-FE599B32BA70}"/>
              </a:ext>
            </a:extLst>
          </p:cNvPr>
          <p:cNvSpPr txBox="1"/>
          <p:nvPr/>
        </p:nvSpPr>
        <p:spPr>
          <a:xfrm>
            <a:off x="274320" y="1109763"/>
            <a:ext cx="8439912" cy="1200329"/>
          </a:xfrm>
          <a:prstGeom prst="rect">
            <a:avLst/>
          </a:prstGeom>
          <a:noFill/>
        </p:spPr>
        <p:txBody>
          <a:bodyPr wrap="square" rtlCol="0">
            <a:spAutoFit/>
          </a:bodyPr>
          <a:lstStyle/>
          <a:p>
            <a:r>
              <a:rPr lang="en-CA" sz="2400" dirty="0"/>
              <a:t>Once you are done watching, </a:t>
            </a:r>
            <a:r>
              <a:rPr lang="en-CA" sz="2400" dirty="0">
                <a:hlinkClick r:id="rId6" action="ppaction://hlinksldjump"/>
              </a:rPr>
              <a:t>click here to proceed to the next short video on Cost of Goods Sold</a:t>
            </a:r>
            <a:r>
              <a:rPr lang="en-CA" sz="2400" dirty="0"/>
              <a:t>. This will refresh you on some topics we have already covered like LIFO and FIFO. </a:t>
            </a:r>
            <a:endParaRPr lang="en-US" sz="2400" dirty="0"/>
          </a:p>
        </p:txBody>
      </p:sp>
      <p:sp>
        <p:nvSpPr>
          <p:cNvPr id="5" name="TextBox 4">
            <a:extLst>
              <a:ext uri="{FF2B5EF4-FFF2-40B4-BE49-F238E27FC236}">
                <a16:creationId xmlns:a16="http://schemas.microsoft.com/office/drawing/2014/main" id="{57BFDE91-6C6B-54DC-E91A-B76D343A90C1}"/>
              </a:ext>
            </a:extLst>
          </p:cNvPr>
          <p:cNvSpPr txBox="1"/>
          <p:nvPr/>
        </p:nvSpPr>
        <p:spPr>
          <a:xfrm>
            <a:off x="7059168" y="3840480"/>
            <a:ext cx="4956048" cy="1938992"/>
          </a:xfrm>
          <a:prstGeom prst="rect">
            <a:avLst/>
          </a:prstGeom>
          <a:noFill/>
        </p:spPr>
        <p:txBody>
          <a:bodyPr wrap="square" rtlCol="0">
            <a:spAutoFit/>
          </a:bodyPr>
          <a:lstStyle/>
          <a:p>
            <a:r>
              <a:rPr lang="en-CA" sz="2400" i="1" dirty="0"/>
              <a:t>If you haven’t finished the video on financial statements yet, or want to re-watch parts of it, hover your mouse over the icon in the top right, and hit play!</a:t>
            </a:r>
            <a:endParaRPr lang="en-US" sz="2400" i="1" dirty="0"/>
          </a:p>
        </p:txBody>
      </p:sp>
      <p:pic>
        <p:nvPicPr>
          <p:cNvPr id="11268" name="Picture 4">
            <a:extLst>
              <a:ext uri="{FF2B5EF4-FFF2-40B4-BE49-F238E27FC236}">
                <a16:creationId xmlns:a16="http://schemas.microsoft.com/office/drawing/2014/main" id="{760FFDAD-99FE-F959-92C2-92C3C95A90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332" y="2686914"/>
            <a:ext cx="5715000" cy="32099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03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2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BA2BB-69FC-9FB4-7B31-AD54AB6BDD0D}"/>
              </a:ext>
            </a:extLst>
          </p:cNvPr>
          <p:cNvSpPr>
            <a:spLocks noGrp="1"/>
          </p:cNvSpPr>
          <p:nvPr>
            <p:ph type="title"/>
          </p:nvPr>
        </p:nvSpPr>
        <p:spPr>
          <a:xfrm>
            <a:off x="838200" y="2510186"/>
            <a:ext cx="10515600" cy="1325563"/>
          </a:xfrm>
        </p:spPr>
        <p:txBody>
          <a:bodyPr>
            <a:normAutofit/>
          </a:bodyPr>
          <a:lstStyle/>
          <a:p>
            <a:pPr algn="ctr"/>
            <a:r>
              <a:rPr lang="en-CA" sz="3200" b="1" u="sng" dirty="0">
                <a:ln w="22225">
                  <a:solidFill>
                    <a:schemeClr val="accent2"/>
                  </a:solidFill>
                  <a:prstDash val="solid"/>
                </a:ln>
                <a:solidFill>
                  <a:schemeClr val="accent2">
                    <a:lumMod val="40000"/>
                    <a:lumOff val="60000"/>
                  </a:schemeClr>
                </a:solidFill>
              </a:rPr>
              <a:t>When you’re ready, proceed to the next slide. </a:t>
            </a:r>
            <a:endParaRPr lang="en-US" sz="3200" b="1" u="sng" dirty="0">
              <a:ln w="22225">
                <a:solidFill>
                  <a:schemeClr val="accent2"/>
                </a:solidFill>
                <a:prstDash val="solid"/>
              </a:ln>
              <a:solidFill>
                <a:schemeClr val="accent2">
                  <a:lumMod val="40000"/>
                  <a:lumOff val="60000"/>
                </a:schemeClr>
              </a:solidFill>
            </a:endParaRPr>
          </a:p>
        </p:txBody>
      </p:sp>
      <p:pic>
        <p:nvPicPr>
          <p:cNvPr id="3" name="Cost of Goods Sold (COGS)">
            <a:hlinkClick r:id="" action="ppaction://media"/>
            <a:extLst>
              <a:ext uri="{FF2B5EF4-FFF2-40B4-BE49-F238E27FC236}">
                <a16:creationId xmlns:a16="http://schemas.microsoft.com/office/drawing/2014/main" id="{CF7BDAC6-3E4F-9A56-C778-B0C360E9EEDF}"/>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8989568" y="0"/>
            <a:ext cx="3202432" cy="1801368"/>
          </a:xfrm>
          <a:prstGeom prst="rect">
            <a:avLst/>
          </a:prstGeom>
        </p:spPr>
      </p:pic>
    </p:spTree>
    <p:extLst>
      <p:ext uri="{BB962C8B-B14F-4D97-AF65-F5344CB8AC3E}">
        <p14:creationId xmlns:p14="http://schemas.microsoft.com/office/powerpoint/2010/main" val="38053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8D8E-E816-4573-A717-5B086F1ADDD4}"/>
              </a:ext>
            </a:extLst>
          </p:cNvPr>
          <p:cNvSpPr>
            <a:spLocks noGrp="1"/>
          </p:cNvSpPr>
          <p:nvPr>
            <p:ph type="ctrTitle"/>
          </p:nvPr>
        </p:nvSpPr>
        <p:spPr>
          <a:xfrm>
            <a:off x="-464821" y="-107853"/>
            <a:ext cx="12993623" cy="2660904"/>
          </a:xfrm>
        </p:spPr>
        <p:txBody>
          <a:bodyPr>
            <a:normAutofit/>
          </a:bodyPr>
          <a:lstStyle/>
          <a:p>
            <a:r>
              <a:rPr lang="en-CA" b="1" i="0" cap="all" dirty="0">
                <a:effectLst/>
                <a:latin typeface="Arial" panose="020B0604020202020204" pitchFamily="34" charset="0"/>
                <a:cs typeface="Arial" panose="020B0604020202020204" pitchFamily="34" charset="0"/>
              </a:rPr>
              <a:t>SEMINAR 28:</a:t>
            </a:r>
            <a:br>
              <a:rPr lang="en-CA" b="1" i="0" cap="all" dirty="0">
                <a:effectLst/>
                <a:latin typeface="Arial" panose="020B0604020202020204" pitchFamily="34" charset="0"/>
                <a:cs typeface="Arial" panose="020B0604020202020204" pitchFamily="34" charset="0"/>
              </a:rPr>
            </a:br>
            <a:r>
              <a:rPr lang="en-CA" b="1" i="0" cap="all" dirty="0">
                <a:effectLst/>
                <a:latin typeface="Arial" panose="020B0604020202020204" pitchFamily="34" charset="0"/>
                <a:cs typeface="Arial" panose="020B0604020202020204" pitchFamily="34" charset="0"/>
              </a:rPr>
              <a:t>HOW TO READ FINANCIAL STATEMENTS</a:t>
            </a:r>
            <a:endParaRPr lang="en-US" b="1"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084FA53-442B-4FDA-8F78-D82D083BBE33}"/>
              </a:ext>
            </a:extLst>
          </p:cNvPr>
          <p:cNvGrpSpPr/>
          <p:nvPr/>
        </p:nvGrpSpPr>
        <p:grpSpPr>
          <a:xfrm>
            <a:off x="161831" y="6379929"/>
            <a:ext cx="4135849" cy="478071"/>
            <a:chOff x="161831" y="6169003"/>
            <a:chExt cx="4276819" cy="627572"/>
          </a:xfrm>
        </p:grpSpPr>
        <p:pic>
          <p:nvPicPr>
            <p:cNvPr id="5" name="Picture 4">
              <a:extLst>
                <a:ext uri="{FF2B5EF4-FFF2-40B4-BE49-F238E27FC236}">
                  <a16:creationId xmlns:a16="http://schemas.microsoft.com/office/drawing/2014/main" id="{8F229C42-0C59-43A1-9703-FBB0337CD4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ACCA940-1955-4BD5-900F-96BDD4140D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CE023CD4-9584-404B-A69F-444F4234D1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Subtitle 8">
            <a:extLst>
              <a:ext uri="{FF2B5EF4-FFF2-40B4-BE49-F238E27FC236}">
                <a16:creationId xmlns:a16="http://schemas.microsoft.com/office/drawing/2014/main" id="{083FF704-5004-14CD-DC20-9666CC29071E}"/>
              </a:ext>
            </a:extLst>
          </p:cNvPr>
          <p:cNvSpPr>
            <a:spLocks noGrp="1"/>
          </p:cNvSpPr>
          <p:nvPr>
            <p:ph type="subTitle" idx="1"/>
          </p:nvPr>
        </p:nvSpPr>
        <p:spPr>
          <a:xfrm>
            <a:off x="38861" y="2731484"/>
            <a:ext cx="12114277" cy="1655762"/>
          </a:xfrm>
        </p:spPr>
        <p:txBody>
          <a:bodyPr>
            <a:noAutofit/>
          </a:bodyPr>
          <a:lstStyle/>
          <a:p>
            <a:pPr>
              <a:lnSpc>
                <a:spcPct val="12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CA" sz="2800" dirty="0">
                <a:solidFill>
                  <a:srgbClr val="000000"/>
                </a:solidFill>
                <a:effectLst/>
                <a:latin typeface="Twentieth Century"/>
                <a:ea typeface="Twentieth Century"/>
                <a:cs typeface="Twentieth Century"/>
              </a:rPr>
              <a:t>We discussed bookkeeping and accounting in the previous SEMINAR 25: Budgeting as tools that provide critical information to build a financial report that supports managers in decision-making to ensure their businesses stay afloat</a:t>
            </a:r>
            <a:r>
              <a:rPr lang="en-CA" sz="2800" dirty="0">
                <a:solidFill>
                  <a:srgbClr val="000000"/>
                </a:solidFill>
                <a:latin typeface="Twentieth Century"/>
                <a:ea typeface="Twentieth Century"/>
                <a:cs typeface="Twentieth Century"/>
              </a:rPr>
              <a:t>.</a:t>
            </a:r>
            <a:r>
              <a:rPr lang="en-CA" sz="2800" dirty="0">
                <a:latin typeface="Twentieth Century"/>
                <a:ea typeface="Twentieth Century"/>
                <a:cs typeface="Twentieth Century"/>
              </a:rPr>
              <a:t> </a:t>
            </a:r>
            <a:r>
              <a:rPr lang="en-CA" sz="2800" dirty="0">
                <a:solidFill>
                  <a:srgbClr val="000000"/>
                </a:solidFill>
                <a:effectLst/>
                <a:latin typeface="Twentieth Century"/>
                <a:ea typeface="Twentieth Century"/>
                <a:cs typeface="Twentieth Century"/>
              </a:rPr>
              <a:t>In other words, knowing how to read your financial statement provides information that can help you find ways to make more profit or catch financial matters before they become problematic! </a:t>
            </a:r>
            <a:endParaRPr lang="en-CA" sz="2800" dirty="0">
              <a:effectLst/>
              <a:latin typeface="Twentieth Century"/>
              <a:ea typeface="Twentieth Century"/>
              <a:cs typeface="Twentieth Century"/>
            </a:endParaRPr>
          </a:p>
          <a:p>
            <a:pPr>
              <a:spcAft>
                <a:spcPts val="800"/>
              </a:spcAft>
            </a:pPr>
            <a:r>
              <a:rPr lang="en-CA" sz="2800" dirty="0">
                <a:effectLst/>
                <a:latin typeface="Twentieth Century"/>
                <a:ea typeface="Twentieth Century"/>
                <a:cs typeface="Twentieth Century"/>
              </a:rPr>
              <a:t> </a:t>
            </a:r>
          </a:p>
          <a:p>
            <a:endParaRPr lang="en-US" sz="2800" dirty="0"/>
          </a:p>
        </p:txBody>
      </p:sp>
    </p:spTree>
    <p:extLst>
      <p:ext uri="{BB962C8B-B14F-4D97-AF65-F5344CB8AC3E}">
        <p14:creationId xmlns:p14="http://schemas.microsoft.com/office/powerpoint/2010/main" val="1041405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FCD3-04C3-4E89-8F8C-17F8A72DC4DE}"/>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6C1FEBA-5AB5-460E-8CE9-DB1D2425B4B1}"/>
              </a:ext>
            </a:extLst>
          </p:cNvPr>
          <p:cNvGrpSpPr/>
          <p:nvPr/>
        </p:nvGrpSpPr>
        <p:grpSpPr>
          <a:xfrm>
            <a:off x="3418113" y="3601617"/>
            <a:ext cx="5355775" cy="1138334"/>
            <a:chOff x="3418113" y="3601617"/>
            <a:chExt cx="5355775" cy="1138334"/>
          </a:xfrm>
        </p:grpSpPr>
        <p:sp>
          <p:nvSpPr>
            <p:cNvPr id="5" name="Rectangle: Rounded Corners 4">
              <a:hlinkClick r:id="rId2" action="ppaction://hlinksldjump"/>
              <a:extLst>
                <a:ext uri="{FF2B5EF4-FFF2-40B4-BE49-F238E27FC236}">
                  <a16:creationId xmlns:a16="http://schemas.microsoft.com/office/drawing/2014/main" id="{B2EB9CEA-08DC-437E-9410-B217174C9C09}"/>
                </a:ext>
              </a:extLst>
            </p:cNvPr>
            <p:cNvSpPr/>
            <p:nvPr/>
          </p:nvSpPr>
          <p:spPr>
            <a:xfrm>
              <a:off x="7517366" y="3601617"/>
              <a:ext cx="1256522" cy="1138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False</a:t>
              </a:r>
              <a:endParaRPr lang="en-US" sz="2400" dirty="0"/>
            </a:p>
          </p:txBody>
        </p:sp>
        <p:sp>
          <p:nvSpPr>
            <p:cNvPr id="6" name="Rectangle: Rounded Corners 5">
              <a:hlinkClick r:id="rId3" action="ppaction://hlinksldjump"/>
              <a:extLst>
                <a:ext uri="{FF2B5EF4-FFF2-40B4-BE49-F238E27FC236}">
                  <a16:creationId xmlns:a16="http://schemas.microsoft.com/office/drawing/2014/main" id="{5605162C-B46D-4DEE-8006-FE4937660161}"/>
                </a:ext>
              </a:extLst>
            </p:cNvPr>
            <p:cNvSpPr/>
            <p:nvPr/>
          </p:nvSpPr>
          <p:spPr>
            <a:xfrm>
              <a:off x="3418113" y="3601617"/>
              <a:ext cx="1256522" cy="1138334"/>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800" dirty="0"/>
                <a:t>True</a:t>
              </a:r>
              <a:endParaRPr lang="en-US" sz="2800" dirty="0"/>
            </a:p>
          </p:txBody>
        </p:sp>
      </p:grpSp>
      <p:sp>
        <p:nvSpPr>
          <p:cNvPr id="4" name="TextBox 3">
            <a:extLst>
              <a:ext uri="{FF2B5EF4-FFF2-40B4-BE49-F238E27FC236}">
                <a16:creationId xmlns:a16="http://schemas.microsoft.com/office/drawing/2014/main" id="{F1A9513E-19C1-138F-D8FB-12ECD0220D8F}"/>
              </a:ext>
            </a:extLst>
          </p:cNvPr>
          <p:cNvSpPr txBox="1"/>
          <p:nvPr/>
        </p:nvSpPr>
        <p:spPr>
          <a:xfrm>
            <a:off x="673608" y="1830302"/>
            <a:ext cx="10844783" cy="1129668"/>
          </a:xfrm>
          <a:prstGeom prst="rect">
            <a:avLst/>
          </a:prstGeom>
          <a:noFill/>
        </p:spPr>
        <p:txBody>
          <a:bodyPr wrap="square">
            <a:spAutoFit/>
          </a:bodyPr>
          <a:lstStyle/>
          <a:p>
            <a:pPr algn="ctr">
              <a:lnSpc>
                <a:spcPct val="125000"/>
              </a:lnSpc>
              <a:spcAft>
                <a:spcPts val="800"/>
              </a:spcAft>
            </a:pPr>
            <a:r>
              <a:rPr lang="en-CA" sz="2800" u="sng" dirty="0">
                <a:solidFill>
                  <a:srgbClr val="000000"/>
                </a:solidFill>
                <a:effectLst/>
                <a:latin typeface="Calibri" panose="020F0502020204030204" pitchFamily="34" charset="0"/>
                <a:ea typeface="Twentieth Century"/>
              </a:rPr>
              <a:t>A personal financial balance sheet presents the same information and analysis you would find in a business balance sheet.</a:t>
            </a:r>
            <a:endParaRPr lang="en-CA" sz="4000" b="1" u="sng" dirty="0">
              <a:effectLst/>
              <a:latin typeface="Twentieth Century"/>
              <a:ea typeface="Twentieth Century"/>
              <a:cs typeface="Twentieth Century"/>
            </a:endParaRPr>
          </a:p>
        </p:txBody>
      </p:sp>
    </p:spTree>
    <p:extLst>
      <p:ext uri="{BB962C8B-B14F-4D97-AF65-F5344CB8AC3E}">
        <p14:creationId xmlns:p14="http://schemas.microsoft.com/office/powerpoint/2010/main" val="2839758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6DC291-B7A1-F79C-BAF3-D5A47F58CE04}"/>
              </a:ext>
            </a:extLst>
          </p:cNvPr>
          <p:cNvSpPr>
            <a:spLocks noGrp="1"/>
          </p:cNvSpPr>
          <p:nvPr>
            <p:ph type="title"/>
          </p:nvPr>
        </p:nvSpPr>
        <p:spPr>
          <a:xfrm>
            <a:off x="838200" y="365125"/>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589F1E0-154B-0746-123A-31B7FF2EC78E}"/>
              </a:ext>
            </a:extLst>
          </p:cNvPr>
          <p:cNvSpPr txBox="1"/>
          <p:nvPr/>
        </p:nvSpPr>
        <p:spPr>
          <a:xfrm>
            <a:off x="2169033" y="2246299"/>
            <a:ext cx="7853934" cy="954107"/>
          </a:xfrm>
          <a:prstGeom prst="rect">
            <a:avLst/>
          </a:prstGeom>
          <a:noFill/>
        </p:spPr>
        <p:txBody>
          <a:bodyPr wrap="square">
            <a:spAutoFit/>
          </a:bodyPr>
          <a:lstStyle/>
          <a:p>
            <a:pPr algn="ctr"/>
            <a:r>
              <a:rPr lang="en-CA" sz="2800" u="sng" dirty="0"/>
              <a:t>An income statement is used to estimate profits and income taxes.</a:t>
            </a:r>
            <a:endParaRPr lang="en-US" sz="2800" u="sng" dirty="0"/>
          </a:p>
        </p:txBody>
      </p:sp>
      <p:sp>
        <p:nvSpPr>
          <p:cNvPr id="9" name="Rectangle: Rounded Corners 8">
            <a:hlinkClick r:id="rId2" action="ppaction://hlinksldjump"/>
            <a:extLst>
              <a:ext uri="{FF2B5EF4-FFF2-40B4-BE49-F238E27FC236}">
                <a16:creationId xmlns:a16="http://schemas.microsoft.com/office/drawing/2014/main" id="{F85B2338-5770-2D76-3D57-0CA8A1F574A8}"/>
              </a:ext>
            </a:extLst>
          </p:cNvPr>
          <p:cNvSpPr/>
          <p:nvPr/>
        </p:nvSpPr>
        <p:spPr>
          <a:xfrm>
            <a:off x="7517366" y="3601617"/>
            <a:ext cx="1256522" cy="1138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False</a:t>
            </a:r>
            <a:endParaRPr lang="en-US" sz="2400" dirty="0"/>
          </a:p>
        </p:txBody>
      </p:sp>
      <p:sp>
        <p:nvSpPr>
          <p:cNvPr id="2" name="Rectangle: Rounded Corners 1">
            <a:hlinkClick r:id="rId3" action="ppaction://hlinksldjump"/>
            <a:extLst>
              <a:ext uri="{FF2B5EF4-FFF2-40B4-BE49-F238E27FC236}">
                <a16:creationId xmlns:a16="http://schemas.microsoft.com/office/drawing/2014/main" id="{800B6B27-E7C6-1F0A-BE36-7A0CDF808151}"/>
              </a:ext>
            </a:extLst>
          </p:cNvPr>
          <p:cNvSpPr/>
          <p:nvPr/>
        </p:nvSpPr>
        <p:spPr>
          <a:xfrm>
            <a:off x="3337560" y="3601616"/>
            <a:ext cx="1256522" cy="11383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400" dirty="0"/>
              <a:t>True</a:t>
            </a:r>
            <a:endParaRPr lang="en-US" sz="2400" dirty="0"/>
          </a:p>
        </p:txBody>
      </p:sp>
    </p:spTree>
    <p:extLst>
      <p:ext uri="{BB962C8B-B14F-4D97-AF65-F5344CB8AC3E}">
        <p14:creationId xmlns:p14="http://schemas.microsoft.com/office/powerpoint/2010/main" val="2910629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A7475-EA94-4EEE-817F-4F5029F976A2}"/>
              </a:ext>
            </a:extLst>
          </p:cNvPr>
          <p:cNvSpPr txBox="1"/>
          <p:nvPr/>
        </p:nvSpPr>
        <p:spPr>
          <a:xfrm>
            <a:off x="2195804" y="1063690"/>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b="1" dirty="0">
                <a:ln w="22225">
                  <a:solidFill>
                    <a:schemeClr val="accent6">
                      <a:lumMod val="75000"/>
                    </a:schemeClr>
                  </a:solidFill>
                  <a:prstDash val="solid"/>
                </a:ln>
                <a:solidFill>
                  <a:schemeClr val="accent6">
                    <a:lumMod val="60000"/>
                    <a:lumOff val="40000"/>
                  </a:schemeClr>
                </a:solidFill>
              </a:rPr>
              <a:t>Congratulations, you have completed this module! </a:t>
            </a:r>
            <a:endParaRPr lang="en-US" sz="6600" b="1" dirty="0">
              <a:ln w="22225">
                <a:solidFill>
                  <a:schemeClr val="accent6">
                    <a:lumMod val="75000"/>
                  </a:schemeClr>
                </a:solidFill>
                <a:prstDash val="solid"/>
              </a:ln>
              <a:solidFill>
                <a:schemeClr val="accent6">
                  <a:lumMod val="60000"/>
                  <a:lumOff val="40000"/>
                </a:schemeClr>
              </a:solidFill>
            </a:endParaRPr>
          </a:p>
        </p:txBody>
      </p:sp>
      <p:sp>
        <p:nvSpPr>
          <p:cNvPr id="3" name="TextBox 2">
            <a:extLst>
              <a:ext uri="{FF2B5EF4-FFF2-40B4-BE49-F238E27FC236}">
                <a16:creationId xmlns:a16="http://schemas.microsoft.com/office/drawing/2014/main" id="{1E0FA0AC-3880-4254-A8F5-293DCD90CC28}"/>
              </a:ext>
            </a:extLst>
          </p:cNvPr>
          <p:cNvSpPr txBox="1"/>
          <p:nvPr/>
        </p:nvSpPr>
        <p:spPr>
          <a:xfrm>
            <a:off x="2311725" y="4482255"/>
            <a:ext cx="7568547" cy="523220"/>
          </a:xfrm>
          <a:prstGeom prst="rect">
            <a:avLst/>
          </a:prstGeom>
          <a:noFill/>
        </p:spPr>
        <p:txBody>
          <a:bodyPr wrap="none" rtlCol="0">
            <a:spAutoFit/>
          </a:bodyPr>
          <a:lstStyle/>
          <a:p>
            <a:r>
              <a:rPr lang="en-CA" sz="2800" dirty="0"/>
              <a:t>The next Module will be: Understanding Cash Flow</a:t>
            </a:r>
            <a:endParaRPr lang="en-US" sz="2800" dirty="0"/>
          </a:p>
        </p:txBody>
      </p:sp>
      <p:grpSp>
        <p:nvGrpSpPr>
          <p:cNvPr id="4" name="Group 3">
            <a:extLst>
              <a:ext uri="{FF2B5EF4-FFF2-40B4-BE49-F238E27FC236}">
                <a16:creationId xmlns:a16="http://schemas.microsoft.com/office/drawing/2014/main" id="{46857C66-D892-4134-A931-22A840CC1362}"/>
              </a:ext>
            </a:extLst>
          </p:cNvPr>
          <p:cNvGrpSpPr/>
          <p:nvPr/>
        </p:nvGrpSpPr>
        <p:grpSpPr>
          <a:xfrm>
            <a:off x="161831" y="6169003"/>
            <a:ext cx="4276819" cy="627572"/>
            <a:chOff x="161831" y="6169003"/>
            <a:chExt cx="4276819" cy="627572"/>
          </a:xfrm>
        </p:grpSpPr>
        <p:pic>
          <p:nvPicPr>
            <p:cNvPr id="5" name="Picture 4">
              <a:extLst>
                <a:ext uri="{FF2B5EF4-FFF2-40B4-BE49-F238E27FC236}">
                  <a16:creationId xmlns:a16="http://schemas.microsoft.com/office/drawing/2014/main" id="{D55347D2-CEAB-4BE5-89E6-25197637A2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901EFE-AE32-49A8-A27C-13A58F5138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64ED21EC-3265-4656-9981-5AC3CABA4F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9770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hlinkClick r:id="rId2" action="ppaction://hlinksldjump"/>
            <a:extLst>
              <a:ext uri="{FF2B5EF4-FFF2-40B4-BE49-F238E27FC236}">
                <a16:creationId xmlns:a16="http://schemas.microsoft.com/office/drawing/2014/main" id="{8D5F09FB-36D0-2B70-38A5-63FAB645FFE9}"/>
              </a:ext>
            </a:extLst>
          </p:cNvPr>
          <p:cNvSpPr/>
          <p:nvPr/>
        </p:nvSpPr>
        <p:spPr>
          <a:xfrm>
            <a:off x="5236683" y="4495559"/>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
        <p:nvSpPr>
          <p:cNvPr id="5" name="Rectangle 4">
            <a:extLst>
              <a:ext uri="{FF2B5EF4-FFF2-40B4-BE49-F238E27FC236}">
                <a16:creationId xmlns:a16="http://schemas.microsoft.com/office/drawing/2014/main" id="{3F6C4DB8-A9A0-C6AD-7EF5-4C1CFFE90063}"/>
              </a:ext>
            </a:extLst>
          </p:cNvPr>
          <p:cNvSpPr/>
          <p:nvPr/>
        </p:nvSpPr>
        <p:spPr>
          <a:xfrm>
            <a:off x="3047999" y="1102568"/>
            <a:ext cx="6096000" cy="1569660"/>
          </a:xfrm>
          <a:prstGeom prst="rect">
            <a:avLst/>
          </a:prstGeom>
        </p:spPr>
        <p:txBody>
          <a:bodyPr>
            <a:spAutoFit/>
          </a:bodyPr>
          <a:lstStyle/>
          <a:p>
            <a:pPr lvl="0" algn="ctr"/>
            <a:r>
              <a:rPr lang="en-US" sz="4800" b="1" dirty="0">
                <a:solidFill>
                  <a:prstClr val="black"/>
                </a:solidFill>
                <a:latin typeface="Arial" panose="020B0604020202020204" pitchFamily="34" charset="0"/>
                <a:cs typeface="Arial" panose="020B0604020202020204" pitchFamily="34" charset="0"/>
              </a:rPr>
              <a:t>Congratulations, you are correct!</a:t>
            </a:r>
          </a:p>
        </p:txBody>
      </p:sp>
      <p:sp>
        <p:nvSpPr>
          <p:cNvPr id="7" name="TextBox 6">
            <a:extLst>
              <a:ext uri="{FF2B5EF4-FFF2-40B4-BE49-F238E27FC236}">
                <a16:creationId xmlns:a16="http://schemas.microsoft.com/office/drawing/2014/main" id="{2B6F64F2-29F2-77DB-8152-DD401F7AEB7D}"/>
              </a:ext>
            </a:extLst>
          </p:cNvPr>
          <p:cNvSpPr txBox="1"/>
          <p:nvPr/>
        </p:nvSpPr>
        <p:spPr>
          <a:xfrm>
            <a:off x="28954" y="2749586"/>
            <a:ext cx="12134088" cy="1443152"/>
          </a:xfrm>
          <a:prstGeom prst="rect">
            <a:avLst/>
          </a:prstGeom>
          <a:noFill/>
        </p:spPr>
        <p:txBody>
          <a:bodyPr wrap="square">
            <a:spAutoFit/>
          </a:bodyPr>
          <a:lstStyle/>
          <a:p>
            <a:pPr algn="ctr">
              <a:lnSpc>
                <a:spcPct val="125000"/>
              </a:lnSpc>
              <a:spcAft>
                <a:spcPts val="800"/>
              </a:spcAft>
            </a:pPr>
            <a:r>
              <a:rPr lang="en-CA" sz="2400" i="1" dirty="0">
                <a:solidFill>
                  <a:srgbClr val="000000"/>
                </a:solidFill>
                <a:latin typeface="Calibri" panose="020F0502020204030204" pitchFamily="34" charset="0"/>
                <a:ea typeface="Twentieth Century"/>
              </a:rPr>
              <a:t>A</a:t>
            </a:r>
            <a:r>
              <a:rPr lang="en-CA" sz="2400" i="1" dirty="0">
                <a:solidFill>
                  <a:srgbClr val="000000"/>
                </a:solidFill>
                <a:effectLst/>
                <a:latin typeface="Calibri" panose="020F0502020204030204" pitchFamily="34" charset="0"/>
                <a:ea typeface="Twentieth Century"/>
              </a:rPr>
              <a:t> personal financial balance sheet reports personal assets and liabilities to estimate your net worth, while the business balance sheet allows you to know whether the assets are mainly financed by debt or by shareholders' equity.</a:t>
            </a:r>
            <a:endParaRPr lang="en-CA" sz="3200" dirty="0">
              <a:effectLst/>
              <a:ea typeface="Twentieth Century"/>
              <a:cs typeface="Twentieth Century"/>
            </a:endParaRPr>
          </a:p>
        </p:txBody>
      </p:sp>
    </p:spTree>
    <p:extLst>
      <p:ext uri="{BB962C8B-B14F-4D97-AF65-F5344CB8AC3E}">
        <p14:creationId xmlns:p14="http://schemas.microsoft.com/office/powerpoint/2010/main" val="93515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hlinkClick r:id="rId2" action="ppaction://hlinksldjump"/>
            <a:extLst>
              <a:ext uri="{FF2B5EF4-FFF2-40B4-BE49-F238E27FC236}">
                <a16:creationId xmlns:a16="http://schemas.microsoft.com/office/drawing/2014/main" id="{4F050B3E-EA9F-E9DB-3FBF-E3483A2C6BA7}"/>
              </a:ext>
            </a:extLst>
          </p:cNvPr>
          <p:cNvSpPr/>
          <p:nvPr/>
        </p:nvSpPr>
        <p:spPr>
          <a:xfrm>
            <a:off x="5236684" y="3142247"/>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
        <p:nvSpPr>
          <p:cNvPr id="4" name="Rectangle 3">
            <a:extLst>
              <a:ext uri="{FF2B5EF4-FFF2-40B4-BE49-F238E27FC236}">
                <a16:creationId xmlns:a16="http://schemas.microsoft.com/office/drawing/2014/main" id="{9B02AEAB-F55C-8A12-F35C-693BAA2EE3EB}"/>
              </a:ext>
            </a:extLst>
          </p:cNvPr>
          <p:cNvSpPr/>
          <p:nvPr/>
        </p:nvSpPr>
        <p:spPr>
          <a:xfrm>
            <a:off x="3047999" y="1267160"/>
            <a:ext cx="6096000" cy="1569660"/>
          </a:xfrm>
          <a:prstGeom prst="rect">
            <a:avLst/>
          </a:prstGeom>
        </p:spPr>
        <p:txBody>
          <a:bodyPr>
            <a:spAutoFit/>
          </a:bodyPr>
          <a:lstStyle/>
          <a:p>
            <a:pPr lvl="0" algn="ctr"/>
            <a:r>
              <a:rPr lang="en-US" sz="4800" b="1" dirty="0">
                <a:solidFill>
                  <a:prstClr val="black"/>
                </a:solidFill>
                <a:latin typeface="Arial" panose="020B0604020202020204" pitchFamily="34" charset="0"/>
                <a:cs typeface="Arial" panose="020B0604020202020204" pitchFamily="34" charset="0"/>
              </a:rPr>
              <a:t>Congratulations, you are correct!</a:t>
            </a:r>
          </a:p>
        </p:txBody>
      </p:sp>
    </p:spTree>
    <p:extLst>
      <p:ext uri="{BB962C8B-B14F-4D97-AF65-F5344CB8AC3E}">
        <p14:creationId xmlns:p14="http://schemas.microsoft.com/office/powerpoint/2010/main" val="682179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6C4FAF-A49E-AD83-FB7D-1A3A7D3174BD}"/>
              </a:ext>
            </a:extLst>
          </p:cNvPr>
          <p:cNvSpPr txBox="1"/>
          <p:nvPr/>
        </p:nvSpPr>
        <p:spPr>
          <a:xfrm>
            <a:off x="3723259" y="1859340"/>
            <a:ext cx="4572000"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Sorry. Please try again.</a:t>
            </a:r>
          </a:p>
        </p:txBody>
      </p:sp>
      <p:sp>
        <p:nvSpPr>
          <p:cNvPr id="4" name="Rectangle: Rounded Corners 3">
            <a:hlinkClick r:id="rId2" action="ppaction://hlinksldjump"/>
            <a:extLst>
              <a:ext uri="{FF2B5EF4-FFF2-40B4-BE49-F238E27FC236}">
                <a16:creationId xmlns:a16="http://schemas.microsoft.com/office/drawing/2014/main" id="{C1C8A979-81B6-A7A2-68DA-B4C609B71085}"/>
              </a:ext>
            </a:extLst>
          </p:cNvPr>
          <p:cNvSpPr/>
          <p:nvPr/>
        </p:nvSpPr>
        <p:spPr>
          <a:xfrm>
            <a:off x="5111385" y="3593593"/>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148845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2111AA-5AA3-1CCB-8137-53F12A682B88}"/>
              </a:ext>
            </a:extLst>
          </p:cNvPr>
          <p:cNvSpPr txBox="1"/>
          <p:nvPr/>
        </p:nvSpPr>
        <p:spPr>
          <a:xfrm>
            <a:off x="3723259" y="1859340"/>
            <a:ext cx="4572000"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Sorry. Please try again.</a:t>
            </a:r>
          </a:p>
        </p:txBody>
      </p:sp>
      <p:sp>
        <p:nvSpPr>
          <p:cNvPr id="4" name="Rectangle: Rounded Corners 3">
            <a:hlinkClick r:id="rId2" action="ppaction://hlinksldjump"/>
            <a:extLst>
              <a:ext uri="{FF2B5EF4-FFF2-40B4-BE49-F238E27FC236}">
                <a16:creationId xmlns:a16="http://schemas.microsoft.com/office/drawing/2014/main" id="{1B7C5BC9-2786-93C7-09E7-8A8ECF413273}"/>
              </a:ext>
            </a:extLst>
          </p:cNvPr>
          <p:cNvSpPr/>
          <p:nvPr/>
        </p:nvSpPr>
        <p:spPr>
          <a:xfrm>
            <a:off x="5111385" y="3593593"/>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08664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68D30-3DF0-7B42-5A4F-51EEFE4B4B1F}"/>
              </a:ext>
            </a:extLst>
          </p:cNvPr>
          <p:cNvSpPr>
            <a:spLocks noGrp="1"/>
          </p:cNvSpPr>
          <p:nvPr>
            <p:ph type="title"/>
          </p:nvPr>
        </p:nvSpPr>
        <p:spPr>
          <a:xfrm>
            <a:off x="838200" y="68530"/>
            <a:ext cx="10515600" cy="1325563"/>
          </a:xfrm>
        </p:spPr>
        <p:txBody>
          <a:bodyPr>
            <a:normAutofit/>
          </a:bodyPr>
          <a:lstStyle/>
          <a:p>
            <a:pPr algn="ctr"/>
            <a:r>
              <a:rPr lang="en-CA" sz="7200" b="1" dirty="0">
                <a:solidFill>
                  <a:srgbClr val="000000"/>
                </a:solidFill>
                <a:effectLst/>
                <a:latin typeface="Arial" panose="020B0604020202020204" pitchFamily="34" charset="0"/>
                <a:ea typeface="Twentieth Century"/>
                <a:cs typeface="Arial" panose="020B0604020202020204" pitchFamily="34" charset="0"/>
              </a:rPr>
              <a:t>Financial Statements </a:t>
            </a:r>
            <a:endParaRPr lang="en-US" sz="7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452DDE-5795-688F-B3DE-C4C092830360}"/>
              </a:ext>
            </a:extLst>
          </p:cNvPr>
          <p:cNvSpPr txBox="1"/>
          <p:nvPr/>
        </p:nvSpPr>
        <p:spPr>
          <a:xfrm>
            <a:off x="112014" y="1302994"/>
            <a:ext cx="11894820" cy="2616101"/>
          </a:xfrm>
          <a:prstGeom prst="rect">
            <a:avLst/>
          </a:prstGeom>
          <a:noFill/>
        </p:spPr>
        <p:txBody>
          <a:bodyPr wrap="square">
            <a:spAutoFit/>
          </a:bodyPr>
          <a:lstStyle/>
          <a:p>
            <a:pPr>
              <a:spcAft>
                <a:spcPts val="800"/>
              </a:spcAft>
            </a:pPr>
            <a:r>
              <a:rPr lang="en-CA" sz="2400" dirty="0">
                <a:solidFill>
                  <a:srgbClr val="000000"/>
                </a:solidFill>
                <a:effectLst/>
                <a:ea typeface="Twentieth Century"/>
                <a:cs typeface="Twentieth Century"/>
              </a:rPr>
              <a:t>Financial statements are like your car’s dashboard; they show your </a:t>
            </a:r>
            <a:r>
              <a:rPr lang="en-CA" sz="2400" dirty="0">
                <a:solidFill>
                  <a:srgbClr val="00B050"/>
                </a:solidFill>
                <a:effectLst/>
                <a:ea typeface="Twentieth Century"/>
                <a:cs typeface="Twentieth Century"/>
              </a:rPr>
              <a:t>performance (profits)</a:t>
            </a:r>
            <a:r>
              <a:rPr lang="en-CA" sz="2400" dirty="0">
                <a:solidFill>
                  <a:srgbClr val="000000"/>
                </a:solidFill>
                <a:effectLst/>
                <a:ea typeface="Twentieth Century"/>
                <a:cs typeface="Twentieth Century"/>
              </a:rPr>
              <a:t>, </a:t>
            </a:r>
            <a:r>
              <a:rPr lang="en-CA" sz="2400" dirty="0">
                <a:solidFill>
                  <a:srgbClr val="0070C0"/>
                </a:solidFill>
                <a:effectLst/>
                <a:ea typeface="Twentieth Century"/>
                <a:cs typeface="Twentieth Century"/>
              </a:rPr>
              <a:t>fuel levels (resources and expenses)</a:t>
            </a:r>
            <a:r>
              <a:rPr lang="en-CA" sz="2400" dirty="0">
                <a:solidFill>
                  <a:srgbClr val="000000"/>
                </a:solidFill>
                <a:effectLst/>
                <a:ea typeface="Twentieth Century"/>
                <a:cs typeface="Twentieth Century"/>
              </a:rPr>
              <a:t>, and signal </a:t>
            </a:r>
            <a:r>
              <a:rPr lang="en-CA" sz="2400" dirty="0">
                <a:solidFill>
                  <a:srgbClr val="FF0000"/>
                </a:solidFill>
                <a:effectLst/>
                <a:ea typeface="Twentieth Century"/>
                <a:cs typeface="Twentieth Century"/>
              </a:rPr>
              <a:t>challenges and failures</a:t>
            </a:r>
            <a:r>
              <a:rPr lang="en-CA" sz="2400" dirty="0">
                <a:solidFill>
                  <a:srgbClr val="000000"/>
                </a:solidFill>
                <a:effectLst/>
                <a:ea typeface="Twentieth Century"/>
                <a:cs typeface="Twentieth Century"/>
              </a:rPr>
              <a:t>.  They help you keep your hands on the wheel!</a:t>
            </a:r>
            <a:endParaRPr lang="en-CA" sz="2400" dirty="0">
              <a:effectLst/>
              <a:ea typeface="Twentieth Century"/>
              <a:cs typeface="Twentieth Century"/>
            </a:endParaRPr>
          </a:p>
          <a:p>
            <a:pPr>
              <a:spcAft>
                <a:spcPts val="800"/>
              </a:spcAft>
            </a:pPr>
            <a:r>
              <a:rPr lang="en-CA" sz="2400" dirty="0">
                <a:solidFill>
                  <a:srgbClr val="000000"/>
                </a:solidFill>
                <a:effectLst/>
                <a:ea typeface="Twentieth Century"/>
                <a:cs typeface="Twentieth Century"/>
              </a:rPr>
              <a:t>- They tell you where your money is going, </a:t>
            </a:r>
            <a:endParaRPr lang="en-CA" sz="2400" dirty="0">
              <a:effectLst/>
              <a:ea typeface="Twentieth Century"/>
              <a:cs typeface="Twentieth Century"/>
            </a:endParaRPr>
          </a:p>
          <a:p>
            <a:pPr>
              <a:spcAft>
                <a:spcPts val="800"/>
              </a:spcAft>
            </a:pPr>
            <a:r>
              <a:rPr lang="en-CA" sz="2400" dirty="0">
                <a:solidFill>
                  <a:srgbClr val="000000"/>
                </a:solidFill>
                <a:effectLst/>
                <a:ea typeface="Twentieth Century"/>
                <a:cs typeface="Twentieth Century"/>
              </a:rPr>
              <a:t>- Where it’s coming from, </a:t>
            </a:r>
            <a:endParaRPr lang="en-CA" sz="2400" dirty="0">
              <a:effectLst/>
              <a:ea typeface="Twentieth Century"/>
              <a:cs typeface="Twentieth Century"/>
            </a:endParaRPr>
          </a:p>
          <a:p>
            <a:r>
              <a:rPr lang="en-CA" sz="2400" dirty="0">
                <a:solidFill>
                  <a:srgbClr val="000000"/>
                </a:solidFill>
                <a:effectLst/>
                <a:ea typeface="Twentieth Century"/>
              </a:rPr>
              <a:t>- And how much you’ve got to work with (Working capital).</a:t>
            </a:r>
            <a:endParaRPr lang="en-US" sz="2400" dirty="0"/>
          </a:p>
        </p:txBody>
      </p:sp>
      <p:sp>
        <p:nvSpPr>
          <p:cNvPr id="7" name="TextBox 6">
            <a:extLst>
              <a:ext uri="{FF2B5EF4-FFF2-40B4-BE49-F238E27FC236}">
                <a16:creationId xmlns:a16="http://schemas.microsoft.com/office/drawing/2014/main" id="{BE146078-A51C-EDF0-98FC-CB53827E255C}"/>
              </a:ext>
            </a:extLst>
          </p:cNvPr>
          <p:cNvSpPr txBox="1"/>
          <p:nvPr/>
        </p:nvSpPr>
        <p:spPr>
          <a:xfrm>
            <a:off x="7244859" y="2991868"/>
            <a:ext cx="4895469" cy="1672253"/>
          </a:xfrm>
          <a:prstGeom prst="rect">
            <a:avLst/>
          </a:prstGeom>
          <a:noFill/>
        </p:spPr>
        <p:txBody>
          <a:bodyPr wrap="square">
            <a:spAutoFit/>
          </a:bodyPr>
          <a:lstStyle/>
          <a:p>
            <a:pPr marL="342900" lvl="0" indent="-342900">
              <a:spcAft>
                <a:spcPts val="800"/>
              </a:spcAft>
              <a:buFont typeface="Arial" panose="020B0604020202020204" pitchFamily="34" charset="0"/>
              <a:buChar char="●"/>
            </a:pPr>
            <a:r>
              <a:rPr lang="en-CA" sz="2400" dirty="0">
                <a:solidFill>
                  <a:srgbClr val="000000"/>
                </a:solidFill>
                <a:effectLst/>
                <a:latin typeface="Calibri" panose="020F0502020204030204" pitchFamily="34" charset="0"/>
                <a:ea typeface="Noto Sans Symbols"/>
                <a:cs typeface="Noto Sans Symbols"/>
              </a:rPr>
              <a:t>They’re very helpful for making the right business decisions. </a:t>
            </a:r>
            <a:endParaRPr lang="en-CA" sz="2400" dirty="0">
              <a:effectLst/>
              <a:latin typeface="Noto Sans Symbols"/>
              <a:ea typeface="Noto Sans Symbols"/>
              <a:cs typeface="Noto Sans Symbols"/>
            </a:endParaRPr>
          </a:p>
          <a:p>
            <a:pPr marL="342900" lvl="0" indent="-342900">
              <a:spcAft>
                <a:spcPts val="800"/>
              </a:spcAft>
              <a:buFont typeface="Arial" panose="020B0604020202020204" pitchFamily="34" charset="0"/>
              <a:buChar char="●"/>
            </a:pPr>
            <a:r>
              <a:rPr lang="en-CA" sz="2400" dirty="0">
                <a:solidFill>
                  <a:srgbClr val="000000"/>
                </a:solidFill>
                <a:effectLst/>
                <a:latin typeface="Calibri" panose="020F0502020204030204" pitchFamily="34" charset="0"/>
                <a:ea typeface="Noto Sans Symbols"/>
                <a:cs typeface="Noto Sans Symbols"/>
              </a:rPr>
              <a:t>And they’re essential if you want to get a loan or bring on investors.</a:t>
            </a:r>
            <a:endParaRPr lang="en-CA" sz="2400" dirty="0">
              <a:effectLst/>
              <a:latin typeface="Noto Sans Symbols"/>
              <a:ea typeface="Noto Sans Symbols"/>
              <a:cs typeface="Noto Sans Symbols"/>
            </a:endParaRPr>
          </a:p>
        </p:txBody>
      </p:sp>
      <p:sp>
        <p:nvSpPr>
          <p:cNvPr id="8" name="Arrow: Right 7">
            <a:extLst>
              <a:ext uri="{FF2B5EF4-FFF2-40B4-BE49-F238E27FC236}">
                <a16:creationId xmlns:a16="http://schemas.microsoft.com/office/drawing/2014/main" id="{FCC58129-3B2C-B887-230C-5AB449C44A26}"/>
              </a:ext>
            </a:extLst>
          </p:cNvPr>
          <p:cNvSpPr/>
          <p:nvPr/>
        </p:nvSpPr>
        <p:spPr>
          <a:xfrm>
            <a:off x="10561320" y="6181344"/>
            <a:ext cx="1445514" cy="676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Continued</a:t>
            </a:r>
            <a:endParaRPr lang="en-US" dirty="0"/>
          </a:p>
        </p:txBody>
      </p:sp>
      <p:sp>
        <p:nvSpPr>
          <p:cNvPr id="3" name="TextBox 2">
            <a:extLst>
              <a:ext uri="{FF2B5EF4-FFF2-40B4-BE49-F238E27FC236}">
                <a16:creationId xmlns:a16="http://schemas.microsoft.com/office/drawing/2014/main" id="{9F9CC23D-A77C-4340-E870-3DA57A2B8F0A}"/>
              </a:ext>
            </a:extLst>
          </p:cNvPr>
          <p:cNvSpPr txBox="1"/>
          <p:nvPr/>
        </p:nvSpPr>
        <p:spPr>
          <a:xfrm>
            <a:off x="7580376" y="2349434"/>
            <a:ext cx="2150653" cy="523220"/>
          </a:xfrm>
          <a:prstGeom prst="rect">
            <a:avLst/>
          </a:prstGeom>
          <a:noFill/>
        </p:spPr>
        <p:txBody>
          <a:bodyPr wrap="none" rtlCol="0">
            <a:spAutoFit/>
            <a:scene3d>
              <a:camera prst="isometricOffAxis1Right"/>
              <a:lightRig rig="threePt" dir="t"/>
            </a:scene3d>
          </a:bodyPr>
          <a:lstStyle/>
          <a:p>
            <a:r>
              <a:rPr lang="en-CA" sz="28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Additionally, </a:t>
            </a:r>
            <a:endParaRPr lang="en-US" sz="28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endParaRPr>
          </a:p>
        </p:txBody>
      </p:sp>
      <p:pic>
        <p:nvPicPr>
          <p:cNvPr id="4" name="Picture 2">
            <a:extLst>
              <a:ext uri="{FF2B5EF4-FFF2-40B4-BE49-F238E27FC236}">
                <a16:creationId xmlns:a16="http://schemas.microsoft.com/office/drawing/2014/main" id="{FFB9CD66-14B8-B528-E171-2C289C2D4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86" y="4131666"/>
            <a:ext cx="6522720" cy="2043786"/>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7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C4B867-A35C-AC87-EB8C-07F3D56CD2DA}"/>
              </a:ext>
            </a:extLst>
          </p:cNvPr>
          <p:cNvSpPr>
            <a:spLocks noGrp="1"/>
          </p:cNvSpPr>
          <p:nvPr>
            <p:ph type="title"/>
          </p:nvPr>
        </p:nvSpPr>
        <p:spPr>
          <a:xfrm>
            <a:off x="-309372" y="0"/>
            <a:ext cx="12810744" cy="1325563"/>
          </a:xfrm>
        </p:spPr>
        <p:txBody>
          <a:bodyPr>
            <a:normAutofit fontScale="90000"/>
          </a:bodyPr>
          <a:lstStyle/>
          <a:p>
            <a:pPr algn="ctr"/>
            <a:r>
              <a:rPr lang="en-CA" sz="7200" b="1" dirty="0">
                <a:solidFill>
                  <a:srgbClr val="000000"/>
                </a:solidFill>
                <a:effectLst/>
                <a:latin typeface="Arial" panose="020B0604020202020204" pitchFamily="34" charset="0"/>
                <a:ea typeface="Twentieth Century"/>
                <a:cs typeface="Arial" panose="020B0604020202020204" pitchFamily="34" charset="0"/>
              </a:rPr>
              <a:t>Financial Statements, Cont’d. </a:t>
            </a:r>
            <a:endParaRPr lang="en-US" sz="7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A114D13-82AF-7AEA-75B3-7D6F1D2B68C2}"/>
              </a:ext>
            </a:extLst>
          </p:cNvPr>
          <p:cNvSpPr txBox="1"/>
          <p:nvPr/>
        </p:nvSpPr>
        <p:spPr>
          <a:xfrm>
            <a:off x="1524" y="1131037"/>
            <a:ext cx="6094476" cy="519822"/>
          </a:xfrm>
          <a:prstGeom prst="rect">
            <a:avLst/>
          </a:prstGeom>
          <a:noFill/>
        </p:spPr>
        <p:txBody>
          <a:bodyPr wrap="square">
            <a:spAutoFit/>
          </a:bodyPr>
          <a:lstStyle/>
          <a:p>
            <a:pPr>
              <a:lnSpc>
                <a:spcPct val="125000"/>
              </a:lnSpc>
              <a:spcAft>
                <a:spcPts val="800"/>
              </a:spcAft>
            </a:pPr>
            <a:r>
              <a:rPr lang="en-CA" sz="2400" b="1" i="1" u="sng" dirty="0">
                <a:solidFill>
                  <a:srgbClr val="000000"/>
                </a:solidFill>
                <a:effectLst/>
                <a:latin typeface="Calibri" panose="020F0502020204030204" pitchFamily="34" charset="0"/>
                <a:ea typeface="Twentieth Century"/>
                <a:cs typeface="Twentieth Century"/>
              </a:rPr>
              <a:t>How </a:t>
            </a:r>
            <a:r>
              <a:rPr lang="en-CA" sz="2400" b="1" i="1" u="sng" dirty="0">
                <a:solidFill>
                  <a:srgbClr val="000000"/>
                </a:solidFill>
                <a:latin typeface="Calibri" panose="020F0502020204030204" pitchFamily="34" charset="0"/>
                <a:ea typeface="Twentieth Century"/>
                <a:cs typeface="Twentieth Century"/>
              </a:rPr>
              <a:t>do I P</a:t>
            </a:r>
            <a:r>
              <a:rPr lang="en-CA" sz="2400" b="1" i="1" u="sng" dirty="0">
                <a:solidFill>
                  <a:srgbClr val="000000"/>
                </a:solidFill>
                <a:effectLst/>
                <a:latin typeface="Calibri" panose="020F0502020204030204" pitchFamily="34" charset="0"/>
                <a:ea typeface="Twentieth Century"/>
                <a:cs typeface="Twentieth Century"/>
              </a:rPr>
              <a:t>resent a Financial </a:t>
            </a:r>
            <a:r>
              <a:rPr lang="en-CA" sz="2400" b="1" i="1" u="sng" dirty="0">
                <a:solidFill>
                  <a:srgbClr val="000000"/>
                </a:solidFill>
                <a:latin typeface="Calibri" panose="020F0502020204030204" pitchFamily="34" charset="0"/>
                <a:ea typeface="Twentieth Century"/>
                <a:cs typeface="Twentieth Century"/>
              </a:rPr>
              <a:t>S</a:t>
            </a:r>
            <a:r>
              <a:rPr lang="en-CA" sz="2400" b="1" i="1" u="sng" dirty="0">
                <a:solidFill>
                  <a:srgbClr val="000000"/>
                </a:solidFill>
                <a:effectLst/>
                <a:latin typeface="Calibri" panose="020F0502020204030204" pitchFamily="34" charset="0"/>
                <a:ea typeface="Twentieth Century"/>
                <a:cs typeface="Twentieth Century"/>
              </a:rPr>
              <a:t>tatement?</a:t>
            </a:r>
            <a:endParaRPr lang="en-CA" sz="2400" i="1" u="sng" dirty="0">
              <a:effectLst/>
              <a:latin typeface="Twentieth Century"/>
              <a:ea typeface="Twentieth Century"/>
              <a:cs typeface="Twentieth Century"/>
            </a:endParaRPr>
          </a:p>
        </p:txBody>
      </p:sp>
      <p:sp>
        <p:nvSpPr>
          <p:cNvPr id="7" name="TextBox 6">
            <a:extLst>
              <a:ext uri="{FF2B5EF4-FFF2-40B4-BE49-F238E27FC236}">
                <a16:creationId xmlns:a16="http://schemas.microsoft.com/office/drawing/2014/main" id="{42A27DD2-6E71-6BD9-CA10-660F521E7854}"/>
              </a:ext>
            </a:extLst>
          </p:cNvPr>
          <p:cNvSpPr txBox="1"/>
          <p:nvPr/>
        </p:nvSpPr>
        <p:spPr>
          <a:xfrm>
            <a:off x="165354" y="1749576"/>
            <a:ext cx="11566398" cy="3190617"/>
          </a:xfrm>
          <a:prstGeom prst="rect">
            <a:avLst/>
          </a:prstGeom>
          <a:noFill/>
        </p:spPr>
        <p:txBody>
          <a:bodyPr wrap="square">
            <a:spAutoFit/>
          </a:bodyPr>
          <a:lstStyle/>
          <a:p>
            <a:pPr marL="342900" lvl="0" indent="-342900">
              <a:spcAft>
                <a:spcPts val="800"/>
              </a:spcAft>
              <a:buFont typeface="Arial" panose="020B0604020202020204" pitchFamily="34" charset="0"/>
              <a:buChar char="●"/>
            </a:pPr>
            <a:r>
              <a:rPr lang="en-CA" sz="2400" dirty="0">
                <a:solidFill>
                  <a:srgbClr val="000000"/>
                </a:solidFill>
                <a:effectLst/>
                <a:ea typeface="Noto Sans Symbols"/>
                <a:cs typeface="Noto Sans Symbols"/>
              </a:rPr>
              <a:t>Financial statements usually include a heading with the company's name, the statement’s title, and the period.</a:t>
            </a:r>
            <a:endParaRPr lang="en-CA" sz="2400" dirty="0">
              <a:effectLst/>
              <a:ea typeface="Noto Sans Symbols"/>
              <a:cs typeface="Noto Sans Symbols"/>
            </a:endParaRPr>
          </a:p>
          <a:p>
            <a:pPr marL="342900" lvl="0" indent="-342900">
              <a:spcAft>
                <a:spcPts val="800"/>
              </a:spcAft>
              <a:buFont typeface="Arial" panose="020B0604020202020204" pitchFamily="34" charset="0"/>
              <a:buChar char="●"/>
            </a:pPr>
            <a:r>
              <a:rPr lang="en-CA" sz="2400" dirty="0">
                <a:solidFill>
                  <a:srgbClr val="000000"/>
                </a:solidFill>
                <a:effectLst/>
                <a:ea typeface="Noto Sans Symbols"/>
                <a:cs typeface="Noto Sans Symbols"/>
              </a:rPr>
              <a:t>All financial statements must be accurate and</a:t>
            </a:r>
            <a:r>
              <a:rPr lang="en-CA" sz="2400" dirty="0">
                <a:effectLst/>
                <a:ea typeface="Noto Sans Symbols"/>
                <a:cs typeface="Noto Sans Symbols"/>
              </a:rPr>
              <a:t> </a:t>
            </a:r>
            <a:r>
              <a:rPr lang="en-CA" sz="2400" dirty="0">
                <a:solidFill>
                  <a:srgbClr val="000000"/>
                </a:solidFill>
                <a:effectLst/>
                <a:ea typeface="Noto Sans Symbols"/>
                <a:cs typeface="Noto Sans Symbols"/>
              </a:rPr>
              <a:t>conform. </a:t>
            </a:r>
          </a:p>
          <a:p>
            <a:pPr lvl="0">
              <a:spcAft>
                <a:spcPts val="800"/>
              </a:spcAft>
            </a:pPr>
            <a:r>
              <a:rPr lang="en-CA" sz="2400" dirty="0">
                <a:solidFill>
                  <a:srgbClr val="000000"/>
                </a:solidFill>
                <a:ea typeface="Twentieth Century"/>
                <a:cs typeface="Twentieth Century"/>
              </a:rPr>
              <a:t>	- </a:t>
            </a:r>
            <a:r>
              <a:rPr lang="en-CA" sz="2400" dirty="0">
                <a:solidFill>
                  <a:srgbClr val="000000"/>
                </a:solidFill>
                <a:effectLst/>
                <a:ea typeface="Twentieth Century"/>
                <a:cs typeface="Twentieth Century"/>
              </a:rPr>
              <a:t>Don’t forget to separate your personal expenses from your business statement.</a:t>
            </a:r>
            <a:endParaRPr lang="en-CA" sz="2400" dirty="0">
              <a:solidFill>
                <a:srgbClr val="000000"/>
              </a:solidFill>
              <a:effectLst/>
              <a:ea typeface="Noto Sans Symbols"/>
              <a:cs typeface="Noto Sans Symbols"/>
            </a:endParaRPr>
          </a:p>
          <a:p>
            <a:pPr marL="342900" lvl="0" indent="-342900">
              <a:spcAft>
                <a:spcPts val="800"/>
              </a:spcAft>
              <a:buFont typeface="Arial" panose="020B0604020202020204" pitchFamily="34" charset="0"/>
              <a:buChar char="●"/>
            </a:pPr>
            <a:r>
              <a:rPr lang="en-CA" sz="2400" dirty="0">
                <a:solidFill>
                  <a:srgbClr val="000000"/>
                </a:solidFill>
                <a:effectLst/>
                <a:ea typeface="Twentieth Century"/>
              </a:rPr>
              <a:t>You can prepare them in-house or seek help from an accountant. </a:t>
            </a:r>
            <a:endParaRPr lang="en-CA" sz="2400" dirty="0">
              <a:effectLst/>
              <a:ea typeface="Noto Sans Symbols"/>
              <a:cs typeface="Noto Sans Symbols"/>
            </a:endParaRPr>
          </a:p>
          <a:p>
            <a:pPr lvl="1">
              <a:spcAft>
                <a:spcPts val="800"/>
              </a:spcAft>
            </a:pPr>
            <a:endParaRPr lang="en-CA" sz="2400" dirty="0">
              <a:solidFill>
                <a:srgbClr val="000000"/>
              </a:solidFill>
              <a:effectLst/>
              <a:ea typeface="Twentieth Century"/>
              <a:cs typeface="Twentieth Century"/>
            </a:endParaRPr>
          </a:p>
          <a:p>
            <a:pPr lvl="1">
              <a:spcAft>
                <a:spcPts val="800"/>
              </a:spcAft>
            </a:pPr>
            <a:endParaRPr lang="en-CA" sz="2400" dirty="0">
              <a:solidFill>
                <a:srgbClr val="000000"/>
              </a:solidFill>
              <a:effectLst/>
              <a:ea typeface="Twentieth Century"/>
              <a:cs typeface="Twentieth Century"/>
            </a:endParaRPr>
          </a:p>
        </p:txBody>
      </p:sp>
      <p:sp>
        <p:nvSpPr>
          <p:cNvPr id="9" name="TextBox 8">
            <a:extLst>
              <a:ext uri="{FF2B5EF4-FFF2-40B4-BE49-F238E27FC236}">
                <a16:creationId xmlns:a16="http://schemas.microsoft.com/office/drawing/2014/main" id="{A02FF9C8-56E2-6353-B4FB-EDE677B080B8}"/>
              </a:ext>
            </a:extLst>
          </p:cNvPr>
          <p:cNvSpPr txBox="1"/>
          <p:nvPr/>
        </p:nvSpPr>
        <p:spPr>
          <a:xfrm>
            <a:off x="460248" y="4240821"/>
            <a:ext cx="6320790" cy="2246769"/>
          </a:xfrm>
          <a:prstGeom prst="rect">
            <a:avLst/>
          </a:prstGeom>
          <a:noFill/>
        </p:spPr>
        <p:txBody>
          <a:bodyPr wrap="square">
            <a:spAutoFit/>
          </a:bodyPr>
          <a:lstStyle/>
          <a:p>
            <a:pPr>
              <a:spcAft>
                <a:spcPts val="800"/>
              </a:spcAft>
            </a:pPr>
            <a:r>
              <a:rPr lang="en-CA" sz="2400" dirty="0">
                <a:solidFill>
                  <a:srgbClr val="000000"/>
                </a:solidFill>
                <a:effectLst/>
                <a:latin typeface="Calibri" panose="020F0502020204030204" pitchFamily="34" charset="0"/>
                <a:ea typeface="Twentieth Century"/>
                <a:cs typeface="Twentieth Century"/>
              </a:rPr>
              <a:t>Here are the </a:t>
            </a:r>
            <a:r>
              <a:rPr lang="en-CA" sz="2400" u="sng" dirty="0">
                <a:solidFill>
                  <a:srgbClr val="000000"/>
                </a:solidFill>
                <a:effectLst/>
                <a:latin typeface="Calibri" panose="020F0502020204030204" pitchFamily="34" charset="0"/>
                <a:ea typeface="Twentieth Century"/>
                <a:cs typeface="Twentieth Century"/>
              </a:rPr>
              <a:t>three basic stateme</a:t>
            </a:r>
            <a:r>
              <a:rPr lang="en-CA" sz="2400" dirty="0">
                <a:solidFill>
                  <a:srgbClr val="000000"/>
                </a:solidFill>
                <a:effectLst/>
                <a:latin typeface="Calibri" panose="020F0502020204030204" pitchFamily="34" charset="0"/>
                <a:ea typeface="Twentieth Century"/>
                <a:cs typeface="Twentieth Century"/>
              </a:rPr>
              <a:t>nts you need to be able to read and comprehend:     </a:t>
            </a:r>
            <a:endParaRPr lang="en-CA" sz="2400" dirty="0">
              <a:effectLst/>
              <a:latin typeface="Twentieth Century"/>
              <a:ea typeface="Twentieth Century"/>
              <a:cs typeface="Twentieth Century"/>
            </a:endParaRPr>
          </a:p>
          <a:p>
            <a:pPr marL="342900" lvl="0" indent="-342900">
              <a:spcAft>
                <a:spcPts val="800"/>
              </a:spcAft>
              <a:buFont typeface="+mj-lt"/>
              <a:buAutoNum type="arabicPeriod"/>
            </a:pPr>
            <a:r>
              <a:rPr lang="en-CA" sz="2400" dirty="0">
                <a:solidFill>
                  <a:srgbClr val="000000"/>
                </a:solidFill>
                <a:effectLst/>
                <a:latin typeface="Calibri" panose="020F0502020204030204" pitchFamily="34" charset="0"/>
                <a:ea typeface="Twentieth Century"/>
                <a:cs typeface="Twentieth Century"/>
              </a:rPr>
              <a:t>Income statement</a:t>
            </a:r>
            <a:endParaRPr lang="en-CA" sz="2400" dirty="0">
              <a:effectLst/>
              <a:latin typeface="Twentieth Century"/>
              <a:ea typeface="Twentieth Century"/>
              <a:cs typeface="Twentieth Century"/>
            </a:endParaRPr>
          </a:p>
          <a:p>
            <a:pPr marL="342900" lvl="0" indent="-342900">
              <a:spcAft>
                <a:spcPts val="800"/>
              </a:spcAft>
              <a:buFont typeface="+mj-lt"/>
              <a:buAutoNum type="arabicPeriod"/>
            </a:pPr>
            <a:r>
              <a:rPr lang="en-CA" sz="2400" dirty="0">
                <a:solidFill>
                  <a:srgbClr val="000000"/>
                </a:solidFill>
                <a:effectLst/>
                <a:latin typeface="Calibri" panose="020F0502020204030204" pitchFamily="34" charset="0"/>
                <a:ea typeface="Twentieth Century"/>
                <a:cs typeface="Twentieth Century"/>
              </a:rPr>
              <a:t>Cash flow statement </a:t>
            </a:r>
            <a:endParaRPr lang="en-CA" sz="2400" dirty="0">
              <a:effectLst/>
              <a:latin typeface="Twentieth Century"/>
              <a:ea typeface="Twentieth Century"/>
              <a:cs typeface="Twentieth Century"/>
            </a:endParaRPr>
          </a:p>
          <a:p>
            <a:pPr marL="342900" lvl="0" indent="-342900">
              <a:spcAft>
                <a:spcPts val="800"/>
              </a:spcAft>
              <a:buFont typeface="+mj-lt"/>
              <a:buAutoNum type="arabicPeriod"/>
            </a:pPr>
            <a:r>
              <a:rPr lang="en-CA" sz="2400" dirty="0">
                <a:solidFill>
                  <a:srgbClr val="000000"/>
                </a:solidFill>
                <a:effectLst/>
                <a:latin typeface="Calibri" panose="020F0502020204030204" pitchFamily="34" charset="0"/>
                <a:ea typeface="Twentieth Century"/>
                <a:cs typeface="Twentieth Century"/>
              </a:rPr>
              <a:t>Balance sheet</a:t>
            </a:r>
            <a:endParaRPr lang="en-CA" sz="2400" dirty="0">
              <a:effectLst/>
              <a:latin typeface="Twentieth Century"/>
              <a:ea typeface="Twentieth Century"/>
              <a:cs typeface="Twentieth Century"/>
            </a:endParaRPr>
          </a:p>
        </p:txBody>
      </p:sp>
      <p:pic>
        <p:nvPicPr>
          <p:cNvPr id="2050" name="Picture 2">
            <a:extLst>
              <a:ext uri="{FF2B5EF4-FFF2-40B4-BE49-F238E27FC236}">
                <a16:creationId xmlns:a16="http://schemas.microsoft.com/office/drawing/2014/main" id="{DDBB42DD-332F-9184-B7CF-D6210CD3C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5672" y="3824376"/>
            <a:ext cx="3220974" cy="286020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76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fade">
                                      <p:cBhvr>
                                        <p:cTn id="4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75F54-3A95-E00A-25B1-CE935413F91E}"/>
              </a:ext>
            </a:extLst>
          </p:cNvPr>
          <p:cNvSpPr>
            <a:spLocks noGrp="1"/>
          </p:cNvSpPr>
          <p:nvPr>
            <p:ph type="title"/>
          </p:nvPr>
        </p:nvSpPr>
        <p:spPr>
          <a:xfrm>
            <a:off x="838200" y="-128651"/>
            <a:ext cx="10515600" cy="1325563"/>
          </a:xfrm>
        </p:spPr>
        <p:txBody>
          <a:bodyPr>
            <a:normAutofit fontScale="90000"/>
          </a:bodyPr>
          <a:lstStyle/>
          <a:p>
            <a:pPr algn="ctr"/>
            <a:r>
              <a:rPr lang="en-CA" sz="7200" b="1" dirty="0">
                <a:latin typeface="Arial" panose="020B0604020202020204" pitchFamily="34" charset="0"/>
                <a:cs typeface="Arial" panose="020B0604020202020204" pitchFamily="34" charset="0"/>
              </a:rPr>
              <a:t>Income Statements, Part 1 </a:t>
            </a:r>
            <a:endParaRPr lang="en-US" sz="7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0AAB450-328E-C445-B891-FC89AEA0105F}"/>
              </a:ext>
            </a:extLst>
          </p:cNvPr>
          <p:cNvSpPr txBox="1"/>
          <p:nvPr/>
        </p:nvSpPr>
        <p:spPr>
          <a:xfrm>
            <a:off x="84582" y="1029778"/>
            <a:ext cx="6197346" cy="1569660"/>
          </a:xfrm>
          <a:prstGeom prst="rect">
            <a:avLst/>
          </a:prstGeom>
          <a:noFill/>
        </p:spPr>
        <p:txBody>
          <a:bodyPr wrap="square">
            <a:spAutoFit/>
          </a:bodyPr>
          <a:lstStyle/>
          <a:p>
            <a:pPr>
              <a:spcAft>
                <a:spcPts val="800"/>
              </a:spcAft>
            </a:pPr>
            <a:r>
              <a:rPr lang="en-CA" sz="2400" dirty="0">
                <a:solidFill>
                  <a:srgbClr val="000000"/>
                </a:solidFill>
                <a:effectLst/>
                <a:latin typeface="Calibri" panose="020F0502020204030204" pitchFamily="34" charset="0"/>
                <a:ea typeface="Twentieth Century"/>
                <a:cs typeface="Twentieth Century"/>
              </a:rPr>
              <a:t>The income statement, also called a </a:t>
            </a:r>
            <a:r>
              <a:rPr lang="en-CA" sz="24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Twentieth Century"/>
                <a:cs typeface="Twentieth Century"/>
              </a:rPr>
              <a:t>profit and loss</a:t>
            </a:r>
            <a:r>
              <a:rPr lang="en-CA" sz="2400" dirty="0">
                <a:solidFill>
                  <a:srgbClr val="000000"/>
                </a:solidFill>
                <a:effectLst/>
                <a:latin typeface="Calibri" panose="020F0502020204030204" pitchFamily="34" charset="0"/>
                <a:ea typeface="Twentieth Century"/>
                <a:cs typeface="Twentieth Century"/>
              </a:rPr>
              <a:t> (P&amp;L) statement, shows income and expenses for a specific period. This could be monthly, quarterly, semi-annually, or annually. </a:t>
            </a:r>
            <a:endParaRPr lang="en-CA" sz="2400" dirty="0">
              <a:effectLst/>
              <a:latin typeface="Twentieth Century"/>
              <a:ea typeface="Twentieth Century"/>
              <a:cs typeface="Twentieth Century"/>
            </a:endParaRPr>
          </a:p>
        </p:txBody>
      </p:sp>
      <p:sp>
        <p:nvSpPr>
          <p:cNvPr id="6" name="TextBox 5">
            <a:extLst>
              <a:ext uri="{FF2B5EF4-FFF2-40B4-BE49-F238E27FC236}">
                <a16:creationId xmlns:a16="http://schemas.microsoft.com/office/drawing/2014/main" id="{6FD0CBBB-E1EE-6900-0852-E174EBE99F70}"/>
              </a:ext>
            </a:extLst>
          </p:cNvPr>
          <p:cNvSpPr txBox="1"/>
          <p:nvPr/>
        </p:nvSpPr>
        <p:spPr>
          <a:xfrm>
            <a:off x="84582" y="3562046"/>
            <a:ext cx="5484114" cy="3046988"/>
          </a:xfrm>
          <a:prstGeom prst="rect">
            <a:avLst/>
          </a:prstGeom>
          <a:noFill/>
        </p:spPr>
        <p:txBody>
          <a:bodyPr wrap="square">
            <a:spAutoFit/>
          </a:bodyPr>
          <a:lstStyle/>
          <a:p>
            <a:pPr>
              <a:spcAft>
                <a:spcPts val="800"/>
              </a:spcAft>
            </a:pPr>
            <a:r>
              <a:rPr lang="en-CA" sz="2400" dirty="0">
                <a:solidFill>
                  <a:srgbClr val="000000"/>
                </a:solidFill>
                <a:effectLst/>
                <a:latin typeface="Calibri" panose="020F0502020204030204" pitchFamily="34" charset="0"/>
                <a:ea typeface="Twentieth Century"/>
                <a:cs typeface="Twentieth Century"/>
              </a:rPr>
              <a:t>The information provided in this statement is valuable; Income statements show how profitable and sustainable a company is and how efficient its management is. Comparing different consecutive periods helps to identify trends in performance related to revenue and expense.</a:t>
            </a:r>
            <a:endParaRPr lang="en-CA" sz="2400" dirty="0">
              <a:effectLst/>
              <a:latin typeface="Twentieth Century"/>
              <a:ea typeface="Twentieth Century"/>
              <a:cs typeface="Twentieth Century"/>
            </a:endParaRPr>
          </a:p>
        </p:txBody>
      </p:sp>
      <p:sp>
        <p:nvSpPr>
          <p:cNvPr id="7" name="Arrow: Down 6">
            <a:extLst>
              <a:ext uri="{FF2B5EF4-FFF2-40B4-BE49-F238E27FC236}">
                <a16:creationId xmlns:a16="http://schemas.microsoft.com/office/drawing/2014/main" id="{819F012C-751B-20C2-74F9-8A41B93AEB06}"/>
              </a:ext>
            </a:extLst>
          </p:cNvPr>
          <p:cNvSpPr/>
          <p:nvPr/>
        </p:nvSpPr>
        <p:spPr>
          <a:xfrm>
            <a:off x="2473452" y="2599438"/>
            <a:ext cx="873252" cy="96260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67BDE3-C93D-5159-68D0-2D97B8858008}"/>
              </a:ext>
            </a:extLst>
          </p:cNvPr>
          <p:cNvSpPr txBox="1"/>
          <p:nvPr/>
        </p:nvSpPr>
        <p:spPr>
          <a:xfrm>
            <a:off x="5949696" y="1482676"/>
            <a:ext cx="6481572" cy="830997"/>
          </a:xfrm>
          <a:prstGeom prst="rect">
            <a:avLst/>
          </a:prstGeom>
          <a:noFill/>
        </p:spPr>
        <p:txBody>
          <a:bodyPr wrap="square">
            <a:spAutoFit/>
          </a:bodyPr>
          <a:lstStyle/>
          <a:p>
            <a:r>
              <a:rPr lang="en-CA" sz="2400" dirty="0">
                <a:solidFill>
                  <a:srgbClr val="000000"/>
                </a:solidFill>
                <a:effectLst/>
                <a:latin typeface="Calibri" panose="020F0502020204030204" pitchFamily="34" charset="0"/>
                <a:ea typeface="Twentieth Century"/>
              </a:rPr>
              <a:t>The purpose of the income statement may differ somewhat, depending on the user. </a:t>
            </a:r>
            <a:endParaRPr lang="en-US" sz="2400" dirty="0"/>
          </a:p>
        </p:txBody>
      </p:sp>
      <p:sp>
        <p:nvSpPr>
          <p:cNvPr id="11" name="TextBox 10">
            <a:extLst>
              <a:ext uri="{FF2B5EF4-FFF2-40B4-BE49-F238E27FC236}">
                <a16:creationId xmlns:a16="http://schemas.microsoft.com/office/drawing/2014/main" id="{99ECBFF2-0C65-817B-434D-6CDB13526FDB}"/>
              </a:ext>
            </a:extLst>
          </p:cNvPr>
          <p:cNvSpPr txBox="1"/>
          <p:nvPr/>
        </p:nvSpPr>
        <p:spPr>
          <a:xfrm rot="21322031">
            <a:off x="6131814" y="2196645"/>
            <a:ext cx="6117336" cy="519822"/>
          </a:xfrm>
          <a:prstGeom prst="rect">
            <a:avLst/>
          </a:prstGeom>
          <a:noFill/>
        </p:spPr>
        <p:txBody>
          <a:bodyPr wrap="square">
            <a:spAutoFit/>
          </a:bodyPr>
          <a:lstStyle/>
          <a:p>
            <a:pPr>
              <a:lnSpc>
                <a:spcPct val="125000"/>
              </a:lnSpc>
              <a:spcAft>
                <a:spcPts val="800"/>
              </a:spcAft>
            </a:pPr>
            <a:r>
              <a:rPr lang="en-CA" sz="2400" i="1"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Twentieth Century"/>
                <a:cs typeface="Twentieth Century"/>
              </a:rPr>
              <a:t>For example:</a:t>
            </a:r>
            <a:endParaRPr lang="en-CA" sz="2400" i="1" dirty="0">
              <a:ln w="0"/>
              <a:solidFill>
                <a:schemeClr val="accent1"/>
              </a:solidFill>
              <a:effectLst>
                <a:outerShdw blurRad="38100" dist="25400" dir="5400000" algn="ctr" rotWithShape="0">
                  <a:srgbClr val="6E747A">
                    <a:alpha val="43000"/>
                  </a:srgbClr>
                </a:outerShdw>
              </a:effectLst>
              <a:latin typeface="Twentieth Century"/>
              <a:ea typeface="Twentieth Century"/>
              <a:cs typeface="Twentieth Century"/>
            </a:endParaRPr>
          </a:p>
        </p:txBody>
      </p:sp>
      <p:sp>
        <p:nvSpPr>
          <p:cNvPr id="13" name="TextBox 12">
            <a:extLst>
              <a:ext uri="{FF2B5EF4-FFF2-40B4-BE49-F238E27FC236}">
                <a16:creationId xmlns:a16="http://schemas.microsoft.com/office/drawing/2014/main" id="{414B7DF7-8D69-2574-F649-B1059AA1EE51}"/>
              </a:ext>
            </a:extLst>
          </p:cNvPr>
          <p:cNvSpPr txBox="1"/>
          <p:nvPr/>
        </p:nvSpPr>
        <p:spPr>
          <a:xfrm>
            <a:off x="5568696" y="2987530"/>
            <a:ext cx="6310552" cy="3621504"/>
          </a:xfrm>
          <a:prstGeom prst="rect">
            <a:avLst/>
          </a:prstGeom>
          <a:noFill/>
        </p:spPr>
        <p:txBody>
          <a:bodyPr wrap="square">
            <a:spAutoFit/>
          </a:bodyPr>
          <a:lstStyle/>
          <a:p>
            <a:pPr marL="342900" lvl="0" indent="-342900">
              <a:spcAft>
                <a:spcPts val="800"/>
              </a:spcAft>
              <a:buFont typeface="Arial" panose="020B0604020202020204" pitchFamily="34" charset="0"/>
              <a:buChar char="●"/>
            </a:pPr>
            <a:r>
              <a:rPr lang="en-CA" sz="2400" dirty="0">
                <a:solidFill>
                  <a:srgbClr val="000000"/>
                </a:solidFill>
                <a:effectLst/>
                <a:latin typeface="Calibri" panose="020F0502020204030204" pitchFamily="34" charset="0"/>
                <a:ea typeface="Noto Sans Symbols"/>
                <a:cs typeface="Noto Sans Symbols"/>
              </a:rPr>
              <a:t>A potential partner or investor will want to see a consistent </a:t>
            </a:r>
            <a:r>
              <a:rPr lang="en-CA" sz="2400" b="1" dirty="0">
                <a:solidFill>
                  <a:srgbClr val="000000"/>
                </a:solidFill>
                <a:effectLst/>
                <a:latin typeface="Calibri" panose="020F0502020204030204" pitchFamily="34" charset="0"/>
                <a:ea typeface="Noto Sans Symbols"/>
                <a:cs typeface="Noto Sans Symbols"/>
              </a:rPr>
              <a:t>profit</a:t>
            </a:r>
            <a:r>
              <a:rPr lang="en-CA" sz="2400" dirty="0">
                <a:solidFill>
                  <a:srgbClr val="000000"/>
                </a:solidFill>
                <a:effectLst/>
                <a:latin typeface="Calibri" panose="020F0502020204030204" pitchFamily="34" charset="0"/>
                <a:ea typeface="Noto Sans Symbols"/>
                <a:cs typeface="Noto Sans Symbols"/>
              </a:rPr>
              <a:t> that proves the viability of the business. </a:t>
            </a:r>
            <a:endParaRPr lang="en-CA" sz="2400" dirty="0">
              <a:effectLst/>
              <a:latin typeface="Noto Sans Symbols"/>
              <a:ea typeface="Noto Sans Symbols"/>
              <a:cs typeface="Noto Sans Symbols"/>
            </a:endParaRPr>
          </a:p>
          <a:p>
            <a:pPr marL="342900" lvl="0" indent="-342900">
              <a:spcAft>
                <a:spcPts val="800"/>
              </a:spcAft>
              <a:buFont typeface="Arial" panose="020B0604020202020204" pitchFamily="34" charset="0"/>
              <a:buChar char="●"/>
            </a:pPr>
            <a:r>
              <a:rPr lang="en-CA" sz="2400" dirty="0">
                <a:solidFill>
                  <a:srgbClr val="000000"/>
                </a:solidFill>
                <a:effectLst/>
                <a:latin typeface="Calibri" panose="020F0502020204030204" pitchFamily="34" charset="0"/>
                <a:ea typeface="Noto Sans Symbols"/>
                <a:cs typeface="Noto Sans Symbols"/>
              </a:rPr>
              <a:t>A lender is most interested in a company generating a sufficient </a:t>
            </a:r>
            <a:r>
              <a:rPr lang="en-CA" sz="2400" b="1" dirty="0">
                <a:solidFill>
                  <a:srgbClr val="000000"/>
                </a:solidFill>
                <a:effectLst/>
                <a:latin typeface="Calibri" panose="020F0502020204030204" pitchFamily="34" charset="0"/>
                <a:ea typeface="Noto Sans Symbols"/>
                <a:cs typeface="Noto Sans Symbols"/>
              </a:rPr>
              <a:t>profit</a:t>
            </a:r>
            <a:r>
              <a:rPr lang="en-CA" sz="2400" dirty="0">
                <a:solidFill>
                  <a:srgbClr val="000000"/>
                </a:solidFill>
                <a:effectLst/>
                <a:latin typeface="Calibri" panose="020F0502020204030204" pitchFamily="34" charset="0"/>
                <a:ea typeface="Noto Sans Symbols"/>
                <a:cs typeface="Noto Sans Symbols"/>
              </a:rPr>
              <a:t> to pay for interest expenses and a return on the loaned amount.</a:t>
            </a:r>
            <a:endParaRPr lang="en-CA" sz="2400" dirty="0">
              <a:latin typeface="Noto Sans Symbols"/>
              <a:ea typeface="Noto Sans Symbols"/>
              <a:cs typeface="Noto Sans Symbols"/>
            </a:endParaRPr>
          </a:p>
          <a:p>
            <a:pPr marL="342900" lvl="0" indent="-342900">
              <a:spcAft>
                <a:spcPts val="800"/>
              </a:spcAft>
              <a:buFont typeface="Arial" panose="020B0604020202020204" pitchFamily="34" charset="0"/>
              <a:buChar char="●"/>
            </a:pPr>
            <a:r>
              <a:rPr lang="en-CA" sz="2400" dirty="0">
                <a:solidFill>
                  <a:srgbClr val="000000"/>
                </a:solidFill>
                <a:effectLst/>
                <a:latin typeface="Calibri" panose="020F0502020204030204" pitchFamily="34" charset="0"/>
                <a:ea typeface="Twentieth Century"/>
              </a:rPr>
              <a:t>As a business owner, you need this statement to prepare your </a:t>
            </a:r>
            <a:r>
              <a:rPr lang="en-CA" sz="2400" b="1" dirty="0">
                <a:solidFill>
                  <a:srgbClr val="000000"/>
                </a:solidFill>
                <a:effectLst/>
                <a:latin typeface="Calibri" panose="020F0502020204030204" pitchFamily="34" charset="0"/>
                <a:ea typeface="Twentieth Century"/>
              </a:rPr>
              <a:t>income taxes</a:t>
            </a:r>
            <a:r>
              <a:rPr lang="en-CA" sz="2400" dirty="0">
                <a:solidFill>
                  <a:srgbClr val="000000"/>
                </a:solidFill>
                <a:effectLst/>
                <a:latin typeface="Calibri" panose="020F0502020204030204" pitchFamily="34" charset="0"/>
                <a:ea typeface="Twentieth Century"/>
              </a:rPr>
              <a:t> declaration. </a:t>
            </a:r>
            <a:endParaRPr lang="en-US" sz="2400" dirty="0"/>
          </a:p>
        </p:txBody>
      </p:sp>
    </p:spTree>
    <p:extLst>
      <p:ext uri="{BB962C8B-B14F-4D97-AF65-F5344CB8AC3E}">
        <p14:creationId xmlns:p14="http://schemas.microsoft.com/office/powerpoint/2010/main" val="8973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73C347-2295-77F8-E151-F18BD6AD2F4B}"/>
              </a:ext>
            </a:extLst>
          </p:cNvPr>
          <p:cNvSpPr>
            <a:spLocks noGrp="1"/>
          </p:cNvSpPr>
          <p:nvPr>
            <p:ph type="title"/>
          </p:nvPr>
        </p:nvSpPr>
        <p:spPr>
          <a:xfrm>
            <a:off x="838200" y="-82931"/>
            <a:ext cx="10515600" cy="1325563"/>
          </a:xfrm>
        </p:spPr>
        <p:txBody>
          <a:bodyPr>
            <a:normAutofit fontScale="90000"/>
          </a:bodyPr>
          <a:lstStyle/>
          <a:p>
            <a:pPr algn="ctr"/>
            <a:r>
              <a:rPr lang="en-CA" sz="7200" b="1" dirty="0">
                <a:latin typeface="Arial" panose="020B0604020202020204" pitchFamily="34" charset="0"/>
                <a:cs typeface="Arial" panose="020B0604020202020204" pitchFamily="34" charset="0"/>
              </a:rPr>
              <a:t>Income Statements, Part 2 </a:t>
            </a:r>
            <a:endParaRPr lang="en-US" sz="72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6765A55-7140-92A3-6154-18009C7B1043}"/>
              </a:ext>
            </a:extLst>
          </p:cNvPr>
          <p:cNvSpPr txBox="1"/>
          <p:nvPr/>
        </p:nvSpPr>
        <p:spPr>
          <a:xfrm>
            <a:off x="100584" y="2069185"/>
            <a:ext cx="10314432" cy="2251065"/>
          </a:xfrm>
          <a:prstGeom prst="rect">
            <a:avLst/>
          </a:prstGeom>
          <a:noFill/>
        </p:spPr>
        <p:txBody>
          <a:bodyPr wrap="square">
            <a:spAutoFit/>
          </a:bodyPr>
          <a:lstStyle/>
          <a:p>
            <a:pPr>
              <a:lnSpc>
                <a:spcPct val="150000"/>
              </a:lnSpc>
              <a:spcAft>
                <a:spcPts val="800"/>
              </a:spcAft>
            </a:pPr>
            <a:r>
              <a:rPr lang="en-CA" sz="2400" dirty="0">
                <a:solidFill>
                  <a:srgbClr val="000000"/>
                </a:solidFill>
                <a:effectLst/>
                <a:latin typeface="Calibri" panose="020F0502020204030204" pitchFamily="34" charset="0"/>
                <a:ea typeface="Twentieth Century"/>
                <a:cs typeface="Twentieth Century"/>
              </a:rPr>
              <a:t>The income statement contains three main categories: revenues, expenses, and net income or loss. In the following slides, we will give you a real-world example of an income statement.</a:t>
            </a:r>
            <a:r>
              <a:rPr lang="en-CA" sz="2400" dirty="0">
                <a:latin typeface="Twentieth Century"/>
                <a:ea typeface="Twentieth Century"/>
                <a:cs typeface="Twentieth Century"/>
              </a:rPr>
              <a:t/>
            </a:r>
            <a:br>
              <a:rPr lang="en-CA" sz="2400" dirty="0">
                <a:latin typeface="Twentieth Century"/>
                <a:ea typeface="Twentieth Century"/>
                <a:cs typeface="Twentieth Century"/>
              </a:rPr>
            </a:br>
            <a:endParaRPr lang="en-CA" sz="2400" dirty="0">
              <a:effectLst/>
              <a:latin typeface="Twentieth Century"/>
              <a:ea typeface="Twentieth Century"/>
              <a:cs typeface="Twentieth Century"/>
            </a:endParaRPr>
          </a:p>
        </p:txBody>
      </p:sp>
      <p:sp>
        <p:nvSpPr>
          <p:cNvPr id="7" name="TextBox 6">
            <a:extLst>
              <a:ext uri="{FF2B5EF4-FFF2-40B4-BE49-F238E27FC236}">
                <a16:creationId xmlns:a16="http://schemas.microsoft.com/office/drawing/2014/main" id="{D7656752-815D-57AD-8395-55C8C3853FE9}"/>
              </a:ext>
            </a:extLst>
          </p:cNvPr>
          <p:cNvSpPr txBox="1"/>
          <p:nvPr/>
        </p:nvSpPr>
        <p:spPr>
          <a:xfrm>
            <a:off x="1171956" y="1013640"/>
            <a:ext cx="9848088" cy="1055545"/>
          </a:xfrm>
          <a:prstGeom prst="rect">
            <a:avLst/>
          </a:prstGeom>
          <a:noFill/>
        </p:spPr>
        <p:txBody>
          <a:bodyPr wrap="square">
            <a:spAutoFit/>
          </a:bodyPr>
          <a:lstStyle/>
          <a:p>
            <a:pPr algn="ctr">
              <a:lnSpc>
                <a:spcPct val="150000"/>
              </a:lnSpc>
            </a:pPr>
            <a:r>
              <a:rPr lang="en-CA" sz="2200" b="1" u="sng" dirty="0">
                <a:effectLst/>
                <a:latin typeface="Calibri" panose="020F0502020204030204" pitchFamily="34" charset="0"/>
                <a:ea typeface="Twentieth Century"/>
              </a:rPr>
              <a:t>For this section and the following ones, we suggest you follow the excel tables to fully understand the provenance of the data/information.</a:t>
            </a:r>
            <a:endParaRPr lang="en-US" sz="2200" u="sng" dirty="0"/>
          </a:p>
        </p:txBody>
      </p:sp>
      <p:sp>
        <p:nvSpPr>
          <p:cNvPr id="12" name="Rectangle 2">
            <a:extLst>
              <a:ext uri="{FF2B5EF4-FFF2-40B4-BE49-F238E27FC236}">
                <a16:creationId xmlns:a16="http://schemas.microsoft.com/office/drawing/2014/main" id="{CD17892B-C87C-8EEE-3E84-3F2FDB361F13}"/>
              </a:ext>
            </a:extLst>
          </p:cNvPr>
          <p:cNvSpPr>
            <a:spLocks noChangeArrowheads="1"/>
          </p:cNvSpPr>
          <p:nvPr/>
        </p:nvSpPr>
        <p:spPr bwMode="auto">
          <a:xfrm flipV="1">
            <a:off x="5493493" y="4624223"/>
            <a:ext cx="18169914" cy="4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3" name="image4.jpg">
            <a:extLst>
              <a:ext uri="{FF2B5EF4-FFF2-40B4-BE49-F238E27FC236}">
                <a16:creationId xmlns:a16="http://schemas.microsoft.com/office/drawing/2014/main" id="{97BF6BED-2C72-A27C-7D99-BDAF71AB5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1696" y="3495733"/>
            <a:ext cx="4727448" cy="287677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89CE415-E8E2-E7B7-58C7-B6DBC9D643A3}"/>
              </a:ext>
            </a:extLst>
          </p:cNvPr>
          <p:cNvSpPr txBox="1"/>
          <p:nvPr/>
        </p:nvSpPr>
        <p:spPr>
          <a:xfrm>
            <a:off x="100584" y="4320250"/>
            <a:ext cx="6437376" cy="1200329"/>
          </a:xfrm>
          <a:prstGeom prst="rect">
            <a:avLst/>
          </a:prstGeom>
          <a:noFill/>
        </p:spPr>
        <p:txBody>
          <a:bodyPr wrap="square">
            <a:spAutoFit/>
          </a:bodyPr>
          <a:lstStyle/>
          <a:p>
            <a:r>
              <a:rPr lang="en-CA" sz="2400" i="1" dirty="0">
                <a:solidFill>
                  <a:srgbClr val="000000"/>
                </a:solidFill>
                <a:latin typeface="Calibri" panose="020F0502020204030204" pitchFamily="34" charset="0"/>
                <a:ea typeface="Twentieth Century"/>
                <a:cs typeface="Twentieth Century"/>
              </a:rPr>
              <a:t>For c</a:t>
            </a:r>
            <a:r>
              <a:rPr lang="en-CA" sz="2400" i="1" dirty="0">
                <a:solidFill>
                  <a:srgbClr val="000000"/>
                </a:solidFill>
                <a:effectLst/>
                <a:latin typeface="Calibri" panose="020F0502020204030204" pitchFamily="34" charset="0"/>
                <a:ea typeface="Twentieth Century"/>
                <a:cs typeface="Twentieth Century"/>
              </a:rPr>
              <a:t>ontext: Kuujjuaq colorful scarves is a start-up artisan who makes accessory scarves that sells its products in a local shop and through its website.</a:t>
            </a:r>
            <a:endParaRPr lang="en-US" sz="2400" dirty="0"/>
          </a:p>
        </p:txBody>
      </p:sp>
    </p:spTree>
    <p:extLst>
      <p:ext uri="{BB962C8B-B14F-4D97-AF65-F5344CB8AC3E}">
        <p14:creationId xmlns:p14="http://schemas.microsoft.com/office/powerpoint/2010/main" val="2903232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FEABB0-5B67-EAF5-2DB7-E4A84B77E2BD}"/>
              </a:ext>
            </a:extLst>
          </p:cNvPr>
          <p:cNvSpPr txBox="1"/>
          <p:nvPr/>
        </p:nvSpPr>
        <p:spPr>
          <a:xfrm>
            <a:off x="94107" y="178193"/>
            <a:ext cx="12003786" cy="730008"/>
          </a:xfrm>
          <a:prstGeom prst="rect">
            <a:avLst/>
          </a:prstGeom>
          <a:noFill/>
        </p:spPr>
        <p:txBody>
          <a:bodyPr wrap="square">
            <a:spAutoFit/>
          </a:bodyPr>
          <a:lstStyle/>
          <a:p>
            <a:pPr algn="ctr">
              <a:lnSpc>
                <a:spcPct val="125000"/>
              </a:lnSpc>
              <a:spcAft>
                <a:spcPts val="800"/>
              </a:spcAft>
            </a:pPr>
            <a:r>
              <a:rPr lang="en-CA" sz="3600" b="1" u="sng" dirty="0">
                <a:solidFill>
                  <a:srgbClr val="000000"/>
                </a:solidFill>
                <a:effectLst/>
                <a:latin typeface="Calibri" panose="020F0502020204030204" pitchFamily="34" charset="0"/>
                <a:ea typeface="Twentieth Century"/>
                <a:cs typeface="Twentieth Century"/>
              </a:rPr>
              <a:t>What is Found on an Income </a:t>
            </a:r>
            <a:r>
              <a:rPr lang="en-CA" sz="3600" b="1" u="sng" dirty="0" smtClean="0">
                <a:solidFill>
                  <a:srgbClr val="000000"/>
                </a:solidFill>
                <a:effectLst/>
                <a:latin typeface="Calibri" panose="020F0502020204030204" pitchFamily="34" charset="0"/>
                <a:ea typeface="Twentieth Century"/>
                <a:cs typeface="Twentieth Century"/>
              </a:rPr>
              <a:t>Statement</a:t>
            </a:r>
            <a:endParaRPr lang="en-CA" sz="3600" b="1" u="sng" dirty="0">
              <a:effectLst/>
              <a:latin typeface="Twentieth Century"/>
              <a:ea typeface="Twentieth Century"/>
              <a:cs typeface="Twentieth Century"/>
            </a:endParaRPr>
          </a:p>
        </p:txBody>
      </p:sp>
      <p:sp>
        <p:nvSpPr>
          <p:cNvPr id="6" name="TextBox 5">
            <a:extLst>
              <a:ext uri="{FF2B5EF4-FFF2-40B4-BE49-F238E27FC236}">
                <a16:creationId xmlns:a16="http://schemas.microsoft.com/office/drawing/2014/main" id="{EDF76CB4-0403-487E-57A6-192CDFF4F388}"/>
              </a:ext>
            </a:extLst>
          </p:cNvPr>
          <p:cNvSpPr txBox="1"/>
          <p:nvPr/>
        </p:nvSpPr>
        <p:spPr>
          <a:xfrm>
            <a:off x="94107" y="911792"/>
            <a:ext cx="12214098" cy="6211957"/>
          </a:xfrm>
          <a:prstGeom prst="rect">
            <a:avLst/>
          </a:prstGeom>
          <a:noFill/>
        </p:spPr>
        <p:txBody>
          <a:bodyPr wrap="square">
            <a:spAutoFit/>
          </a:bodyPr>
          <a:lstStyle/>
          <a:p>
            <a:pPr marL="342900" lvl="0" indent="-342900">
              <a:spcBef>
                <a:spcPts val="1200"/>
              </a:spcBef>
              <a:spcAft>
                <a:spcPts val="0"/>
              </a:spcAft>
              <a:buFont typeface="+mj-lt"/>
              <a:buAutoNum type="arabicPeriod"/>
            </a:pPr>
            <a:r>
              <a:rPr lang="en-CA" sz="2150" b="1" dirty="0">
                <a:solidFill>
                  <a:srgbClr val="000000"/>
                </a:solidFill>
                <a:effectLst/>
                <a:latin typeface="Calibri" panose="020F0502020204030204" pitchFamily="34" charset="0"/>
                <a:ea typeface="Twentieth Century"/>
                <a:cs typeface="Twentieth Century"/>
              </a:rPr>
              <a:t>Revenue</a:t>
            </a:r>
            <a:r>
              <a:rPr lang="en-CA" sz="2150" dirty="0">
                <a:effectLst/>
                <a:latin typeface="Calibri" panose="020F0502020204030204" pitchFamily="34" charset="0"/>
                <a:ea typeface="Twentieth Century"/>
                <a:cs typeface="Twentieth Century"/>
              </a:rPr>
              <a:t>  </a:t>
            </a:r>
            <a:r>
              <a:rPr lang="en-CA" sz="2150" b="1" dirty="0">
                <a:solidFill>
                  <a:srgbClr val="000000"/>
                </a:solidFill>
                <a:effectLst/>
                <a:latin typeface="Calibri" panose="020F0502020204030204" pitchFamily="34" charset="0"/>
                <a:ea typeface="Twentieth Century"/>
                <a:cs typeface="Twentieth Century"/>
              </a:rPr>
              <a:t>:</a:t>
            </a:r>
            <a:r>
              <a:rPr lang="en-CA" sz="2150" dirty="0">
                <a:solidFill>
                  <a:srgbClr val="000000"/>
                </a:solidFill>
                <a:effectLst/>
                <a:latin typeface="Calibri" panose="020F0502020204030204" pitchFamily="34" charset="0"/>
                <a:ea typeface="Twentieth Century"/>
                <a:cs typeface="Twentieth Century"/>
              </a:rPr>
              <a:t> How much did you earn from selling scarves during the year? </a:t>
            </a:r>
            <a:endParaRPr lang="en-CA" sz="2150" dirty="0">
              <a:effectLst/>
              <a:latin typeface="Twentieth Century"/>
              <a:ea typeface="Twentieth Century"/>
              <a:cs typeface="Twentieth Century"/>
            </a:endParaRPr>
          </a:p>
          <a:p>
            <a:pPr marL="342900" lvl="0" indent="-342900">
              <a:spcBef>
                <a:spcPts val="1200"/>
              </a:spcBef>
              <a:spcAft>
                <a:spcPts val="0"/>
              </a:spcAft>
              <a:buFont typeface="+mj-lt"/>
              <a:buAutoNum type="arabicPeriod"/>
            </a:pPr>
            <a:r>
              <a:rPr lang="en-CA" sz="2150" b="1" dirty="0">
                <a:solidFill>
                  <a:srgbClr val="000000"/>
                </a:solidFill>
                <a:effectLst/>
                <a:latin typeface="Calibri" panose="020F0502020204030204" pitchFamily="34" charset="0"/>
                <a:ea typeface="Twentieth Century"/>
                <a:cs typeface="Twentieth Century"/>
              </a:rPr>
              <a:t>Cost of goods sold:</a:t>
            </a:r>
            <a:r>
              <a:rPr lang="en-CA" sz="2150" dirty="0">
                <a:solidFill>
                  <a:srgbClr val="000000"/>
                </a:solidFill>
                <a:effectLst/>
                <a:latin typeface="Calibri" panose="020F0502020204030204" pitchFamily="34" charset="0"/>
                <a:ea typeface="Twentieth Century"/>
                <a:cs typeface="Twentieth Century"/>
              </a:rPr>
              <a:t> The total amount it costs you to produce scarves which includes the fabrics, threads, labels, packaging, and labor; all direct costs associated with manufacturing a product.</a:t>
            </a:r>
            <a:endParaRPr lang="en-CA" sz="2150" dirty="0">
              <a:effectLst/>
              <a:latin typeface="Twentieth Century"/>
              <a:ea typeface="Twentieth Century"/>
              <a:cs typeface="Twentieth Century"/>
            </a:endParaRPr>
          </a:p>
          <a:p>
            <a:pPr marL="342900" lvl="0" indent="-342900">
              <a:spcBef>
                <a:spcPts val="1200"/>
              </a:spcBef>
              <a:spcAft>
                <a:spcPts val="0"/>
              </a:spcAft>
              <a:buFont typeface="+mj-lt"/>
              <a:buAutoNum type="arabicPeriod"/>
            </a:pPr>
            <a:r>
              <a:rPr lang="en-CA" sz="2150" b="1" dirty="0">
                <a:solidFill>
                  <a:srgbClr val="000000"/>
                </a:solidFill>
                <a:effectLst/>
                <a:latin typeface="Calibri" panose="020F0502020204030204" pitchFamily="34" charset="0"/>
                <a:ea typeface="Twentieth Century"/>
                <a:cs typeface="Twentieth Century"/>
              </a:rPr>
              <a:t>Gross Profit</a:t>
            </a:r>
            <a:r>
              <a:rPr lang="en-CA" sz="2150" dirty="0">
                <a:solidFill>
                  <a:srgbClr val="000000"/>
                </a:solidFill>
                <a:effectLst/>
                <a:latin typeface="Calibri" panose="020F0502020204030204" pitchFamily="34" charset="0"/>
                <a:ea typeface="Twentieth Century"/>
                <a:cs typeface="Twentieth Century"/>
              </a:rPr>
              <a:t> = Revenue – the cost of goods sold </a:t>
            </a:r>
            <a:endParaRPr lang="en-CA" sz="2150" dirty="0">
              <a:effectLst/>
              <a:latin typeface="Twentieth Century"/>
              <a:ea typeface="Twentieth Century"/>
              <a:cs typeface="Twentieth Century"/>
            </a:endParaRPr>
          </a:p>
          <a:p>
            <a:pPr marL="342900" lvl="0" indent="-342900">
              <a:spcBef>
                <a:spcPts val="1200"/>
              </a:spcBef>
              <a:spcAft>
                <a:spcPts val="0"/>
              </a:spcAft>
              <a:buFont typeface="+mj-lt"/>
              <a:buAutoNum type="arabicPeriod"/>
            </a:pPr>
            <a:r>
              <a:rPr lang="en-CA" sz="2150" b="1" dirty="0">
                <a:solidFill>
                  <a:srgbClr val="000000"/>
                </a:solidFill>
                <a:effectLst/>
                <a:latin typeface="Calibri" panose="020F0502020204030204" pitchFamily="34" charset="0"/>
                <a:ea typeface="Twentieth Century"/>
                <a:cs typeface="Twentieth Century"/>
              </a:rPr>
              <a:t>Operating Expenses </a:t>
            </a:r>
            <a:r>
              <a:rPr lang="en-CA" sz="2150" dirty="0">
                <a:solidFill>
                  <a:srgbClr val="000000"/>
                </a:solidFill>
                <a:effectLst/>
                <a:latin typeface="Calibri" panose="020F0502020204030204" pitchFamily="34" charset="0"/>
                <a:ea typeface="Twentieth Century"/>
                <a:cs typeface="Twentieth Century"/>
              </a:rPr>
              <a:t>= The cost of running your business. </a:t>
            </a:r>
            <a:endParaRPr lang="en-CA" sz="2150" dirty="0">
              <a:effectLst/>
              <a:latin typeface="Twentieth Century"/>
              <a:ea typeface="Twentieth Century"/>
              <a:cs typeface="Twentieth Century"/>
            </a:endParaRPr>
          </a:p>
          <a:p>
            <a:pPr marL="342900" lvl="0" indent="-342900">
              <a:spcBef>
                <a:spcPts val="1200"/>
              </a:spcBef>
              <a:spcAft>
                <a:spcPts val="0"/>
              </a:spcAft>
              <a:buFont typeface="+mj-lt"/>
              <a:buAutoNum type="arabicPeriod"/>
            </a:pPr>
            <a:r>
              <a:rPr lang="en-CA" sz="2150" b="1" dirty="0">
                <a:solidFill>
                  <a:srgbClr val="000000"/>
                </a:solidFill>
                <a:effectLst/>
                <a:latin typeface="Calibri" panose="020F0502020204030204" pitchFamily="34" charset="0"/>
                <a:ea typeface="Twentieth Century"/>
                <a:cs typeface="Twentieth Century"/>
              </a:rPr>
              <a:t>EBITDA: </a:t>
            </a:r>
            <a:r>
              <a:rPr lang="en-CA" sz="2150" dirty="0">
                <a:solidFill>
                  <a:srgbClr val="000000"/>
                </a:solidFill>
                <a:effectLst/>
                <a:latin typeface="Calibri" panose="020F0502020204030204" pitchFamily="34" charset="0"/>
                <a:ea typeface="Twentieth Century"/>
                <a:cs typeface="Twentieth Century"/>
              </a:rPr>
              <a:t>Earnings Before Interest, Taxes, Depreciation, and Amortization = Gross profit - Operating Expenses </a:t>
            </a:r>
            <a:endParaRPr lang="en-CA" sz="2150" dirty="0">
              <a:effectLst/>
              <a:latin typeface="Twentieth Century"/>
              <a:ea typeface="Twentieth Century"/>
              <a:cs typeface="Twentieth Century"/>
            </a:endParaRPr>
          </a:p>
          <a:p>
            <a:pPr marL="342900" lvl="0" indent="-342900">
              <a:spcBef>
                <a:spcPts val="1200"/>
              </a:spcBef>
              <a:spcAft>
                <a:spcPts val="0"/>
              </a:spcAft>
              <a:buFont typeface="+mj-lt"/>
              <a:buAutoNum type="arabicPeriod"/>
            </a:pPr>
            <a:r>
              <a:rPr lang="en-CA" sz="2150" b="1" dirty="0">
                <a:solidFill>
                  <a:srgbClr val="000000"/>
                </a:solidFill>
                <a:effectLst/>
                <a:latin typeface="Calibri" panose="020F0502020204030204" pitchFamily="34" charset="0"/>
                <a:ea typeface="Twentieth Century"/>
                <a:cs typeface="Twentieth Century"/>
              </a:rPr>
              <a:t>Interest paid on the debt:  </a:t>
            </a:r>
            <a:r>
              <a:rPr lang="en-CA" sz="2150" dirty="0">
                <a:solidFill>
                  <a:srgbClr val="000000"/>
                </a:solidFill>
                <a:effectLst/>
                <a:latin typeface="Calibri" panose="020F0502020204030204" pitchFamily="34" charset="0"/>
                <a:ea typeface="Twentieth Century"/>
                <a:cs typeface="Twentieth Century"/>
              </a:rPr>
              <a:t>This amount represents the interest paid during the years on your loan. </a:t>
            </a:r>
            <a:endParaRPr lang="en-CA" sz="2150" dirty="0">
              <a:effectLst/>
              <a:latin typeface="Twentieth Century"/>
              <a:ea typeface="Twentieth Century"/>
              <a:cs typeface="Twentieth Century"/>
            </a:endParaRPr>
          </a:p>
          <a:p>
            <a:pPr marL="342900" lvl="0" indent="-342900">
              <a:spcBef>
                <a:spcPts val="1200"/>
              </a:spcBef>
              <a:spcAft>
                <a:spcPts val="0"/>
              </a:spcAft>
              <a:buFont typeface="+mj-lt"/>
              <a:buAutoNum type="arabicPeriod"/>
            </a:pPr>
            <a:r>
              <a:rPr lang="en-CA" sz="2150" b="1" dirty="0">
                <a:solidFill>
                  <a:srgbClr val="000000"/>
                </a:solidFill>
                <a:effectLst/>
                <a:latin typeface="Calibri" panose="020F0502020204030204" pitchFamily="34" charset="0"/>
                <a:ea typeface="Twentieth Century"/>
                <a:cs typeface="Twentieth Century"/>
              </a:rPr>
              <a:t>Depreciation: </a:t>
            </a:r>
            <a:r>
              <a:rPr lang="en-CA" sz="2150" dirty="0">
                <a:solidFill>
                  <a:srgbClr val="000000"/>
                </a:solidFill>
                <a:effectLst/>
                <a:latin typeface="Calibri" panose="020F0502020204030204" pitchFamily="34" charset="0"/>
                <a:ea typeface="Twentieth Century"/>
                <a:cs typeface="Twentieth Century"/>
              </a:rPr>
              <a:t>Assets such as</a:t>
            </a:r>
            <a:r>
              <a:rPr lang="en-CA" sz="2150" b="1" dirty="0">
                <a:solidFill>
                  <a:srgbClr val="000000"/>
                </a:solidFill>
                <a:effectLst/>
                <a:latin typeface="Calibri" panose="020F0502020204030204" pitchFamily="34" charset="0"/>
                <a:ea typeface="Twentieth Century"/>
                <a:cs typeface="Twentieth Century"/>
              </a:rPr>
              <a:t> </a:t>
            </a:r>
            <a:r>
              <a:rPr lang="en-CA" sz="2150" dirty="0">
                <a:solidFill>
                  <a:srgbClr val="000000"/>
                </a:solidFill>
                <a:effectLst/>
                <a:latin typeface="Calibri" panose="020F0502020204030204" pitchFamily="34" charset="0"/>
                <a:ea typeface="Twentieth Century"/>
                <a:cs typeface="Twentieth Century"/>
              </a:rPr>
              <a:t>equipment or cars are typically less valuable year after year. Depreciation measures the amount of value an asset loses over time. </a:t>
            </a:r>
            <a:endParaRPr lang="en-CA" sz="2150" dirty="0">
              <a:effectLst/>
              <a:latin typeface="Twentieth Century"/>
              <a:ea typeface="Twentieth Century"/>
              <a:cs typeface="Twentieth Century"/>
            </a:endParaRPr>
          </a:p>
          <a:p>
            <a:pPr marL="342900" lvl="0" indent="-342900">
              <a:spcBef>
                <a:spcPts val="1200"/>
              </a:spcBef>
              <a:spcAft>
                <a:spcPts val="0"/>
              </a:spcAft>
              <a:buFont typeface="+mj-lt"/>
              <a:buAutoNum type="arabicPeriod"/>
            </a:pPr>
            <a:r>
              <a:rPr lang="en-CA" sz="2150" b="1" dirty="0">
                <a:solidFill>
                  <a:srgbClr val="000000"/>
                </a:solidFill>
                <a:effectLst/>
                <a:latin typeface="Calibri" panose="020F0502020204030204" pitchFamily="34" charset="0"/>
                <a:ea typeface="Twentieth Century"/>
                <a:cs typeface="Twentieth Century"/>
              </a:rPr>
              <a:t>Pre-taxes profits =</a:t>
            </a:r>
            <a:r>
              <a:rPr lang="en-CA" sz="2150" dirty="0">
                <a:solidFill>
                  <a:srgbClr val="000000"/>
                </a:solidFill>
                <a:effectLst/>
                <a:latin typeface="Calibri" panose="020F0502020204030204" pitchFamily="34" charset="0"/>
                <a:ea typeface="Twentieth Century"/>
                <a:cs typeface="Twentieth Century"/>
              </a:rPr>
              <a:t> EBITDA- debt – depreciation</a:t>
            </a:r>
            <a:endParaRPr lang="en-CA" sz="2150" dirty="0">
              <a:effectLst/>
              <a:latin typeface="Twentieth Century"/>
              <a:ea typeface="Twentieth Century"/>
              <a:cs typeface="Twentieth Century"/>
            </a:endParaRPr>
          </a:p>
          <a:p>
            <a:pPr marL="342900" lvl="0" indent="-342900">
              <a:spcBef>
                <a:spcPts val="1200"/>
              </a:spcBef>
              <a:spcAft>
                <a:spcPts val="0"/>
              </a:spcAft>
              <a:buFont typeface="+mj-lt"/>
              <a:buAutoNum type="arabicPeriod"/>
            </a:pPr>
            <a:r>
              <a:rPr lang="en-CA" sz="2150" b="1" dirty="0">
                <a:solidFill>
                  <a:srgbClr val="000000"/>
                </a:solidFill>
                <a:effectLst/>
                <a:latin typeface="Calibri" panose="020F0502020204030204" pitchFamily="34" charset="0"/>
                <a:ea typeface="Times New Roman" panose="02020603050405020304" pitchFamily="18" charset="0"/>
                <a:cs typeface="Twentieth Century"/>
              </a:rPr>
              <a:t>Pre-Tax Profit Taxes: </a:t>
            </a:r>
            <a:r>
              <a:rPr lang="en-CA" sz="2150" dirty="0">
                <a:solidFill>
                  <a:srgbClr val="000000"/>
                </a:solidFill>
                <a:effectLst/>
                <a:latin typeface="Calibri" panose="020F0502020204030204" pitchFamily="34" charset="0"/>
                <a:ea typeface="Times New Roman" panose="02020603050405020304" pitchFamily="18" charset="0"/>
                <a:cs typeface="Twentieth Century"/>
              </a:rPr>
              <a:t>18 % of pre-tax</a:t>
            </a:r>
            <a:r>
              <a:rPr lang="en-CA" sz="2150" b="1" dirty="0">
                <a:solidFill>
                  <a:srgbClr val="000000"/>
                </a:solidFill>
                <a:effectLst/>
                <a:latin typeface="Calibri" panose="020F0502020204030204" pitchFamily="34" charset="0"/>
                <a:ea typeface="Times New Roman" panose="02020603050405020304" pitchFamily="18" charset="0"/>
                <a:cs typeface="Twentieth Century"/>
              </a:rPr>
              <a:t>, </a:t>
            </a:r>
            <a:r>
              <a:rPr lang="en-CA" sz="2150" dirty="0">
                <a:solidFill>
                  <a:srgbClr val="000000"/>
                </a:solidFill>
                <a:effectLst/>
                <a:latin typeface="Calibri" panose="020F0502020204030204" pitchFamily="34" charset="0"/>
                <a:ea typeface="Times New Roman" panose="02020603050405020304" pitchFamily="18" charset="0"/>
                <a:cs typeface="Twentieth Century"/>
              </a:rPr>
              <a:t>see </a:t>
            </a:r>
            <a:r>
              <a:rPr lang="en-CA" sz="215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Times New Roman" panose="02020603050405020304" pitchFamily="18" charset="0"/>
                <a:cs typeface="Twentieth Century"/>
              </a:rPr>
              <a:t>SEMINAR 24: Understanding income taxes for business owners</a:t>
            </a:r>
            <a:endParaRPr lang="en-CA" sz="2150" dirty="0">
              <a:effectLst/>
              <a:latin typeface="Twentieth Century"/>
              <a:ea typeface="Twentieth Century"/>
              <a:cs typeface="Twentieth Century"/>
            </a:endParaRPr>
          </a:p>
          <a:p>
            <a:pPr marL="342900" lvl="0" indent="-342900">
              <a:spcBef>
                <a:spcPts val="1200"/>
              </a:spcBef>
              <a:spcAft>
                <a:spcPts val="800"/>
              </a:spcAft>
              <a:buFont typeface="+mj-lt"/>
              <a:buAutoNum type="arabicPeriod"/>
            </a:pPr>
            <a:r>
              <a:rPr lang="en-CA" sz="2150" b="1" dirty="0">
                <a:solidFill>
                  <a:srgbClr val="000000"/>
                </a:solidFill>
                <a:effectLst/>
                <a:latin typeface="Calibri" panose="020F0502020204030204" pitchFamily="34" charset="0"/>
                <a:ea typeface="Twentieth Century"/>
                <a:cs typeface="Twentieth Century"/>
              </a:rPr>
              <a:t>Net Profit =</a:t>
            </a:r>
            <a:r>
              <a:rPr lang="en-CA" sz="2150" dirty="0">
                <a:solidFill>
                  <a:srgbClr val="000000"/>
                </a:solidFill>
                <a:effectLst/>
                <a:latin typeface="Calibri" panose="020F0502020204030204" pitchFamily="34" charset="0"/>
                <a:ea typeface="Twentieth Century"/>
                <a:cs typeface="Twentieth Century"/>
              </a:rPr>
              <a:t> Gross Profit - Pre-taxes profits – Taxes                                                                                    </a:t>
            </a:r>
            <a:endParaRPr lang="en-CA" sz="2150" dirty="0">
              <a:effectLst/>
              <a:latin typeface="Twentieth Century"/>
              <a:ea typeface="Twentieth Century"/>
              <a:cs typeface="Twentieth Century"/>
            </a:endParaRPr>
          </a:p>
          <a:p>
            <a:pPr>
              <a:spcAft>
                <a:spcPts val="800"/>
              </a:spcAft>
            </a:pPr>
            <a:r>
              <a:rPr lang="en-CA" sz="2150" dirty="0">
                <a:effectLst/>
                <a:latin typeface="Twentieth Century"/>
                <a:ea typeface="Twentieth Century"/>
                <a:cs typeface="Twentieth Century"/>
              </a:rPr>
              <a:t> </a:t>
            </a:r>
          </a:p>
        </p:txBody>
      </p:sp>
      <p:sp>
        <p:nvSpPr>
          <p:cNvPr id="7" name="Arrow: Right 6">
            <a:extLst>
              <a:ext uri="{FF2B5EF4-FFF2-40B4-BE49-F238E27FC236}">
                <a16:creationId xmlns:a16="http://schemas.microsoft.com/office/drawing/2014/main" id="{8B55AD23-4E76-889A-BB64-0C18480A007E}"/>
              </a:ext>
            </a:extLst>
          </p:cNvPr>
          <p:cNvSpPr/>
          <p:nvPr/>
        </p:nvSpPr>
        <p:spPr>
          <a:xfrm>
            <a:off x="10515600" y="6391656"/>
            <a:ext cx="1582293" cy="466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Continued</a:t>
            </a:r>
            <a:endParaRPr lang="en-US" dirty="0"/>
          </a:p>
        </p:txBody>
      </p:sp>
    </p:spTree>
    <p:extLst>
      <p:ext uri="{BB962C8B-B14F-4D97-AF65-F5344CB8AC3E}">
        <p14:creationId xmlns:p14="http://schemas.microsoft.com/office/powerpoint/2010/main" val="360360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C6D3-B3A3-1DDA-4E60-486CE88F4DA7}"/>
              </a:ext>
            </a:extLst>
          </p:cNvPr>
          <p:cNvSpPr>
            <a:spLocks noGrp="1"/>
          </p:cNvSpPr>
          <p:nvPr>
            <p:ph type="title"/>
          </p:nvPr>
        </p:nvSpPr>
        <p:spPr>
          <a:xfrm>
            <a:off x="0" y="-319723"/>
            <a:ext cx="11591544" cy="1325563"/>
          </a:xfrm>
        </p:spPr>
        <p:txBody>
          <a:bodyPr>
            <a:normAutofit/>
          </a:bodyPr>
          <a:lstStyle/>
          <a:p>
            <a:r>
              <a:rPr lang="en-CA" sz="2400" b="1" dirty="0">
                <a:solidFill>
                  <a:srgbClr val="000000"/>
                </a:solidFill>
                <a:effectLst/>
                <a:latin typeface="Calibri" panose="020F0502020204030204" pitchFamily="34" charset="0"/>
                <a:ea typeface="Times New Roman" panose="02020603050405020304" pitchFamily="18" charset="0"/>
              </a:rPr>
              <a:t>INCOME STATEMENT, KUUJJUAQ COLORFUL SCARVES, YEAR ENDED DECEMBER 31</a:t>
            </a:r>
            <a:r>
              <a:rPr lang="en-CA" sz="2400" b="1" baseline="30000" dirty="0">
                <a:solidFill>
                  <a:srgbClr val="000000"/>
                </a:solidFill>
                <a:effectLst/>
                <a:latin typeface="Calibri" panose="020F0502020204030204" pitchFamily="34" charset="0"/>
                <a:ea typeface="Times New Roman" panose="02020603050405020304" pitchFamily="18" charset="0"/>
              </a:rPr>
              <a:t>st</a:t>
            </a:r>
            <a:r>
              <a:rPr lang="en-CA" sz="2400" b="1" dirty="0">
                <a:solidFill>
                  <a:srgbClr val="000000"/>
                </a:solidFill>
                <a:effectLst/>
                <a:latin typeface="Calibri" panose="020F0502020204030204" pitchFamily="34" charset="0"/>
                <a:ea typeface="Times New Roman" panose="02020603050405020304" pitchFamily="18" charset="0"/>
              </a:rPr>
              <a:t>, 2022</a:t>
            </a:r>
            <a:endParaRPr lang="en-US" sz="5400" dirty="0"/>
          </a:p>
        </p:txBody>
      </p:sp>
      <p:graphicFrame>
        <p:nvGraphicFramePr>
          <p:cNvPr id="4" name="Table 3">
            <a:extLst>
              <a:ext uri="{FF2B5EF4-FFF2-40B4-BE49-F238E27FC236}">
                <a16:creationId xmlns:a16="http://schemas.microsoft.com/office/drawing/2014/main" id="{CEA7B203-E9A5-F8F1-B26E-5A11896F7CD8}"/>
              </a:ext>
            </a:extLst>
          </p:cNvPr>
          <p:cNvGraphicFramePr>
            <a:graphicFrameLocks noGrp="1"/>
          </p:cNvGraphicFramePr>
          <p:nvPr>
            <p:extLst>
              <p:ext uri="{D42A27DB-BD31-4B8C-83A1-F6EECF244321}">
                <p14:modId xmlns:p14="http://schemas.microsoft.com/office/powerpoint/2010/main" val="3690601300"/>
              </p:ext>
            </p:extLst>
          </p:nvPr>
        </p:nvGraphicFramePr>
        <p:xfrm>
          <a:off x="134919" y="536067"/>
          <a:ext cx="9612583" cy="3429000"/>
        </p:xfrm>
        <a:graphic>
          <a:graphicData uri="http://schemas.openxmlformats.org/drawingml/2006/table">
            <a:tbl>
              <a:tblPr firstRow="1" firstCol="1" bandRow="1">
                <a:tableStyleId>{5C22544A-7EE6-4342-B048-85BDC9FD1C3A}</a:tableStyleId>
              </a:tblPr>
              <a:tblGrid>
                <a:gridCol w="7697573">
                  <a:extLst>
                    <a:ext uri="{9D8B030D-6E8A-4147-A177-3AD203B41FA5}">
                      <a16:colId xmlns:a16="http://schemas.microsoft.com/office/drawing/2014/main" val="597010892"/>
                    </a:ext>
                  </a:extLst>
                </a:gridCol>
                <a:gridCol w="1915010">
                  <a:extLst>
                    <a:ext uri="{9D8B030D-6E8A-4147-A177-3AD203B41FA5}">
                      <a16:colId xmlns:a16="http://schemas.microsoft.com/office/drawing/2014/main" val="2245956176"/>
                    </a:ext>
                  </a:extLst>
                </a:gridCol>
              </a:tblGrid>
              <a:tr h="376145">
                <a:tc>
                  <a:txBody>
                    <a:bodyPr/>
                    <a:lstStyle/>
                    <a:p>
                      <a:pPr marL="342900" lvl="0" indent="-342900">
                        <a:lnSpc>
                          <a:spcPct val="125000"/>
                        </a:lnSpc>
                        <a:spcAft>
                          <a:spcPts val="0"/>
                        </a:spcAft>
                        <a:buFont typeface="+mj-lt"/>
                        <a:buAutoNum type="arabicPeriod"/>
                      </a:pPr>
                      <a:r>
                        <a:rPr lang="fr-CA" sz="2000" dirty="0" err="1">
                          <a:effectLst/>
                        </a:rPr>
                        <a:t>Income</a:t>
                      </a:r>
                      <a:r>
                        <a:rPr lang="fr-CA" sz="2000" dirty="0">
                          <a:effectLst/>
                        </a:rPr>
                        <a:t> </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dirty="0">
                          <a:effectLst/>
                        </a:rPr>
                        <a:t> </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293505470"/>
                  </a:ext>
                </a:extLst>
              </a:tr>
              <a:tr h="376145">
                <a:tc>
                  <a:txBody>
                    <a:bodyPr/>
                    <a:lstStyle/>
                    <a:p>
                      <a:pPr>
                        <a:lnSpc>
                          <a:spcPct val="125000"/>
                        </a:lnSpc>
                        <a:spcAft>
                          <a:spcPts val="0"/>
                        </a:spcAft>
                      </a:pPr>
                      <a:r>
                        <a:rPr lang="fr-CA" sz="2000" dirty="0">
                          <a:effectLst/>
                        </a:rPr>
                        <a:t>Sales revenue</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dirty="0">
                          <a:effectLst/>
                        </a:rPr>
                        <a:t> $     55 930,00</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2853151460"/>
                  </a:ext>
                </a:extLst>
              </a:tr>
              <a:tr h="376145">
                <a:tc>
                  <a:txBody>
                    <a:bodyPr/>
                    <a:lstStyle/>
                    <a:p>
                      <a:pPr marL="0" lvl="0" indent="0">
                        <a:lnSpc>
                          <a:spcPct val="125000"/>
                        </a:lnSpc>
                        <a:spcAft>
                          <a:spcPts val="0"/>
                        </a:spcAft>
                        <a:buFont typeface="+mj-lt"/>
                        <a:buNone/>
                      </a:pPr>
                      <a:r>
                        <a:rPr lang="fr-CA" sz="2000" dirty="0">
                          <a:effectLst/>
                        </a:rPr>
                        <a:t>2. </a:t>
                      </a:r>
                      <a:r>
                        <a:rPr lang="fr-CA" sz="2000" dirty="0" err="1">
                          <a:effectLst/>
                        </a:rPr>
                        <a:t>Cost</a:t>
                      </a:r>
                      <a:r>
                        <a:rPr lang="fr-CA" sz="2000" dirty="0">
                          <a:effectLst/>
                        </a:rPr>
                        <a:t> of </a:t>
                      </a:r>
                      <a:r>
                        <a:rPr lang="fr-CA" sz="2000" dirty="0" err="1">
                          <a:effectLst/>
                        </a:rPr>
                        <a:t>goods</a:t>
                      </a:r>
                      <a:r>
                        <a:rPr lang="fr-CA" sz="2000" dirty="0">
                          <a:effectLst/>
                        </a:rPr>
                        <a:t> </a:t>
                      </a:r>
                      <a:r>
                        <a:rPr lang="fr-CA" sz="2000" dirty="0" err="1">
                          <a:effectLst/>
                        </a:rPr>
                        <a:t>sold</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     18 317,50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3839365067"/>
                  </a:ext>
                </a:extLst>
              </a:tr>
              <a:tr h="376145">
                <a:tc>
                  <a:txBody>
                    <a:bodyPr/>
                    <a:lstStyle/>
                    <a:p>
                      <a:pPr marL="0" lvl="0" indent="0">
                        <a:lnSpc>
                          <a:spcPct val="125000"/>
                        </a:lnSpc>
                        <a:spcAft>
                          <a:spcPts val="0"/>
                        </a:spcAft>
                        <a:buFont typeface="+mj-lt"/>
                        <a:buNone/>
                      </a:pPr>
                      <a:r>
                        <a:rPr lang="fr-CA" sz="2000" dirty="0">
                          <a:effectLst/>
                        </a:rPr>
                        <a:t>3. Gross Profit  </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dirty="0">
                          <a:effectLst/>
                        </a:rPr>
                        <a:t> $     37 612,50 </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787431326"/>
                  </a:ext>
                </a:extLst>
              </a:tr>
              <a:tr h="376145">
                <a:tc>
                  <a:txBody>
                    <a:bodyPr/>
                    <a:lstStyle/>
                    <a:p>
                      <a:pPr marL="0" lvl="0" indent="0">
                        <a:lnSpc>
                          <a:spcPct val="125000"/>
                        </a:lnSpc>
                        <a:spcAft>
                          <a:spcPts val="0"/>
                        </a:spcAft>
                        <a:buFont typeface="+mj-lt"/>
                        <a:buNone/>
                      </a:pPr>
                      <a:r>
                        <a:rPr lang="fr-CA" sz="2000" dirty="0">
                          <a:effectLst/>
                        </a:rPr>
                        <a:t>4. Operating </a:t>
                      </a:r>
                      <a:r>
                        <a:rPr lang="fr-CA" sz="2000" dirty="0" err="1">
                          <a:effectLst/>
                        </a:rPr>
                        <a:t>Expenses</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dirty="0">
                          <a:effectLst/>
                        </a:rPr>
                        <a:t> </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182487485"/>
                  </a:ext>
                </a:extLst>
              </a:tr>
              <a:tr h="376145">
                <a:tc>
                  <a:txBody>
                    <a:bodyPr/>
                    <a:lstStyle/>
                    <a:p>
                      <a:pPr>
                        <a:lnSpc>
                          <a:spcPct val="125000"/>
                        </a:lnSpc>
                        <a:spcAft>
                          <a:spcPts val="0"/>
                        </a:spcAft>
                      </a:pPr>
                      <a:r>
                        <a:rPr lang="fr-CA" sz="2000" dirty="0" err="1">
                          <a:effectLst/>
                        </a:rPr>
                        <a:t>Salary</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     23 000,00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2426606198"/>
                  </a:ext>
                </a:extLst>
              </a:tr>
              <a:tr h="376145">
                <a:tc>
                  <a:txBody>
                    <a:bodyPr/>
                    <a:lstStyle/>
                    <a:p>
                      <a:pPr>
                        <a:lnSpc>
                          <a:spcPct val="125000"/>
                        </a:lnSpc>
                        <a:spcAft>
                          <a:spcPts val="0"/>
                        </a:spcAft>
                      </a:pPr>
                      <a:r>
                        <a:rPr lang="fr-CA" sz="2000" dirty="0">
                          <a:effectLst/>
                        </a:rPr>
                        <a:t>Sales </a:t>
                      </a:r>
                      <a:r>
                        <a:rPr lang="fr-CA" sz="2000" dirty="0" err="1">
                          <a:effectLst/>
                        </a:rPr>
                        <a:t>fees</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a:effectLst/>
                        </a:rPr>
                        <a:t> $       2 796,50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461772779"/>
                  </a:ext>
                </a:extLst>
              </a:tr>
              <a:tr h="376145">
                <a:tc>
                  <a:txBody>
                    <a:bodyPr/>
                    <a:lstStyle/>
                    <a:p>
                      <a:pPr>
                        <a:lnSpc>
                          <a:spcPct val="125000"/>
                        </a:lnSpc>
                        <a:spcAft>
                          <a:spcPts val="0"/>
                        </a:spcAft>
                      </a:pPr>
                      <a:r>
                        <a:rPr lang="fr-CA" sz="2000" dirty="0">
                          <a:effectLst/>
                        </a:rPr>
                        <a:t>Administration </a:t>
                      </a:r>
                      <a:r>
                        <a:rPr lang="fr-CA" sz="2000" dirty="0" err="1">
                          <a:effectLst/>
                        </a:rPr>
                        <a:t>Fees</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dirty="0">
                          <a:effectLst/>
                        </a:rPr>
                        <a:t> $       2 940,00 </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3874289"/>
                  </a:ext>
                </a:extLst>
              </a:tr>
              <a:tr h="376145">
                <a:tc>
                  <a:txBody>
                    <a:bodyPr/>
                    <a:lstStyle/>
                    <a:p>
                      <a:pPr>
                        <a:lnSpc>
                          <a:spcPct val="125000"/>
                        </a:lnSpc>
                        <a:spcAft>
                          <a:spcPts val="0"/>
                        </a:spcAft>
                      </a:pPr>
                      <a:r>
                        <a:rPr lang="fr-CA" sz="2000">
                          <a:effectLst/>
                        </a:rPr>
                        <a:t>Total Operating Expenses: </a:t>
                      </a:r>
                      <a:endParaRPr lang="en-CA" sz="200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dirty="0">
                          <a:effectLst/>
                        </a:rPr>
                        <a:t> $     28 736,50 </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791829855"/>
                  </a:ext>
                </a:extLst>
              </a:tr>
            </a:tbl>
          </a:graphicData>
        </a:graphic>
      </p:graphicFrame>
      <p:graphicFrame>
        <p:nvGraphicFramePr>
          <p:cNvPr id="6" name="Table 5">
            <a:extLst>
              <a:ext uri="{FF2B5EF4-FFF2-40B4-BE49-F238E27FC236}">
                <a16:creationId xmlns:a16="http://schemas.microsoft.com/office/drawing/2014/main" id="{B1EDA68C-90B6-2995-3699-C17D0069E3C6}"/>
              </a:ext>
            </a:extLst>
          </p:cNvPr>
          <p:cNvGraphicFramePr>
            <a:graphicFrameLocks noGrp="1"/>
          </p:cNvGraphicFramePr>
          <p:nvPr>
            <p:extLst>
              <p:ext uri="{D42A27DB-BD31-4B8C-83A1-F6EECF244321}">
                <p14:modId xmlns:p14="http://schemas.microsoft.com/office/powerpoint/2010/main" val="2641575366"/>
              </p:ext>
            </p:extLst>
          </p:nvPr>
        </p:nvGraphicFramePr>
        <p:xfrm>
          <a:off x="134919" y="4009644"/>
          <a:ext cx="9612583" cy="2694061"/>
        </p:xfrm>
        <a:graphic>
          <a:graphicData uri="http://schemas.openxmlformats.org/drawingml/2006/table">
            <a:tbl>
              <a:tblPr firstRow="1" firstCol="1" bandRow="1">
                <a:tableStyleId>{5C22544A-7EE6-4342-B048-85BDC9FD1C3A}</a:tableStyleId>
              </a:tblPr>
              <a:tblGrid>
                <a:gridCol w="7697572">
                  <a:extLst>
                    <a:ext uri="{9D8B030D-6E8A-4147-A177-3AD203B41FA5}">
                      <a16:colId xmlns:a16="http://schemas.microsoft.com/office/drawing/2014/main" val="998360118"/>
                    </a:ext>
                  </a:extLst>
                </a:gridCol>
                <a:gridCol w="1915011">
                  <a:extLst>
                    <a:ext uri="{9D8B030D-6E8A-4147-A177-3AD203B41FA5}">
                      <a16:colId xmlns:a16="http://schemas.microsoft.com/office/drawing/2014/main" val="2953449430"/>
                    </a:ext>
                  </a:extLst>
                </a:gridCol>
              </a:tblGrid>
              <a:tr h="753957">
                <a:tc>
                  <a:txBody>
                    <a:bodyPr/>
                    <a:lstStyle/>
                    <a:p>
                      <a:pPr marL="0" lvl="0" indent="0">
                        <a:lnSpc>
                          <a:spcPct val="125000"/>
                        </a:lnSpc>
                        <a:spcAft>
                          <a:spcPts val="0"/>
                        </a:spcAft>
                        <a:buFont typeface="+mj-lt"/>
                        <a:buNone/>
                      </a:pPr>
                      <a:r>
                        <a:rPr lang="en-CA" sz="2000" dirty="0">
                          <a:effectLst/>
                        </a:rPr>
                        <a:t>5. Earnings Before Interest, Taxes, Depreciation, and Amortization (EBITDA) (Gross profit - Operating Expenses)</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en-CA" sz="2000" dirty="0">
                          <a:effectLst/>
                        </a:rPr>
                        <a:t> </a:t>
                      </a:r>
                      <a:r>
                        <a:rPr lang="fr-CA" sz="2000" dirty="0">
                          <a:effectLst/>
                        </a:rPr>
                        <a:t>$       8 876,00 </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2082000524"/>
                  </a:ext>
                </a:extLst>
              </a:tr>
              <a:tr h="376979">
                <a:tc>
                  <a:txBody>
                    <a:bodyPr/>
                    <a:lstStyle/>
                    <a:p>
                      <a:pPr marL="0" lvl="0" indent="0">
                        <a:lnSpc>
                          <a:spcPct val="125000"/>
                        </a:lnSpc>
                        <a:spcAft>
                          <a:spcPts val="0"/>
                        </a:spcAft>
                        <a:buFont typeface="+mj-lt"/>
                        <a:buNone/>
                      </a:pPr>
                      <a:r>
                        <a:rPr lang="en-CA" sz="2000" dirty="0">
                          <a:effectLst/>
                        </a:rPr>
                        <a:t>6. Interest of the Lt Debt (see tab)</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en-CA" sz="2000">
                          <a:effectLst/>
                        </a:rPr>
                        <a:t> </a:t>
                      </a:r>
                      <a:r>
                        <a:rPr lang="fr-CA" sz="2000">
                          <a:effectLst/>
                        </a:rPr>
                        <a:t>$          712,00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757620326"/>
                  </a:ext>
                </a:extLst>
              </a:tr>
              <a:tr h="376979">
                <a:tc>
                  <a:txBody>
                    <a:bodyPr/>
                    <a:lstStyle/>
                    <a:p>
                      <a:pPr marL="0" lvl="0" indent="0">
                        <a:lnSpc>
                          <a:spcPct val="125000"/>
                        </a:lnSpc>
                        <a:spcAft>
                          <a:spcPts val="0"/>
                        </a:spcAft>
                        <a:buFont typeface="+mj-lt"/>
                        <a:buNone/>
                      </a:pPr>
                      <a:r>
                        <a:rPr lang="fr-CA" sz="2000" dirty="0">
                          <a:effectLst/>
                        </a:rPr>
                        <a:t>7. </a:t>
                      </a:r>
                      <a:r>
                        <a:rPr lang="fr-CA" sz="2000" dirty="0" err="1">
                          <a:effectLst/>
                        </a:rPr>
                        <a:t>Depreciation</a:t>
                      </a:r>
                      <a:r>
                        <a:rPr lang="fr-CA" sz="2000" dirty="0">
                          <a:effectLst/>
                        </a:rPr>
                        <a:t> ( </a:t>
                      </a:r>
                      <a:r>
                        <a:rPr lang="fr-CA" sz="2000" dirty="0" err="1">
                          <a:effectLst/>
                        </a:rPr>
                        <a:t>see</a:t>
                      </a:r>
                      <a:r>
                        <a:rPr lang="fr-CA" sz="2000" dirty="0">
                          <a:effectLst/>
                        </a:rPr>
                        <a:t> tab)</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fr-CA" sz="2000" dirty="0">
                          <a:effectLst/>
                        </a:rPr>
                        <a:t> $          210,00 </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2390042630"/>
                  </a:ext>
                </a:extLst>
              </a:tr>
              <a:tr h="408061">
                <a:tc>
                  <a:txBody>
                    <a:bodyPr/>
                    <a:lstStyle/>
                    <a:p>
                      <a:pPr marL="0" lvl="0" indent="0">
                        <a:lnSpc>
                          <a:spcPct val="125000"/>
                        </a:lnSpc>
                        <a:spcAft>
                          <a:spcPts val="0"/>
                        </a:spcAft>
                        <a:buFont typeface="+mj-lt"/>
                        <a:buNone/>
                      </a:pPr>
                      <a:r>
                        <a:rPr lang="en-CA" sz="2000" dirty="0">
                          <a:effectLst/>
                        </a:rPr>
                        <a:t>8. Pre-Tax Profit </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en-CA" sz="2000">
                          <a:effectLst/>
                        </a:rPr>
                        <a:t> </a:t>
                      </a:r>
                      <a:r>
                        <a:rPr lang="fr-CA" sz="2000">
                          <a:effectLst/>
                        </a:rPr>
                        <a:t>$       7 954,00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3100576040"/>
                  </a:ext>
                </a:extLst>
              </a:tr>
              <a:tr h="376979">
                <a:tc>
                  <a:txBody>
                    <a:bodyPr/>
                    <a:lstStyle/>
                    <a:p>
                      <a:pPr marL="0" lvl="0" indent="0">
                        <a:lnSpc>
                          <a:spcPct val="125000"/>
                        </a:lnSpc>
                        <a:spcAft>
                          <a:spcPts val="0"/>
                        </a:spcAft>
                        <a:buFont typeface="+mj-lt"/>
                        <a:buNone/>
                      </a:pPr>
                      <a:r>
                        <a:rPr lang="en-CA" sz="2000" dirty="0">
                          <a:effectLst/>
                        </a:rPr>
                        <a:t>9. Pre-Tax Profit Taxes (18 % of pre-tax)</a:t>
                      </a:r>
                      <a:endParaRPr lang="en-CA" sz="2000" dirty="0">
                        <a:effectLst/>
                        <a:latin typeface="Twentieth Century"/>
                        <a:ea typeface="Twentieth Century"/>
                        <a:cs typeface="Twentieth Century"/>
                      </a:endParaRPr>
                    </a:p>
                  </a:txBody>
                  <a:tcPr marL="44450" marR="44450" marT="0" marB="0" anchor="ctr"/>
                </a:tc>
                <a:tc>
                  <a:txBody>
                    <a:bodyPr/>
                    <a:lstStyle/>
                    <a:p>
                      <a:pPr>
                        <a:lnSpc>
                          <a:spcPct val="125000"/>
                        </a:lnSpc>
                        <a:spcAft>
                          <a:spcPts val="0"/>
                        </a:spcAft>
                      </a:pPr>
                      <a:r>
                        <a:rPr lang="en-CA" sz="2000">
                          <a:effectLst/>
                        </a:rPr>
                        <a:t> </a:t>
                      </a:r>
                      <a:r>
                        <a:rPr lang="fr-CA" sz="2000">
                          <a:effectLst/>
                        </a:rPr>
                        <a:t>$       1 431,72 </a:t>
                      </a:r>
                      <a:endParaRPr lang="en-CA" sz="200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219084565"/>
                  </a:ext>
                </a:extLst>
              </a:tr>
              <a:tr h="376979">
                <a:tc>
                  <a:txBody>
                    <a:bodyPr/>
                    <a:lstStyle/>
                    <a:p>
                      <a:pPr marL="0" lvl="0" indent="0">
                        <a:lnSpc>
                          <a:spcPct val="125000"/>
                        </a:lnSpc>
                        <a:spcAft>
                          <a:spcPts val="0"/>
                        </a:spcAft>
                        <a:buFont typeface="+mj-lt"/>
                        <a:buNone/>
                      </a:pPr>
                      <a:r>
                        <a:rPr lang="fr-CA" sz="2000" u="sng" dirty="0">
                          <a:effectLst/>
                        </a:rPr>
                        <a:t>10. Net Profit </a:t>
                      </a:r>
                      <a:endParaRPr lang="en-CA" sz="2000" dirty="0">
                        <a:effectLst/>
                        <a:latin typeface="Twentieth Century"/>
                        <a:ea typeface="Twentieth Century"/>
                        <a:cs typeface="Twentieth Century"/>
                      </a:endParaRPr>
                    </a:p>
                  </a:txBody>
                  <a:tcPr marL="44450" marR="44450" marT="0" marB="0" anchor="ctr"/>
                </a:tc>
                <a:tc>
                  <a:txBody>
                    <a:bodyPr/>
                    <a:lstStyle/>
                    <a:p>
                      <a:pPr algn="r">
                        <a:lnSpc>
                          <a:spcPct val="125000"/>
                        </a:lnSpc>
                        <a:spcAft>
                          <a:spcPts val="0"/>
                        </a:spcAft>
                      </a:pPr>
                      <a:r>
                        <a:rPr lang="fr-CA" sz="2000" u="sng" dirty="0">
                          <a:effectLst/>
                        </a:rPr>
                        <a:t>$6 522,28</a:t>
                      </a:r>
                      <a:endParaRPr lang="en-CA" sz="2000" dirty="0">
                        <a:effectLst/>
                        <a:latin typeface="Twentieth Century"/>
                        <a:ea typeface="Twentieth Century"/>
                        <a:cs typeface="Twentieth Century"/>
                      </a:endParaRPr>
                    </a:p>
                  </a:txBody>
                  <a:tcPr marL="44450" marR="44450" marT="0" marB="0" anchor="b"/>
                </a:tc>
                <a:extLst>
                  <a:ext uri="{0D108BD9-81ED-4DB2-BD59-A6C34878D82A}">
                    <a16:rowId xmlns:a16="http://schemas.microsoft.com/office/drawing/2014/main" val="1387952035"/>
                  </a:ext>
                </a:extLst>
              </a:tr>
            </a:tbl>
          </a:graphicData>
        </a:graphic>
      </p:graphicFrame>
      <p:sp>
        <p:nvSpPr>
          <p:cNvPr id="8" name="TextBox 7">
            <a:extLst>
              <a:ext uri="{FF2B5EF4-FFF2-40B4-BE49-F238E27FC236}">
                <a16:creationId xmlns:a16="http://schemas.microsoft.com/office/drawing/2014/main" id="{AAC7A912-26B0-030C-3EB4-1AB2453C7AD5}"/>
              </a:ext>
            </a:extLst>
          </p:cNvPr>
          <p:cNvSpPr txBox="1"/>
          <p:nvPr/>
        </p:nvSpPr>
        <p:spPr>
          <a:xfrm>
            <a:off x="9882424" y="654303"/>
            <a:ext cx="2242519" cy="4524315"/>
          </a:xfrm>
          <a:prstGeom prst="rect">
            <a:avLst/>
          </a:prstGeom>
          <a:noFill/>
        </p:spPr>
        <p:txBody>
          <a:bodyPr wrap="square">
            <a:spAutoFit/>
          </a:bodyPr>
          <a:lstStyle/>
          <a:p>
            <a:r>
              <a:rPr lang="en-CA" sz="2400" b="1" dirty="0">
                <a:solidFill>
                  <a:srgbClr val="000000"/>
                </a:solidFill>
                <a:effectLst/>
                <a:latin typeface="Calibri" panose="020F0502020204030204" pitchFamily="34" charset="0"/>
                <a:ea typeface="Twentieth Century"/>
              </a:rPr>
              <a:t>Conclusion:</a:t>
            </a:r>
            <a:r>
              <a:rPr lang="en-CA" sz="2400" dirty="0">
                <a:solidFill>
                  <a:srgbClr val="000000"/>
                </a:solidFill>
                <a:effectLst/>
                <a:latin typeface="Calibri" panose="020F0502020204030204" pitchFamily="34" charset="0"/>
                <a:ea typeface="Twentieth Century"/>
              </a:rPr>
              <a:t>  After paying all its obligations and the owner's salary, the company has generated a net profit of $ </a:t>
            </a:r>
            <a:r>
              <a:rPr lang="en-CA" sz="2400" dirty="0" smtClean="0">
                <a:solidFill>
                  <a:srgbClr val="000000"/>
                </a:solidFill>
                <a:effectLst/>
                <a:latin typeface="Calibri" panose="020F0502020204030204" pitchFamily="34" charset="0"/>
                <a:ea typeface="Twentieth Century"/>
              </a:rPr>
              <a:t>6522</a:t>
            </a:r>
            <a:r>
              <a:rPr lang="en-CA" sz="2400" dirty="0">
                <a:solidFill>
                  <a:srgbClr val="000000"/>
                </a:solidFill>
                <a:effectLst/>
                <a:latin typeface="Calibri" panose="020F0502020204030204" pitchFamily="34" charset="0"/>
                <a:ea typeface="Twentieth Century"/>
              </a:rPr>
              <a:t>, which can be reinvested as working capital or savings.</a:t>
            </a:r>
            <a:endParaRPr lang="en-US" sz="2400" dirty="0"/>
          </a:p>
        </p:txBody>
      </p:sp>
    </p:spTree>
    <p:extLst>
      <p:ext uri="{BB962C8B-B14F-4D97-AF65-F5344CB8AC3E}">
        <p14:creationId xmlns:p14="http://schemas.microsoft.com/office/powerpoint/2010/main" val="173044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F529-DE82-E653-DD60-2891EE0D9F47}"/>
              </a:ext>
            </a:extLst>
          </p:cNvPr>
          <p:cNvSpPr>
            <a:spLocks noGrp="1"/>
          </p:cNvSpPr>
          <p:nvPr>
            <p:ph type="title"/>
          </p:nvPr>
        </p:nvSpPr>
        <p:spPr>
          <a:xfrm>
            <a:off x="838200" y="-180389"/>
            <a:ext cx="10515600" cy="1325563"/>
          </a:xfrm>
        </p:spPr>
        <p:txBody>
          <a:bodyPr>
            <a:normAutofit/>
          </a:bodyPr>
          <a:lstStyle/>
          <a:p>
            <a:pPr algn="ctr"/>
            <a:r>
              <a:rPr lang="en-CA" sz="6600" b="1" dirty="0">
                <a:solidFill>
                  <a:srgbClr val="000000"/>
                </a:solidFill>
                <a:effectLst/>
                <a:latin typeface="Arial" panose="020B0604020202020204" pitchFamily="34" charset="0"/>
                <a:ea typeface="Arial" panose="020B0604020202020204" pitchFamily="34" charset="0"/>
                <a:cs typeface="Arial" panose="020B0604020202020204" pitchFamily="34" charset="0"/>
              </a:rPr>
              <a:t>Cash Flow Statement </a:t>
            </a:r>
            <a:endParaRPr lang="en-US" sz="6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804B2E2-4FD3-E806-4815-74BF0E756D22}"/>
              </a:ext>
            </a:extLst>
          </p:cNvPr>
          <p:cNvSpPr txBox="1"/>
          <p:nvPr/>
        </p:nvSpPr>
        <p:spPr>
          <a:xfrm>
            <a:off x="0" y="959828"/>
            <a:ext cx="11942064" cy="830997"/>
          </a:xfrm>
          <a:prstGeom prst="rect">
            <a:avLst/>
          </a:prstGeom>
          <a:noFill/>
        </p:spPr>
        <p:txBody>
          <a:bodyPr wrap="square">
            <a:spAutoFit/>
          </a:bodyPr>
          <a:lstStyle/>
          <a:p>
            <a:pPr>
              <a:spcAft>
                <a:spcPts val="0"/>
              </a:spcAft>
            </a:pPr>
            <a:r>
              <a:rPr lang="en-CA" sz="2400" dirty="0">
                <a:solidFill>
                  <a:srgbClr val="000000"/>
                </a:solidFill>
                <a:effectLst/>
                <a:latin typeface="Calibri" panose="020F0502020204030204" pitchFamily="34" charset="0"/>
                <a:ea typeface="Twentieth Century"/>
              </a:rPr>
              <a:t>A cash flow statement tells you how much cash is entering and leaving your business at a given period. This report is essential in helping you effectively manage your working capital.</a:t>
            </a:r>
            <a:r>
              <a:rPr lang="en-CA" sz="2400" dirty="0">
                <a:effectLst/>
              </a:rPr>
              <a:t> </a:t>
            </a:r>
            <a:r>
              <a:rPr lang="en-CA" sz="2400" dirty="0">
                <a:effectLst/>
                <a:latin typeface="Twentieth Century"/>
                <a:ea typeface="Twentieth Century"/>
                <a:cs typeface="Twentieth Century"/>
              </a:rPr>
              <a:t> </a:t>
            </a:r>
          </a:p>
        </p:txBody>
      </p:sp>
      <p:sp>
        <p:nvSpPr>
          <p:cNvPr id="6" name="TextBox 5">
            <a:extLst>
              <a:ext uri="{FF2B5EF4-FFF2-40B4-BE49-F238E27FC236}">
                <a16:creationId xmlns:a16="http://schemas.microsoft.com/office/drawing/2014/main" id="{59974698-175D-4048-7C40-387725C417CA}"/>
              </a:ext>
            </a:extLst>
          </p:cNvPr>
          <p:cNvSpPr txBox="1"/>
          <p:nvPr/>
        </p:nvSpPr>
        <p:spPr>
          <a:xfrm>
            <a:off x="6096000" y="2025908"/>
            <a:ext cx="6247638" cy="4832092"/>
          </a:xfrm>
          <a:prstGeom prst="rect">
            <a:avLst/>
          </a:prstGeom>
          <a:noFill/>
        </p:spPr>
        <p:txBody>
          <a:bodyPr wrap="square">
            <a:spAutoFit/>
          </a:bodyPr>
          <a:lstStyle/>
          <a:p>
            <a:pPr>
              <a:spcAft>
                <a:spcPts val="800"/>
              </a:spcAft>
            </a:pPr>
            <a:r>
              <a:rPr lang="en-CA" sz="2400" u="sng" dirty="0">
                <a:solidFill>
                  <a:srgbClr val="000000"/>
                </a:solidFill>
                <a:effectLst/>
                <a:ea typeface="Twentieth Century"/>
                <a:cs typeface="Twentieth Century"/>
              </a:rPr>
              <a:t>The cash flow statement has three parts:</a:t>
            </a:r>
            <a:endParaRPr lang="en-CA" sz="2400" u="sng" dirty="0">
              <a:effectLst/>
              <a:ea typeface="Twentieth Century"/>
              <a:cs typeface="Twentieth Century"/>
            </a:endParaRPr>
          </a:p>
          <a:p>
            <a:pPr>
              <a:spcAft>
                <a:spcPts val="800"/>
              </a:spcAft>
            </a:pPr>
            <a:r>
              <a:rPr lang="en-CA" sz="2400" b="1" dirty="0">
                <a:solidFill>
                  <a:srgbClr val="000000"/>
                </a:solidFill>
                <a:effectLst/>
                <a:ea typeface="Twentieth Century"/>
                <a:cs typeface="Twentieth Century"/>
              </a:rPr>
              <a:t>- Cash Flows from activities.</a:t>
            </a:r>
            <a:r>
              <a:rPr lang="en-CA" sz="2400" dirty="0">
                <a:solidFill>
                  <a:srgbClr val="000000"/>
                </a:solidFill>
                <a:effectLst/>
                <a:ea typeface="Twentieth Century"/>
                <a:cs typeface="Twentieth Century"/>
              </a:rPr>
              <a:t> This is what you make (sales) and spend in the normal course of doing business.</a:t>
            </a:r>
            <a:endParaRPr lang="en-CA" sz="2400" dirty="0">
              <a:effectLst/>
              <a:ea typeface="Twentieth Century"/>
              <a:cs typeface="Twentieth Century"/>
            </a:endParaRPr>
          </a:p>
          <a:p>
            <a:pPr>
              <a:spcAft>
                <a:spcPts val="800"/>
              </a:spcAft>
            </a:pPr>
            <a:r>
              <a:rPr lang="en-CA" sz="2400" b="1" dirty="0">
                <a:solidFill>
                  <a:srgbClr val="000000"/>
                </a:solidFill>
                <a:effectLst/>
                <a:ea typeface="Twentieth Century"/>
                <a:cs typeface="Twentieth Century"/>
              </a:rPr>
              <a:t>- Cash Flow from Investing Activities.</a:t>
            </a:r>
            <a:r>
              <a:rPr lang="en-CA" sz="2400" dirty="0">
                <a:solidFill>
                  <a:srgbClr val="000000"/>
                </a:solidFill>
                <a:effectLst/>
                <a:ea typeface="Twentieth Century"/>
                <a:cs typeface="Twentieth Century"/>
              </a:rPr>
              <a:t> This is money you invest—in this case, by purchasing new equipment for your business.</a:t>
            </a:r>
            <a:endParaRPr lang="en-CA" sz="2400" dirty="0">
              <a:effectLst/>
              <a:ea typeface="Twentieth Century"/>
              <a:cs typeface="Twentieth Century"/>
            </a:endParaRPr>
          </a:p>
          <a:p>
            <a:r>
              <a:rPr lang="en-CA" sz="2400" b="1" dirty="0">
                <a:solidFill>
                  <a:srgbClr val="000000"/>
                </a:solidFill>
                <a:effectLst/>
                <a:ea typeface="Twentieth Century"/>
              </a:rPr>
              <a:t>- Cash Flow from Financing Activities.</a:t>
            </a:r>
            <a:r>
              <a:rPr lang="en-CA" sz="2400" dirty="0">
                <a:solidFill>
                  <a:srgbClr val="000000"/>
                </a:solidFill>
                <a:effectLst/>
                <a:ea typeface="Twentieth Century"/>
              </a:rPr>
              <a:t> This includes money the owner invested in the business and taking out and repaying loans. In this case, the company got additional financing of 8000 $ as a bank loan.</a:t>
            </a:r>
            <a:endParaRPr lang="en-US" sz="2400" dirty="0"/>
          </a:p>
        </p:txBody>
      </p:sp>
      <p:pic>
        <p:nvPicPr>
          <p:cNvPr id="6146" name="Picture 2">
            <a:extLst>
              <a:ext uri="{FF2B5EF4-FFF2-40B4-BE49-F238E27FC236}">
                <a16:creationId xmlns:a16="http://schemas.microsoft.com/office/drawing/2014/main" id="{30330112-874B-73E0-AD5E-3750C544F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28" y="2285391"/>
            <a:ext cx="5715000" cy="3810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58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1999</TotalTime>
  <Words>2222</Words>
  <Application>Microsoft Office PowerPoint</Application>
  <PresentationFormat>Widescreen</PresentationFormat>
  <Paragraphs>218</Paragraphs>
  <Slides>26</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Cooper Black</vt:lpstr>
      <vt:lpstr>Noto Sans Symbols</vt:lpstr>
      <vt:lpstr>Times New Roman</vt:lpstr>
      <vt:lpstr>Twentieth Century</vt:lpstr>
      <vt:lpstr>YouTube Sans</vt:lpstr>
      <vt:lpstr>1_Office Theme</vt:lpstr>
      <vt:lpstr>Entrepreneur Local Learning Centers</vt:lpstr>
      <vt:lpstr>SEMINAR 28: HOW TO READ FINANCIAL STATEMENTS</vt:lpstr>
      <vt:lpstr>Financial Statements </vt:lpstr>
      <vt:lpstr>Financial Statements, Cont’d. </vt:lpstr>
      <vt:lpstr>Income Statements, Part 1 </vt:lpstr>
      <vt:lpstr>Income Statements, Part 2 </vt:lpstr>
      <vt:lpstr>PowerPoint Presentation</vt:lpstr>
      <vt:lpstr>INCOME STATEMENT, KUUJJUAQ COLORFUL SCARVES, YEAR ENDED DECEMBER 31st, 2022</vt:lpstr>
      <vt:lpstr>Cash Flow Statement </vt:lpstr>
      <vt:lpstr>Cash Flow Statement, Pt. 2 </vt:lpstr>
      <vt:lpstr>What is Meant by Positive Ending Cash/Positive Cash Flow?</vt:lpstr>
      <vt:lpstr>Balance Sheet</vt:lpstr>
      <vt:lpstr>Balance Sheet, Cont’d.</vt:lpstr>
      <vt:lpstr>PowerPoint Presentation</vt:lpstr>
      <vt:lpstr>PowerPoint Presentation</vt:lpstr>
      <vt:lpstr>Conclusion</vt:lpstr>
      <vt:lpstr>How To Read And Understand Financial Statements </vt:lpstr>
      <vt:lpstr>PowerPoint Presentation</vt:lpstr>
      <vt:lpstr>When you’re ready, proceed to the next slide. </vt:lpstr>
      <vt:lpstr>TRUE OR FALSE</vt:lpstr>
      <vt:lpstr>TRUE OR FALSE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 28: HOW TO READ FINANCIAL STATEMENTS</dc:title>
  <dc:creator>Keilan Baker</dc:creator>
  <cp:lastModifiedBy>Dave McMullen</cp:lastModifiedBy>
  <cp:revision>10</cp:revision>
  <dcterms:created xsi:type="dcterms:W3CDTF">2022-10-31T04:24:24Z</dcterms:created>
  <dcterms:modified xsi:type="dcterms:W3CDTF">2023-01-14T15:45:02Z</dcterms:modified>
</cp:coreProperties>
</file>