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1"/>
  </p:notesMasterIdLst>
  <p:sldIdLst>
    <p:sldId id="340" r:id="rId2"/>
    <p:sldId id="257" r:id="rId3"/>
    <p:sldId id="331" r:id="rId4"/>
    <p:sldId id="339" r:id="rId5"/>
    <p:sldId id="332" r:id="rId6"/>
    <p:sldId id="333" r:id="rId7"/>
    <p:sldId id="334" r:id="rId8"/>
    <p:sldId id="335" r:id="rId9"/>
    <p:sldId id="336" r:id="rId10"/>
    <p:sldId id="337" r:id="rId11"/>
    <p:sldId id="338" r:id="rId12"/>
    <p:sldId id="325" r:id="rId13"/>
    <p:sldId id="327" r:id="rId14"/>
    <p:sldId id="326" r:id="rId15"/>
    <p:sldId id="328" r:id="rId16"/>
    <p:sldId id="330" r:id="rId17"/>
    <p:sldId id="329" r:id="rId18"/>
    <p:sldId id="319" r:id="rId19"/>
    <p:sldId id="26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ilan Baker" initials="KB" lastIdx="1" clrIdx="0">
    <p:extLst>
      <p:ext uri="{19B8F6BF-5375-455C-9EA6-DF929625EA0E}">
        <p15:presenceInfo xmlns:p15="http://schemas.microsoft.com/office/powerpoint/2012/main" userId="f55a0ce9be160cb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9" d="100"/>
          <a:sy n="109" d="100"/>
        </p:scale>
        <p:origin x="552" y="12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56AD4F-3D2B-4A6D-A5C9-BFE718508367}" type="doc">
      <dgm:prSet loTypeId="urn:microsoft.com/office/officeart/2005/8/layout/list1" loCatId="list" qsTypeId="urn:microsoft.com/office/officeart/2005/8/quickstyle/simple3" qsCatId="simple" csTypeId="urn:microsoft.com/office/officeart/2005/8/colors/colorful5" csCatId="colorful" phldr="1"/>
      <dgm:spPr/>
      <dgm:t>
        <a:bodyPr/>
        <a:lstStyle/>
        <a:p>
          <a:endParaRPr lang="en-US"/>
        </a:p>
      </dgm:t>
    </dgm:pt>
    <dgm:pt modelId="{76799A11-F267-4FF7-A90A-3A6D09204B43}">
      <dgm:prSet phldrT="[Text]" custT="1"/>
      <dgm:spPr/>
      <dgm:t>
        <a:bodyPr/>
        <a:lstStyle/>
        <a:p>
          <a:r>
            <a:rPr lang="en-CA" sz="2400" dirty="0"/>
            <a:t>For more efficient managing of your cash flow, send your invoices out on time and follow up with customers who haven’t paid</a:t>
          </a:r>
          <a:endParaRPr lang="en-US" sz="2400" dirty="0"/>
        </a:p>
      </dgm:t>
    </dgm:pt>
    <dgm:pt modelId="{5B92F251-8E8A-49AD-A478-7EA3DE082924}" type="parTrans" cxnId="{8C312BCC-A8A6-4CD3-8989-BCA7699B343E}">
      <dgm:prSet/>
      <dgm:spPr/>
      <dgm:t>
        <a:bodyPr/>
        <a:lstStyle/>
        <a:p>
          <a:endParaRPr lang="en-US"/>
        </a:p>
      </dgm:t>
    </dgm:pt>
    <dgm:pt modelId="{A6EA74B6-6EF9-4986-B8B8-5D4BB3297982}" type="sibTrans" cxnId="{8C312BCC-A8A6-4CD3-8989-BCA7699B343E}">
      <dgm:prSet/>
      <dgm:spPr/>
      <dgm:t>
        <a:bodyPr/>
        <a:lstStyle/>
        <a:p>
          <a:endParaRPr lang="en-US"/>
        </a:p>
      </dgm:t>
    </dgm:pt>
    <dgm:pt modelId="{BE18B273-0DF0-4090-8355-720A008FDF25}">
      <dgm:prSet phldrT="[Text]" custT="1"/>
      <dgm:spPr/>
      <dgm:t>
        <a:bodyPr/>
        <a:lstStyle/>
        <a:p>
          <a:pPr>
            <a:buFont typeface="Arial" panose="020B0604020202020204" pitchFamily="34" charset="0"/>
            <a:buChar char="●"/>
          </a:pPr>
          <a:r>
            <a:rPr lang="en-CA" sz="2400" dirty="0"/>
            <a:t>If you keep a good cash flow and can pay your suppliers quickly, you're more likely to be able to secure discounts. </a:t>
          </a:r>
          <a:endParaRPr lang="en-US" sz="2400" dirty="0"/>
        </a:p>
      </dgm:t>
    </dgm:pt>
    <dgm:pt modelId="{6D6E196E-C810-406A-9CD6-B866878FAB4D}" type="parTrans" cxnId="{94185AED-D433-48FD-B561-80A1BDAAB698}">
      <dgm:prSet/>
      <dgm:spPr/>
      <dgm:t>
        <a:bodyPr/>
        <a:lstStyle/>
        <a:p>
          <a:endParaRPr lang="en-US"/>
        </a:p>
      </dgm:t>
    </dgm:pt>
    <dgm:pt modelId="{EE165CB4-8732-4E41-8662-6626D00E2EA7}" type="sibTrans" cxnId="{94185AED-D433-48FD-B561-80A1BDAAB698}">
      <dgm:prSet/>
      <dgm:spPr/>
      <dgm:t>
        <a:bodyPr/>
        <a:lstStyle/>
        <a:p>
          <a:endParaRPr lang="en-US"/>
        </a:p>
      </dgm:t>
    </dgm:pt>
    <dgm:pt modelId="{DA8923FD-6FBF-4CA2-8233-0CDBD64F1989}">
      <dgm:prSet phldrT="[Text]" custT="1"/>
      <dgm:spPr/>
      <dgm:t>
        <a:bodyPr/>
        <a:lstStyle/>
        <a:p>
          <a:r>
            <a:rPr lang="en-CA" sz="2400" dirty="0"/>
            <a:t>It makes more sense to seek a long-term loan with low interest to finance major, costly upgrades purchasing, also called fixed assets. You should avoid using working capital to buy equipment, for example.</a:t>
          </a:r>
          <a:endParaRPr lang="en-US" sz="2400" dirty="0"/>
        </a:p>
      </dgm:t>
    </dgm:pt>
    <dgm:pt modelId="{2FD975C9-2437-4516-B11F-F68BC8360CD0}" type="parTrans" cxnId="{90B5583F-3088-4FD6-90E1-4F8D08A2FCE8}">
      <dgm:prSet/>
      <dgm:spPr/>
      <dgm:t>
        <a:bodyPr/>
        <a:lstStyle/>
        <a:p>
          <a:endParaRPr lang="en-US"/>
        </a:p>
      </dgm:t>
    </dgm:pt>
    <dgm:pt modelId="{0DD74576-EF70-4DA4-998E-513B4C55AE20}" type="sibTrans" cxnId="{90B5583F-3088-4FD6-90E1-4F8D08A2FCE8}">
      <dgm:prSet/>
      <dgm:spPr/>
      <dgm:t>
        <a:bodyPr/>
        <a:lstStyle/>
        <a:p>
          <a:endParaRPr lang="en-US"/>
        </a:p>
      </dgm:t>
    </dgm:pt>
    <dgm:pt modelId="{40210031-E5E0-40B9-8CBC-1B885CBA41F9}">
      <dgm:prSet/>
      <dgm:spPr/>
      <dgm:t>
        <a:bodyPr/>
        <a:lstStyle/>
        <a:p>
          <a:endParaRPr lang="en-US" dirty="0"/>
        </a:p>
      </dgm:t>
    </dgm:pt>
    <dgm:pt modelId="{44E6F49C-69AB-45DC-BF27-743B7959AF7E}" type="parTrans" cxnId="{9F55F923-52B5-4D8A-AF6F-12EB3BF2D769}">
      <dgm:prSet/>
      <dgm:spPr/>
      <dgm:t>
        <a:bodyPr/>
        <a:lstStyle/>
        <a:p>
          <a:endParaRPr lang="en-US"/>
        </a:p>
      </dgm:t>
    </dgm:pt>
    <dgm:pt modelId="{D1A98F21-A511-4D9A-8742-6B84B43BE4D6}" type="sibTrans" cxnId="{9F55F923-52B5-4D8A-AF6F-12EB3BF2D769}">
      <dgm:prSet/>
      <dgm:spPr/>
      <dgm:t>
        <a:bodyPr/>
        <a:lstStyle/>
        <a:p>
          <a:endParaRPr lang="en-US"/>
        </a:p>
      </dgm:t>
    </dgm:pt>
    <dgm:pt modelId="{8B702187-63EC-4933-8DEA-659B8A5BE322}" type="pres">
      <dgm:prSet presAssocID="{DB56AD4F-3D2B-4A6D-A5C9-BFE718508367}" presName="linear" presStyleCnt="0">
        <dgm:presLayoutVars>
          <dgm:dir/>
          <dgm:animLvl val="lvl"/>
          <dgm:resizeHandles val="exact"/>
        </dgm:presLayoutVars>
      </dgm:prSet>
      <dgm:spPr/>
      <dgm:t>
        <a:bodyPr/>
        <a:lstStyle/>
        <a:p>
          <a:endParaRPr lang="en-US"/>
        </a:p>
      </dgm:t>
    </dgm:pt>
    <dgm:pt modelId="{BBC3D690-0EB0-44CB-B574-EF342E3B702F}" type="pres">
      <dgm:prSet presAssocID="{76799A11-F267-4FF7-A90A-3A6D09204B43}" presName="parentLin" presStyleCnt="0"/>
      <dgm:spPr/>
    </dgm:pt>
    <dgm:pt modelId="{F491EAED-E4C2-4B60-A40F-2051218C5C73}" type="pres">
      <dgm:prSet presAssocID="{76799A11-F267-4FF7-A90A-3A6D09204B43}" presName="parentLeftMargin" presStyleLbl="node1" presStyleIdx="0" presStyleCnt="3"/>
      <dgm:spPr/>
      <dgm:t>
        <a:bodyPr/>
        <a:lstStyle/>
        <a:p>
          <a:endParaRPr lang="en-US"/>
        </a:p>
      </dgm:t>
    </dgm:pt>
    <dgm:pt modelId="{23C33357-773D-4E5D-BB75-598B059966A0}" type="pres">
      <dgm:prSet presAssocID="{76799A11-F267-4FF7-A90A-3A6D09204B43}" presName="parentText" presStyleLbl="node1" presStyleIdx="0" presStyleCnt="3" custScaleX="128904" custScaleY="158815">
        <dgm:presLayoutVars>
          <dgm:chMax val="0"/>
          <dgm:bulletEnabled val="1"/>
        </dgm:presLayoutVars>
      </dgm:prSet>
      <dgm:spPr/>
      <dgm:t>
        <a:bodyPr/>
        <a:lstStyle/>
        <a:p>
          <a:endParaRPr lang="en-US"/>
        </a:p>
      </dgm:t>
    </dgm:pt>
    <dgm:pt modelId="{745496C7-9099-41AC-ADF0-53490DB2209B}" type="pres">
      <dgm:prSet presAssocID="{76799A11-F267-4FF7-A90A-3A6D09204B43}" presName="negativeSpace" presStyleCnt="0"/>
      <dgm:spPr/>
    </dgm:pt>
    <dgm:pt modelId="{4AA9A74B-4F85-4EC3-ACBA-8558D6DA1B8E}" type="pres">
      <dgm:prSet presAssocID="{76799A11-F267-4FF7-A90A-3A6D09204B43}" presName="childText" presStyleLbl="conFgAcc1" presStyleIdx="0" presStyleCnt="3">
        <dgm:presLayoutVars>
          <dgm:bulletEnabled val="1"/>
        </dgm:presLayoutVars>
      </dgm:prSet>
      <dgm:spPr/>
      <dgm:t>
        <a:bodyPr/>
        <a:lstStyle/>
        <a:p>
          <a:endParaRPr lang="en-US"/>
        </a:p>
      </dgm:t>
    </dgm:pt>
    <dgm:pt modelId="{E8AE41ED-6938-4D30-99AE-4AACC5473A97}" type="pres">
      <dgm:prSet presAssocID="{A6EA74B6-6EF9-4986-B8B8-5D4BB3297982}" presName="spaceBetweenRectangles" presStyleCnt="0"/>
      <dgm:spPr/>
    </dgm:pt>
    <dgm:pt modelId="{3F9FB853-AEA2-40CB-91F5-4C4596B37F0B}" type="pres">
      <dgm:prSet presAssocID="{BE18B273-0DF0-4090-8355-720A008FDF25}" presName="parentLin" presStyleCnt="0"/>
      <dgm:spPr/>
    </dgm:pt>
    <dgm:pt modelId="{6A4D27C8-733D-4F0C-8911-1FD5A4FC96BF}" type="pres">
      <dgm:prSet presAssocID="{BE18B273-0DF0-4090-8355-720A008FDF25}" presName="parentLeftMargin" presStyleLbl="node1" presStyleIdx="0" presStyleCnt="3"/>
      <dgm:spPr/>
      <dgm:t>
        <a:bodyPr/>
        <a:lstStyle/>
        <a:p>
          <a:endParaRPr lang="en-US"/>
        </a:p>
      </dgm:t>
    </dgm:pt>
    <dgm:pt modelId="{83378F23-FDDE-44AD-8531-FBC758672499}" type="pres">
      <dgm:prSet presAssocID="{BE18B273-0DF0-4090-8355-720A008FDF25}" presName="parentText" presStyleLbl="node1" presStyleIdx="1" presStyleCnt="3" custScaleX="128801" custScaleY="134725" custLinFactNeighborX="-1389" custLinFactNeighborY="1936">
        <dgm:presLayoutVars>
          <dgm:chMax val="0"/>
          <dgm:bulletEnabled val="1"/>
        </dgm:presLayoutVars>
      </dgm:prSet>
      <dgm:spPr/>
      <dgm:t>
        <a:bodyPr/>
        <a:lstStyle/>
        <a:p>
          <a:endParaRPr lang="en-US"/>
        </a:p>
      </dgm:t>
    </dgm:pt>
    <dgm:pt modelId="{576FA427-F58F-40B2-98D3-9F9958FC1F4F}" type="pres">
      <dgm:prSet presAssocID="{BE18B273-0DF0-4090-8355-720A008FDF25}" presName="negativeSpace" presStyleCnt="0"/>
      <dgm:spPr/>
    </dgm:pt>
    <dgm:pt modelId="{159F27EC-CA48-4754-AF85-A03D20EBE9C7}" type="pres">
      <dgm:prSet presAssocID="{BE18B273-0DF0-4090-8355-720A008FDF25}" presName="childText" presStyleLbl="conFgAcc1" presStyleIdx="1" presStyleCnt="3">
        <dgm:presLayoutVars>
          <dgm:bulletEnabled val="1"/>
        </dgm:presLayoutVars>
      </dgm:prSet>
      <dgm:spPr/>
    </dgm:pt>
    <dgm:pt modelId="{6266D867-1D18-4A53-BB36-A44B7897A264}" type="pres">
      <dgm:prSet presAssocID="{EE165CB4-8732-4E41-8662-6626D00E2EA7}" presName="spaceBetweenRectangles" presStyleCnt="0"/>
      <dgm:spPr/>
    </dgm:pt>
    <dgm:pt modelId="{6BB4E88A-EA6D-4446-983F-BB59AE7FC0C3}" type="pres">
      <dgm:prSet presAssocID="{DA8923FD-6FBF-4CA2-8233-0CDBD64F1989}" presName="parentLin" presStyleCnt="0"/>
      <dgm:spPr/>
    </dgm:pt>
    <dgm:pt modelId="{0926034F-6C49-4EE4-AE4F-20AEF98FD89C}" type="pres">
      <dgm:prSet presAssocID="{DA8923FD-6FBF-4CA2-8233-0CDBD64F1989}" presName="parentLeftMargin" presStyleLbl="node1" presStyleIdx="1" presStyleCnt="3"/>
      <dgm:spPr/>
      <dgm:t>
        <a:bodyPr/>
        <a:lstStyle/>
        <a:p>
          <a:endParaRPr lang="en-US"/>
        </a:p>
      </dgm:t>
    </dgm:pt>
    <dgm:pt modelId="{5B0051E2-2603-4C0B-9643-EF4629D3CA24}" type="pres">
      <dgm:prSet presAssocID="{DA8923FD-6FBF-4CA2-8233-0CDBD64F1989}" presName="parentText" presStyleLbl="node1" presStyleIdx="2" presStyleCnt="3" custScaleX="123188" custScaleY="198837">
        <dgm:presLayoutVars>
          <dgm:chMax val="0"/>
          <dgm:bulletEnabled val="1"/>
        </dgm:presLayoutVars>
      </dgm:prSet>
      <dgm:spPr/>
      <dgm:t>
        <a:bodyPr/>
        <a:lstStyle/>
        <a:p>
          <a:endParaRPr lang="en-US"/>
        </a:p>
      </dgm:t>
    </dgm:pt>
    <dgm:pt modelId="{6C485A34-5512-4D2B-AA80-A1C3659E1613}" type="pres">
      <dgm:prSet presAssocID="{DA8923FD-6FBF-4CA2-8233-0CDBD64F1989}" presName="negativeSpace" presStyleCnt="0"/>
      <dgm:spPr/>
    </dgm:pt>
    <dgm:pt modelId="{CE501599-EB34-4DF3-85B7-0AD3DA83C9E2}" type="pres">
      <dgm:prSet presAssocID="{DA8923FD-6FBF-4CA2-8233-0CDBD64F1989}" presName="childText" presStyleLbl="conFgAcc1" presStyleIdx="2" presStyleCnt="3">
        <dgm:presLayoutVars>
          <dgm:bulletEnabled val="1"/>
        </dgm:presLayoutVars>
      </dgm:prSet>
      <dgm:spPr/>
    </dgm:pt>
  </dgm:ptLst>
  <dgm:cxnLst>
    <dgm:cxn modelId="{7A199F21-EC17-4050-8DC5-12FC11E781BD}" type="presOf" srcId="{40210031-E5E0-40B9-8CBC-1B885CBA41F9}" destId="{4AA9A74B-4F85-4EC3-ACBA-8558D6DA1B8E}" srcOrd="0" destOrd="0" presId="urn:microsoft.com/office/officeart/2005/8/layout/list1"/>
    <dgm:cxn modelId="{94185AED-D433-48FD-B561-80A1BDAAB698}" srcId="{DB56AD4F-3D2B-4A6D-A5C9-BFE718508367}" destId="{BE18B273-0DF0-4090-8355-720A008FDF25}" srcOrd="1" destOrd="0" parTransId="{6D6E196E-C810-406A-9CD6-B866878FAB4D}" sibTransId="{EE165CB4-8732-4E41-8662-6626D00E2EA7}"/>
    <dgm:cxn modelId="{D6A0C4E0-EBFE-4E89-8ECB-AB48881EBBA8}" type="presOf" srcId="{DA8923FD-6FBF-4CA2-8233-0CDBD64F1989}" destId="{5B0051E2-2603-4C0B-9643-EF4629D3CA24}" srcOrd="1" destOrd="0" presId="urn:microsoft.com/office/officeart/2005/8/layout/list1"/>
    <dgm:cxn modelId="{FA247981-D41C-42FD-9299-3C5E7C8A2825}" type="presOf" srcId="{76799A11-F267-4FF7-A90A-3A6D09204B43}" destId="{23C33357-773D-4E5D-BB75-598B059966A0}" srcOrd="1" destOrd="0" presId="urn:microsoft.com/office/officeart/2005/8/layout/list1"/>
    <dgm:cxn modelId="{F716AE60-BE22-40FF-AF70-8C193E75548D}" type="presOf" srcId="{DA8923FD-6FBF-4CA2-8233-0CDBD64F1989}" destId="{0926034F-6C49-4EE4-AE4F-20AEF98FD89C}" srcOrd="0" destOrd="0" presId="urn:microsoft.com/office/officeart/2005/8/layout/list1"/>
    <dgm:cxn modelId="{8C312BCC-A8A6-4CD3-8989-BCA7699B343E}" srcId="{DB56AD4F-3D2B-4A6D-A5C9-BFE718508367}" destId="{76799A11-F267-4FF7-A90A-3A6D09204B43}" srcOrd="0" destOrd="0" parTransId="{5B92F251-8E8A-49AD-A478-7EA3DE082924}" sibTransId="{A6EA74B6-6EF9-4986-B8B8-5D4BB3297982}"/>
    <dgm:cxn modelId="{90B5583F-3088-4FD6-90E1-4F8D08A2FCE8}" srcId="{DB56AD4F-3D2B-4A6D-A5C9-BFE718508367}" destId="{DA8923FD-6FBF-4CA2-8233-0CDBD64F1989}" srcOrd="2" destOrd="0" parTransId="{2FD975C9-2437-4516-B11F-F68BC8360CD0}" sibTransId="{0DD74576-EF70-4DA4-998E-513B4C55AE20}"/>
    <dgm:cxn modelId="{7A9E4197-6C91-4EC5-960E-3F908A59AF4C}" type="presOf" srcId="{BE18B273-0DF0-4090-8355-720A008FDF25}" destId="{83378F23-FDDE-44AD-8531-FBC758672499}" srcOrd="1" destOrd="0" presId="urn:microsoft.com/office/officeart/2005/8/layout/list1"/>
    <dgm:cxn modelId="{A13081AD-199F-4D64-B374-1E815C2CFD3B}" type="presOf" srcId="{BE18B273-0DF0-4090-8355-720A008FDF25}" destId="{6A4D27C8-733D-4F0C-8911-1FD5A4FC96BF}" srcOrd="0" destOrd="0" presId="urn:microsoft.com/office/officeart/2005/8/layout/list1"/>
    <dgm:cxn modelId="{9F55F923-52B5-4D8A-AF6F-12EB3BF2D769}" srcId="{76799A11-F267-4FF7-A90A-3A6D09204B43}" destId="{40210031-E5E0-40B9-8CBC-1B885CBA41F9}" srcOrd="0" destOrd="0" parTransId="{44E6F49C-69AB-45DC-BF27-743B7959AF7E}" sibTransId="{D1A98F21-A511-4D9A-8742-6B84B43BE4D6}"/>
    <dgm:cxn modelId="{B158CCA8-BC38-46CA-A1C2-D246047C63E7}" type="presOf" srcId="{DB56AD4F-3D2B-4A6D-A5C9-BFE718508367}" destId="{8B702187-63EC-4933-8DEA-659B8A5BE322}" srcOrd="0" destOrd="0" presId="urn:microsoft.com/office/officeart/2005/8/layout/list1"/>
    <dgm:cxn modelId="{E9014BF1-D11E-4068-A894-E65CA1E46206}" type="presOf" srcId="{76799A11-F267-4FF7-A90A-3A6D09204B43}" destId="{F491EAED-E4C2-4B60-A40F-2051218C5C73}" srcOrd="0" destOrd="0" presId="urn:microsoft.com/office/officeart/2005/8/layout/list1"/>
    <dgm:cxn modelId="{02CCEC48-AE16-4DA7-998E-C0D5CB25576B}" type="presParOf" srcId="{8B702187-63EC-4933-8DEA-659B8A5BE322}" destId="{BBC3D690-0EB0-44CB-B574-EF342E3B702F}" srcOrd="0" destOrd="0" presId="urn:microsoft.com/office/officeart/2005/8/layout/list1"/>
    <dgm:cxn modelId="{A162A510-96E5-4FF3-8A5D-0CD0A1DD4A1E}" type="presParOf" srcId="{BBC3D690-0EB0-44CB-B574-EF342E3B702F}" destId="{F491EAED-E4C2-4B60-A40F-2051218C5C73}" srcOrd="0" destOrd="0" presId="urn:microsoft.com/office/officeart/2005/8/layout/list1"/>
    <dgm:cxn modelId="{659AD5F2-C707-4FCF-8436-62AD5DBB1F40}" type="presParOf" srcId="{BBC3D690-0EB0-44CB-B574-EF342E3B702F}" destId="{23C33357-773D-4E5D-BB75-598B059966A0}" srcOrd="1" destOrd="0" presId="urn:microsoft.com/office/officeart/2005/8/layout/list1"/>
    <dgm:cxn modelId="{22568492-ADC7-4C50-8255-D85C54D983E3}" type="presParOf" srcId="{8B702187-63EC-4933-8DEA-659B8A5BE322}" destId="{745496C7-9099-41AC-ADF0-53490DB2209B}" srcOrd="1" destOrd="0" presId="urn:microsoft.com/office/officeart/2005/8/layout/list1"/>
    <dgm:cxn modelId="{44B0B1B3-99F4-4EEA-B081-948DF3230D46}" type="presParOf" srcId="{8B702187-63EC-4933-8DEA-659B8A5BE322}" destId="{4AA9A74B-4F85-4EC3-ACBA-8558D6DA1B8E}" srcOrd="2" destOrd="0" presId="urn:microsoft.com/office/officeart/2005/8/layout/list1"/>
    <dgm:cxn modelId="{67C8E53C-9CC1-4D10-9863-7B86246513EE}" type="presParOf" srcId="{8B702187-63EC-4933-8DEA-659B8A5BE322}" destId="{E8AE41ED-6938-4D30-99AE-4AACC5473A97}" srcOrd="3" destOrd="0" presId="urn:microsoft.com/office/officeart/2005/8/layout/list1"/>
    <dgm:cxn modelId="{CE248C17-FE90-4462-B6D5-5475342B3FF2}" type="presParOf" srcId="{8B702187-63EC-4933-8DEA-659B8A5BE322}" destId="{3F9FB853-AEA2-40CB-91F5-4C4596B37F0B}" srcOrd="4" destOrd="0" presId="urn:microsoft.com/office/officeart/2005/8/layout/list1"/>
    <dgm:cxn modelId="{20B1F560-62B8-4CF4-9D36-FFF021701554}" type="presParOf" srcId="{3F9FB853-AEA2-40CB-91F5-4C4596B37F0B}" destId="{6A4D27C8-733D-4F0C-8911-1FD5A4FC96BF}" srcOrd="0" destOrd="0" presId="urn:microsoft.com/office/officeart/2005/8/layout/list1"/>
    <dgm:cxn modelId="{385B5CD8-64B8-4628-83BB-5215B73F8481}" type="presParOf" srcId="{3F9FB853-AEA2-40CB-91F5-4C4596B37F0B}" destId="{83378F23-FDDE-44AD-8531-FBC758672499}" srcOrd="1" destOrd="0" presId="urn:microsoft.com/office/officeart/2005/8/layout/list1"/>
    <dgm:cxn modelId="{119F1EF8-4DD1-479C-B908-BECCF7DCB10F}" type="presParOf" srcId="{8B702187-63EC-4933-8DEA-659B8A5BE322}" destId="{576FA427-F58F-40B2-98D3-9F9958FC1F4F}" srcOrd="5" destOrd="0" presId="urn:microsoft.com/office/officeart/2005/8/layout/list1"/>
    <dgm:cxn modelId="{D61E465C-C5FD-4C08-A6CD-8D8DA53399FE}" type="presParOf" srcId="{8B702187-63EC-4933-8DEA-659B8A5BE322}" destId="{159F27EC-CA48-4754-AF85-A03D20EBE9C7}" srcOrd="6" destOrd="0" presId="urn:microsoft.com/office/officeart/2005/8/layout/list1"/>
    <dgm:cxn modelId="{F40E06D0-3ABD-414D-AB98-C8D0FEB5EC38}" type="presParOf" srcId="{8B702187-63EC-4933-8DEA-659B8A5BE322}" destId="{6266D867-1D18-4A53-BB36-A44B7897A264}" srcOrd="7" destOrd="0" presId="urn:microsoft.com/office/officeart/2005/8/layout/list1"/>
    <dgm:cxn modelId="{54C5AE2B-CED8-463C-8C7B-5671D10E406D}" type="presParOf" srcId="{8B702187-63EC-4933-8DEA-659B8A5BE322}" destId="{6BB4E88A-EA6D-4446-983F-BB59AE7FC0C3}" srcOrd="8" destOrd="0" presId="urn:microsoft.com/office/officeart/2005/8/layout/list1"/>
    <dgm:cxn modelId="{47015A46-CB84-4313-B84A-AC72A69E7E7B}" type="presParOf" srcId="{6BB4E88A-EA6D-4446-983F-BB59AE7FC0C3}" destId="{0926034F-6C49-4EE4-AE4F-20AEF98FD89C}" srcOrd="0" destOrd="0" presId="urn:microsoft.com/office/officeart/2005/8/layout/list1"/>
    <dgm:cxn modelId="{45F72295-A921-43E0-BC3F-5919073DEE32}" type="presParOf" srcId="{6BB4E88A-EA6D-4446-983F-BB59AE7FC0C3}" destId="{5B0051E2-2603-4C0B-9643-EF4629D3CA24}" srcOrd="1" destOrd="0" presId="urn:microsoft.com/office/officeart/2005/8/layout/list1"/>
    <dgm:cxn modelId="{18015D34-0FC1-404F-8DCE-5FABEC95F9BC}" type="presParOf" srcId="{8B702187-63EC-4933-8DEA-659B8A5BE322}" destId="{6C485A34-5512-4D2B-AA80-A1C3659E1613}" srcOrd="9" destOrd="0" presId="urn:microsoft.com/office/officeart/2005/8/layout/list1"/>
    <dgm:cxn modelId="{622E73A3-2406-4F06-9C15-D88035EB166A}" type="presParOf" srcId="{8B702187-63EC-4933-8DEA-659B8A5BE322}" destId="{CE501599-EB34-4DF3-85B7-0AD3DA83C9E2}"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165A3B-DA90-419B-9C9F-B0117D9F2E4C}" type="doc">
      <dgm:prSet loTypeId="urn:microsoft.com/office/officeart/2005/8/layout/vProcess5" loCatId="process" qsTypeId="urn:microsoft.com/office/officeart/2005/8/quickstyle/3d1" qsCatId="3D" csTypeId="urn:microsoft.com/office/officeart/2005/8/colors/colorful1" csCatId="colorful" phldr="1"/>
      <dgm:spPr/>
      <dgm:t>
        <a:bodyPr/>
        <a:lstStyle/>
        <a:p>
          <a:endParaRPr lang="en-US"/>
        </a:p>
      </dgm:t>
    </dgm:pt>
    <dgm:pt modelId="{9EFCA36A-8EFE-4C26-8F7C-EC3EE23CFD68}">
      <dgm:prSet phldrT="[Text]"/>
      <dgm:spPr/>
      <dgm:t>
        <a:bodyPr/>
        <a:lstStyle/>
        <a:p>
          <a:pPr>
            <a:buFont typeface="Arial" panose="020B0604020202020204" pitchFamily="34" charset="0"/>
            <a:buChar char="●"/>
          </a:pPr>
          <a:r>
            <a:rPr lang="en-CA" dirty="0">
              <a:solidFill>
                <a:schemeClr val="tx1"/>
              </a:solidFill>
            </a:rPr>
            <a:t>Look at areas where you can cut costs or reduce your utility usage to lower your monthly bills. </a:t>
          </a:r>
          <a:endParaRPr lang="en-US" dirty="0">
            <a:solidFill>
              <a:schemeClr val="tx1"/>
            </a:solidFill>
          </a:endParaRPr>
        </a:p>
      </dgm:t>
    </dgm:pt>
    <dgm:pt modelId="{6605EA61-8D02-49F1-9B71-609B8EB1723A}" type="parTrans" cxnId="{B4091A36-1AC8-4585-9A1D-9AE2BC81B538}">
      <dgm:prSet/>
      <dgm:spPr/>
      <dgm:t>
        <a:bodyPr/>
        <a:lstStyle/>
        <a:p>
          <a:endParaRPr lang="en-US"/>
        </a:p>
      </dgm:t>
    </dgm:pt>
    <dgm:pt modelId="{0C7C9BF0-BDE6-44FB-9711-3EE6E596B59A}" type="sibTrans" cxnId="{B4091A36-1AC8-4585-9A1D-9AE2BC81B538}">
      <dgm:prSet/>
      <dgm:spPr/>
      <dgm:t>
        <a:bodyPr/>
        <a:lstStyle/>
        <a:p>
          <a:endParaRPr lang="en-US"/>
        </a:p>
      </dgm:t>
    </dgm:pt>
    <dgm:pt modelId="{BCA70221-7643-4A8E-9563-BA06F6FDBE6D}">
      <dgm:prSet phldrT="[Text]" custT="1"/>
      <dgm:spPr/>
      <dgm:t>
        <a:bodyPr/>
        <a:lstStyle/>
        <a:p>
          <a:pPr>
            <a:buFont typeface="Arial" panose="020B0604020202020204" pitchFamily="34" charset="0"/>
            <a:buChar char="●"/>
          </a:pPr>
          <a:r>
            <a:rPr lang="en-CA" sz="2400" dirty="0">
              <a:solidFill>
                <a:schemeClr val="tx1"/>
              </a:solidFill>
            </a:rPr>
            <a:t>If you’re renting office space, talk to your landlord to see if they’d be willing to reduce rent or renegotiate your lease. </a:t>
          </a:r>
          <a:endParaRPr lang="en-US" sz="2400" dirty="0">
            <a:solidFill>
              <a:schemeClr val="tx1"/>
            </a:solidFill>
          </a:endParaRPr>
        </a:p>
      </dgm:t>
    </dgm:pt>
    <dgm:pt modelId="{0F931148-1CC7-4577-878A-2D9D9439E92F}" type="parTrans" cxnId="{7716C4DE-DAB5-4703-AFF6-4EAA5E513684}">
      <dgm:prSet/>
      <dgm:spPr/>
      <dgm:t>
        <a:bodyPr/>
        <a:lstStyle/>
        <a:p>
          <a:endParaRPr lang="en-US"/>
        </a:p>
      </dgm:t>
    </dgm:pt>
    <dgm:pt modelId="{CF212946-CD5C-452A-AB25-B9342D35BEFC}" type="sibTrans" cxnId="{7716C4DE-DAB5-4703-AFF6-4EAA5E513684}">
      <dgm:prSet/>
      <dgm:spPr/>
      <dgm:t>
        <a:bodyPr/>
        <a:lstStyle/>
        <a:p>
          <a:endParaRPr lang="en-US"/>
        </a:p>
      </dgm:t>
    </dgm:pt>
    <dgm:pt modelId="{EEEBAE34-1361-46B2-A5B8-46CC9C951540}">
      <dgm:prSet phldrT="[Text]" custT="1"/>
      <dgm:spPr/>
      <dgm:t>
        <a:bodyPr/>
        <a:lstStyle/>
        <a:p>
          <a:pPr>
            <a:buFont typeface="Arial" panose="020B0604020202020204" pitchFamily="34" charset="0"/>
            <a:buChar char="●"/>
          </a:pPr>
          <a:r>
            <a:rPr lang="en-CA" sz="2400" dirty="0">
              <a:solidFill>
                <a:schemeClr val="tx1"/>
              </a:solidFill>
            </a:rPr>
            <a:t>Talk to creditors, don’t ignore them.</a:t>
          </a:r>
          <a:endParaRPr lang="en-US" sz="2400" dirty="0">
            <a:solidFill>
              <a:schemeClr val="tx1"/>
            </a:solidFill>
          </a:endParaRPr>
        </a:p>
      </dgm:t>
    </dgm:pt>
    <dgm:pt modelId="{E4D56F0C-F71D-4622-942F-425C67FB6C0C}" type="parTrans" cxnId="{FAB26F93-A9EE-4D62-BDAD-320733EB1B55}">
      <dgm:prSet/>
      <dgm:spPr/>
      <dgm:t>
        <a:bodyPr/>
        <a:lstStyle/>
        <a:p>
          <a:endParaRPr lang="en-US"/>
        </a:p>
      </dgm:t>
    </dgm:pt>
    <dgm:pt modelId="{2E5AF563-062E-45F8-BE24-F049963E5725}" type="sibTrans" cxnId="{FAB26F93-A9EE-4D62-BDAD-320733EB1B55}">
      <dgm:prSet/>
      <dgm:spPr/>
      <dgm:t>
        <a:bodyPr/>
        <a:lstStyle/>
        <a:p>
          <a:endParaRPr lang="en-US"/>
        </a:p>
      </dgm:t>
    </dgm:pt>
    <dgm:pt modelId="{2DA7517A-577A-4FC9-A736-8FBB94C00694}">
      <dgm:prSet/>
      <dgm:spPr/>
      <dgm:t>
        <a:bodyPr/>
        <a:lstStyle/>
        <a:p>
          <a:pPr>
            <a:buFont typeface="Arial" panose="020B0604020202020204" pitchFamily="34" charset="0"/>
            <a:buChar char="●"/>
          </a:pPr>
          <a:r>
            <a:rPr lang="en-CA" dirty="0">
              <a:solidFill>
                <a:schemeClr val="tx1"/>
              </a:solidFill>
            </a:rPr>
            <a:t>Take a closer look at your inventory to see if you can sell overstock assets for cash. </a:t>
          </a:r>
        </a:p>
      </dgm:t>
    </dgm:pt>
    <dgm:pt modelId="{863B14AC-214B-4329-BF83-58092518F639}" type="parTrans" cxnId="{6654AA1D-02D1-4CA3-98D1-940AF9473E20}">
      <dgm:prSet/>
      <dgm:spPr/>
      <dgm:t>
        <a:bodyPr/>
        <a:lstStyle/>
        <a:p>
          <a:endParaRPr lang="en-US"/>
        </a:p>
      </dgm:t>
    </dgm:pt>
    <dgm:pt modelId="{922E7830-83F7-43CD-9B87-3C5B7B6FC39E}" type="sibTrans" cxnId="{6654AA1D-02D1-4CA3-98D1-940AF9473E20}">
      <dgm:prSet/>
      <dgm:spPr/>
      <dgm:t>
        <a:bodyPr/>
        <a:lstStyle/>
        <a:p>
          <a:endParaRPr lang="en-US"/>
        </a:p>
      </dgm:t>
    </dgm:pt>
    <dgm:pt modelId="{20DEB93A-6923-4237-BECF-39F5123F5C09}" type="pres">
      <dgm:prSet presAssocID="{0E165A3B-DA90-419B-9C9F-B0117D9F2E4C}" presName="outerComposite" presStyleCnt="0">
        <dgm:presLayoutVars>
          <dgm:chMax val="5"/>
          <dgm:dir/>
          <dgm:resizeHandles val="exact"/>
        </dgm:presLayoutVars>
      </dgm:prSet>
      <dgm:spPr/>
      <dgm:t>
        <a:bodyPr/>
        <a:lstStyle/>
        <a:p>
          <a:endParaRPr lang="en-US"/>
        </a:p>
      </dgm:t>
    </dgm:pt>
    <dgm:pt modelId="{CFCF88E4-7EBF-4DFC-B494-292568B5118B}" type="pres">
      <dgm:prSet presAssocID="{0E165A3B-DA90-419B-9C9F-B0117D9F2E4C}" presName="dummyMaxCanvas" presStyleCnt="0">
        <dgm:presLayoutVars/>
      </dgm:prSet>
      <dgm:spPr/>
    </dgm:pt>
    <dgm:pt modelId="{A259D72D-7CFD-480A-BB74-1001A99F04D5}" type="pres">
      <dgm:prSet presAssocID="{0E165A3B-DA90-419B-9C9F-B0117D9F2E4C}" presName="FourNodes_1" presStyleLbl="node1" presStyleIdx="0" presStyleCnt="4">
        <dgm:presLayoutVars>
          <dgm:bulletEnabled val="1"/>
        </dgm:presLayoutVars>
      </dgm:prSet>
      <dgm:spPr/>
      <dgm:t>
        <a:bodyPr/>
        <a:lstStyle/>
        <a:p>
          <a:endParaRPr lang="en-US"/>
        </a:p>
      </dgm:t>
    </dgm:pt>
    <dgm:pt modelId="{0C0C4A2B-8EC2-4017-9AB2-8B108D852813}" type="pres">
      <dgm:prSet presAssocID="{0E165A3B-DA90-419B-9C9F-B0117D9F2E4C}" presName="FourNodes_2" presStyleLbl="node1" presStyleIdx="1" presStyleCnt="4" custLinFactNeighborX="499" custLinFactNeighborY="-2082">
        <dgm:presLayoutVars>
          <dgm:bulletEnabled val="1"/>
        </dgm:presLayoutVars>
      </dgm:prSet>
      <dgm:spPr/>
      <dgm:t>
        <a:bodyPr/>
        <a:lstStyle/>
        <a:p>
          <a:endParaRPr lang="en-US"/>
        </a:p>
      </dgm:t>
    </dgm:pt>
    <dgm:pt modelId="{EB9542AF-9C46-497B-9E71-F2A1086D7519}" type="pres">
      <dgm:prSet presAssocID="{0E165A3B-DA90-419B-9C9F-B0117D9F2E4C}" presName="FourNodes_3" presStyleLbl="node1" presStyleIdx="2" presStyleCnt="4">
        <dgm:presLayoutVars>
          <dgm:bulletEnabled val="1"/>
        </dgm:presLayoutVars>
      </dgm:prSet>
      <dgm:spPr/>
      <dgm:t>
        <a:bodyPr/>
        <a:lstStyle/>
        <a:p>
          <a:endParaRPr lang="en-US"/>
        </a:p>
      </dgm:t>
    </dgm:pt>
    <dgm:pt modelId="{2BA01201-A782-4A69-A0CE-E8CFA2CE0BDE}" type="pres">
      <dgm:prSet presAssocID="{0E165A3B-DA90-419B-9C9F-B0117D9F2E4C}" presName="FourNodes_4" presStyleLbl="node1" presStyleIdx="3" presStyleCnt="4">
        <dgm:presLayoutVars>
          <dgm:bulletEnabled val="1"/>
        </dgm:presLayoutVars>
      </dgm:prSet>
      <dgm:spPr/>
      <dgm:t>
        <a:bodyPr/>
        <a:lstStyle/>
        <a:p>
          <a:endParaRPr lang="en-US"/>
        </a:p>
      </dgm:t>
    </dgm:pt>
    <dgm:pt modelId="{FDEDA56D-3B3F-4D4F-8FE0-8A918E265C7C}" type="pres">
      <dgm:prSet presAssocID="{0E165A3B-DA90-419B-9C9F-B0117D9F2E4C}" presName="FourConn_1-2" presStyleLbl="fgAccFollowNode1" presStyleIdx="0" presStyleCnt="3">
        <dgm:presLayoutVars>
          <dgm:bulletEnabled val="1"/>
        </dgm:presLayoutVars>
      </dgm:prSet>
      <dgm:spPr/>
      <dgm:t>
        <a:bodyPr/>
        <a:lstStyle/>
        <a:p>
          <a:endParaRPr lang="en-US"/>
        </a:p>
      </dgm:t>
    </dgm:pt>
    <dgm:pt modelId="{A6C59C14-E649-4F4C-929D-6B49D9A05D3A}" type="pres">
      <dgm:prSet presAssocID="{0E165A3B-DA90-419B-9C9F-B0117D9F2E4C}" presName="FourConn_2-3" presStyleLbl="fgAccFollowNode1" presStyleIdx="1" presStyleCnt="3">
        <dgm:presLayoutVars>
          <dgm:bulletEnabled val="1"/>
        </dgm:presLayoutVars>
      </dgm:prSet>
      <dgm:spPr/>
      <dgm:t>
        <a:bodyPr/>
        <a:lstStyle/>
        <a:p>
          <a:endParaRPr lang="en-US"/>
        </a:p>
      </dgm:t>
    </dgm:pt>
    <dgm:pt modelId="{71141B6E-F26D-4947-A639-396D4D2AA094}" type="pres">
      <dgm:prSet presAssocID="{0E165A3B-DA90-419B-9C9F-B0117D9F2E4C}" presName="FourConn_3-4" presStyleLbl="fgAccFollowNode1" presStyleIdx="2" presStyleCnt="3">
        <dgm:presLayoutVars>
          <dgm:bulletEnabled val="1"/>
        </dgm:presLayoutVars>
      </dgm:prSet>
      <dgm:spPr/>
      <dgm:t>
        <a:bodyPr/>
        <a:lstStyle/>
        <a:p>
          <a:endParaRPr lang="en-US"/>
        </a:p>
      </dgm:t>
    </dgm:pt>
    <dgm:pt modelId="{7BDEA97B-AE16-4EF0-8489-D6D73F07ABE4}" type="pres">
      <dgm:prSet presAssocID="{0E165A3B-DA90-419B-9C9F-B0117D9F2E4C}" presName="FourNodes_1_text" presStyleLbl="node1" presStyleIdx="3" presStyleCnt="4">
        <dgm:presLayoutVars>
          <dgm:bulletEnabled val="1"/>
        </dgm:presLayoutVars>
      </dgm:prSet>
      <dgm:spPr/>
      <dgm:t>
        <a:bodyPr/>
        <a:lstStyle/>
        <a:p>
          <a:endParaRPr lang="en-US"/>
        </a:p>
      </dgm:t>
    </dgm:pt>
    <dgm:pt modelId="{979D9278-B9E6-43A3-B74F-C9F8435BA4DB}" type="pres">
      <dgm:prSet presAssocID="{0E165A3B-DA90-419B-9C9F-B0117D9F2E4C}" presName="FourNodes_2_text" presStyleLbl="node1" presStyleIdx="3" presStyleCnt="4">
        <dgm:presLayoutVars>
          <dgm:bulletEnabled val="1"/>
        </dgm:presLayoutVars>
      </dgm:prSet>
      <dgm:spPr/>
      <dgm:t>
        <a:bodyPr/>
        <a:lstStyle/>
        <a:p>
          <a:endParaRPr lang="en-US"/>
        </a:p>
      </dgm:t>
    </dgm:pt>
    <dgm:pt modelId="{96DE3099-7301-4E0D-B813-5DEBBA10263F}" type="pres">
      <dgm:prSet presAssocID="{0E165A3B-DA90-419B-9C9F-B0117D9F2E4C}" presName="FourNodes_3_text" presStyleLbl="node1" presStyleIdx="3" presStyleCnt="4">
        <dgm:presLayoutVars>
          <dgm:bulletEnabled val="1"/>
        </dgm:presLayoutVars>
      </dgm:prSet>
      <dgm:spPr/>
      <dgm:t>
        <a:bodyPr/>
        <a:lstStyle/>
        <a:p>
          <a:endParaRPr lang="en-US"/>
        </a:p>
      </dgm:t>
    </dgm:pt>
    <dgm:pt modelId="{A698ED81-DB41-46CB-AB7A-2F715281BBC0}" type="pres">
      <dgm:prSet presAssocID="{0E165A3B-DA90-419B-9C9F-B0117D9F2E4C}" presName="FourNodes_4_text" presStyleLbl="node1" presStyleIdx="3" presStyleCnt="4">
        <dgm:presLayoutVars>
          <dgm:bulletEnabled val="1"/>
        </dgm:presLayoutVars>
      </dgm:prSet>
      <dgm:spPr/>
      <dgm:t>
        <a:bodyPr/>
        <a:lstStyle/>
        <a:p>
          <a:endParaRPr lang="en-US"/>
        </a:p>
      </dgm:t>
    </dgm:pt>
  </dgm:ptLst>
  <dgm:cxnLst>
    <dgm:cxn modelId="{ABE317F8-2815-47C2-8C52-5D4A67E1FB00}" type="presOf" srcId="{BCA70221-7643-4A8E-9563-BA06F6FDBE6D}" destId="{979D9278-B9E6-43A3-B74F-C9F8435BA4DB}" srcOrd="1" destOrd="0" presId="urn:microsoft.com/office/officeart/2005/8/layout/vProcess5"/>
    <dgm:cxn modelId="{645D8DEF-D279-47E5-9F02-A7834555F635}" type="presOf" srcId="{CF212946-CD5C-452A-AB25-B9342D35BEFC}" destId="{A6C59C14-E649-4F4C-929D-6B49D9A05D3A}" srcOrd="0" destOrd="0" presId="urn:microsoft.com/office/officeart/2005/8/layout/vProcess5"/>
    <dgm:cxn modelId="{41936FCA-D623-43E0-B78E-47A24615118C}" type="presOf" srcId="{0C7C9BF0-BDE6-44FB-9711-3EE6E596B59A}" destId="{FDEDA56D-3B3F-4D4F-8FE0-8A918E265C7C}" srcOrd="0" destOrd="0" presId="urn:microsoft.com/office/officeart/2005/8/layout/vProcess5"/>
    <dgm:cxn modelId="{F4984E07-349F-47D2-BE0D-5E3C79AA4F83}" type="presOf" srcId="{2E5AF563-062E-45F8-BE24-F049963E5725}" destId="{71141B6E-F26D-4947-A639-396D4D2AA094}" srcOrd="0" destOrd="0" presId="urn:microsoft.com/office/officeart/2005/8/layout/vProcess5"/>
    <dgm:cxn modelId="{829ED8A5-E88F-44F6-9809-5C29DBCC1061}" type="presOf" srcId="{BCA70221-7643-4A8E-9563-BA06F6FDBE6D}" destId="{0C0C4A2B-8EC2-4017-9AB2-8B108D852813}" srcOrd="0" destOrd="0" presId="urn:microsoft.com/office/officeart/2005/8/layout/vProcess5"/>
    <dgm:cxn modelId="{FAB26F93-A9EE-4D62-BDAD-320733EB1B55}" srcId="{0E165A3B-DA90-419B-9C9F-B0117D9F2E4C}" destId="{EEEBAE34-1361-46B2-A5B8-46CC9C951540}" srcOrd="2" destOrd="0" parTransId="{E4D56F0C-F71D-4622-942F-425C67FB6C0C}" sibTransId="{2E5AF563-062E-45F8-BE24-F049963E5725}"/>
    <dgm:cxn modelId="{B4091A36-1AC8-4585-9A1D-9AE2BC81B538}" srcId="{0E165A3B-DA90-419B-9C9F-B0117D9F2E4C}" destId="{9EFCA36A-8EFE-4C26-8F7C-EC3EE23CFD68}" srcOrd="0" destOrd="0" parTransId="{6605EA61-8D02-49F1-9B71-609B8EB1723A}" sibTransId="{0C7C9BF0-BDE6-44FB-9711-3EE6E596B59A}"/>
    <dgm:cxn modelId="{ACD328CB-C769-4A4E-A865-3E0AACB73524}" type="presOf" srcId="{EEEBAE34-1361-46B2-A5B8-46CC9C951540}" destId="{EB9542AF-9C46-497B-9E71-F2A1086D7519}" srcOrd="0" destOrd="0" presId="urn:microsoft.com/office/officeart/2005/8/layout/vProcess5"/>
    <dgm:cxn modelId="{6654AA1D-02D1-4CA3-98D1-940AF9473E20}" srcId="{0E165A3B-DA90-419B-9C9F-B0117D9F2E4C}" destId="{2DA7517A-577A-4FC9-A736-8FBB94C00694}" srcOrd="3" destOrd="0" parTransId="{863B14AC-214B-4329-BF83-58092518F639}" sibTransId="{922E7830-83F7-43CD-9B87-3C5B7B6FC39E}"/>
    <dgm:cxn modelId="{ECBE73B4-0E8E-4002-B942-77A9442F4AED}" type="presOf" srcId="{EEEBAE34-1361-46B2-A5B8-46CC9C951540}" destId="{96DE3099-7301-4E0D-B813-5DEBBA10263F}" srcOrd="1" destOrd="0" presId="urn:microsoft.com/office/officeart/2005/8/layout/vProcess5"/>
    <dgm:cxn modelId="{19B5831B-62A3-47D7-90F5-30BDECFDBC9C}" type="presOf" srcId="{9EFCA36A-8EFE-4C26-8F7C-EC3EE23CFD68}" destId="{7BDEA97B-AE16-4EF0-8489-D6D73F07ABE4}" srcOrd="1" destOrd="0" presId="urn:microsoft.com/office/officeart/2005/8/layout/vProcess5"/>
    <dgm:cxn modelId="{E3EA0310-4E64-40A7-8D9A-4CCBC8BDBDDA}" type="presOf" srcId="{9EFCA36A-8EFE-4C26-8F7C-EC3EE23CFD68}" destId="{A259D72D-7CFD-480A-BB74-1001A99F04D5}" srcOrd="0" destOrd="0" presId="urn:microsoft.com/office/officeart/2005/8/layout/vProcess5"/>
    <dgm:cxn modelId="{012A858B-DBC8-4CB1-9A9C-862427FDB355}" type="presOf" srcId="{2DA7517A-577A-4FC9-A736-8FBB94C00694}" destId="{A698ED81-DB41-46CB-AB7A-2F715281BBC0}" srcOrd="1" destOrd="0" presId="urn:microsoft.com/office/officeart/2005/8/layout/vProcess5"/>
    <dgm:cxn modelId="{0EEAFF40-453C-4770-801E-07A00B357CDB}" type="presOf" srcId="{0E165A3B-DA90-419B-9C9F-B0117D9F2E4C}" destId="{20DEB93A-6923-4237-BECF-39F5123F5C09}" srcOrd="0" destOrd="0" presId="urn:microsoft.com/office/officeart/2005/8/layout/vProcess5"/>
    <dgm:cxn modelId="{9D76EAA9-1F03-465C-BB13-D22DE36D3204}" type="presOf" srcId="{2DA7517A-577A-4FC9-A736-8FBB94C00694}" destId="{2BA01201-A782-4A69-A0CE-E8CFA2CE0BDE}" srcOrd="0" destOrd="0" presId="urn:microsoft.com/office/officeart/2005/8/layout/vProcess5"/>
    <dgm:cxn modelId="{7716C4DE-DAB5-4703-AFF6-4EAA5E513684}" srcId="{0E165A3B-DA90-419B-9C9F-B0117D9F2E4C}" destId="{BCA70221-7643-4A8E-9563-BA06F6FDBE6D}" srcOrd="1" destOrd="0" parTransId="{0F931148-1CC7-4577-878A-2D9D9439E92F}" sibTransId="{CF212946-CD5C-452A-AB25-B9342D35BEFC}"/>
    <dgm:cxn modelId="{B3402256-D1A3-406F-B85E-E722E994C7D2}" type="presParOf" srcId="{20DEB93A-6923-4237-BECF-39F5123F5C09}" destId="{CFCF88E4-7EBF-4DFC-B494-292568B5118B}" srcOrd="0" destOrd="0" presId="urn:microsoft.com/office/officeart/2005/8/layout/vProcess5"/>
    <dgm:cxn modelId="{77E9E75D-608C-40FC-8B0E-811A6D723B5F}" type="presParOf" srcId="{20DEB93A-6923-4237-BECF-39F5123F5C09}" destId="{A259D72D-7CFD-480A-BB74-1001A99F04D5}" srcOrd="1" destOrd="0" presId="urn:microsoft.com/office/officeart/2005/8/layout/vProcess5"/>
    <dgm:cxn modelId="{ED977654-7770-4BBC-BAB0-A39FF570B12D}" type="presParOf" srcId="{20DEB93A-6923-4237-BECF-39F5123F5C09}" destId="{0C0C4A2B-8EC2-4017-9AB2-8B108D852813}" srcOrd="2" destOrd="0" presId="urn:microsoft.com/office/officeart/2005/8/layout/vProcess5"/>
    <dgm:cxn modelId="{6664658A-E870-4EA5-9C34-2A0F535D2F2D}" type="presParOf" srcId="{20DEB93A-6923-4237-BECF-39F5123F5C09}" destId="{EB9542AF-9C46-497B-9E71-F2A1086D7519}" srcOrd="3" destOrd="0" presId="urn:microsoft.com/office/officeart/2005/8/layout/vProcess5"/>
    <dgm:cxn modelId="{C918060F-7641-4137-B472-BFEA75F088D8}" type="presParOf" srcId="{20DEB93A-6923-4237-BECF-39F5123F5C09}" destId="{2BA01201-A782-4A69-A0CE-E8CFA2CE0BDE}" srcOrd="4" destOrd="0" presId="urn:microsoft.com/office/officeart/2005/8/layout/vProcess5"/>
    <dgm:cxn modelId="{5DFF947D-D757-42B7-A3A8-91CC818A774F}" type="presParOf" srcId="{20DEB93A-6923-4237-BECF-39F5123F5C09}" destId="{FDEDA56D-3B3F-4D4F-8FE0-8A918E265C7C}" srcOrd="5" destOrd="0" presId="urn:microsoft.com/office/officeart/2005/8/layout/vProcess5"/>
    <dgm:cxn modelId="{42291DC2-65FF-441B-9266-37B144E4D4D7}" type="presParOf" srcId="{20DEB93A-6923-4237-BECF-39F5123F5C09}" destId="{A6C59C14-E649-4F4C-929D-6B49D9A05D3A}" srcOrd="6" destOrd="0" presId="urn:microsoft.com/office/officeart/2005/8/layout/vProcess5"/>
    <dgm:cxn modelId="{51A8D9D8-A570-4F3D-8215-B8D5238EE80A}" type="presParOf" srcId="{20DEB93A-6923-4237-BECF-39F5123F5C09}" destId="{71141B6E-F26D-4947-A639-396D4D2AA094}" srcOrd="7" destOrd="0" presId="urn:microsoft.com/office/officeart/2005/8/layout/vProcess5"/>
    <dgm:cxn modelId="{6B504F71-BB00-4082-842C-4EA3FEA9C88F}" type="presParOf" srcId="{20DEB93A-6923-4237-BECF-39F5123F5C09}" destId="{7BDEA97B-AE16-4EF0-8489-D6D73F07ABE4}" srcOrd="8" destOrd="0" presId="urn:microsoft.com/office/officeart/2005/8/layout/vProcess5"/>
    <dgm:cxn modelId="{94E38C9C-B25F-413C-A8EE-20DADFC52D04}" type="presParOf" srcId="{20DEB93A-6923-4237-BECF-39F5123F5C09}" destId="{979D9278-B9E6-43A3-B74F-C9F8435BA4DB}" srcOrd="9" destOrd="0" presId="urn:microsoft.com/office/officeart/2005/8/layout/vProcess5"/>
    <dgm:cxn modelId="{EF88D10A-6175-473E-89DF-FE80E82CDFA9}" type="presParOf" srcId="{20DEB93A-6923-4237-BECF-39F5123F5C09}" destId="{96DE3099-7301-4E0D-B813-5DEBBA10263F}" srcOrd="10" destOrd="0" presId="urn:microsoft.com/office/officeart/2005/8/layout/vProcess5"/>
    <dgm:cxn modelId="{8F5FC564-DA88-4DFB-A1A1-C449B48EE458}" type="presParOf" srcId="{20DEB93A-6923-4237-BECF-39F5123F5C09}" destId="{A698ED81-DB41-46CB-AB7A-2F715281BBC0}"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A9A74B-4F85-4EC3-ACBA-8558D6DA1B8E}">
      <dsp:nvSpPr>
        <dsp:cNvPr id="0" name=""/>
        <dsp:cNvSpPr/>
      </dsp:nvSpPr>
      <dsp:spPr>
        <a:xfrm>
          <a:off x="0" y="715637"/>
          <a:ext cx="9500616" cy="554400"/>
        </a:xfrm>
        <a:prstGeom prst="rect">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37353" tIns="458216" rIns="737353" bIns="156464" numCol="1" spcCol="1270" anchor="t" anchorCtr="0">
          <a:noAutofit/>
        </a:bodyPr>
        <a:lstStyle/>
        <a:p>
          <a:pPr marL="228600" lvl="1" indent="-228600" algn="l" defTabSz="977900">
            <a:lnSpc>
              <a:spcPct val="90000"/>
            </a:lnSpc>
            <a:spcBef>
              <a:spcPct val="0"/>
            </a:spcBef>
            <a:spcAft>
              <a:spcPct val="15000"/>
            </a:spcAft>
            <a:buChar char="••"/>
          </a:pPr>
          <a:endParaRPr lang="en-US" sz="2200" kern="1200" dirty="0"/>
        </a:p>
      </dsp:txBody>
      <dsp:txXfrm>
        <a:off x="0" y="715637"/>
        <a:ext cx="9500616" cy="554400"/>
      </dsp:txXfrm>
    </dsp:sp>
    <dsp:sp modelId="{23C33357-773D-4E5D-BB75-598B059966A0}">
      <dsp:nvSpPr>
        <dsp:cNvPr id="0" name=""/>
        <dsp:cNvSpPr/>
      </dsp:nvSpPr>
      <dsp:spPr>
        <a:xfrm>
          <a:off x="475030" y="8948"/>
          <a:ext cx="8572671" cy="1031408"/>
        </a:xfrm>
        <a:prstGeom prst="round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1370" tIns="0" rIns="251370" bIns="0" numCol="1" spcCol="1270" anchor="ctr" anchorCtr="0">
          <a:noAutofit/>
        </a:bodyPr>
        <a:lstStyle/>
        <a:p>
          <a:pPr lvl="0" algn="l" defTabSz="1066800">
            <a:lnSpc>
              <a:spcPct val="90000"/>
            </a:lnSpc>
            <a:spcBef>
              <a:spcPct val="0"/>
            </a:spcBef>
            <a:spcAft>
              <a:spcPct val="35000"/>
            </a:spcAft>
          </a:pPr>
          <a:r>
            <a:rPr lang="en-CA" sz="2400" kern="1200" dirty="0"/>
            <a:t>For more efficient managing of your cash flow, send your invoices out on time and follow up with customers who haven’t paid</a:t>
          </a:r>
          <a:endParaRPr lang="en-US" sz="2400" kern="1200" dirty="0"/>
        </a:p>
      </dsp:txBody>
      <dsp:txXfrm>
        <a:off x="525379" y="59297"/>
        <a:ext cx="8471973" cy="930710"/>
      </dsp:txXfrm>
    </dsp:sp>
    <dsp:sp modelId="{159F27EC-CA48-4754-AF85-A03D20EBE9C7}">
      <dsp:nvSpPr>
        <dsp:cNvPr id="0" name=""/>
        <dsp:cNvSpPr/>
      </dsp:nvSpPr>
      <dsp:spPr>
        <a:xfrm>
          <a:off x="0" y="1939075"/>
          <a:ext cx="9500616" cy="554400"/>
        </a:xfrm>
        <a:prstGeom prst="rect">
          <a:avLst/>
        </a:prstGeom>
        <a:solidFill>
          <a:schemeClr val="lt1">
            <a:alpha val="90000"/>
            <a:hueOff val="0"/>
            <a:satOff val="0"/>
            <a:lumOff val="0"/>
            <a:alphaOff val="0"/>
          </a:schemeClr>
        </a:solidFill>
        <a:ln w="6350" cap="flat" cmpd="sng" algn="ctr">
          <a:solidFill>
            <a:schemeClr val="accent5">
              <a:hueOff val="-3379271"/>
              <a:satOff val="-8710"/>
              <a:lumOff val="-5883"/>
              <a:alphaOff val="0"/>
            </a:schemeClr>
          </a:solidFill>
          <a:prstDash val="solid"/>
          <a:miter lim="800000"/>
        </a:ln>
        <a:effectLst/>
      </dsp:spPr>
      <dsp:style>
        <a:lnRef idx="1">
          <a:scrgbClr r="0" g="0" b="0"/>
        </a:lnRef>
        <a:fillRef idx="1">
          <a:scrgbClr r="0" g="0" b="0"/>
        </a:fillRef>
        <a:effectRef idx="0">
          <a:scrgbClr r="0" g="0" b="0"/>
        </a:effectRef>
        <a:fontRef idx="minor"/>
      </dsp:style>
    </dsp:sp>
    <dsp:sp modelId="{83378F23-FDDE-44AD-8531-FBC758672499}">
      <dsp:nvSpPr>
        <dsp:cNvPr id="0" name=""/>
        <dsp:cNvSpPr/>
      </dsp:nvSpPr>
      <dsp:spPr>
        <a:xfrm>
          <a:off x="468432" y="1401410"/>
          <a:ext cx="8565821" cy="874958"/>
        </a:xfrm>
        <a:prstGeom prst="roundRect">
          <a:avLst/>
        </a:prstGeom>
        <a:gradFill rotWithShape="0">
          <a:gsLst>
            <a:gs pos="0">
              <a:schemeClr val="accent5">
                <a:hueOff val="-3379271"/>
                <a:satOff val="-8710"/>
                <a:lumOff val="-5883"/>
                <a:alphaOff val="0"/>
                <a:lumMod val="110000"/>
                <a:satMod val="105000"/>
                <a:tint val="67000"/>
              </a:schemeClr>
            </a:gs>
            <a:gs pos="50000">
              <a:schemeClr val="accent5">
                <a:hueOff val="-3379271"/>
                <a:satOff val="-8710"/>
                <a:lumOff val="-5883"/>
                <a:alphaOff val="0"/>
                <a:lumMod val="105000"/>
                <a:satMod val="103000"/>
                <a:tint val="73000"/>
              </a:schemeClr>
            </a:gs>
            <a:gs pos="100000">
              <a:schemeClr val="accent5">
                <a:hueOff val="-3379271"/>
                <a:satOff val="-8710"/>
                <a:lumOff val="-588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1370" tIns="0" rIns="251370" bIns="0" numCol="1" spcCol="1270" anchor="ctr" anchorCtr="0">
          <a:noAutofit/>
        </a:bodyPr>
        <a:lstStyle/>
        <a:p>
          <a:pPr lvl="0" algn="l" defTabSz="1066800">
            <a:lnSpc>
              <a:spcPct val="90000"/>
            </a:lnSpc>
            <a:spcBef>
              <a:spcPct val="0"/>
            </a:spcBef>
            <a:spcAft>
              <a:spcPct val="35000"/>
            </a:spcAft>
            <a:buFont typeface="Arial" panose="020B0604020202020204" pitchFamily="34" charset="0"/>
            <a:buChar char="●"/>
          </a:pPr>
          <a:r>
            <a:rPr lang="en-CA" sz="2400" kern="1200" dirty="0"/>
            <a:t>If you keep a good cash flow and can pay your suppliers quickly, you're more likely to be able to secure discounts. </a:t>
          </a:r>
          <a:endParaRPr lang="en-US" sz="2400" kern="1200" dirty="0"/>
        </a:p>
      </dsp:txBody>
      <dsp:txXfrm>
        <a:off x="511144" y="1444122"/>
        <a:ext cx="8480397" cy="789534"/>
      </dsp:txXfrm>
    </dsp:sp>
    <dsp:sp modelId="{CE501599-EB34-4DF3-85B7-0AD3DA83C9E2}">
      <dsp:nvSpPr>
        <dsp:cNvPr id="0" name=""/>
        <dsp:cNvSpPr/>
      </dsp:nvSpPr>
      <dsp:spPr>
        <a:xfrm>
          <a:off x="0" y="3578882"/>
          <a:ext cx="9500616" cy="554400"/>
        </a:xfrm>
        <a:prstGeom prst="rect">
          <a:avLst/>
        </a:prstGeom>
        <a:solidFill>
          <a:schemeClr val="lt1">
            <a:alpha val="90000"/>
            <a:hueOff val="0"/>
            <a:satOff val="0"/>
            <a:lumOff val="0"/>
            <a:alphaOff val="0"/>
          </a:schemeClr>
        </a:solidFill>
        <a:ln w="6350" cap="flat" cmpd="sng" algn="ctr">
          <a:solidFill>
            <a:schemeClr val="accent5">
              <a:hueOff val="-6758543"/>
              <a:satOff val="-17419"/>
              <a:lumOff val="-11765"/>
              <a:alphaOff val="0"/>
            </a:schemeClr>
          </a:solidFill>
          <a:prstDash val="solid"/>
          <a:miter lim="800000"/>
        </a:ln>
        <a:effectLst/>
      </dsp:spPr>
      <dsp:style>
        <a:lnRef idx="1">
          <a:scrgbClr r="0" g="0" b="0"/>
        </a:lnRef>
        <a:fillRef idx="1">
          <a:scrgbClr r="0" g="0" b="0"/>
        </a:fillRef>
        <a:effectRef idx="0">
          <a:scrgbClr r="0" g="0" b="0"/>
        </a:effectRef>
        <a:fontRef idx="minor"/>
      </dsp:style>
    </dsp:sp>
    <dsp:sp modelId="{5B0051E2-2603-4C0B-9643-EF4629D3CA24}">
      <dsp:nvSpPr>
        <dsp:cNvPr id="0" name=""/>
        <dsp:cNvSpPr/>
      </dsp:nvSpPr>
      <dsp:spPr>
        <a:xfrm>
          <a:off x="475030" y="2612275"/>
          <a:ext cx="8192533" cy="1291327"/>
        </a:xfrm>
        <a:prstGeom prst="roundRect">
          <a:avLst/>
        </a:prstGeom>
        <a:gradFill rotWithShape="0">
          <a:gsLst>
            <a:gs pos="0">
              <a:schemeClr val="accent5">
                <a:hueOff val="-6758543"/>
                <a:satOff val="-17419"/>
                <a:lumOff val="-11765"/>
                <a:alphaOff val="0"/>
                <a:lumMod val="110000"/>
                <a:satMod val="105000"/>
                <a:tint val="67000"/>
              </a:schemeClr>
            </a:gs>
            <a:gs pos="50000">
              <a:schemeClr val="accent5">
                <a:hueOff val="-6758543"/>
                <a:satOff val="-17419"/>
                <a:lumOff val="-11765"/>
                <a:alphaOff val="0"/>
                <a:lumMod val="105000"/>
                <a:satMod val="103000"/>
                <a:tint val="73000"/>
              </a:schemeClr>
            </a:gs>
            <a:gs pos="100000">
              <a:schemeClr val="accent5">
                <a:hueOff val="-6758543"/>
                <a:satOff val="-17419"/>
                <a:lumOff val="-1176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1370" tIns="0" rIns="251370" bIns="0" numCol="1" spcCol="1270" anchor="ctr" anchorCtr="0">
          <a:noAutofit/>
        </a:bodyPr>
        <a:lstStyle/>
        <a:p>
          <a:pPr lvl="0" algn="l" defTabSz="1066800">
            <a:lnSpc>
              <a:spcPct val="90000"/>
            </a:lnSpc>
            <a:spcBef>
              <a:spcPct val="0"/>
            </a:spcBef>
            <a:spcAft>
              <a:spcPct val="35000"/>
            </a:spcAft>
          </a:pPr>
          <a:r>
            <a:rPr lang="en-CA" sz="2400" kern="1200" dirty="0"/>
            <a:t>It makes more sense to seek a long-term loan with low interest to finance major, costly upgrades purchasing, also called fixed assets. You should avoid using working capital to buy equipment, for example.</a:t>
          </a:r>
          <a:endParaRPr lang="en-US" sz="2400" kern="1200" dirty="0"/>
        </a:p>
      </dsp:txBody>
      <dsp:txXfrm>
        <a:off x="538067" y="2675312"/>
        <a:ext cx="8066459" cy="11652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59D72D-7CFD-480A-BB74-1001A99F04D5}">
      <dsp:nvSpPr>
        <dsp:cNvPr id="0" name=""/>
        <dsp:cNvSpPr/>
      </dsp:nvSpPr>
      <dsp:spPr>
        <a:xfrm>
          <a:off x="0" y="0"/>
          <a:ext cx="7334504" cy="1128552"/>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buFont typeface="Arial" panose="020B0604020202020204" pitchFamily="34" charset="0"/>
            <a:buChar char="●"/>
          </a:pPr>
          <a:r>
            <a:rPr lang="en-CA" sz="2200" kern="1200" dirty="0">
              <a:solidFill>
                <a:schemeClr val="tx1"/>
              </a:solidFill>
            </a:rPr>
            <a:t>Look at areas where you can cut costs or reduce your utility usage to lower your monthly bills. </a:t>
          </a:r>
          <a:endParaRPr lang="en-US" sz="2200" kern="1200" dirty="0">
            <a:solidFill>
              <a:schemeClr val="tx1"/>
            </a:solidFill>
          </a:endParaRPr>
        </a:p>
      </dsp:txBody>
      <dsp:txXfrm>
        <a:off x="33054" y="33054"/>
        <a:ext cx="6021345" cy="1062444"/>
      </dsp:txXfrm>
    </dsp:sp>
    <dsp:sp modelId="{0C0C4A2B-8EC2-4017-9AB2-8B108D852813}">
      <dsp:nvSpPr>
        <dsp:cNvPr id="0" name=""/>
        <dsp:cNvSpPr/>
      </dsp:nvSpPr>
      <dsp:spPr>
        <a:xfrm>
          <a:off x="650863" y="1310247"/>
          <a:ext cx="7334504" cy="1128552"/>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buFont typeface="Arial" panose="020B0604020202020204" pitchFamily="34" charset="0"/>
            <a:buChar char="●"/>
          </a:pPr>
          <a:r>
            <a:rPr lang="en-CA" sz="2400" kern="1200" dirty="0">
              <a:solidFill>
                <a:schemeClr val="tx1"/>
              </a:solidFill>
            </a:rPr>
            <a:t>If you’re renting office space, talk to your landlord to see if they’d be willing to reduce rent or renegotiate your lease. </a:t>
          </a:r>
          <a:endParaRPr lang="en-US" sz="2400" kern="1200" dirty="0">
            <a:solidFill>
              <a:schemeClr val="tx1"/>
            </a:solidFill>
          </a:endParaRPr>
        </a:p>
      </dsp:txBody>
      <dsp:txXfrm>
        <a:off x="683917" y="1343301"/>
        <a:ext cx="5920572" cy="1062444"/>
      </dsp:txXfrm>
    </dsp:sp>
    <dsp:sp modelId="{EB9542AF-9C46-497B-9E71-F2A1086D7519}">
      <dsp:nvSpPr>
        <dsp:cNvPr id="0" name=""/>
        <dsp:cNvSpPr/>
      </dsp:nvSpPr>
      <dsp:spPr>
        <a:xfrm>
          <a:off x="1219361" y="2667487"/>
          <a:ext cx="7334504" cy="112855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buFont typeface="Arial" panose="020B0604020202020204" pitchFamily="34" charset="0"/>
            <a:buChar char="●"/>
          </a:pPr>
          <a:r>
            <a:rPr lang="en-CA" sz="2400" kern="1200" dirty="0">
              <a:solidFill>
                <a:schemeClr val="tx1"/>
              </a:solidFill>
            </a:rPr>
            <a:t>Talk to creditors, don’t ignore them.</a:t>
          </a:r>
          <a:endParaRPr lang="en-US" sz="2400" kern="1200" dirty="0">
            <a:solidFill>
              <a:schemeClr val="tx1"/>
            </a:solidFill>
          </a:endParaRPr>
        </a:p>
      </dsp:txBody>
      <dsp:txXfrm>
        <a:off x="1252415" y="2700541"/>
        <a:ext cx="5929740" cy="1062444"/>
      </dsp:txXfrm>
    </dsp:sp>
    <dsp:sp modelId="{2BA01201-A782-4A69-A0CE-E8CFA2CE0BDE}">
      <dsp:nvSpPr>
        <dsp:cNvPr id="0" name=""/>
        <dsp:cNvSpPr/>
      </dsp:nvSpPr>
      <dsp:spPr>
        <a:xfrm>
          <a:off x="1833625" y="4001231"/>
          <a:ext cx="7334504" cy="112855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buFont typeface="Arial" panose="020B0604020202020204" pitchFamily="34" charset="0"/>
            <a:buChar char="●"/>
          </a:pPr>
          <a:r>
            <a:rPr lang="en-CA" sz="2200" kern="1200" dirty="0">
              <a:solidFill>
                <a:schemeClr val="tx1"/>
              </a:solidFill>
            </a:rPr>
            <a:t>Take a closer look at your inventory to see if you can sell overstock assets for cash. </a:t>
          </a:r>
        </a:p>
      </dsp:txBody>
      <dsp:txXfrm>
        <a:off x="1866679" y="4034285"/>
        <a:ext cx="5920572" cy="1062444"/>
      </dsp:txXfrm>
    </dsp:sp>
    <dsp:sp modelId="{FDEDA56D-3B3F-4D4F-8FE0-8A918E265C7C}">
      <dsp:nvSpPr>
        <dsp:cNvPr id="0" name=""/>
        <dsp:cNvSpPr/>
      </dsp:nvSpPr>
      <dsp:spPr>
        <a:xfrm>
          <a:off x="6600944" y="864368"/>
          <a:ext cx="733559" cy="733559"/>
        </a:xfrm>
        <a:prstGeom prst="downArrow">
          <a:avLst>
            <a:gd name="adj1" fmla="val 55000"/>
            <a:gd name="adj2" fmla="val 45000"/>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en-US" sz="3300" kern="1200"/>
        </a:p>
      </dsp:txBody>
      <dsp:txXfrm>
        <a:off x="6765995" y="864368"/>
        <a:ext cx="403457" cy="552003"/>
      </dsp:txXfrm>
    </dsp:sp>
    <dsp:sp modelId="{A6C59C14-E649-4F4C-929D-6B49D9A05D3A}">
      <dsp:nvSpPr>
        <dsp:cNvPr id="0" name=""/>
        <dsp:cNvSpPr/>
      </dsp:nvSpPr>
      <dsp:spPr>
        <a:xfrm>
          <a:off x="7215209" y="2198112"/>
          <a:ext cx="733559" cy="733559"/>
        </a:xfrm>
        <a:prstGeom prst="downArrow">
          <a:avLst>
            <a:gd name="adj1" fmla="val 55000"/>
            <a:gd name="adj2" fmla="val 45000"/>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en-US" sz="3300" kern="1200"/>
        </a:p>
      </dsp:txBody>
      <dsp:txXfrm>
        <a:off x="7380260" y="2198112"/>
        <a:ext cx="403457" cy="552003"/>
      </dsp:txXfrm>
    </dsp:sp>
    <dsp:sp modelId="{71141B6E-F26D-4947-A639-396D4D2AA094}">
      <dsp:nvSpPr>
        <dsp:cNvPr id="0" name=""/>
        <dsp:cNvSpPr/>
      </dsp:nvSpPr>
      <dsp:spPr>
        <a:xfrm>
          <a:off x="7820306" y="3531856"/>
          <a:ext cx="733559" cy="733559"/>
        </a:xfrm>
        <a:prstGeom prst="downArrow">
          <a:avLst>
            <a:gd name="adj1" fmla="val 55000"/>
            <a:gd name="adj2" fmla="val 45000"/>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en-US" sz="3300" kern="1200"/>
        </a:p>
      </dsp:txBody>
      <dsp:txXfrm>
        <a:off x="7985357" y="3531856"/>
        <a:ext cx="403457" cy="55200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8A0099-2771-4A4D-BF8C-23581816B80B}" type="datetimeFigureOut">
              <a:rPr lang="en-US" smtClean="0"/>
              <a:t>1/14/2023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6EA64C-0F53-44DE-86CC-3AC50BDA6603}" type="slidenum">
              <a:rPr lang="en-US" smtClean="0"/>
              <a:t>‹#›</a:t>
            </a:fld>
            <a:endParaRPr lang="en-US"/>
          </a:p>
        </p:txBody>
      </p:sp>
    </p:spTree>
    <p:extLst>
      <p:ext uri="{BB962C8B-B14F-4D97-AF65-F5344CB8AC3E}">
        <p14:creationId xmlns:p14="http://schemas.microsoft.com/office/powerpoint/2010/main" val="4015895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404512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CF4B9-2F6D-469D-B77F-D8C2002F42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F0344E-1789-4635-BC68-2EDE73B5B7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4267931-AB49-441D-A667-344192E35F76}"/>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5" name="Footer Placeholder 4">
            <a:extLst>
              <a:ext uri="{FF2B5EF4-FFF2-40B4-BE49-F238E27FC236}">
                <a16:creationId xmlns:a16="http://schemas.microsoft.com/office/drawing/2014/main" id="{A779BACA-57C1-4052-8642-43DFA3E611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406903-DA34-45A3-82A2-C2A46C72C73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660897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72979-2D36-4914-B5C2-E3753E9737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AE2834-B9A0-4CDD-88FB-B409C79FE1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DEE51-9877-4E54-A938-A99DD5A6E78D}"/>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5" name="Footer Placeholder 4">
            <a:extLst>
              <a:ext uri="{FF2B5EF4-FFF2-40B4-BE49-F238E27FC236}">
                <a16:creationId xmlns:a16="http://schemas.microsoft.com/office/drawing/2014/main" id="{222334A4-FEE3-4DCD-B2B6-81B89FEB71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1A2D89-204B-4F35-B64B-55F07D6DE4EC}"/>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079079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E0198A-6F2C-4B9B-88A5-29CD940BE7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721172-C34F-4ED4-B27B-8BBE561805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4EA5D-FF6D-4D1C-8A35-A6405B28C7E4}"/>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5" name="Footer Placeholder 4">
            <a:extLst>
              <a:ext uri="{FF2B5EF4-FFF2-40B4-BE49-F238E27FC236}">
                <a16:creationId xmlns:a16="http://schemas.microsoft.com/office/drawing/2014/main" id="{12B32AC9-6F1D-4FAE-8B95-BE42D75E0E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CD3865-2168-40EE-8F5E-F085A965CAB3}"/>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163024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9B66B-A028-4D74-94E0-4CC27B04C0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430821-92EF-468E-9380-A0D83CE535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847EC8-626A-4D24-8547-4A1875F6C514}"/>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5" name="Footer Placeholder 4">
            <a:extLst>
              <a:ext uri="{FF2B5EF4-FFF2-40B4-BE49-F238E27FC236}">
                <a16:creationId xmlns:a16="http://schemas.microsoft.com/office/drawing/2014/main" id="{CC40A873-EA6C-4999-A04A-F0091F8BD7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E97DD0-87CF-461E-AA68-676AEABFAD88}"/>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068947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4D12C-CD37-4FF2-AFA5-54873E66AC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5025D4-40C8-449A-A750-96A361DE8F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88BE8C-6502-4F09-824D-2E051F11D2D7}"/>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5" name="Footer Placeholder 4">
            <a:extLst>
              <a:ext uri="{FF2B5EF4-FFF2-40B4-BE49-F238E27FC236}">
                <a16:creationId xmlns:a16="http://schemas.microsoft.com/office/drawing/2014/main" id="{FCF2537E-0687-40F9-A1A9-B15751D12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FB6D7-58C4-4054-A3D3-4CF8C9FA6961}"/>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63815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43282-9B61-4ED1-B0AC-5022C955E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C9D1-8F22-44B7-81D8-2BE76D67CE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4D065A-CFEE-44E2-92A1-9BBFAF14EC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618466-FD20-4210-BB47-B8765AEB57AE}"/>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6" name="Footer Placeholder 5">
            <a:extLst>
              <a:ext uri="{FF2B5EF4-FFF2-40B4-BE49-F238E27FC236}">
                <a16:creationId xmlns:a16="http://schemas.microsoft.com/office/drawing/2014/main" id="{F421CC1E-9F51-436E-AE89-A7CDAA5039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21AA6D-5293-4DB5-8B94-48454A7317CB}"/>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15998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4427D-1CB9-4915-A565-7FAD9C34A8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2E555E-64D2-41D8-91E2-E51056DD28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2EF4AB-897D-49B0-ADB1-F696BA61EF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C424A3-982C-4EAB-9D76-218AA9B7C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649E28-CAE5-4885-BB3B-EFCA939AA7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C2887A-966A-443C-8636-1274287EA392}"/>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8" name="Footer Placeholder 7">
            <a:extLst>
              <a:ext uri="{FF2B5EF4-FFF2-40B4-BE49-F238E27FC236}">
                <a16:creationId xmlns:a16="http://schemas.microsoft.com/office/drawing/2014/main" id="{2D143A7D-E261-4BE4-A27A-CA246A63B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87434-4CD2-4C35-948D-9C3B4431133A}"/>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906883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C88C5-C9A3-4802-B07C-7DBD5F6BA9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46718D-816F-4732-990E-54FAC6F5CB39}"/>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4" name="Footer Placeholder 3">
            <a:extLst>
              <a:ext uri="{FF2B5EF4-FFF2-40B4-BE49-F238E27FC236}">
                <a16:creationId xmlns:a16="http://schemas.microsoft.com/office/drawing/2014/main" id="{B5037649-94E6-44E6-81F0-D47610E82A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D52E30-5CE8-4963-AF00-FE7F9B58648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774200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7C137D-D873-4441-A26A-384D428ABBCC}"/>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3" name="Footer Placeholder 2">
            <a:extLst>
              <a:ext uri="{FF2B5EF4-FFF2-40B4-BE49-F238E27FC236}">
                <a16:creationId xmlns:a16="http://schemas.microsoft.com/office/drawing/2014/main" id="{ECEB4AFD-8618-4B4A-A5E0-F02D008A5F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D19AB1-D289-483B-AA0D-FC95F7D4E8B9}"/>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406340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E02E3-6104-41B8-B735-33DFA6E7F8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C68E58-B843-4E2E-9BC5-30D694119B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FC9B25-D16B-48EA-BDE9-2D64718B5D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A616D9-CBD7-4FAF-B71F-4B8F13A85A74}"/>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6" name="Footer Placeholder 5">
            <a:extLst>
              <a:ext uri="{FF2B5EF4-FFF2-40B4-BE49-F238E27FC236}">
                <a16:creationId xmlns:a16="http://schemas.microsoft.com/office/drawing/2014/main" id="{9460886F-0B70-4AEE-8076-0CAB6DFFA0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F586A-AE12-450A-9873-CD396ADEF242}"/>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754918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C8BA-F854-4FCC-B7FB-592429DD0E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FDD202-8ED2-4E4C-9055-A5A6D0CFBC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2DA0C7-8DAB-4A98-93B4-3E3BED3DD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C390AA-08AE-45C6-9CBD-EFE553008B90}"/>
              </a:ext>
            </a:extLst>
          </p:cNvPr>
          <p:cNvSpPr>
            <a:spLocks noGrp="1"/>
          </p:cNvSpPr>
          <p:nvPr>
            <p:ph type="dt" sz="half" idx="10"/>
          </p:nvPr>
        </p:nvSpPr>
        <p:spPr/>
        <p:txBody>
          <a:bodyPr/>
          <a:lstStyle/>
          <a:p>
            <a:fld id="{D4C3DC5A-B633-4B35-9788-F5AB160B682B}" type="datetimeFigureOut">
              <a:rPr lang="en-US" smtClean="0"/>
              <a:t>1/14/2023</a:t>
            </a:fld>
            <a:endParaRPr lang="en-US"/>
          </a:p>
        </p:txBody>
      </p:sp>
      <p:sp>
        <p:nvSpPr>
          <p:cNvPr id="6" name="Footer Placeholder 5">
            <a:extLst>
              <a:ext uri="{FF2B5EF4-FFF2-40B4-BE49-F238E27FC236}">
                <a16:creationId xmlns:a16="http://schemas.microsoft.com/office/drawing/2014/main" id="{FF963992-D131-41D1-80F9-C8A3EC7D7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13186D-1549-4147-B7FA-B014B19F25DF}"/>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954378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749320-D1F0-4137-930E-8E4B77DF0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108095-0C9D-4E5F-955B-17F18AB82D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58487F-69A9-4FE9-95A5-6169B65759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3DC5A-B633-4B35-9788-F5AB160B682B}" type="datetimeFigureOut">
              <a:rPr lang="en-US" smtClean="0"/>
              <a:t>1/14/2023</a:t>
            </a:fld>
            <a:endParaRPr lang="en-US"/>
          </a:p>
        </p:txBody>
      </p:sp>
      <p:sp>
        <p:nvSpPr>
          <p:cNvPr id="5" name="Footer Placeholder 4">
            <a:extLst>
              <a:ext uri="{FF2B5EF4-FFF2-40B4-BE49-F238E27FC236}">
                <a16:creationId xmlns:a16="http://schemas.microsoft.com/office/drawing/2014/main" id="{1678FD83-5BCA-4E0C-9A48-67734EA02A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A832BB-3145-476C-BA5E-9D8781069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A02F3-4255-4C54-99DD-912A274ED4A3}" type="slidenum">
              <a:rPr lang="en-US" smtClean="0"/>
              <a:t>‹#›</a:t>
            </a:fld>
            <a:endParaRPr lang="en-US"/>
          </a:p>
        </p:txBody>
      </p:sp>
    </p:spTree>
    <p:extLst>
      <p:ext uri="{BB962C8B-B14F-4D97-AF65-F5344CB8AC3E}">
        <p14:creationId xmlns:p14="http://schemas.microsoft.com/office/powerpoint/2010/main" val="1295856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1.png"/><Relationship Id="rId1" Type="http://schemas.openxmlformats.org/officeDocument/2006/relationships/slideLayout" Target="../slideLayouts/slideLayout6.xml"/><Relationship Id="rId5" Type="http://schemas.microsoft.com/office/2007/relationships/hdphoto" Target="../media/hdphoto2.wdp"/><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1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3284594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6FD12-1435-9D97-178C-31A428799D70}"/>
              </a:ext>
            </a:extLst>
          </p:cNvPr>
          <p:cNvSpPr>
            <a:spLocks noGrp="1"/>
          </p:cNvSpPr>
          <p:nvPr>
            <p:ph type="title"/>
          </p:nvPr>
        </p:nvSpPr>
        <p:spPr>
          <a:xfrm>
            <a:off x="457200" y="-203289"/>
            <a:ext cx="11277600" cy="1325563"/>
          </a:xfrm>
        </p:spPr>
        <p:txBody>
          <a:bodyPr>
            <a:noAutofit/>
          </a:bodyPr>
          <a:lstStyle/>
          <a:p>
            <a:pPr algn="ctr"/>
            <a:r>
              <a:rPr lang="en-CA" sz="4800" b="1" dirty="0">
                <a:latin typeface="Arial" panose="020B0604020202020204" pitchFamily="34" charset="0"/>
                <a:cs typeface="Arial" panose="020B0604020202020204" pitchFamily="34" charset="0"/>
              </a:rPr>
              <a:t>Solutions for a Negative Cash Flow</a:t>
            </a:r>
            <a:endParaRPr lang="en-US" sz="48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377131C-B9BF-8A85-6612-FC23538A9871}"/>
              </a:ext>
            </a:extLst>
          </p:cNvPr>
          <p:cNvSpPr txBox="1"/>
          <p:nvPr/>
        </p:nvSpPr>
        <p:spPr>
          <a:xfrm>
            <a:off x="3048762" y="602452"/>
            <a:ext cx="6094476" cy="519822"/>
          </a:xfrm>
          <a:prstGeom prst="rect">
            <a:avLst/>
          </a:prstGeom>
          <a:noFill/>
        </p:spPr>
        <p:txBody>
          <a:bodyPr wrap="square">
            <a:spAutoFit/>
          </a:bodyPr>
          <a:lstStyle/>
          <a:p>
            <a:pPr algn="ctr">
              <a:lnSpc>
                <a:spcPct val="125000"/>
              </a:lnSpc>
              <a:spcAft>
                <a:spcPts val="800"/>
              </a:spcAft>
            </a:pPr>
            <a:r>
              <a:rPr lang="en-CA" sz="2400" u="sng" dirty="0">
                <a:effectLst/>
                <a:latin typeface="Calibri" panose="020F0502020204030204" pitchFamily="34" charset="0"/>
                <a:ea typeface="Twentieth Century"/>
                <a:cs typeface="Twentieth Century"/>
              </a:rPr>
              <a:t>Who can you contact, and what can you do?</a:t>
            </a:r>
            <a:endParaRPr lang="en-CA" sz="2400" u="sng" dirty="0">
              <a:effectLst/>
              <a:latin typeface="Twentieth Century"/>
              <a:ea typeface="Twentieth Century"/>
              <a:cs typeface="Twentieth Century"/>
            </a:endParaRPr>
          </a:p>
        </p:txBody>
      </p:sp>
      <p:sp>
        <p:nvSpPr>
          <p:cNvPr id="6" name="TextBox 5">
            <a:extLst>
              <a:ext uri="{FF2B5EF4-FFF2-40B4-BE49-F238E27FC236}">
                <a16:creationId xmlns:a16="http://schemas.microsoft.com/office/drawing/2014/main" id="{21DBD0BC-83A1-1A25-CB2B-0CBCA2482443}"/>
              </a:ext>
            </a:extLst>
          </p:cNvPr>
          <p:cNvSpPr txBox="1"/>
          <p:nvPr/>
        </p:nvSpPr>
        <p:spPr>
          <a:xfrm>
            <a:off x="0" y="1181594"/>
            <a:ext cx="2750058" cy="2677656"/>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Twentieth Century"/>
                <a:cs typeface="Twentieth Century"/>
              </a:rPr>
              <a:t>To keep your business open</a:t>
            </a:r>
            <a:r>
              <a:rPr lang="en-CA" sz="2400" dirty="0">
                <a:latin typeface="Calibri" panose="020F0502020204030204" pitchFamily="34" charset="0"/>
                <a:ea typeface="Twentieth Century"/>
                <a:cs typeface="Twentieth Century"/>
              </a:rPr>
              <a:t> you’ll </a:t>
            </a:r>
            <a:r>
              <a:rPr lang="en-CA" sz="2400" dirty="0">
                <a:effectLst/>
                <a:latin typeface="Calibri" panose="020F0502020204030204" pitchFamily="34" charset="0"/>
                <a:ea typeface="Twentieth Century"/>
                <a:cs typeface="Twentieth Century"/>
              </a:rPr>
              <a:t>most likely need to “trim the fat” or reduce costs and find another source of income.</a:t>
            </a:r>
            <a:endParaRPr lang="en-CA" sz="2400" dirty="0">
              <a:effectLst/>
              <a:latin typeface="Twentieth Century"/>
              <a:ea typeface="Twentieth Century"/>
              <a:cs typeface="Twentieth Century"/>
            </a:endParaRPr>
          </a:p>
        </p:txBody>
      </p:sp>
      <p:graphicFrame>
        <p:nvGraphicFramePr>
          <p:cNvPr id="7" name="Diagram 6">
            <a:extLst>
              <a:ext uri="{FF2B5EF4-FFF2-40B4-BE49-F238E27FC236}">
                <a16:creationId xmlns:a16="http://schemas.microsoft.com/office/drawing/2014/main" id="{891A46C5-E80F-B520-8502-46BE59104DBC}"/>
              </a:ext>
            </a:extLst>
          </p:cNvPr>
          <p:cNvGraphicFramePr/>
          <p:nvPr>
            <p:extLst>
              <p:ext uri="{D42A27DB-BD31-4B8C-83A1-F6EECF244321}">
                <p14:modId xmlns:p14="http://schemas.microsoft.com/office/powerpoint/2010/main" val="1414309416"/>
              </p:ext>
            </p:extLst>
          </p:nvPr>
        </p:nvGraphicFramePr>
        <p:xfrm>
          <a:off x="2956814" y="1417320"/>
          <a:ext cx="9168130" cy="5129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6EC41600-CD77-A697-956F-B3D1EDB70BDE}"/>
              </a:ext>
            </a:extLst>
          </p:cNvPr>
          <p:cNvSpPr txBox="1"/>
          <p:nvPr/>
        </p:nvSpPr>
        <p:spPr>
          <a:xfrm>
            <a:off x="67056" y="4522244"/>
            <a:ext cx="3846576" cy="2308324"/>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Twentieth Century"/>
                <a:cs typeface="Twentieth Century"/>
              </a:rPr>
              <a:t>The last place you’ll want to cut costs is people. If you find yourself in a tough spot, try reducing employee hours and compensation before laying them off.</a:t>
            </a:r>
            <a:endParaRPr lang="en-CA" sz="2400" dirty="0">
              <a:effectLst/>
              <a:latin typeface="Twentieth Century"/>
              <a:ea typeface="Twentieth Century"/>
              <a:cs typeface="Twentieth Century"/>
            </a:endParaRPr>
          </a:p>
        </p:txBody>
      </p:sp>
      <p:sp>
        <p:nvSpPr>
          <p:cNvPr id="10" name="TextBox 9">
            <a:extLst>
              <a:ext uri="{FF2B5EF4-FFF2-40B4-BE49-F238E27FC236}">
                <a16:creationId xmlns:a16="http://schemas.microsoft.com/office/drawing/2014/main" id="{A7C70721-9A4A-D96E-768A-7719E134F948}"/>
              </a:ext>
            </a:extLst>
          </p:cNvPr>
          <p:cNvSpPr txBox="1"/>
          <p:nvPr/>
        </p:nvSpPr>
        <p:spPr>
          <a:xfrm rot="20923294">
            <a:off x="676656" y="4090038"/>
            <a:ext cx="2033270" cy="197864"/>
          </a:xfrm>
          <a:prstGeom prst="rect">
            <a:avLst/>
          </a:prstGeom>
          <a:noFill/>
        </p:spPr>
        <p:txBody>
          <a:bodyPr wrap="square" rtlCol="0">
            <a:prstTxWarp prst="textArchUp">
              <a:avLst/>
            </a:prstTxWarp>
            <a:spAutoFit/>
          </a:bodyPr>
          <a:lstStyle/>
          <a:p>
            <a:r>
              <a:rPr lang="en-CA" sz="2400" i="1" dirty="0">
                <a:ln w="0"/>
                <a:solidFill>
                  <a:schemeClr val="accent1"/>
                </a:solidFill>
                <a:effectLst>
                  <a:outerShdw blurRad="38100" dist="25400" dir="5400000" algn="ctr" rotWithShape="0">
                    <a:srgbClr val="6E747A">
                      <a:alpha val="43000"/>
                    </a:srgbClr>
                  </a:outerShdw>
                </a:effectLst>
              </a:rPr>
              <a:t>Some Advice:</a:t>
            </a:r>
            <a:endParaRPr lang="en-US" sz="2400" i="1"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820641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graphicEl>
                                              <a:dgm id="{A259D72D-7CFD-480A-BB74-1001A99F04D5}"/>
                                            </p:graphicEl>
                                          </p:spTgt>
                                        </p:tgtEl>
                                        <p:attrNameLst>
                                          <p:attrName>style.visibility</p:attrName>
                                        </p:attrNameLst>
                                      </p:cBhvr>
                                      <p:to>
                                        <p:strVal val="visible"/>
                                      </p:to>
                                    </p:set>
                                    <p:animEffect transition="in" filter="fade">
                                      <p:cBhvr>
                                        <p:cTn id="7" dur="500"/>
                                        <p:tgtEl>
                                          <p:spTgt spid="7">
                                            <p:graphicEl>
                                              <a:dgm id="{A259D72D-7CFD-480A-BB74-1001A99F04D5}"/>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graphicEl>
                                              <a:dgm id="{FDEDA56D-3B3F-4D4F-8FE0-8A918E265C7C}"/>
                                            </p:graphicEl>
                                          </p:spTgt>
                                        </p:tgtEl>
                                        <p:attrNameLst>
                                          <p:attrName>style.visibility</p:attrName>
                                        </p:attrNameLst>
                                      </p:cBhvr>
                                      <p:to>
                                        <p:strVal val="visible"/>
                                      </p:to>
                                    </p:set>
                                    <p:animEffect transition="in" filter="fade">
                                      <p:cBhvr>
                                        <p:cTn id="12" dur="500"/>
                                        <p:tgtEl>
                                          <p:spTgt spid="7">
                                            <p:graphicEl>
                                              <a:dgm id="{FDEDA56D-3B3F-4D4F-8FE0-8A918E265C7C}"/>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graphicEl>
                                              <a:dgm id="{0C0C4A2B-8EC2-4017-9AB2-8B108D852813}"/>
                                            </p:graphicEl>
                                          </p:spTgt>
                                        </p:tgtEl>
                                        <p:attrNameLst>
                                          <p:attrName>style.visibility</p:attrName>
                                        </p:attrNameLst>
                                      </p:cBhvr>
                                      <p:to>
                                        <p:strVal val="visible"/>
                                      </p:to>
                                    </p:set>
                                    <p:animEffect transition="in" filter="fade">
                                      <p:cBhvr>
                                        <p:cTn id="15" dur="500"/>
                                        <p:tgtEl>
                                          <p:spTgt spid="7">
                                            <p:graphicEl>
                                              <a:dgm id="{0C0C4A2B-8EC2-4017-9AB2-8B108D852813}"/>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graphicEl>
                                              <a:dgm id="{A6C59C14-E649-4F4C-929D-6B49D9A05D3A}"/>
                                            </p:graphicEl>
                                          </p:spTgt>
                                        </p:tgtEl>
                                        <p:attrNameLst>
                                          <p:attrName>style.visibility</p:attrName>
                                        </p:attrNameLst>
                                      </p:cBhvr>
                                      <p:to>
                                        <p:strVal val="visible"/>
                                      </p:to>
                                    </p:set>
                                    <p:animEffect transition="in" filter="fade">
                                      <p:cBhvr>
                                        <p:cTn id="20" dur="500"/>
                                        <p:tgtEl>
                                          <p:spTgt spid="7">
                                            <p:graphicEl>
                                              <a:dgm id="{A6C59C14-E649-4F4C-929D-6B49D9A05D3A}"/>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
                                            <p:graphicEl>
                                              <a:dgm id="{EB9542AF-9C46-497B-9E71-F2A1086D7519}"/>
                                            </p:graphicEl>
                                          </p:spTgt>
                                        </p:tgtEl>
                                        <p:attrNameLst>
                                          <p:attrName>style.visibility</p:attrName>
                                        </p:attrNameLst>
                                      </p:cBhvr>
                                      <p:to>
                                        <p:strVal val="visible"/>
                                      </p:to>
                                    </p:set>
                                    <p:animEffect transition="in" filter="fade">
                                      <p:cBhvr>
                                        <p:cTn id="23" dur="500"/>
                                        <p:tgtEl>
                                          <p:spTgt spid="7">
                                            <p:graphicEl>
                                              <a:dgm id="{EB9542AF-9C46-497B-9E71-F2A1086D7519}"/>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7">
                                            <p:graphicEl>
                                              <a:dgm id="{71141B6E-F26D-4947-A639-396D4D2AA094}"/>
                                            </p:graphicEl>
                                          </p:spTgt>
                                        </p:tgtEl>
                                        <p:attrNameLst>
                                          <p:attrName>style.visibility</p:attrName>
                                        </p:attrNameLst>
                                      </p:cBhvr>
                                      <p:to>
                                        <p:strVal val="visible"/>
                                      </p:to>
                                    </p:set>
                                    <p:animEffect transition="in" filter="fade">
                                      <p:cBhvr>
                                        <p:cTn id="28" dur="500"/>
                                        <p:tgtEl>
                                          <p:spTgt spid="7">
                                            <p:graphicEl>
                                              <a:dgm id="{71141B6E-F26D-4947-A639-396D4D2AA094}"/>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7">
                                            <p:graphicEl>
                                              <a:dgm id="{2BA01201-A782-4A69-A0CE-E8CFA2CE0BDE}"/>
                                            </p:graphicEl>
                                          </p:spTgt>
                                        </p:tgtEl>
                                        <p:attrNameLst>
                                          <p:attrName>style.visibility</p:attrName>
                                        </p:attrNameLst>
                                      </p:cBhvr>
                                      <p:to>
                                        <p:strVal val="visible"/>
                                      </p:to>
                                    </p:set>
                                    <p:animEffect transition="in" filter="fade">
                                      <p:cBhvr>
                                        <p:cTn id="31" dur="500"/>
                                        <p:tgtEl>
                                          <p:spTgt spid="7">
                                            <p:graphicEl>
                                              <a:dgm id="{2BA01201-A782-4A69-A0CE-E8CFA2CE0BDE}"/>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additive="base">
                                        <p:cTn id="36" dur="500" fill="hold"/>
                                        <p:tgtEl>
                                          <p:spTgt spid="10"/>
                                        </p:tgtEl>
                                        <p:attrNameLst>
                                          <p:attrName>ppt_x</p:attrName>
                                        </p:attrNameLst>
                                      </p:cBhvr>
                                      <p:tavLst>
                                        <p:tav tm="0">
                                          <p:val>
                                            <p:strVal val="#ppt_x"/>
                                          </p:val>
                                        </p:tav>
                                        <p:tav tm="100000">
                                          <p:val>
                                            <p:strVal val="#ppt_x"/>
                                          </p:val>
                                        </p:tav>
                                      </p:tavLst>
                                    </p:anim>
                                    <p:anim calcmode="lin" valueType="num">
                                      <p:cBhvr additive="base">
                                        <p:cTn id="3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41B37B4-1CBC-C9F3-6C66-A2ED9ADB1694}"/>
              </a:ext>
            </a:extLst>
          </p:cNvPr>
          <p:cNvSpPr txBox="1"/>
          <p:nvPr/>
        </p:nvSpPr>
        <p:spPr>
          <a:xfrm>
            <a:off x="813816" y="0"/>
            <a:ext cx="10564368" cy="1107996"/>
          </a:xfrm>
          <a:prstGeom prst="rect">
            <a:avLst/>
          </a:prstGeom>
          <a:noFill/>
        </p:spPr>
        <p:txBody>
          <a:bodyPr wrap="square" rtlCol="0">
            <a:spAutoFit/>
          </a:bodyPr>
          <a:lstStyle/>
          <a:p>
            <a:pPr algn="ctr"/>
            <a:r>
              <a:rPr lang="en-CA" sz="6600" b="1" dirty="0">
                <a:latin typeface="Arial" panose="020B0604020202020204" pitchFamily="34" charset="0"/>
                <a:cs typeface="Arial" panose="020B0604020202020204" pitchFamily="34" charset="0"/>
              </a:rPr>
              <a:t>Final Considerations</a:t>
            </a:r>
            <a:endParaRPr lang="en-US" sz="6600" b="1"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4A1CB879-5EDF-55A2-51B2-8BC21C6DEF56}"/>
              </a:ext>
            </a:extLst>
          </p:cNvPr>
          <p:cNvSpPr txBox="1"/>
          <p:nvPr/>
        </p:nvSpPr>
        <p:spPr>
          <a:xfrm>
            <a:off x="0" y="1182520"/>
            <a:ext cx="11256264" cy="1938992"/>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Twentieth Century"/>
                <a:cs typeface="Twentieth Century"/>
              </a:rPr>
              <a:t>It's not always easy for entrepreneurs to see how they can improve their cash flow. You should also seek outside help, such as KRG Entrepreneurship Support Measure Fund or Support Measures for Emerging Enterprises Support Measure Fund. They can also find areas of the business where there is room to improve and find ways to generate more cash internally.</a:t>
            </a:r>
            <a:endParaRPr lang="en-CA" sz="2400" dirty="0">
              <a:effectLst/>
              <a:latin typeface="Twentieth Century"/>
              <a:ea typeface="Twentieth Century"/>
              <a:cs typeface="Twentieth Century"/>
            </a:endParaRPr>
          </a:p>
        </p:txBody>
      </p:sp>
      <p:sp>
        <p:nvSpPr>
          <p:cNvPr id="9" name="TextBox 8">
            <a:extLst>
              <a:ext uri="{FF2B5EF4-FFF2-40B4-BE49-F238E27FC236}">
                <a16:creationId xmlns:a16="http://schemas.microsoft.com/office/drawing/2014/main" id="{B7BF31ED-0005-51B8-3BAD-243646232E8A}"/>
              </a:ext>
            </a:extLst>
          </p:cNvPr>
          <p:cNvSpPr txBox="1"/>
          <p:nvPr/>
        </p:nvSpPr>
        <p:spPr>
          <a:xfrm>
            <a:off x="393192" y="3196036"/>
            <a:ext cx="7150608" cy="1200329"/>
          </a:xfrm>
          <a:prstGeom prst="rect">
            <a:avLst/>
          </a:prstGeom>
          <a:noFill/>
        </p:spPr>
        <p:txBody>
          <a:bodyPr wrap="square">
            <a:spAutoFit/>
          </a:bodyPr>
          <a:lstStyle/>
          <a:p>
            <a:pPr>
              <a:spcAft>
                <a:spcPts val="800"/>
              </a:spcAft>
            </a:pPr>
            <a:r>
              <a:rPr lang="en-CA" sz="2400" dirty="0">
                <a:effectLst/>
                <a:ea typeface="Twentieth Century"/>
                <a:cs typeface="Twentieth Century"/>
              </a:rPr>
              <a:t>Negative cash flow usually means they’ll need to turn to short-term financing to cover the gap and ensure they can pay the bills, such as a better line of credit. </a:t>
            </a:r>
          </a:p>
        </p:txBody>
      </p:sp>
      <p:sp>
        <p:nvSpPr>
          <p:cNvPr id="11" name="TextBox 10">
            <a:extLst>
              <a:ext uri="{FF2B5EF4-FFF2-40B4-BE49-F238E27FC236}">
                <a16:creationId xmlns:a16="http://schemas.microsoft.com/office/drawing/2014/main" id="{90298B9E-BF35-86D5-6DB4-674CC8E2456C}"/>
              </a:ext>
            </a:extLst>
          </p:cNvPr>
          <p:cNvSpPr txBox="1"/>
          <p:nvPr/>
        </p:nvSpPr>
        <p:spPr>
          <a:xfrm>
            <a:off x="3828288" y="4595842"/>
            <a:ext cx="8561832" cy="2308324"/>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Twentieth Century"/>
                <a:cs typeface="Twentieth Century"/>
              </a:rPr>
              <a:t>This isn’t necessarily an issue for large businesses with easy access to multiple forms of credit. But it can be fatal for small businesses who often pay high interest to access short-term working capital funding.   If cash flow is tight, you run the risk of not being able to make the payments on that loan. You don't want to get caught in a common and painful debt trap. </a:t>
            </a:r>
            <a:endParaRPr lang="en-CA" sz="2400" dirty="0">
              <a:effectLst/>
              <a:latin typeface="Twentieth Century"/>
              <a:ea typeface="Twentieth Century"/>
              <a:cs typeface="Twentieth Century"/>
            </a:endParaRPr>
          </a:p>
        </p:txBody>
      </p:sp>
      <p:pic>
        <p:nvPicPr>
          <p:cNvPr id="1026" name="Picture 2">
            <a:extLst>
              <a:ext uri="{FF2B5EF4-FFF2-40B4-BE49-F238E27FC236}">
                <a16:creationId xmlns:a16="http://schemas.microsoft.com/office/drawing/2014/main" id="{48906155-524F-B6CE-35DF-1EEFFCE94A3E}"/>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0000" b="90167" l="8667" r="94167">
                        <a14:foregroundMark x1="9333" y1="56667" x2="8667" y2="69833"/>
                        <a14:foregroundMark x1="27667" y1="90667" x2="43000" y2="91667"/>
                        <a14:foregroundMark x1="43000" y1="91667" x2="58167" y2="91167"/>
                        <a14:foregroundMark x1="58167" y1="91167" x2="67167" y2="91167"/>
                        <a14:foregroundMark x1="67167" y1="91167" x2="81667" y2="90333"/>
                        <a14:foregroundMark x1="81667" y1="90333" x2="86167" y2="74000"/>
                        <a14:foregroundMark x1="86167" y1="74000" x2="83167" y2="59833"/>
                        <a14:foregroundMark x1="83167" y1="59833" x2="83167" y2="59833"/>
                        <a14:foregroundMark x1="70167" y1="42167" x2="80833" y2="22000"/>
                        <a14:foregroundMark x1="80833" y1="22000" x2="85500" y2="43667"/>
                        <a14:foregroundMark x1="94167" y1="27667" x2="94167" y2="26000"/>
                      </a14:backgroundRemoval>
                    </a14:imgEffect>
                  </a14:imgLayer>
                </a14:imgProps>
              </a:ext>
              <a:ext uri="{28A0092B-C50C-407E-A947-70E740481C1C}">
                <a14:useLocalDpi xmlns:a14="http://schemas.microsoft.com/office/drawing/2010/main" val="0"/>
              </a:ext>
            </a:extLst>
          </a:blip>
          <a:srcRect/>
          <a:stretch>
            <a:fillRect/>
          </a:stretch>
        </p:blipFill>
        <p:spPr bwMode="auto">
          <a:xfrm>
            <a:off x="9317736" y="2371806"/>
            <a:ext cx="2578608" cy="24435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B126DCC-8A45-BEBE-19C7-9500E305160F}"/>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236220" y="3796200"/>
            <a:ext cx="4405884" cy="33998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2984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fade">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028"/>
                                        </p:tgtEl>
                                        <p:attrNameLst>
                                          <p:attrName>style.visibility</p:attrName>
                                        </p:attrNameLst>
                                      </p:cBhvr>
                                      <p:to>
                                        <p:strVal val="visible"/>
                                      </p:to>
                                    </p:set>
                                    <p:animEffect transition="in" filter="fade">
                                      <p:cBhvr>
                                        <p:cTn id="20" dur="500"/>
                                        <p:tgtEl>
                                          <p:spTgt spid="1028"/>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1FCD3-04C3-4E89-8F8C-17F8A72DC4DE}"/>
              </a:ext>
            </a:extLst>
          </p:cNvPr>
          <p:cNvSpPr>
            <a:spLocks noGrp="1"/>
          </p:cNvSpPr>
          <p:nvPr>
            <p:ph type="title"/>
          </p:nvPr>
        </p:nvSpPr>
        <p:spPr/>
        <p:txBody>
          <a:bodyPr>
            <a:normAutofit/>
          </a:bodyPr>
          <a:lstStyle/>
          <a:p>
            <a:pPr algn="ctr"/>
            <a:r>
              <a:rPr lang="en-CA" sz="6600" b="1" dirty="0">
                <a:latin typeface="Arial" panose="020B0604020202020204" pitchFamily="34" charset="0"/>
                <a:cs typeface="Arial" panose="020B0604020202020204" pitchFamily="34" charset="0"/>
              </a:rPr>
              <a:t>TRUE OR FALSE</a:t>
            </a:r>
            <a:endParaRPr lang="en-US" sz="6600" b="1"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56C1FEBA-5AB5-460E-8CE9-DB1D2425B4B1}"/>
              </a:ext>
            </a:extLst>
          </p:cNvPr>
          <p:cNvGrpSpPr/>
          <p:nvPr/>
        </p:nvGrpSpPr>
        <p:grpSpPr>
          <a:xfrm>
            <a:off x="3418113" y="3601617"/>
            <a:ext cx="5355775" cy="1138334"/>
            <a:chOff x="3418113" y="3601617"/>
            <a:chExt cx="5355775" cy="1138334"/>
          </a:xfrm>
        </p:grpSpPr>
        <p:sp>
          <p:nvSpPr>
            <p:cNvPr id="5" name="Rectangle: Rounded Corners 4">
              <a:hlinkClick r:id="rId2" action="ppaction://hlinksldjump"/>
              <a:extLst>
                <a:ext uri="{FF2B5EF4-FFF2-40B4-BE49-F238E27FC236}">
                  <a16:creationId xmlns:a16="http://schemas.microsoft.com/office/drawing/2014/main" id="{B2EB9CEA-08DC-437E-9410-B217174C9C09}"/>
                </a:ext>
              </a:extLst>
            </p:cNvPr>
            <p:cNvSpPr/>
            <p:nvPr/>
          </p:nvSpPr>
          <p:spPr>
            <a:xfrm>
              <a:off x="7517366" y="3601617"/>
              <a:ext cx="1256522" cy="113833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False</a:t>
              </a:r>
              <a:endParaRPr lang="en-US" sz="2400" dirty="0"/>
            </a:p>
          </p:txBody>
        </p:sp>
        <p:sp>
          <p:nvSpPr>
            <p:cNvPr id="6" name="Rectangle: Rounded Corners 5">
              <a:hlinkClick r:id="rId3" action="ppaction://hlinksldjump"/>
              <a:extLst>
                <a:ext uri="{FF2B5EF4-FFF2-40B4-BE49-F238E27FC236}">
                  <a16:creationId xmlns:a16="http://schemas.microsoft.com/office/drawing/2014/main" id="{5605162C-B46D-4DEE-8006-FE4937660161}"/>
                </a:ext>
              </a:extLst>
            </p:cNvPr>
            <p:cNvSpPr/>
            <p:nvPr/>
          </p:nvSpPr>
          <p:spPr>
            <a:xfrm>
              <a:off x="3418113" y="3601617"/>
              <a:ext cx="1256522" cy="1138334"/>
            </a:xfrm>
            <a:prstGeom prst="roundRect">
              <a:avLst/>
            </a:prstGeom>
            <a:solidFill>
              <a:schemeClr val="accent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sz="2800" dirty="0"/>
                <a:t>True</a:t>
              </a:r>
              <a:endParaRPr lang="en-US" sz="2800" dirty="0"/>
            </a:p>
          </p:txBody>
        </p:sp>
      </p:grpSp>
      <p:sp>
        <p:nvSpPr>
          <p:cNvPr id="4" name="TextBox 3">
            <a:extLst>
              <a:ext uri="{FF2B5EF4-FFF2-40B4-BE49-F238E27FC236}">
                <a16:creationId xmlns:a16="http://schemas.microsoft.com/office/drawing/2014/main" id="{F1A9513E-19C1-138F-D8FB-12ECD0220D8F}"/>
              </a:ext>
            </a:extLst>
          </p:cNvPr>
          <p:cNvSpPr txBox="1"/>
          <p:nvPr/>
        </p:nvSpPr>
        <p:spPr>
          <a:xfrm>
            <a:off x="1524381" y="1970417"/>
            <a:ext cx="9143238" cy="1129668"/>
          </a:xfrm>
          <a:prstGeom prst="rect">
            <a:avLst/>
          </a:prstGeom>
          <a:noFill/>
        </p:spPr>
        <p:txBody>
          <a:bodyPr wrap="square">
            <a:spAutoFit/>
          </a:bodyPr>
          <a:lstStyle/>
          <a:p>
            <a:pPr algn="ctr">
              <a:lnSpc>
                <a:spcPct val="125000"/>
              </a:lnSpc>
              <a:spcAft>
                <a:spcPts val="800"/>
              </a:spcAft>
            </a:pPr>
            <a:r>
              <a:rPr lang="en-CA" sz="2800" b="1" dirty="0">
                <a:solidFill>
                  <a:srgbClr val="000000"/>
                </a:solidFill>
                <a:effectLst/>
                <a:latin typeface="Calibri" panose="020F0502020204030204" pitchFamily="34" charset="0"/>
                <a:ea typeface="Twentieth Century"/>
              </a:rPr>
              <a:t>Working capital is the amount of money available after income taxes.</a:t>
            </a:r>
            <a:endParaRPr lang="en-CA" sz="2800" b="1" dirty="0">
              <a:effectLst/>
              <a:latin typeface="Twentieth Century"/>
              <a:ea typeface="Twentieth Century"/>
              <a:cs typeface="Twentieth Century"/>
            </a:endParaRPr>
          </a:p>
        </p:txBody>
      </p:sp>
    </p:spTree>
    <p:extLst>
      <p:ext uri="{BB962C8B-B14F-4D97-AF65-F5344CB8AC3E}">
        <p14:creationId xmlns:p14="http://schemas.microsoft.com/office/powerpoint/2010/main" val="28397589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hlinkClick r:id="rId2" action="ppaction://hlinksldjump"/>
            <a:extLst>
              <a:ext uri="{FF2B5EF4-FFF2-40B4-BE49-F238E27FC236}">
                <a16:creationId xmlns:a16="http://schemas.microsoft.com/office/drawing/2014/main" id="{8D5F09FB-36D0-2B70-38A5-63FAB645FFE9}"/>
              </a:ext>
            </a:extLst>
          </p:cNvPr>
          <p:cNvSpPr/>
          <p:nvPr/>
        </p:nvSpPr>
        <p:spPr>
          <a:xfrm>
            <a:off x="5236681" y="4184663"/>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
        <p:nvSpPr>
          <p:cNvPr id="5" name="Rectangle 4">
            <a:extLst>
              <a:ext uri="{FF2B5EF4-FFF2-40B4-BE49-F238E27FC236}">
                <a16:creationId xmlns:a16="http://schemas.microsoft.com/office/drawing/2014/main" id="{3F6C4DB8-A9A0-C6AD-7EF5-4C1CFFE90063}"/>
              </a:ext>
            </a:extLst>
          </p:cNvPr>
          <p:cNvSpPr/>
          <p:nvPr/>
        </p:nvSpPr>
        <p:spPr>
          <a:xfrm>
            <a:off x="3047999" y="1102568"/>
            <a:ext cx="6096000" cy="1569660"/>
          </a:xfrm>
          <a:prstGeom prst="rect">
            <a:avLst/>
          </a:prstGeom>
        </p:spPr>
        <p:txBody>
          <a:bodyPr>
            <a:spAutoFit/>
          </a:bodyPr>
          <a:lstStyle/>
          <a:p>
            <a:pPr lvl="0" algn="ctr"/>
            <a:r>
              <a:rPr lang="en-US" sz="4800" b="1" dirty="0">
                <a:solidFill>
                  <a:prstClr val="black"/>
                </a:solidFill>
                <a:latin typeface="Arial" panose="020B0604020202020204" pitchFamily="34" charset="0"/>
                <a:cs typeface="Arial" panose="020B0604020202020204" pitchFamily="34" charset="0"/>
              </a:rPr>
              <a:t>Congratulations, you are correct!</a:t>
            </a:r>
          </a:p>
        </p:txBody>
      </p:sp>
      <p:sp>
        <p:nvSpPr>
          <p:cNvPr id="7" name="TextBox 6">
            <a:extLst>
              <a:ext uri="{FF2B5EF4-FFF2-40B4-BE49-F238E27FC236}">
                <a16:creationId xmlns:a16="http://schemas.microsoft.com/office/drawing/2014/main" id="{2B6F64F2-29F2-77DB-8152-DD401F7AEB7D}"/>
              </a:ext>
            </a:extLst>
          </p:cNvPr>
          <p:cNvSpPr txBox="1"/>
          <p:nvPr/>
        </p:nvSpPr>
        <p:spPr>
          <a:xfrm>
            <a:off x="1740213" y="2748273"/>
            <a:ext cx="8711568" cy="1200329"/>
          </a:xfrm>
          <a:prstGeom prst="rect">
            <a:avLst/>
          </a:prstGeom>
          <a:noFill/>
        </p:spPr>
        <p:txBody>
          <a:bodyPr wrap="square">
            <a:spAutoFit/>
          </a:bodyPr>
          <a:lstStyle/>
          <a:p>
            <a:pPr algn="ctr"/>
            <a:r>
              <a:rPr lang="en-CA" sz="2400" i="1" dirty="0">
                <a:latin typeface="Calibri" panose="020F0502020204030204" pitchFamily="34" charset="0"/>
                <a:ea typeface="Twentieth Century"/>
              </a:rPr>
              <a:t>I</a:t>
            </a:r>
            <a:r>
              <a:rPr lang="en-CA" sz="2400" i="1" dirty="0">
                <a:effectLst/>
                <a:latin typeface="Calibri" panose="020F0502020204030204" pitchFamily="34" charset="0"/>
                <a:ea typeface="Twentieth Century"/>
              </a:rPr>
              <a:t>ncome after income taxes  =  net profit!  </a:t>
            </a:r>
            <a:r>
              <a:rPr lang="en-CA" sz="2400" i="1" dirty="0">
                <a:solidFill>
                  <a:srgbClr val="000000"/>
                </a:solidFill>
                <a:effectLst/>
                <a:latin typeface="Calibri" panose="020F0502020204030204" pitchFamily="34" charset="0"/>
                <a:ea typeface="Twentieth Century"/>
              </a:rPr>
              <a:t>Working capital is the amount of cash and other assets a business has available after all its current debts or obligations are accounted for. </a:t>
            </a:r>
            <a:endParaRPr lang="en-US" sz="2400" dirty="0"/>
          </a:p>
        </p:txBody>
      </p:sp>
    </p:spTree>
    <p:extLst>
      <p:ext uri="{BB962C8B-B14F-4D97-AF65-F5344CB8AC3E}">
        <p14:creationId xmlns:p14="http://schemas.microsoft.com/office/powerpoint/2010/main" val="935151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51E950-919B-3025-E992-D5871F3890DF}"/>
              </a:ext>
            </a:extLst>
          </p:cNvPr>
          <p:cNvSpPr txBox="1"/>
          <p:nvPr/>
        </p:nvSpPr>
        <p:spPr>
          <a:xfrm>
            <a:off x="3723259" y="1859340"/>
            <a:ext cx="4572000" cy="1569660"/>
          </a:xfrm>
          <a:prstGeom prst="rect">
            <a:avLst/>
          </a:prstGeom>
          <a:noFill/>
        </p:spPr>
        <p:txBody>
          <a:bodyPr wrap="square" rtlCol="0">
            <a:spAutoFit/>
          </a:bodyPr>
          <a:lstStyle/>
          <a:p>
            <a:pPr algn="ctr"/>
            <a:r>
              <a:rPr lang="en-US" sz="4800" b="1" dirty="0">
                <a:latin typeface="Arial" panose="020B0604020202020204" pitchFamily="34" charset="0"/>
                <a:cs typeface="Arial" panose="020B0604020202020204" pitchFamily="34" charset="0"/>
              </a:rPr>
              <a:t>Sorry. Please try again.</a:t>
            </a:r>
          </a:p>
        </p:txBody>
      </p:sp>
      <p:sp>
        <p:nvSpPr>
          <p:cNvPr id="3" name="Rectangle: Rounded Corners 2">
            <a:hlinkClick r:id="rId2" action="ppaction://hlinksldjump"/>
            <a:extLst>
              <a:ext uri="{FF2B5EF4-FFF2-40B4-BE49-F238E27FC236}">
                <a16:creationId xmlns:a16="http://schemas.microsoft.com/office/drawing/2014/main" id="{E5C36AF6-096B-FBA3-5AF0-FB9E792D4499}"/>
              </a:ext>
            </a:extLst>
          </p:cNvPr>
          <p:cNvSpPr/>
          <p:nvPr/>
        </p:nvSpPr>
        <p:spPr>
          <a:xfrm>
            <a:off x="5111385" y="3593593"/>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27272098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8F89C-C9EF-8658-1EE0-D5622B85C3F1}"/>
              </a:ext>
            </a:extLst>
          </p:cNvPr>
          <p:cNvSpPr txBox="1">
            <a:spLocks/>
          </p:cNvSpPr>
          <p:nvPr/>
        </p:nvSpPr>
        <p:spPr>
          <a:xfrm>
            <a:off x="838200" y="419989"/>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6600" b="1" dirty="0">
                <a:latin typeface="Arial" panose="020B0604020202020204" pitchFamily="34" charset="0"/>
                <a:cs typeface="Arial" panose="020B0604020202020204" pitchFamily="34" charset="0"/>
              </a:rPr>
              <a:t>SELF EVALUATION</a:t>
            </a:r>
            <a:endParaRPr lang="en-US" sz="6600" b="1" dirty="0">
              <a:latin typeface="Arial" panose="020B0604020202020204" pitchFamily="34" charset="0"/>
              <a:cs typeface="Arial" panose="020B0604020202020204" pitchFamily="34" charset="0"/>
            </a:endParaRPr>
          </a:p>
        </p:txBody>
      </p:sp>
      <p:sp>
        <p:nvSpPr>
          <p:cNvPr id="3" name="Rectangle: Rounded Corners 2">
            <a:hlinkClick r:id="rId2" action="ppaction://hlinksldjump"/>
            <a:extLst>
              <a:ext uri="{FF2B5EF4-FFF2-40B4-BE49-F238E27FC236}">
                <a16:creationId xmlns:a16="http://schemas.microsoft.com/office/drawing/2014/main" id="{34DE172E-4D23-4160-3B83-F49B28982A7E}"/>
              </a:ext>
            </a:extLst>
          </p:cNvPr>
          <p:cNvSpPr/>
          <p:nvPr/>
        </p:nvSpPr>
        <p:spPr>
          <a:xfrm>
            <a:off x="176784" y="3623106"/>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B.</a:t>
            </a:r>
            <a:endParaRPr lang="en-US" sz="2200" dirty="0"/>
          </a:p>
        </p:txBody>
      </p:sp>
      <p:sp>
        <p:nvSpPr>
          <p:cNvPr id="8" name="Rectangle: Rounded Corners 7">
            <a:hlinkClick r:id="rId3" action="ppaction://hlinksldjump"/>
            <a:extLst>
              <a:ext uri="{FF2B5EF4-FFF2-40B4-BE49-F238E27FC236}">
                <a16:creationId xmlns:a16="http://schemas.microsoft.com/office/drawing/2014/main" id="{01E826E2-9D5B-C3CB-016C-5D6C4F5E1F6F}"/>
              </a:ext>
            </a:extLst>
          </p:cNvPr>
          <p:cNvSpPr/>
          <p:nvPr/>
        </p:nvSpPr>
        <p:spPr>
          <a:xfrm>
            <a:off x="176784" y="4613359"/>
            <a:ext cx="661416" cy="634303"/>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C.</a:t>
            </a:r>
            <a:endParaRPr lang="en-US" sz="2200" dirty="0"/>
          </a:p>
        </p:txBody>
      </p:sp>
      <p:sp>
        <p:nvSpPr>
          <p:cNvPr id="9" name="Rectangle: Rounded Corners 8">
            <a:hlinkClick r:id="rId2" action="ppaction://hlinksldjump"/>
            <a:extLst>
              <a:ext uri="{FF2B5EF4-FFF2-40B4-BE49-F238E27FC236}">
                <a16:creationId xmlns:a16="http://schemas.microsoft.com/office/drawing/2014/main" id="{53226E24-9BE7-07B1-1ED7-2080EC690642}"/>
              </a:ext>
            </a:extLst>
          </p:cNvPr>
          <p:cNvSpPr/>
          <p:nvPr/>
        </p:nvSpPr>
        <p:spPr>
          <a:xfrm>
            <a:off x="176784" y="2623643"/>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A.</a:t>
            </a:r>
            <a:endParaRPr lang="en-US" sz="2200" dirty="0"/>
          </a:p>
        </p:txBody>
      </p:sp>
      <p:sp>
        <p:nvSpPr>
          <p:cNvPr id="11" name="TextBox 10">
            <a:extLst>
              <a:ext uri="{FF2B5EF4-FFF2-40B4-BE49-F238E27FC236}">
                <a16:creationId xmlns:a16="http://schemas.microsoft.com/office/drawing/2014/main" id="{9B467B8A-EBF9-0EC7-F6BC-03CC568DDCB4}"/>
              </a:ext>
            </a:extLst>
          </p:cNvPr>
          <p:cNvSpPr txBox="1"/>
          <p:nvPr/>
        </p:nvSpPr>
        <p:spPr>
          <a:xfrm>
            <a:off x="75438" y="1483942"/>
            <a:ext cx="9160002" cy="523220"/>
          </a:xfrm>
          <a:prstGeom prst="rect">
            <a:avLst/>
          </a:prstGeom>
          <a:noFill/>
        </p:spPr>
        <p:txBody>
          <a:bodyPr wrap="square">
            <a:spAutoFit/>
          </a:bodyPr>
          <a:lstStyle/>
          <a:p>
            <a:r>
              <a:rPr lang="en-CA" sz="2800" u="sng" dirty="0">
                <a:solidFill>
                  <a:srgbClr val="000000"/>
                </a:solidFill>
                <a:effectLst/>
                <a:latin typeface="Calibri" panose="020F0502020204030204" pitchFamily="34" charset="0"/>
                <a:ea typeface="Twentieth Century"/>
              </a:rPr>
              <a:t>What are some simple solutions to avoid negative cash flow?</a:t>
            </a:r>
            <a:endParaRPr lang="en-US" sz="2800" u="sng" dirty="0"/>
          </a:p>
        </p:txBody>
      </p:sp>
      <p:sp>
        <p:nvSpPr>
          <p:cNvPr id="13" name="TextBox 12">
            <a:extLst>
              <a:ext uri="{FF2B5EF4-FFF2-40B4-BE49-F238E27FC236}">
                <a16:creationId xmlns:a16="http://schemas.microsoft.com/office/drawing/2014/main" id="{EC80C458-549E-0C04-D87F-FBAB5DD7F607}"/>
              </a:ext>
            </a:extLst>
          </p:cNvPr>
          <p:cNvSpPr txBox="1"/>
          <p:nvPr/>
        </p:nvSpPr>
        <p:spPr>
          <a:xfrm>
            <a:off x="838200" y="4622569"/>
            <a:ext cx="10716768" cy="830997"/>
          </a:xfrm>
          <a:prstGeom prst="rect">
            <a:avLst/>
          </a:prstGeom>
          <a:noFill/>
        </p:spPr>
        <p:txBody>
          <a:bodyPr wrap="square" rtlCol="0">
            <a:spAutoFit/>
          </a:bodyPr>
          <a:lstStyle/>
          <a:p>
            <a:r>
              <a:rPr lang="en-CA" sz="2400" dirty="0"/>
              <a:t>Send your invoices on time and seek long-term loans with low interest to finance major purchases.</a:t>
            </a:r>
            <a:endParaRPr lang="en-US" sz="2400" dirty="0"/>
          </a:p>
        </p:txBody>
      </p:sp>
      <p:sp>
        <p:nvSpPr>
          <p:cNvPr id="14" name="TextBox 13">
            <a:extLst>
              <a:ext uri="{FF2B5EF4-FFF2-40B4-BE49-F238E27FC236}">
                <a16:creationId xmlns:a16="http://schemas.microsoft.com/office/drawing/2014/main" id="{D6E4AB4B-252D-DA8C-A722-81B5310A3587}"/>
              </a:ext>
            </a:extLst>
          </p:cNvPr>
          <p:cNvSpPr txBox="1"/>
          <p:nvPr/>
        </p:nvSpPr>
        <p:spPr>
          <a:xfrm>
            <a:off x="905256" y="2709961"/>
            <a:ext cx="10448544" cy="830997"/>
          </a:xfrm>
          <a:prstGeom prst="rect">
            <a:avLst/>
          </a:prstGeom>
          <a:noFill/>
        </p:spPr>
        <p:txBody>
          <a:bodyPr wrap="square" rtlCol="0">
            <a:spAutoFit/>
          </a:bodyPr>
          <a:lstStyle/>
          <a:p>
            <a:r>
              <a:rPr lang="en-CA" sz="2400" dirty="0"/>
              <a:t>Actively search for business partners and constantly look for ways to reduce costs in your business, like salaries.</a:t>
            </a:r>
            <a:endParaRPr lang="en-US" sz="2400" dirty="0"/>
          </a:p>
        </p:txBody>
      </p:sp>
      <p:sp>
        <p:nvSpPr>
          <p:cNvPr id="15" name="TextBox 14">
            <a:extLst>
              <a:ext uri="{FF2B5EF4-FFF2-40B4-BE49-F238E27FC236}">
                <a16:creationId xmlns:a16="http://schemas.microsoft.com/office/drawing/2014/main" id="{BC9EB1CD-B6A4-0562-F6A9-23EF5B4D2B66}"/>
              </a:ext>
            </a:extLst>
          </p:cNvPr>
          <p:cNvSpPr txBox="1"/>
          <p:nvPr/>
        </p:nvSpPr>
        <p:spPr>
          <a:xfrm>
            <a:off x="838200" y="3654528"/>
            <a:ext cx="10122408" cy="830997"/>
          </a:xfrm>
          <a:prstGeom prst="rect">
            <a:avLst/>
          </a:prstGeom>
          <a:noFill/>
        </p:spPr>
        <p:txBody>
          <a:bodyPr wrap="square" rtlCol="0">
            <a:spAutoFit/>
          </a:bodyPr>
          <a:lstStyle/>
          <a:p>
            <a:r>
              <a:rPr lang="en-CA" sz="2400" dirty="0"/>
              <a:t>Seek out fast cash in the form of short-term loans to guarantee positive cash flow, and only deal with vendors who give you discounts.</a:t>
            </a:r>
            <a:endParaRPr lang="en-US" sz="2400" dirty="0"/>
          </a:p>
        </p:txBody>
      </p:sp>
    </p:spTree>
    <p:extLst>
      <p:ext uri="{BB962C8B-B14F-4D97-AF65-F5344CB8AC3E}">
        <p14:creationId xmlns:p14="http://schemas.microsoft.com/office/powerpoint/2010/main" val="36260526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hlinkClick r:id="rId2" action="ppaction://hlinksldjump"/>
            <a:extLst>
              <a:ext uri="{FF2B5EF4-FFF2-40B4-BE49-F238E27FC236}">
                <a16:creationId xmlns:a16="http://schemas.microsoft.com/office/drawing/2014/main" id="{2AADB544-E633-3E4A-17DA-A1CFA23B5F56}"/>
              </a:ext>
            </a:extLst>
          </p:cNvPr>
          <p:cNvSpPr/>
          <p:nvPr/>
        </p:nvSpPr>
        <p:spPr>
          <a:xfrm>
            <a:off x="5236681" y="2995952"/>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
        <p:nvSpPr>
          <p:cNvPr id="3" name="Rectangle 2">
            <a:extLst>
              <a:ext uri="{FF2B5EF4-FFF2-40B4-BE49-F238E27FC236}">
                <a16:creationId xmlns:a16="http://schemas.microsoft.com/office/drawing/2014/main" id="{5B480365-D669-106E-9858-CA2FF3E77C48}"/>
              </a:ext>
            </a:extLst>
          </p:cNvPr>
          <p:cNvSpPr/>
          <p:nvPr/>
        </p:nvSpPr>
        <p:spPr>
          <a:xfrm>
            <a:off x="3047997" y="1102568"/>
            <a:ext cx="6096000" cy="1569660"/>
          </a:xfrm>
          <a:prstGeom prst="rect">
            <a:avLst/>
          </a:prstGeom>
        </p:spPr>
        <p:txBody>
          <a:bodyPr>
            <a:spAutoFit/>
          </a:bodyPr>
          <a:lstStyle/>
          <a:p>
            <a:pPr lvl="0" algn="ctr"/>
            <a:r>
              <a:rPr lang="en-US" sz="4800" b="1" dirty="0">
                <a:solidFill>
                  <a:prstClr val="black"/>
                </a:solidFill>
                <a:latin typeface="Arial" panose="020B0604020202020204" pitchFamily="34" charset="0"/>
                <a:cs typeface="Arial" panose="020B0604020202020204" pitchFamily="34" charset="0"/>
              </a:rPr>
              <a:t>Congratulations, you are correct!</a:t>
            </a:r>
          </a:p>
        </p:txBody>
      </p:sp>
    </p:spTree>
    <p:extLst>
      <p:ext uri="{BB962C8B-B14F-4D97-AF65-F5344CB8AC3E}">
        <p14:creationId xmlns:p14="http://schemas.microsoft.com/office/powerpoint/2010/main" val="16046585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C710FB-4A2D-2243-2F4B-7167F82330C3}"/>
              </a:ext>
            </a:extLst>
          </p:cNvPr>
          <p:cNvSpPr txBox="1"/>
          <p:nvPr/>
        </p:nvSpPr>
        <p:spPr>
          <a:xfrm>
            <a:off x="3723259" y="1859340"/>
            <a:ext cx="4572000" cy="1569660"/>
          </a:xfrm>
          <a:prstGeom prst="rect">
            <a:avLst/>
          </a:prstGeom>
          <a:noFill/>
        </p:spPr>
        <p:txBody>
          <a:bodyPr wrap="square" rtlCol="0">
            <a:spAutoFit/>
          </a:bodyPr>
          <a:lstStyle/>
          <a:p>
            <a:pPr algn="ctr"/>
            <a:r>
              <a:rPr lang="en-US" sz="4800" b="1" dirty="0">
                <a:latin typeface="Arial" panose="020B0604020202020204" pitchFamily="34" charset="0"/>
                <a:cs typeface="Arial" panose="020B0604020202020204" pitchFamily="34" charset="0"/>
              </a:rPr>
              <a:t>Sorry. Please try again.</a:t>
            </a:r>
          </a:p>
        </p:txBody>
      </p:sp>
      <p:sp>
        <p:nvSpPr>
          <p:cNvPr id="3" name="Rectangle: Rounded Corners 2">
            <a:hlinkClick r:id="rId2" action="ppaction://hlinksldjump"/>
            <a:extLst>
              <a:ext uri="{FF2B5EF4-FFF2-40B4-BE49-F238E27FC236}">
                <a16:creationId xmlns:a16="http://schemas.microsoft.com/office/drawing/2014/main" id="{087A55A9-2836-1739-1C9B-1BB2EF503726}"/>
              </a:ext>
            </a:extLst>
          </p:cNvPr>
          <p:cNvSpPr/>
          <p:nvPr/>
        </p:nvSpPr>
        <p:spPr>
          <a:xfrm>
            <a:off x="5111385" y="3593593"/>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40330633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195804" y="1063690"/>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b="1" dirty="0">
                <a:ln w="22225">
                  <a:solidFill>
                    <a:schemeClr val="accent6">
                      <a:lumMod val="75000"/>
                    </a:schemeClr>
                  </a:solidFill>
                  <a:prstDash val="solid"/>
                </a:ln>
                <a:solidFill>
                  <a:schemeClr val="accent6">
                    <a:lumMod val="60000"/>
                    <a:lumOff val="40000"/>
                  </a:schemeClr>
                </a:solidFill>
              </a:rPr>
              <a:t>Congratulations, you have completed this module! </a:t>
            </a:r>
            <a:endParaRPr lang="en-US" sz="6600" b="1" dirty="0">
              <a:ln w="22225">
                <a:solidFill>
                  <a:schemeClr val="accent6">
                    <a:lumMod val="75000"/>
                  </a:schemeClr>
                </a:solidFill>
                <a:prstDash val="solid"/>
              </a:ln>
              <a:solidFill>
                <a:schemeClr val="accent6">
                  <a:lumMod val="60000"/>
                  <a:lumOff val="40000"/>
                </a:schemeClr>
              </a:solidFill>
            </a:endParaRPr>
          </a:p>
        </p:txBody>
      </p:sp>
      <p:sp>
        <p:nvSpPr>
          <p:cNvPr id="3" name="TextBox 2">
            <a:extLst>
              <a:ext uri="{FF2B5EF4-FFF2-40B4-BE49-F238E27FC236}">
                <a16:creationId xmlns:a16="http://schemas.microsoft.com/office/drawing/2014/main" id="{1E0FA0AC-3880-4254-A8F5-293DCD90CC28}"/>
              </a:ext>
            </a:extLst>
          </p:cNvPr>
          <p:cNvSpPr txBox="1"/>
          <p:nvPr/>
        </p:nvSpPr>
        <p:spPr>
          <a:xfrm>
            <a:off x="2054540" y="4203011"/>
            <a:ext cx="8082918" cy="523220"/>
          </a:xfrm>
          <a:prstGeom prst="rect">
            <a:avLst/>
          </a:prstGeom>
          <a:noFill/>
        </p:spPr>
        <p:txBody>
          <a:bodyPr wrap="none" rtlCol="0">
            <a:spAutoFit/>
          </a:bodyPr>
          <a:lstStyle/>
          <a:p>
            <a:r>
              <a:rPr lang="en-CA" sz="2800" dirty="0"/>
              <a:t>The next Module will be: How to Read Financial Ratios</a:t>
            </a:r>
            <a:endParaRPr lang="en-US" sz="2800" dirty="0"/>
          </a:p>
        </p:txBody>
      </p:sp>
      <p:grpSp>
        <p:nvGrpSpPr>
          <p:cNvPr id="4" name="Group 3">
            <a:extLst>
              <a:ext uri="{FF2B5EF4-FFF2-40B4-BE49-F238E27FC236}">
                <a16:creationId xmlns:a16="http://schemas.microsoft.com/office/drawing/2014/main" id="{46857C66-D892-4134-A931-22A840CC1362}"/>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79770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68927-C666-6C2B-CF84-4D5692FCF757}"/>
              </a:ext>
            </a:extLst>
          </p:cNvPr>
          <p:cNvSpPr txBox="1">
            <a:spLocks/>
          </p:cNvSpPr>
          <p:nvPr/>
        </p:nvSpPr>
        <p:spPr>
          <a:xfrm>
            <a:off x="838200" y="265191"/>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6600" b="1" dirty="0">
                <a:latin typeface="Arial" panose="020B0604020202020204" pitchFamily="34" charset="0"/>
                <a:cs typeface="Arial" panose="020B0604020202020204" pitchFamily="34" charset="0"/>
              </a:rPr>
              <a:t>GLOSSARY</a:t>
            </a:r>
            <a:endParaRPr lang="en-US" sz="6600" b="1"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156705E-7E41-BA0C-C5F8-1BD1D09E01BA}"/>
              </a:ext>
            </a:extLst>
          </p:cNvPr>
          <p:cNvSpPr/>
          <p:nvPr/>
        </p:nvSpPr>
        <p:spPr>
          <a:xfrm>
            <a:off x="8803173" y="566290"/>
            <a:ext cx="3295457" cy="7233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2E165539-292F-1920-4C7E-65A87A14CCF0}"/>
              </a:ext>
            </a:extLst>
          </p:cNvPr>
          <p:cNvSpPr txBox="1"/>
          <p:nvPr/>
        </p:nvSpPr>
        <p:spPr>
          <a:xfrm>
            <a:off x="212598" y="1590754"/>
            <a:ext cx="11354562" cy="3416320"/>
          </a:xfrm>
          <a:prstGeom prst="rect">
            <a:avLst/>
          </a:prstGeom>
          <a:noFill/>
        </p:spPr>
        <p:txBody>
          <a:bodyPr wrap="square">
            <a:spAutoFit/>
          </a:bodyPr>
          <a:lstStyle/>
          <a:p>
            <a:r>
              <a:rPr lang="en-CA" sz="2400" b="1" dirty="0">
                <a:solidFill>
                  <a:srgbClr val="000000"/>
                </a:solidFill>
                <a:latin typeface="Calibri" panose="020F0502020204030204" pitchFamily="34" charset="0"/>
                <a:hlinkClick r:id="rId2" action="ppaction://hlinksldjump"/>
              </a:rPr>
              <a:t>Short-Term Liquidity:</a:t>
            </a:r>
            <a:r>
              <a:rPr lang="en-CA" sz="2400" b="1" dirty="0">
                <a:solidFill>
                  <a:srgbClr val="000000"/>
                </a:solidFill>
                <a:latin typeface="Calibri" panose="020F0502020204030204" pitchFamily="34" charset="0"/>
              </a:rPr>
              <a:t> </a:t>
            </a:r>
            <a:r>
              <a:rPr lang="en-CA" sz="2400" dirty="0">
                <a:solidFill>
                  <a:srgbClr val="000000"/>
                </a:solidFill>
                <a:latin typeface="Calibri" panose="020F0502020204030204" pitchFamily="34" charset="0"/>
              </a:rPr>
              <a:t>Short-term liquidity is the ability of the company to meet its short-term financial commitments. Common types of these short-term commitments include short-term bank loans, accounts payable, wages, lease payments, and income taxes payable.</a:t>
            </a:r>
            <a:endParaRPr lang="en-US" sz="2400" dirty="0"/>
          </a:p>
          <a:p>
            <a:endParaRPr lang="en-CA" sz="2400" b="1" dirty="0" smtClean="0">
              <a:solidFill>
                <a:srgbClr val="000000"/>
              </a:solidFill>
              <a:effectLst/>
              <a:latin typeface="Calibri" panose="020F0502020204030204" pitchFamily="34" charset="0"/>
              <a:ea typeface="Twentieth Century"/>
              <a:hlinkClick r:id="rId2" action="ppaction://hlinksldjump"/>
            </a:endParaRPr>
          </a:p>
          <a:p>
            <a:r>
              <a:rPr lang="en-CA" sz="2400" b="1" dirty="0" smtClean="0">
                <a:solidFill>
                  <a:srgbClr val="000000"/>
                </a:solidFill>
                <a:effectLst/>
                <a:latin typeface="Calibri" panose="020F0502020204030204" pitchFamily="34" charset="0"/>
                <a:ea typeface="Twentieth Century"/>
                <a:hlinkClick r:id="rId2" action="ppaction://hlinksldjump"/>
              </a:rPr>
              <a:t>Liabilities</a:t>
            </a:r>
            <a:r>
              <a:rPr lang="en-CA" sz="2400" b="1" dirty="0">
                <a:solidFill>
                  <a:srgbClr val="000000"/>
                </a:solidFill>
                <a:effectLst/>
                <a:latin typeface="Calibri" panose="020F0502020204030204" pitchFamily="34" charset="0"/>
                <a:ea typeface="Twentieth Century"/>
              </a:rPr>
              <a:t>:</a:t>
            </a:r>
            <a:r>
              <a:rPr lang="en-CA" sz="2400" dirty="0">
                <a:solidFill>
                  <a:srgbClr val="000000"/>
                </a:solidFill>
                <a:effectLst/>
                <a:latin typeface="Calibri" panose="020F0502020204030204" pitchFamily="34" charset="0"/>
                <a:ea typeface="Twentieth Century"/>
              </a:rPr>
              <a:t> Liabilities are debts that you owe to other people. The only liability in our balance sheet example is a bank loan. But total liabilities can also include credit card debt, mortgages, and accrued expenses such as utilities, taxes, or wages owed to employees.</a:t>
            </a:r>
          </a:p>
          <a:p>
            <a:endParaRPr lang="en-CA" sz="24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9666358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8D8E-E816-4573-A717-5B086F1ADDD4}"/>
              </a:ext>
            </a:extLst>
          </p:cNvPr>
          <p:cNvSpPr>
            <a:spLocks noGrp="1"/>
          </p:cNvSpPr>
          <p:nvPr>
            <p:ph type="ctrTitle"/>
          </p:nvPr>
        </p:nvSpPr>
        <p:spPr>
          <a:xfrm>
            <a:off x="631183" y="866944"/>
            <a:ext cx="10929634" cy="1776285"/>
          </a:xfrm>
        </p:spPr>
        <p:txBody>
          <a:bodyPr>
            <a:noAutofit/>
          </a:bodyPr>
          <a:lstStyle/>
          <a:p>
            <a:r>
              <a:rPr lang="en-CA" sz="6600" b="1" dirty="0">
                <a:latin typeface="Arial" panose="020B0604020202020204" pitchFamily="34" charset="0"/>
                <a:cs typeface="Arial" panose="020B0604020202020204" pitchFamily="34" charset="0"/>
              </a:rPr>
              <a:t>Understanding Cash Flow (the Working Capital)</a:t>
            </a:r>
            <a:endParaRPr lang="en-US" sz="66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6239F95-E453-4133-98E8-F0C5B8991BD8}"/>
              </a:ext>
            </a:extLst>
          </p:cNvPr>
          <p:cNvSpPr>
            <a:spLocks noGrp="1"/>
          </p:cNvSpPr>
          <p:nvPr>
            <p:ph type="subTitle" idx="1"/>
          </p:nvPr>
        </p:nvSpPr>
        <p:spPr>
          <a:xfrm>
            <a:off x="312420" y="2721548"/>
            <a:ext cx="11567160" cy="4075027"/>
          </a:xfrm>
        </p:spPr>
        <p:txBody>
          <a:bodyPr>
            <a:normAutofit/>
          </a:bodyPr>
          <a:lstStyle/>
          <a:p>
            <a:pPr>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800" dirty="0">
                <a:effectLst/>
                <a:latin typeface="Calibri" panose="020F0502020204030204" pitchFamily="34" charset="0"/>
                <a:ea typeface="Calibri" panose="020F0502020204030204" pitchFamily="34" charset="0"/>
                <a:cs typeface="Twentieth Century"/>
              </a:rPr>
              <a:t> </a:t>
            </a:r>
            <a:endParaRPr lang="en-CA" sz="2800" dirty="0">
              <a:effectLst/>
              <a:latin typeface="Twentieth Century"/>
              <a:ea typeface="Twentieth Century"/>
              <a:cs typeface="Twentieth Century"/>
            </a:endParaRPr>
          </a:p>
          <a:p>
            <a:r>
              <a:rPr lang="en-CA" sz="2800" dirty="0"/>
              <a:t>In seminar 16, we talked about the basics of cash flow management as the tool to help you get ready for slow periods and plan your financing for the busy ones.   This seminar will help you understand the importance of your working capital.</a:t>
            </a:r>
          </a:p>
          <a:p>
            <a:endParaRPr lang="en-US" sz="2800" dirty="0"/>
          </a:p>
        </p:txBody>
      </p:sp>
      <p:grpSp>
        <p:nvGrpSpPr>
          <p:cNvPr id="4" name="Group 3">
            <a:extLst>
              <a:ext uri="{FF2B5EF4-FFF2-40B4-BE49-F238E27FC236}">
                <a16:creationId xmlns:a16="http://schemas.microsoft.com/office/drawing/2014/main" id="{E084FA53-442B-4FDA-8F78-D82D083BBE33}"/>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8F229C42-0C59-43A1-9703-FBB0337CD418}"/>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BACCA940-1955-4BD5-900F-96BDD4140D19}"/>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CE023CD4-9584-404B-A69F-444F4234D176}"/>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6562101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6923" y="-113048"/>
            <a:ext cx="10515600" cy="1325563"/>
          </a:xfrm>
        </p:spPr>
        <p:txBody>
          <a:bodyPr>
            <a:normAutofit/>
          </a:bodyPr>
          <a:lstStyle/>
          <a:p>
            <a:pPr algn="ctr"/>
            <a:r>
              <a:rPr lang="fr-CA" sz="6600" b="1" dirty="0" err="1">
                <a:latin typeface="Arial" panose="020B0604020202020204" pitchFamily="34" charset="0"/>
                <a:cs typeface="Arial" panose="020B0604020202020204" pitchFamily="34" charset="0"/>
              </a:rPr>
              <a:t>What</a:t>
            </a:r>
            <a:r>
              <a:rPr lang="fr-CA" sz="6600" b="1" dirty="0">
                <a:latin typeface="Arial" panose="020B0604020202020204" pitchFamily="34" charset="0"/>
                <a:cs typeface="Arial" panose="020B0604020202020204" pitchFamily="34" charset="0"/>
              </a:rPr>
              <a:t> </a:t>
            </a:r>
            <a:r>
              <a:rPr lang="fr-CA" sz="6600" b="1" dirty="0" err="1">
                <a:latin typeface="Arial" panose="020B0604020202020204" pitchFamily="34" charset="0"/>
                <a:cs typeface="Arial" panose="020B0604020202020204" pitchFamily="34" charset="0"/>
              </a:rPr>
              <a:t>is</a:t>
            </a:r>
            <a:r>
              <a:rPr lang="fr-CA" sz="6600" b="1" dirty="0">
                <a:latin typeface="Arial" panose="020B0604020202020204" pitchFamily="34" charset="0"/>
                <a:cs typeface="Arial" panose="020B0604020202020204" pitchFamily="34" charset="0"/>
              </a:rPr>
              <a:t> </a:t>
            </a:r>
            <a:r>
              <a:rPr lang="fr-CA" sz="6600" b="1" dirty="0" err="1">
                <a:latin typeface="Arial" panose="020B0604020202020204" pitchFamily="34" charset="0"/>
                <a:cs typeface="Arial" panose="020B0604020202020204" pitchFamily="34" charset="0"/>
              </a:rPr>
              <a:t>Working</a:t>
            </a:r>
            <a:r>
              <a:rPr lang="fr-CA" sz="6600" b="1" dirty="0">
                <a:latin typeface="Arial" panose="020B0604020202020204" pitchFamily="34" charset="0"/>
                <a:cs typeface="Arial" panose="020B0604020202020204" pitchFamily="34" charset="0"/>
              </a:rPr>
              <a:t> Capital?</a:t>
            </a:r>
            <a:endParaRPr lang="en-CA" sz="6600" b="1" dirty="0">
              <a:latin typeface="Arial" panose="020B0604020202020204" pitchFamily="34" charset="0"/>
              <a:cs typeface="Arial" panose="020B0604020202020204" pitchFamily="34" charset="0"/>
            </a:endParaRPr>
          </a:p>
        </p:txBody>
      </p:sp>
      <p:sp>
        <p:nvSpPr>
          <p:cNvPr id="4" name="Rectangle 3"/>
          <p:cNvSpPr/>
          <p:nvPr/>
        </p:nvSpPr>
        <p:spPr>
          <a:xfrm>
            <a:off x="67111" y="1212515"/>
            <a:ext cx="11607567" cy="1200329"/>
          </a:xfrm>
          <a:prstGeom prst="rect">
            <a:avLst/>
          </a:prstGeom>
        </p:spPr>
        <p:txBody>
          <a:bodyPr wrap="square">
            <a:spAutoFit/>
          </a:bodyPr>
          <a:lstStyle/>
          <a:p>
            <a:pPr>
              <a:spcAft>
                <a:spcPts val="800"/>
              </a:spcAft>
            </a:pPr>
            <a:r>
              <a:rPr lang="en-CA" sz="2400" dirty="0">
                <a:ea typeface="Twentieth Century"/>
                <a:cs typeface="Twentieth Century"/>
              </a:rPr>
              <a:t>Working capital is the amount of cash and other assets a business has available after all its current debts or obligations are accounted for. It is also defined as your </a:t>
            </a:r>
            <a:r>
              <a:rPr lang="en-CA" sz="2400" b="1" dirty="0">
                <a:ea typeface="Twentieth Century"/>
                <a:cs typeface="Twentieth Century"/>
                <a:hlinkClick r:id="rId2" action="ppaction://hlinksldjump" tooltip="Short-term liquidity is the ability of the company to meet its short-term financial commitments. Common types of these short-term commitments include short-term bank loans, accounts payable, wages, lease payments, and income taxes payable."/>
              </a:rPr>
              <a:t>short-term liquidity</a:t>
            </a:r>
            <a:r>
              <a:rPr lang="en-CA" sz="2400" dirty="0">
                <a:ea typeface="Twentieth Century"/>
                <a:cs typeface="Twentieth Century"/>
              </a:rPr>
              <a:t> or the ability to pay your bills as they are due.</a:t>
            </a:r>
            <a:endParaRPr lang="en-CA" sz="2400" dirty="0">
              <a:effectLst/>
              <a:ea typeface="Twentieth Century"/>
              <a:cs typeface="Twentieth Century"/>
            </a:endParaRPr>
          </a:p>
        </p:txBody>
      </p:sp>
      <p:sp>
        <p:nvSpPr>
          <p:cNvPr id="5" name="Rectangle 4"/>
          <p:cNvSpPr/>
          <p:nvPr/>
        </p:nvSpPr>
        <p:spPr>
          <a:xfrm>
            <a:off x="373631" y="5468015"/>
            <a:ext cx="8657995" cy="461665"/>
          </a:xfrm>
          <a:prstGeom prst="rect">
            <a:avLst/>
          </a:prstGeom>
        </p:spPr>
        <p:txBody>
          <a:bodyPr wrap="square">
            <a:spAutoFit/>
          </a:bodyPr>
          <a:lstStyle/>
          <a:p>
            <a:r>
              <a:rPr lang="en-CA" sz="2400" dirty="0">
                <a:latin typeface="Twentieth Century"/>
                <a:ea typeface="Twentieth Century"/>
                <a:cs typeface="Twentieth Century"/>
              </a:rPr>
              <a:t>current assets – </a:t>
            </a:r>
            <a:r>
              <a:rPr lang="en-CA" sz="2400" i="1" dirty="0">
                <a:latin typeface="Twentieth Century"/>
                <a:ea typeface="Twentieth Century"/>
                <a:cs typeface="Twentieth Century"/>
              </a:rPr>
              <a:t>(Minus) </a:t>
            </a:r>
            <a:r>
              <a:rPr lang="en-CA" sz="2400" dirty="0">
                <a:latin typeface="Twentieth Century"/>
                <a:ea typeface="Twentieth Century"/>
                <a:cs typeface="Twentieth Century"/>
              </a:rPr>
              <a:t>current liabilities = </a:t>
            </a:r>
            <a:r>
              <a:rPr lang="en-CA" sz="2400" b="1" dirty="0">
                <a:latin typeface="Twentieth Century"/>
                <a:ea typeface="Twentieth Century"/>
                <a:cs typeface="Twentieth Century"/>
              </a:rPr>
              <a:t>Working capital</a:t>
            </a:r>
            <a:r>
              <a:rPr lang="en-CA" sz="2400" dirty="0">
                <a:latin typeface="Twentieth Century"/>
                <a:ea typeface="Twentieth Century"/>
                <a:cs typeface="Twentieth Century"/>
              </a:rPr>
              <a:t> </a:t>
            </a:r>
            <a:endParaRPr lang="en-CA" sz="2400" dirty="0"/>
          </a:p>
        </p:txBody>
      </p:sp>
      <p:sp>
        <p:nvSpPr>
          <p:cNvPr id="6" name="Rectangle 1"/>
          <p:cNvSpPr>
            <a:spLocks noChangeArrowheads="1"/>
          </p:cNvSpPr>
          <p:nvPr/>
        </p:nvSpPr>
        <p:spPr bwMode="auto">
          <a:xfrm>
            <a:off x="1262864" y="2538078"/>
            <a:ext cx="8549351"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2400" b="1" i="0" u="none" strike="noStrike" cap="none" normalizeH="0" baseline="0" dirty="0">
                <a:ln>
                  <a:noFill/>
                </a:ln>
                <a:solidFill>
                  <a:schemeClr val="tx1"/>
                </a:solidFill>
                <a:effectLst/>
                <a:ea typeface="Twentieth Century"/>
                <a:cs typeface="Twentieth Century"/>
              </a:rPr>
              <a:t>Current Asset</a:t>
            </a:r>
            <a:r>
              <a:rPr kumimoji="0" lang="en-CA" altLang="en-US" sz="2400" b="0" i="0" u="none" strike="noStrike" cap="none" normalizeH="0" baseline="0" dirty="0">
                <a:ln>
                  <a:noFill/>
                </a:ln>
                <a:solidFill>
                  <a:schemeClr val="tx1"/>
                </a:solidFill>
                <a:effectLst/>
                <a:ea typeface="Twentieth Century"/>
                <a:cs typeface="Twentieth Century"/>
              </a:rPr>
              <a:t> (cash in):  cash in the bank, money owed by clients for services/goods sold (</a:t>
            </a:r>
            <a:r>
              <a:rPr kumimoji="0" lang="en-CA" altLang="en-US" sz="2400" b="0" i="0" u="none" strike="noStrike" cap="none" normalizeH="0" baseline="0" dirty="0">
                <a:ln>
                  <a:noFill/>
                </a:ln>
                <a:solidFill>
                  <a:srgbClr val="000000"/>
                </a:solidFill>
                <a:effectLst/>
                <a:ea typeface="Calibri" panose="020F0502020204030204" pitchFamily="34" charset="0"/>
                <a:cs typeface="Twentieth Century"/>
              </a:rPr>
              <a:t>Credit sales</a:t>
            </a:r>
            <a:r>
              <a:rPr kumimoji="0" lang="en-CA" altLang="en-US" sz="2400" b="0" i="0" u="none" strike="noStrike" cap="none" normalizeH="0" baseline="0" dirty="0">
                <a:ln>
                  <a:noFill/>
                </a:ln>
                <a:solidFill>
                  <a:schemeClr val="tx1"/>
                </a:solidFill>
                <a:effectLst/>
                <a:ea typeface="Twentieth Century"/>
                <a:cs typeface="Twentieth Century"/>
              </a:rPr>
              <a:t>), and inventory. </a:t>
            </a:r>
            <a:endParaRPr kumimoji="0" lang="en-CA"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2400" b="1" i="0" u="none" strike="noStrike" cap="none" normalizeH="0" baseline="0" dirty="0">
              <a:ln>
                <a:noFill/>
              </a:ln>
              <a:solidFill>
                <a:schemeClr val="tx1"/>
              </a:solidFill>
              <a:effectLst/>
              <a:ea typeface="Twentieth Century"/>
              <a:cs typeface="Twentieth Century"/>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2400" b="1" i="0" u="none" strike="noStrike" cap="none" normalizeH="0" baseline="0" dirty="0">
                <a:ln>
                  <a:noFill/>
                </a:ln>
                <a:solidFill>
                  <a:schemeClr val="tx1"/>
                </a:solidFill>
                <a:effectLst/>
                <a:ea typeface="Twentieth Century"/>
                <a:cs typeface="Twentieth Century"/>
              </a:rPr>
              <a:t>Current </a:t>
            </a:r>
            <a:r>
              <a:rPr kumimoji="0" lang="en-CA" altLang="en-US" sz="2400" b="1" i="0" u="none" strike="noStrike" cap="none" normalizeH="0" baseline="0" dirty="0">
                <a:ln>
                  <a:noFill/>
                </a:ln>
                <a:solidFill>
                  <a:schemeClr val="tx1"/>
                </a:solidFill>
                <a:effectLst/>
                <a:ea typeface="Twentieth Century"/>
                <a:cs typeface="Twentieth Century"/>
                <a:hlinkClick r:id="rId2" action="ppaction://hlinksldjump" tooltip="Liabilities are debts you owe to other people. The only liability in our balance sheet example is a bank loan. But total liabilities can also include credit card debt, mortgages, and accrued expenses such as utilities, taxes, or wages owed to employees."/>
              </a:rPr>
              <a:t>liabilities</a:t>
            </a:r>
            <a:r>
              <a:rPr kumimoji="0" lang="en-CA" altLang="en-US" sz="2400" b="0" i="0" u="none" strike="noStrike" cap="none" normalizeH="0" baseline="0" dirty="0">
                <a:ln>
                  <a:noFill/>
                </a:ln>
                <a:solidFill>
                  <a:schemeClr val="tx1"/>
                </a:solidFill>
                <a:effectLst/>
                <a:ea typeface="Twentieth Century"/>
                <a:cs typeface="Twentieth Century"/>
              </a:rPr>
              <a:t> (cash out): accounts payable, such as the money owed to creditors, suppliers, vendors, and wages payables</a:t>
            </a:r>
            <a:endParaRPr kumimoji="0" lang="en-CA" altLang="en-US" sz="2400" b="0" i="0" u="none" strike="noStrike" cap="none" normalizeH="0" baseline="0" dirty="0">
              <a:ln>
                <a:noFill/>
              </a:ln>
              <a:solidFill>
                <a:schemeClr val="tx1"/>
              </a:solidFill>
              <a:effectLst/>
            </a:endParaRPr>
          </a:p>
        </p:txBody>
      </p:sp>
      <p:sp>
        <p:nvSpPr>
          <p:cNvPr id="7" name="TextBox 6"/>
          <p:cNvSpPr txBox="1"/>
          <p:nvPr/>
        </p:nvSpPr>
        <p:spPr>
          <a:xfrm>
            <a:off x="373631" y="5002872"/>
            <a:ext cx="1778466" cy="401006"/>
          </a:xfrm>
          <a:prstGeom prst="rect">
            <a:avLst/>
          </a:prstGeom>
          <a:noFill/>
        </p:spPr>
        <p:txBody>
          <a:bodyPr wrap="square" rtlCol="0">
            <a:prstTxWarp prst="textArchUp">
              <a:avLst/>
            </a:prstTxWarp>
            <a:spAutoFit/>
          </a:bodyPr>
          <a:lstStyle/>
          <a:p>
            <a:r>
              <a:rPr lang="en-US" sz="2400" dirty="0">
                <a:ln w="0"/>
                <a:solidFill>
                  <a:schemeClr val="accent1"/>
                </a:solidFill>
                <a:effectLst>
                  <a:outerShdw blurRad="38100" dist="25400" dir="5400000" algn="ctr" rotWithShape="0">
                    <a:srgbClr val="6E747A">
                      <a:alpha val="43000"/>
                    </a:srgbClr>
                  </a:outerShdw>
                </a:effectLst>
              </a:rPr>
              <a:t>The Formula</a:t>
            </a:r>
            <a:endParaRPr lang="en-CA" sz="240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14223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BF249-C41E-7AEE-0075-4FC00CD947CB}"/>
              </a:ext>
            </a:extLst>
          </p:cNvPr>
          <p:cNvSpPr>
            <a:spLocks noGrp="1"/>
          </p:cNvSpPr>
          <p:nvPr>
            <p:ph type="title"/>
          </p:nvPr>
        </p:nvSpPr>
        <p:spPr>
          <a:xfrm>
            <a:off x="240792" y="175948"/>
            <a:ext cx="11951208" cy="1325563"/>
          </a:xfrm>
        </p:spPr>
        <p:txBody>
          <a:bodyPr>
            <a:noAutofit/>
          </a:bodyPr>
          <a:lstStyle/>
          <a:p>
            <a:pPr algn="ctr"/>
            <a:r>
              <a:rPr lang="en-CA" sz="5400" b="1" dirty="0">
                <a:latin typeface="Arial" panose="020B0604020202020204" pitchFamily="34" charset="0"/>
                <a:cs typeface="Arial" panose="020B0604020202020204" pitchFamily="34" charset="0"/>
              </a:rPr>
              <a:t>Working Capital in the Day-to-Day</a:t>
            </a:r>
            <a:endParaRPr lang="en-US" sz="5400" b="1"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EEB3B871-8D62-574E-7BD9-F322315842C0}"/>
              </a:ext>
            </a:extLst>
          </p:cNvPr>
          <p:cNvSpPr/>
          <p:nvPr/>
        </p:nvSpPr>
        <p:spPr>
          <a:xfrm>
            <a:off x="111915" y="1933460"/>
            <a:ext cx="2985048" cy="461665"/>
          </a:xfrm>
          <a:prstGeom prst="rect">
            <a:avLst/>
          </a:prstGeom>
        </p:spPr>
        <p:txBody>
          <a:bodyPr wrap="none">
            <a:spAutoFit/>
          </a:bodyPr>
          <a:lstStyle/>
          <a:p>
            <a:r>
              <a:rPr lang="en-CA" sz="2400" b="1" i="1" spc="50" dirty="0">
                <a:ln w="9525" cmpd="sng">
                  <a:solidFill>
                    <a:schemeClr val="accent1"/>
                  </a:solidFill>
                  <a:prstDash val="solid"/>
                </a:ln>
                <a:solidFill>
                  <a:srgbClr val="70AD47">
                    <a:tint val="1000"/>
                  </a:srgbClr>
                </a:solidFill>
                <a:effectLst>
                  <a:glow rad="38100">
                    <a:schemeClr val="accent1">
                      <a:alpha val="40000"/>
                    </a:schemeClr>
                  </a:glow>
                </a:effectLst>
                <a:ea typeface="Twentieth Century"/>
                <a:cs typeface="Twentieth Century"/>
              </a:rPr>
              <a:t>Why is it important?</a:t>
            </a:r>
            <a:r>
              <a:rPr lang="en-CA" sz="2400" b="1" spc="50" dirty="0">
                <a:ln w="9525" cmpd="sng">
                  <a:solidFill>
                    <a:schemeClr val="accent1"/>
                  </a:solidFill>
                  <a:prstDash val="solid"/>
                </a:ln>
                <a:solidFill>
                  <a:srgbClr val="70AD47">
                    <a:tint val="1000"/>
                  </a:srgbClr>
                </a:solidFill>
                <a:effectLst>
                  <a:glow rad="38100">
                    <a:schemeClr val="accent1">
                      <a:alpha val="40000"/>
                    </a:schemeClr>
                  </a:glow>
                </a:effectLst>
                <a:ea typeface="Twentieth Century"/>
                <a:cs typeface="Twentieth Century"/>
              </a:rPr>
              <a:t> </a:t>
            </a:r>
            <a:endParaRPr lang="en-CA" sz="24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5" name="Rectangle 4">
            <a:extLst>
              <a:ext uri="{FF2B5EF4-FFF2-40B4-BE49-F238E27FC236}">
                <a16:creationId xmlns:a16="http://schemas.microsoft.com/office/drawing/2014/main" id="{1C309A09-300A-5C50-FF50-BA443B0DAAC6}"/>
              </a:ext>
            </a:extLst>
          </p:cNvPr>
          <p:cNvSpPr/>
          <p:nvPr/>
        </p:nvSpPr>
        <p:spPr>
          <a:xfrm>
            <a:off x="111915" y="2395125"/>
            <a:ext cx="7633053" cy="3990836"/>
          </a:xfrm>
          <a:prstGeom prst="rect">
            <a:avLst/>
          </a:prstGeom>
        </p:spPr>
        <p:txBody>
          <a:bodyPr wrap="square">
            <a:spAutoFit/>
          </a:bodyPr>
          <a:lstStyle/>
          <a:p>
            <a:pPr>
              <a:spcAft>
                <a:spcPts val="800"/>
              </a:spcAft>
            </a:pPr>
            <a:r>
              <a:rPr lang="en-CA" sz="2400" dirty="0">
                <a:ea typeface="Twentieth Century"/>
                <a:cs typeface="Twentieth Century"/>
              </a:rPr>
              <a:t>It can help smooth out fluctuations in revenue. </a:t>
            </a:r>
          </a:p>
          <a:p>
            <a:pPr>
              <a:spcAft>
                <a:spcPts val="800"/>
              </a:spcAft>
            </a:pPr>
            <a:r>
              <a:rPr lang="en-CA" sz="2400" dirty="0">
                <a:ea typeface="Twentieth Century"/>
                <a:cs typeface="Twentieth Century"/>
              </a:rPr>
              <a:t> For example, many businesses experience some seasonality in sales, selling more during some months than others. However, it would help if you still covered expenses, such as rent, payroll, and municipal taxes, all year round.</a:t>
            </a:r>
          </a:p>
          <a:p>
            <a:pPr>
              <a:spcAft>
                <a:spcPts val="800"/>
              </a:spcAft>
            </a:pPr>
            <a:r>
              <a:rPr lang="en-CA" sz="2400" dirty="0">
                <a:ea typeface="Twentieth Century"/>
                <a:cs typeface="Twentieth Century"/>
              </a:rPr>
              <a:t> With adequate working capital, your business can make extra purchases from suppliers to prepare for busy months while meeting its financial obligations during periods where it generates less revenue, and can also help to self-finance growth.</a:t>
            </a:r>
            <a:endParaRPr lang="en-CA" sz="2400" dirty="0">
              <a:effectLst/>
              <a:ea typeface="Twentieth Century"/>
              <a:cs typeface="Twentieth Century"/>
            </a:endParaRPr>
          </a:p>
        </p:txBody>
      </p:sp>
      <p:pic>
        <p:nvPicPr>
          <p:cNvPr id="1026" name="Picture 2">
            <a:extLst>
              <a:ext uri="{FF2B5EF4-FFF2-40B4-BE49-F238E27FC236}">
                <a16:creationId xmlns:a16="http://schemas.microsoft.com/office/drawing/2014/main" id="{E7C8D125-F767-EA85-5318-EAAF8D8711CE}"/>
              </a:ext>
            </a:extLst>
          </p:cNvPr>
          <p:cNvPicPr>
            <a:picLocks noChangeAspect="1" noChangeArrowheads="1"/>
          </p:cNvPicPr>
          <p:nvPr/>
        </p:nvPicPr>
        <p:blipFill>
          <a:blip r:embed="rId2">
            <a:clrChange>
              <a:clrFrom>
                <a:srgbClr val="ECD2B9"/>
              </a:clrFrom>
              <a:clrTo>
                <a:srgbClr val="ECD2B9">
                  <a:alpha val="0"/>
                </a:srgbClr>
              </a:clrTo>
            </a:clrChange>
            <a:extLst>
              <a:ext uri="{28A0092B-C50C-407E-A947-70E740481C1C}">
                <a14:useLocalDpi xmlns:a14="http://schemas.microsoft.com/office/drawing/2010/main" val="0"/>
              </a:ext>
            </a:extLst>
          </a:blip>
          <a:srcRect/>
          <a:stretch>
            <a:fillRect/>
          </a:stretch>
        </p:blipFill>
        <p:spPr bwMode="auto">
          <a:xfrm>
            <a:off x="6667500" y="1824228"/>
            <a:ext cx="5715000" cy="3429000"/>
          </a:xfrm>
          <a:prstGeom prst="rect">
            <a:avLst/>
          </a:prstGeom>
          <a:noFill/>
          <a:effectLst>
            <a:outerShdw blurRad="76200" dir="18900000" sy="23000" kx="-1200000" algn="bl" rotWithShape="0">
              <a:prstClr val="black">
                <a:alpha val="2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269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arn(inVertical)">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215" y="214123"/>
            <a:ext cx="11669785" cy="1325563"/>
          </a:xfrm>
        </p:spPr>
        <p:txBody>
          <a:bodyPr>
            <a:noAutofit/>
          </a:bodyPr>
          <a:lstStyle/>
          <a:p>
            <a:pPr algn="ctr"/>
            <a:r>
              <a:rPr lang="en-CA" sz="6000" b="1" dirty="0">
                <a:latin typeface="Arial" panose="020B0604020202020204" pitchFamily="34" charset="0"/>
                <a:cs typeface="Arial" panose="020B0604020202020204" pitchFamily="34" charset="0"/>
              </a:rPr>
              <a:t>How Much Working Capital Does a Small Business Need?</a:t>
            </a:r>
            <a:endParaRPr lang="en-CA" sz="6000" dirty="0">
              <a:latin typeface="Arial" panose="020B0604020202020204" pitchFamily="34" charset="0"/>
              <a:cs typeface="Arial" panose="020B0604020202020204" pitchFamily="34" charset="0"/>
            </a:endParaRPr>
          </a:p>
        </p:txBody>
      </p:sp>
      <p:sp>
        <p:nvSpPr>
          <p:cNvPr id="5" name="Rectangle 4"/>
          <p:cNvSpPr/>
          <p:nvPr/>
        </p:nvSpPr>
        <p:spPr>
          <a:xfrm>
            <a:off x="863716" y="1621890"/>
            <a:ext cx="10986782" cy="830997"/>
          </a:xfrm>
          <a:prstGeom prst="rect">
            <a:avLst/>
          </a:prstGeom>
        </p:spPr>
        <p:txBody>
          <a:bodyPr wrap="square">
            <a:spAutoFit/>
          </a:bodyPr>
          <a:lstStyle/>
          <a:p>
            <a:pPr marR="0" lvl="0" algn="ctr">
              <a:spcBef>
                <a:spcPts val="0"/>
              </a:spcBef>
              <a:spcAft>
                <a:spcPts val="800"/>
              </a:spcAft>
            </a:pPr>
            <a:r>
              <a:rPr lang="en-CA" sz="2400" u="sng" dirty="0">
                <a:solidFill>
                  <a:srgbClr val="000000"/>
                </a:solidFill>
                <a:ea typeface="Noto Sans Symbols"/>
                <a:cs typeface="Noto Sans Symbols"/>
              </a:rPr>
              <a:t>Depending on the line of business, working capital needs may be significant to procure raw materials and labor.</a:t>
            </a:r>
            <a:endParaRPr lang="en-CA" sz="2400" u="sng" dirty="0">
              <a:effectLst/>
              <a:ea typeface="Noto Sans Symbols"/>
              <a:cs typeface="Noto Sans Symbols"/>
            </a:endParaRPr>
          </a:p>
        </p:txBody>
      </p:sp>
      <p:sp>
        <p:nvSpPr>
          <p:cNvPr id="6" name="Rectangle 5"/>
          <p:cNvSpPr/>
          <p:nvPr/>
        </p:nvSpPr>
        <p:spPr>
          <a:xfrm>
            <a:off x="-240486" y="2452887"/>
            <a:ext cx="12211575" cy="830997"/>
          </a:xfrm>
          <a:prstGeom prst="rect">
            <a:avLst/>
          </a:prstGeom>
        </p:spPr>
        <p:txBody>
          <a:bodyPr wrap="square">
            <a:spAutoFit/>
          </a:bodyPr>
          <a:lstStyle/>
          <a:p>
            <a:pPr marL="228600" marR="0">
              <a:spcBef>
                <a:spcPts val="0"/>
              </a:spcBef>
              <a:spcAft>
                <a:spcPts val="800"/>
              </a:spcAft>
            </a:pPr>
            <a:r>
              <a:rPr lang="en-CA" sz="2400" dirty="0">
                <a:ea typeface="Twentieth Century"/>
                <a:cs typeface="Twentieth Century"/>
              </a:rPr>
              <a:t>To evaluate the necessary sum, the company must pay its current expenses while waiting to collect its profits. </a:t>
            </a:r>
            <a:endParaRPr lang="en-CA" sz="2400" dirty="0">
              <a:effectLst/>
              <a:ea typeface="Twentieth Century"/>
              <a:cs typeface="Twentieth Century"/>
            </a:endParaRPr>
          </a:p>
        </p:txBody>
      </p:sp>
      <p:sp>
        <p:nvSpPr>
          <p:cNvPr id="8" name="Rectangle 7"/>
          <p:cNvSpPr/>
          <p:nvPr/>
        </p:nvSpPr>
        <p:spPr>
          <a:xfrm>
            <a:off x="82377" y="3283884"/>
            <a:ext cx="6096000" cy="2882840"/>
          </a:xfrm>
          <a:prstGeom prst="rect">
            <a:avLst/>
          </a:prstGeom>
        </p:spPr>
        <p:txBody>
          <a:bodyPr>
            <a:spAutoFit/>
          </a:bodyPr>
          <a:lstStyle/>
          <a:p>
            <a:pPr marL="228600" marR="0">
              <a:spcBef>
                <a:spcPts val="0"/>
              </a:spcBef>
              <a:spcAft>
                <a:spcPts val="800"/>
              </a:spcAft>
            </a:pPr>
            <a:r>
              <a:rPr lang="en-CA" sz="2400" b="1" dirty="0">
                <a:ea typeface="Twentieth Century"/>
                <a:cs typeface="Twentieth Century"/>
              </a:rPr>
              <a:t>We need to assess</a:t>
            </a:r>
            <a:r>
              <a:rPr lang="en-CA" sz="2400" dirty="0">
                <a:ea typeface="Twentieth Century"/>
                <a:cs typeface="Twentieth Century"/>
              </a:rPr>
              <a:t>: </a:t>
            </a:r>
          </a:p>
          <a:p>
            <a:pPr marL="342900" marR="0" lvl="0" indent="-342900">
              <a:spcBef>
                <a:spcPts val="0"/>
              </a:spcBef>
              <a:spcAft>
                <a:spcPts val="0"/>
              </a:spcAft>
              <a:buFont typeface="Arial" panose="020B0604020202020204" pitchFamily="34" charset="0"/>
              <a:buChar char="•"/>
            </a:pPr>
            <a:r>
              <a:rPr lang="en-CA" sz="2400" dirty="0">
                <a:ea typeface="Noto Sans Symbols"/>
                <a:cs typeface="Noto Sans Symbols"/>
              </a:rPr>
              <a:t>Payment delays – are your client paying with no delays, or are they paying in 30 or 60 days?</a:t>
            </a:r>
          </a:p>
          <a:p>
            <a:pPr marL="342900" marR="0" lvl="0" indent="-342900">
              <a:spcBef>
                <a:spcPts val="0"/>
              </a:spcBef>
              <a:spcAft>
                <a:spcPts val="800"/>
              </a:spcAft>
              <a:buFont typeface="Arial" panose="020B0604020202020204" pitchFamily="34" charset="0"/>
              <a:buChar char="•"/>
            </a:pPr>
            <a:r>
              <a:rPr lang="en-CA" sz="2400" dirty="0">
                <a:ea typeface="Noto Sans Symbols"/>
                <a:cs typeface="Noto Sans Symbols"/>
              </a:rPr>
              <a:t>What is your average monthly budget? </a:t>
            </a:r>
          </a:p>
          <a:p>
            <a:pPr marL="342900" indent="-342900">
              <a:buFont typeface="Arial" panose="020B0604020202020204" pitchFamily="34" charset="0"/>
              <a:buChar char="•"/>
            </a:pPr>
            <a:r>
              <a:rPr lang="en-CA" sz="2400" dirty="0">
                <a:ea typeface="Twentieth Century"/>
                <a:cs typeface="Twentieth Century"/>
              </a:rPr>
              <a:t>What are the less busy periods for your business?</a:t>
            </a:r>
            <a:endParaRPr lang="en-CA" sz="2400" dirty="0"/>
          </a:p>
        </p:txBody>
      </p:sp>
      <p:pic>
        <p:nvPicPr>
          <p:cNvPr id="2052" name="Picture 4" descr="https://shopcdn.stockphotosecrets.com/smsimg32/PV1000/IsignstockContributors/iss_17780_06413.jpg?token=KisDrQ62F-KHtKr4lH9H7HuK3mFpZW2zvoA46GHXucM&amp;class=pv60&amp;smss=52&amp;expires=41023584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66850" y="3044987"/>
            <a:ext cx="4404239" cy="2642544"/>
          </a:xfrm>
          <a:prstGeom prst="round2DiagRect">
            <a:avLst>
              <a:gd name="adj1" fmla="val 16667"/>
              <a:gd name="adj2" fmla="val 0"/>
            </a:avLst>
          </a:prstGeom>
          <a:ln w="28575" cap="sq">
            <a:solidFill>
              <a:schemeClr val="tx1"/>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9" name="Rectangle 8"/>
          <p:cNvSpPr/>
          <p:nvPr/>
        </p:nvSpPr>
        <p:spPr>
          <a:xfrm>
            <a:off x="1754660" y="6027003"/>
            <a:ext cx="9358184" cy="830997"/>
          </a:xfrm>
          <a:prstGeom prst="rect">
            <a:avLst/>
          </a:prstGeom>
        </p:spPr>
        <p:txBody>
          <a:bodyPr wrap="square">
            <a:spAutoFit/>
          </a:bodyPr>
          <a:lstStyle/>
          <a:p>
            <a:r>
              <a:rPr lang="en-CA" sz="2400" b="1" dirty="0">
                <a:ea typeface="Twentieth Century"/>
                <a:cs typeface="Twentieth Century"/>
              </a:rPr>
              <a:t>For this section and the following ones, we suggest you follow the excel tables to fully understand the provenance of the data/information.</a:t>
            </a:r>
            <a:r>
              <a:rPr lang="en-CA" sz="2400" dirty="0">
                <a:ea typeface="Twentieth Century"/>
                <a:cs typeface="Twentieth Century"/>
              </a:rPr>
              <a:t> </a:t>
            </a:r>
            <a:endParaRPr lang="en-CA" sz="2400" dirty="0"/>
          </a:p>
        </p:txBody>
      </p:sp>
      <p:sp>
        <p:nvSpPr>
          <p:cNvPr id="10" name="Right Arrow 9"/>
          <p:cNvSpPr/>
          <p:nvPr/>
        </p:nvSpPr>
        <p:spPr>
          <a:xfrm>
            <a:off x="11005752" y="5975553"/>
            <a:ext cx="1097143" cy="882447"/>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528625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500"/>
                                        <p:tgtEl>
                                          <p:spTgt spid="1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7096" y="82378"/>
            <a:ext cx="10515600" cy="1325563"/>
          </a:xfrm>
        </p:spPr>
        <p:txBody>
          <a:bodyPr>
            <a:noAutofit/>
          </a:bodyPr>
          <a:lstStyle/>
          <a:p>
            <a:pPr algn="ctr"/>
            <a:r>
              <a:rPr lang="en-US" sz="5400" b="1" dirty="0">
                <a:latin typeface="Arial" panose="020B0604020202020204" pitchFamily="34" charset="0"/>
                <a:cs typeface="Arial" panose="020B0604020202020204" pitchFamily="34" charset="0"/>
              </a:rPr>
              <a:t>Working Capital Example</a:t>
            </a:r>
            <a:br>
              <a:rPr lang="en-US" sz="5400" b="1" dirty="0">
                <a:latin typeface="Arial" panose="020B0604020202020204" pitchFamily="34" charset="0"/>
                <a:cs typeface="Arial" panose="020B0604020202020204" pitchFamily="34" charset="0"/>
              </a:rPr>
            </a:br>
            <a:r>
              <a:rPr lang="en-US" sz="5400" b="1" dirty="0" err="1">
                <a:latin typeface="Arial" panose="020B0604020202020204" pitchFamily="34" charset="0"/>
                <a:cs typeface="Arial" panose="020B0604020202020204" pitchFamily="34" charset="0"/>
              </a:rPr>
              <a:t>Kuujjuaq</a:t>
            </a:r>
            <a:r>
              <a:rPr lang="en-US" sz="5400" b="1" dirty="0">
                <a:latin typeface="Arial" panose="020B0604020202020204" pitchFamily="34" charset="0"/>
                <a:cs typeface="Arial" panose="020B0604020202020204" pitchFamily="34" charset="0"/>
              </a:rPr>
              <a:t> </a:t>
            </a:r>
            <a:r>
              <a:rPr lang="en-US" sz="5400" b="1" dirty="0" err="1">
                <a:latin typeface="Arial" panose="020B0604020202020204" pitchFamily="34" charset="0"/>
                <a:cs typeface="Arial" panose="020B0604020202020204" pitchFamily="34" charset="0"/>
              </a:rPr>
              <a:t>Colourful</a:t>
            </a:r>
            <a:r>
              <a:rPr lang="en-US" sz="5400" b="1" dirty="0">
                <a:latin typeface="Arial" panose="020B0604020202020204" pitchFamily="34" charset="0"/>
                <a:cs typeface="Arial" panose="020B0604020202020204" pitchFamily="34" charset="0"/>
              </a:rPr>
              <a:t> Scarves</a:t>
            </a:r>
            <a:endParaRPr lang="en-CA" sz="5400" b="1" dirty="0">
              <a:latin typeface="Arial" panose="020B0604020202020204" pitchFamily="34" charset="0"/>
              <a:cs typeface="Arial" panose="020B0604020202020204" pitchFamily="34" charset="0"/>
            </a:endParaRPr>
          </a:p>
        </p:txBody>
      </p:sp>
      <p:pic>
        <p:nvPicPr>
          <p:cNvPr id="4" name="Image 2"/>
          <p:cNvPicPr/>
          <p:nvPr/>
        </p:nvPicPr>
        <p:blipFill rotWithShape="1">
          <a:blip r:embed="rId2"/>
          <a:srcRect l="17115" t="30827" r="18042" b="6748"/>
          <a:stretch/>
        </p:blipFill>
        <p:spPr bwMode="auto">
          <a:xfrm>
            <a:off x="1077096" y="1407941"/>
            <a:ext cx="10387914" cy="532503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257327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63612" y="1859102"/>
            <a:ext cx="9721636" cy="3046988"/>
          </a:xfrm>
          <a:prstGeom prst="rect">
            <a:avLst/>
          </a:prstGeom>
        </p:spPr>
        <p:txBody>
          <a:bodyPr wrap="square">
            <a:spAutoFit/>
          </a:bodyPr>
          <a:lstStyle/>
          <a:p>
            <a:r>
              <a:rPr lang="en-CA" sz="2400" dirty="0">
                <a:solidFill>
                  <a:srgbClr val="000000"/>
                </a:solidFill>
                <a:ea typeface="Twentieth Century"/>
                <a:cs typeface="Twentieth Century"/>
              </a:rPr>
              <a:t>Looking at </a:t>
            </a:r>
            <a:r>
              <a:rPr lang="en-CA" sz="2400" dirty="0" err="1">
                <a:solidFill>
                  <a:srgbClr val="000000"/>
                </a:solidFill>
                <a:ea typeface="Twentieth Century"/>
                <a:cs typeface="Twentieth Century"/>
              </a:rPr>
              <a:t>Kuujjuaq</a:t>
            </a:r>
            <a:r>
              <a:rPr lang="en-CA" sz="2400" dirty="0">
                <a:solidFill>
                  <a:srgbClr val="000000"/>
                </a:solidFill>
                <a:ea typeface="Twentieth Century"/>
                <a:cs typeface="Twentieth Century"/>
              </a:rPr>
              <a:t> Colorful Scarves Monthly Budget / Expenses, we can estimate that the average monthly need in working capital for the last nine months is $5 780$ (not considering the three first months as a </a:t>
            </a:r>
            <a:r>
              <a:rPr lang="en-CA" sz="2400" dirty="0" err="1">
                <a:solidFill>
                  <a:srgbClr val="000000"/>
                </a:solidFill>
                <a:ea typeface="Twentieth Century"/>
                <a:cs typeface="Twentieth Century"/>
              </a:rPr>
              <a:t>Startup</a:t>
            </a:r>
            <a:r>
              <a:rPr lang="en-CA" sz="2400" dirty="0">
                <a:solidFill>
                  <a:srgbClr val="000000"/>
                </a:solidFill>
                <a:ea typeface="Twentieth Century"/>
                <a:cs typeface="Twentieth Century"/>
              </a:rPr>
              <a:t>). On average, </a:t>
            </a:r>
            <a:r>
              <a:rPr lang="en-CA" sz="2400" dirty="0" err="1">
                <a:solidFill>
                  <a:srgbClr val="000000"/>
                </a:solidFill>
                <a:ea typeface="Twentieth Century"/>
                <a:cs typeface="Twentieth Century"/>
              </a:rPr>
              <a:t>Kuujjuaq</a:t>
            </a:r>
            <a:r>
              <a:rPr lang="en-CA" sz="2400" dirty="0">
                <a:solidFill>
                  <a:srgbClr val="000000"/>
                </a:solidFill>
                <a:ea typeface="Twentieth Century"/>
                <a:cs typeface="Twentieth Century"/>
              </a:rPr>
              <a:t> Colorful Scarves should consider putting aside 2-3 months ($11 500 to $17 340 ) to ensure coverage of its day-to-day operations cost. Remember: if the company has to close for any unforeseen reason, then the costs of rent, salaries, debts, electricity, insurance, and others still continue to accumulate!</a:t>
            </a:r>
            <a:endParaRPr lang="en-CA" sz="2400" dirty="0"/>
          </a:p>
        </p:txBody>
      </p:sp>
      <p:sp>
        <p:nvSpPr>
          <p:cNvPr id="4" name="Rectangle 3"/>
          <p:cNvSpPr/>
          <p:nvPr/>
        </p:nvSpPr>
        <p:spPr>
          <a:xfrm>
            <a:off x="470390" y="4768067"/>
            <a:ext cx="11302314" cy="830997"/>
          </a:xfrm>
          <a:prstGeom prst="rect">
            <a:avLst/>
          </a:prstGeom>
        </p:spPr>
        <p:txBody>
          <a:bodyPr wrap="square">
            <a:spAutoFit/>
          </a:bodyPr>
          <a:lstStyle/>
          <a:p>
            <a:pPr marL="342900" marR="0" lvl="0" indent="-342900">
              <a:spcBef>
                <a:spcPts val="0"/>
              </a:spcBef>
              <a:spcAft>
                <a:spcPts val="800"/>
              </a:spcAft>
              <a:buFont typeface="Arial" panose="020B0604020202020204" pitchFamily="34" charset="0"/>
              <a:buChar char="●"/>
            </a:pPr>
            <a:r>
              <a:rPr lang="en-CA" sz="2400" dirty="0">
                <a:solidFill>
                  <a:srgbClr val="000000"/>
                </a:solidFill>
                <a:ea typeface="Noto Sans Symbols"/>
                <a:cs typeface="Noto Sans Symbols"/>
              </a:rPr>
              <a:t>Service businesses, on the other hand, rely far less on working capital simply because they can operate with less overhead.</a:t>
            </a:r>
            <a:endParaRPr lang="en-CA" sz="2400" dirty="0">
              <a:effectLst/>
              <a:ea typeface="Noto Sans Symbols"/>
              <a:cs typeface="Noto Sans Symbols"/>
            </a:endParaRPr>
          </a:p>
        </p:txBody>
      </p:sp>
      <p:sp>
        <p:nvSpPr>
          <p:cNvPr id="5" name="Rectangle 4"/>
          <p:cNvSpPr/>
          <p:nvPr/>
        </p:nvSpPr>
        <p:spPr>
          <a:xfrm>
            <a:off x="1408670" y="5598587"/>
            <a:ext cx="10783330" cy="1200329"/>
          </a:xfrm>
          <a:prstGeom prst="rect">
            <a:avLst/>
          </a:prstGeom>
        </p:spPr>
        <p:txBody>
          <a:bodyPr wrap="square">
            <a:spAutoFit/>
          </a:bodyPr>
          <a:lstStyle/>
          <a:p>
            <a:r>
              <a:rPr lang="en-CA" sz="2400" dirty="0">
                <a:solidFill>
                  <a:srgbClr val="000000"/>
                </a:solidFill>
                <a:ea typeface="Twentieth Century"/>
                <a:cs typeface="Twentieth Century"/>
              </a:rPr>
              <a:t>Let’s take that same example, but with a service company for which the inventory costs are removed; with an average monthly operating cost of </a:t>
            </a:r>
            <a:r>
              <a:rPr lang="en-CA" sz="2400" b="1" dirty="0">
                <a:solidFill>
                  <a:srgbClr val="000000"/>
                </a:solidFill>
                <a:ea typeface="Twentieth Century"/>
                <a:cs typeface="Twentieth Century"/>
              </a:rPr>
              <a:t>$3350 </a:t>
            </a:r>
            <a:r>
              <a:rPr lang="en-CA" sz="2400" dirty="0">
                <a:solidFill>
                  <a:srgbClr val="000000"/>
                </a:solidFill>
                <a:ea typeface="Twentieth Century"/>
                <a:cs typeface="Twentieth Century"/>
              </a:rPr>
              <a:t>in this case, the working capital could be estimated at </a:t>
            </a:r>
            <a:r>
              <a:rPr lang="en-CA" sz="2400" b="1" dirty="0">
                <a:solidFill>
                  <a:srgbClr val="000000"/>
                </a:solidFill>
                <a:ea typeface="Twentieth Century"/>
                <a:cs typeface="Twentieth Century"/>
              </a:rPr>
              <a:t>$ 6700 to $ 10 500</a:t>
            </a:r>
            <a:r>
              <a:rPr lang="en-CA" sz="2400" dirty="0">
                <a:solidFill>
                  <a:srgbClr val="000000"/>
                </a:solidFill>
                <a:ea typeface="Twentieth Century"/>
                <a:cs typeface="Twentieth Century"/>
              </a:rPr>
              <a:t>: around 65 % less! </a:t>
            </a:r>
            <a:endParaRPr lang="en-CA" sz="2400" dirty="0"/>
          </a:p>
        </p:txBody>
      </p:sp>
      <p:sp>
        <p:nvSpPr>
          <p:cNvPr id="6" name="TextBox 5"/>
          <p:cNvSpPr txBox="1"/>
          <p:nvPr/>
        </p:nvSpPr>
        <p:spPr>
          <a:xfrm>
            <a:off x="189472" y="-33724"/>
            <a:ext cx="11583232" cy="2123658"/>
          </a:xfrm>
          <a:prstGeom prst="rect">
            <a:avLst/>
          </a:prstGeom>
          <a:noFill/>
        </p:spPr>
        <p:txBody>
          <a:bodyPr wrap="square" rtlCol="0">
            <a:spAutoFit/>
          </a:bodyPr>
          <a:lstStyle/>
          <a:p>
            <a:pPr algn="ctr"/>
            <a:r>
              <a:rPr lang="en-US" sz="6600" b="1" dirty="0">
                <a:latin typeface="Arial" panose="020B0604020202020204" pitchFamily="34" charset="0"/>
                <a:cs typeface="Arial" panose="020B0604020202020204" pitchFamily="34" charset="0"/>
              </a:rPr>
              <a:t>Working Capital Example Cont’d.</a:t>
            </a:r>
            <a:endParaRPr lang="en-CA" sz="6600" b="1" dirty="0">
              <a:latin typeface="Arial" panose="020B0604020202020204" pitchFamily="34" charset="0"/>
              <a:cs typeface="Arial" panose="020B0604020202020204" pitchFamily="34" charset="0"/>
            </a:endParaRPr>
          </a:p>
        </p:txBody>
      </p:sp>
      <p:sp>
        <p:nvSpPr>
          <p:cNvPr id="2" name="Rectangle: Rounded Corners 1">
            <a:hlinkClick r:id="rId2" action="ppaction://hlinksldjump"/>
            <a:extLst>
              <a:ext uri="{FF2B5EF4-FFF2-40B4-BE49-F238E27FC236}">
                <a16:creationId xmlns:a16="http://schemas.microsoft.com/office/drawing/2014/main" id="{C5D4F48B-7BBF-88D2-A95B-E4534DCCA97C}"/>
              </a:ext>
            </a:extLst>
          </p:cNvPr>
          <p:cNvSpPr/>
          <p:nvPr/>
        </p:nvSpPr>
        <p:spPr>
          <a:xfrm>
            <a:off x="9890264" y="1521783"/>
            <a:ext cx="211226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Click here to reference the previous table.</a:t>
            </a:r>
            <a:endParaRPr lang="en-US" dirty="0"/>
          </a:p>
        </p:txBody>
      </p:sp>
    </p:spTree>
    <p:extLst>
      <p:ext uri="{BB962C8B-B14F-4D97-AF65-F5344CB8AC3E}">
        <p14:creationId xmlns:p14="http://schemas.microsoft.com/office/powerpoint/2010/main" val="1237215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8000" b="1" dirty="0">
                <a:latin typeface="Arial" panose="020B0604020202020204" pitchFamily="34" charset="0"/>
                <a:cs typeface="Arial" panose="020B0604020202020204" pitchFamily="34" charset="0"/>
              </a:rPr>
              <a:t>Plan Ahead</a:t>
            </a:r>
            <a:endParaRPr lang="en-CA" sz="8000" b="1" dirty="0">
              <a:latin typeface="Arial" panose="020B0604020202020204" pitchFamily="34" charset="0"/>
              <a:cs typeface="Arial" panose="020B0604020202020204" pitchFamily="34" charset="0"/>
            </a:endParaRPr>
          </a:p>
        </p:txBody>
      </p:sp>
      <p:sp>
        <p:nvSpPr>
          <p:cNvPr id="3" name="Rectangle 2"/>
          <p:cNvSpPr/>
          <p:nvPr/>
        </p:nvSpPr>
        <p:spPr>
          <a:xfrm>
            <a:off x="0" y="1497381"/>
            <a:ext cx="6038856" cy="1200329"/>
          </a:xfrm>
          <a:prstGeom prst="rect">
            <a:avLst/>
          </a:prstGeom>
        </p:spPr>
        <p:txBody>
          <a:bodyPr wrap="square">
            <a:spAutoFit/>
          </a:bodyPr>
          <a:lstStyle/>
          <a:p>
            <a:pPr>
              <a:spcAft>
                <a:spcPts val="800"/>
              </a:spcAft>
            </a:pPr>
            <a:r>
              <a:rPr lang="en-CA" sz="2400" dirty="0">
                <a:ea typeface="Twentieth Century"/>
                <a:cs typeface="Twentieth Century"/>
              </a:rPr>
              <a:t>Estimating working capital means calculating future working capital. It should be as accurate as possible.</a:t>
            </a:r>
            <a:endParaRPr lang="en-CA" sz="2400" dirty="0">
              <a:effectLst/>
              <a:ea typeface="Twentieth Century"/>
              <a:cs typeface="Twentieth Century"/>
            </a:endParaRPr>
          </a:p>
        </p:txBody>
      </p:sp>
      <p:sp>
        <p:nvSpPr>
          <p:cNvPr id="4" name="TextBox 3"/>
          <p:cNvSpPr txBox="1"/>
          <p:nvPr/>
        </p:nvSpPr>
        <p:spPr>
          <a:xfrm>
            <a:off x="-181687" y="974161"/>
            <a:ext cx="4580238" cy="523220"/>
          </a:xfrm>
          <a:prstGeom prst="rect">
            <a:avLst/>
          </a:prstGeom>
          <a:noFill/>
        </p:spPr>
        <p:txBody>
          <a:bodyPr wrap="square" rtlCol="0">
            <a:spAutoFit/>
            <a:scene3d>
              <a:camera prst="isometricOffAxis1Right"/>
              <a:lightRig rig="threePt" dir="t"/>
            </a:scene3d>
          </a:bodyPr>
          <a:lstStyle/>
          <a:p>
            <a:r>
              <a:rPr lang="en-US" sz="28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The Rule of Thumb:</a:t>
            </a:r>
            <a:endParaRPr lang="en-CA" sz="28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5" name="Rectangle 4"/>
          <p:cNvSpPr/>
          <p:nvPr/>
        </p:nvSpPr>
        <p:spPr>
          <a:xfrm>
            <a:off x="6004862" y="1742010"/>
            <a:ext cx="6096000" cy="1938992"/>
          </a:xfrm>
          <a:prstGeom prst="rect">
            <a:avLst/>
          </a:prstGeom>
        </p:spPr>
        <p:txBody>
          <a:bodyPr>
            <a:spAutoFit/>
          </a:bodyPr>
          <a:lstStyle/>
          <a:p>
            <a:pPr algn="ctr">
              <a:spcAft>
                <a:spcPts val="800"/>
              </a:spcAft>
            </a:pPr>
            <a:r>
              <a:rPr lang="en-CA" sz="2400" dirty="0">
                <a:ea typeface="Twentieth Century"/>
                <a:cs typeface="Twentieth Century"/>
              </a:rPr>
              <a:t>A simple way to estimate your working capital is to estimate a regular amount of cash needed to produce goods or services. This includes cash to make recurring payments, cover unexpected costs, purchase basic materials and pay staff.</a:t>
            </a:r>
            <a:endParaRPr lang="en-CA" sz="2400" dirty="0">
              <a:effectLst/>
              <a:ea typeface="Twentieth Century"/>
              <a:cs typeface="Twentieth Century"/>
            </a:endParaRPr>
          </a:p>
        </p:txBody>
      </p:sp>
      <p:sp>
        <p:nvSpPr>
          <p:cNvPr id="6" name="TextBox 5"/>
          <p:cNvSpPr txBox="1"/>
          <p:nvPr/>
        </p:nvSpPr>
        <p:spPr>
          <a:xfrm>
            <a:off x="7776519" y="1325563"/>
            <a:ext cx="2552686" cy="461665"/>
          </a:xfrm>
          <a:prstGeom prst="rect">
            <a:avLst/>
          </a:prstGeom>
          <a:noFill/>
        </p:spPr>
        <p:txBody>
          <a:bodyPr wrap="none" rtlCol="0">
            <a:spAutoFit/>
          </a:bodyPr>
          <a:lstStyle/>
          <a:p>
            <a:r>
              <a:rPr lang="en-US" sz="2400" u="sng" dirty="0"/>
              <a:t>How Can I do This?</a:t>
            </a:r>
            <a:endParaRPr lang="en-CA" sz="2400" u="sng" dirty="0"/>
          </a:p>
        </p:txBody>
      </p:sp>
      <p:sp>
        <p:nvSpPr>
          <p:cNvPr id="7" name="Rectangle 6"/>
          <p:cNvSpPr/>
          <p:nvPr/>
        </p:nvSpPr>
        <p:spPr>
          <a:xfrm>
            <a:off x="5939481" y="3744808"/>
            <a:ext cx="6342002" cy="1569660"/>
          </a:xfrm>
          <a:prstGeom prst="rect">
            <a:avLst/>
          </a:prstGeom>
        </p:spPr>
        <p:txBody>
          <a:bodyPr wrap="square">
            <a:spAutoFit/>
          </a:bodyPr>
          <a:lstStyle/>
          <a:p>
            <a:pPr marR="0" lvl="0">
              <a:spcBef>
                <a:spcPts val="0"/>
              </a:spcBef>
              <a:spcAft>
                <a:spcPts val="800"/>
              </a:spcAft>
            </a:pPr>
            <a:r>
              <a:rPr lang="en-CA" sz="2400" dirty="0">
                <a:solidFill>
                  <a:srgbClr val="000000"/>
                </a:solidFill>
                <a:ea typeface="Noto Sans Symbols"/>
                <a:cs typeface="Noto Sans Symbols"/>
              </a:rPr>
              <a:t>Additionally, create a cash flow forecast so you have insight into what’s coming in and going out, so you know how much money you’re likely to have in your bank account.</a:t>
            </a:r>
            <a:endParaRPr lang="en-CA" sz="2400" dirty="0">
              <a:effectLst/>
              <a:ea typeface="Noto Sans Symbols"/>
              <a:cs typeface="Noto Sans Symbols"/>
            </a:endParaRPr>
          </a:p>
        </p:txBody>
      </p:sp>
      <p:sp>
        <p:nvSpPr>
          <p:cNvPr id="8" name="Rectangle 7"/>
          <p:cNvSpPr/>
          <p:nvPr/>
        </p:nvSpPr>
        <p:spPr>
          <a:xfrm>
            <a:off x="192025" y="5657671"/>
            <a:ext cx="12426778" cy="830997"/>
          </a:xfrm>
          <a:prstGeom prst="rect">
            <a:avLst/>
          </a:prstGeom>
        </p:spPr>
        <p:txBody>
          <a:bodyPr wrap="square">
            <a:spAutoFit/>
          </a:bodyPr>
          <a:lstStyle/>
          <a:p>
            <a:pPr>
              <a:spcAft>
                <a:spcPts val="800"/>
              </a:spcAft>
            </a:pPr>
            <a:r>
              <a:rPr lang="en-CA" sz="2400" u="sng" dirty="0">
                <a:ea typeface="Twentieth Century"/>
                <a:cs typeface="Twentieth Century"/>
              </a:rPr>
              <a:t>By evaluating your working capital needs and maintaining an adequate buffer, you can ensure enough funds to stock up on supplies before a busy month and save and plan for dry times.</a:t>
            </a:r>
            <a:endParaRPr lang="en-CA" sz="2400" u="sng" dirty="0">
              <a:effectLst/>
              <a:ea typeface="Twentieth Century"/>
              <a:cs typeface="Twentieth Century"/>
            </a:endParaRPr>
          </a:p>
        </p:txBody>
      </p:sp>
      <p:pic>
        <p:nvPicPr>
          <p:cNvPr id="3074" name="Picture 2" descr="https://shopcdn.stockphotosecrets.com/smsimg28/PV1000/IsignstockContributors/iss_17053_00695.jpg?token=Be7ttCZM1YCWLIR0xqiW7K7VPFUVNksoBiA3fQflnuQ&amp;class=pv60&amp;smss=53&amp;expires=41023584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911" y="2112977"/>
            <a:ext cx="5317041" cy="3544694"/>
          </a:xfrm>
          <a:prstGeom prst="rect">
            <a:avLst/>
          </a:prstGeom>
          <a:solidFill>
            <a:srgbClr val="FFFFFF">
              <a:shade val="85000"/>
            </a:srgbClr>
          </a:solidFill>
          <a:ln w="19050" cap="sq">
            <a:solidFill>
              <a:schemeClr val="tx1"/>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Tree>
    <p:extLst>
      <p:ext uri="{BB962C8B-B14F-4D97-AF65-F5344CB8AC3E}">
        <p14:creationId xmlns:p14="http://schemas.microsoft.com/office/powerpoint/2010/main" val="1005662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9D53C-3A79-C6AC-4018-1F109B8EC055}"/>
              </a:ext>
            </a:extLst>
          </p:cNvPr>
          <p:cNvSpPr>
            <a:spLocks noGrp="1"/>
          </p:cNvSpPr>
          <p:nvPr>
            <p:ph type="title"/>
          </p:nvPr>
        </p:nvSpPr>
        <p:spPr>
          <a:xfrm>
            <a:off x="838200" y="-64643"/>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Negative Cash Flow</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44235F1-DDE9-C143-6965-5714EF6383C3}"/>
              </a:ext>
            </a:extLst>
          </p:cNvPr>
          <p:cNvSpPr txBox="1"/>
          <p:nvPr/>
        </p:nvSpPr>
        <p:spPr>
          <a:xfrm>
            <a:off x="-99060" y="1053054"/>
            <a:ext cx="12390120" cy="1200329"/>
          </a:xfrm>
          <a:prstGeom prst="rect">
            <a:avLst/>
          </a:prstGeom>
          <a:noFill/>
        </p:spPr>
        <p:txBody>
          <a:bodyPr wrap="square">
            <a:spAutoFit/>
          </a:bodyPr>
          <a:lstStyle/>
          <a:p>
            <a:r>
              <a:rPr lang="en-CA" sz="2400" dirty="0">
                <a:effectLst/>
                <a:ea typeface="Twentieth Century"/>
                <a:cs typeface="Twentieth Century"/>
              </a:rPr>
              <a:t>If you experience negative working capital, you may have trouble paying suppliers and creditors and difficulty raising funds to drive business. If the situation continues, it may eventually be forced to shut down.</a:t>
            </a:r>
            <a:endParaRPr lang="en-US" sz="2400" dirty="0"/>
          </a:p>
        </p:txBody>
      </p:sp>
      <p:sp>
        <p:nvSpPr>
          <p:cNvPr id="6" name="TextBox 5">
            <a:extLst>
              <a:ext uri="{FF2B5EF4-FFF2-40B4-BE49-F238E27FC236}">
                <a16:creationId xmlns:a16="http://schemas.microsoft.com/office/drawing/2014/main" id="{8AF49450-8CE9-630A-B22C-306A14F183C7}"/>
              </a:ext>
            </a:extLst>
          </p:cNvPr>
          <p:cNvSpPr txBox="1"/>
          <p:nvPr/>
        </p:nvSpPr>
        <p:spPr>
          <a:xfrm rot="20261124">
            <a:off x="-226390" y="2225026"/>
            <a:ext cx="3313004" cy="981487"/>
          </a:xfrm>
          <a:prstGeom prst="rect">
            <a:avLst/>
          </a:prstGeom>
          <a:noFill/>
        </p:spPr>
        <p:txBody>
          <a:bodyPr wrap="square">
            <a:spAutoFit/>
          </a:bodyPr>
          <a:lstStyle/>
          <a:p>
            <a:pPr algn="ctr">
              <a:lnSpc>
                <a:spcPct val="125000"/>
              </a:lnSpc>
              <a:spcAft>
                <a:spcPts val="800"/>
              </a:spcAft>
            </a:pPr>
            <a:r>
              <a:rPr lang="en-CA" sz="2400" b="1" i="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Calibri" panose="020F0502020204030204" pitchFamily="34" charset="0"/>
                <a:ea typeface="Twentieth Century"/>
                <a:cs typeface="Twentieth Century"/>
              </a:rPr>
              <a:t>Simple solutions to avoid negative cash flow</a:t>
            </a:r>
            <a:endParaRPr lang="en-CA" sz="2400" b="1" i="1" dirty="0">
              <a:ln w="10160">
                <a:solidFill>
                  <a:schemeClr val="accent5"/>
                </a:solidFill>
                <a:prstDash val="solid"/>
              </a:ln>
              <a:solidFill>
                <a:srgbClr val="FFFFFF"/>
              </a:solidFill>
              <a:effectLst>
                <a:outerShdw blurRad="38100" dist="22860" dir="5400000" algn="tl" rotWithShape="0">
                  <a:srgbClr val="000000">
                    <a:alpha val="30000"/>
                  </a:srgbClr>
                </a:outerShdw>
              </a:effectLst>
              <a:latin typeface="Twentieth Century"/>
              <a:ea typeface="Twentieth Century"/>
              <a:cs typeface="Twentieth Century"/>
            </a:endParaRPr>
          </a:p>
        </p:txBody>
      </p:sp>
      <p:graphicFrame>
        <p:nvGraphicFramePr>
          <p:cNvPr id="7" name="Diagram 6">
            <a:extLst>
              <a:ext uri="{FF2B5EF4-FFF2-40B4-BE49-F238E27FC236}">
                <a16:creationId xmlns:a16="http://schemas.microsoft.com/office/drawing/2014/main" id="{CB6E14C8-14DA-B3D6-379F-7D5C28B30DB1}"/>
              </a:ext>
            </a:extLst>
          </p:cNvPr>
          <p:cNvGraphicFramePr/>
          <p:nvPr>
            <p:extLst>
              <p:ext uri="{D42A27DB-BD31-4B8C-83A1-F6EECF244321}">
                <p14:modId xmlns:p14="http://schemas.microsoft.com/office/powerpoint/2010/main" val="2028176864"/>
              </p:ext>
            </p:extLst>
          </p:nvPr>
        </p:nvGraphicFramePr>
        <p:xfrm>
          <a:off x="2289048" y="2625278"/>
          <a:ext cx="9500616" cy="41422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698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graphicEl>
                                              <a:dgm id="{23C33357-773D-4E5D-BB75-598B059966A0}"/>
                                            </p:graphicEl>
                                          </p:spTgt>
                                        </p:tgtEl>
                                        <p:attrNameLst>
                                          <p:attrName>style.visibility</p:attrName>
                                        </p:attrNameLst>
                                      </p:cBhvr>
                                      <p:to>
                                        <p:strVal val="visible"/>
                                      </p:to>
                                    </p:set>
                                    <p:animEffect transition="in" filter="fade">
                                      <p:cBhvr>
                                        <p:cTn id="12" dur="500"/>
                                        <p:tgtEl>
                                          <p:spTgt spid="7">
                                            <p:graphicEl>
                                              <a:dgm id="{23C33357-773D-4E5D-BB75-598B059966A0}"/>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graphicEl>
                                              <a:dgm id="{4AA9A74B-4F85-4EC3-ACBA-8558D6DA1B8E}"/>
                                            </p:graphicEl>
                                          </p:spTgt>
                                        </p:tgtEl>
                                        <p:attrNameLst>
                                          <p:attrName>style.visibility</p:attrName>
                                        </p:attrNameLst>
                                      </p:cBhvr>
                                      <p:to>
                                        <p:strVal val="visible"/>
                                      </p:to>
                                    </p:set>
                                    <p:animEffect transition="in" filter="fade">
                                      <p:cBhvr>
                                        <p:cTn id="17" dur="500"/>
                                        <p:tgtEl>
                                          <p:spTgt spid="7">
                                            <p:graphicEl>
                                              <a:dgm id="{4AA9A74B-4F85-4EC3-ACBA-8558D6DA1B8E}"/>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graphicEl>
                                              <a:dgm id="{83378F23-FDDE-44AD-8531-FBC758672499}"/>
                                            </p:graphicEl>
                                          </p:spTgt>
                                        </p:tgtEl>
                                        <p:attrNameLst>
                                          <p:attrName>style.visibility</p:attrName>
                                        </p:attrNameLst>
                                      </p:cBhvr>
                                      <p:to>
                                        <p:strVal val="visible"/>
                                      </p:to>
                                    </p:set>
                                    <p:animEffect transition="in" filter="fade">
                                      <p:cBhvr>
                                        <p:cTn id="22" dur="500"/>
                                        <p:tgtEl>
                                          <p:spTgt spid="7">
                                            <p:graphicEl>
                                              <a:dgm id="{83378F23-FDDE-44AD-8531-FBC758672499}"/>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graphicEl>
                                              <a:dgm id="{159F27EC-CA48-4754-AF85-A03D20EBE9C7}"/>
                                            </p:graphicEl>
                                          </p:spTgt>
                                        </p:tgtEl>
                                        <p:attrNameLst>
                                          <p:attrName>style.visibility</p:attrName>
                                        </p:attrNameLst>
                                      </p:cBhvr>
                                      <p:to>
                                        <p:strVal val="visible"/>
                                      </p:to>
                                    </p:set>
                                    <p:animEffect transition="in" filter="fade">
                                      <p:cBhvr>
                                        <p:cTn id="27" dur="500"/>
                                        <p:tgtEl>
                                          <p:spTgt spid="7">
                                            <p:graphicEl>
                                              <a:dgm id="{159F27EC-CA48-4754-AF85-A03D20EBE9C7}"/>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graphicEl>
                                              <a:dgm id="{5B0051E2-2603-4C0B-9643-EF4629D3CA24}"/>
                                            </p:graphicEl>
                                          </p:spTgt>
                                        </p:tgtEl>
                                        <p:attrNameLst>
                                          <p:attrName>style.visibility</p:attrName>
                                        </p:attrNameLst>
                                      </p:cBhvr>
                                      <p:to>
                                        <p:strVal val="visible"/>
                                      </p:to>
                                    </p:set>
                                    <p:animEffect transition="in" filter="fade">
                                      <p:cBhvr>
                                        <p:cTn id="32" dur="500"/>
                                        <p:tgtEl>
                                          <p:spTgt spid="7">
                                            <p:graphicEl>
                                              <a:dgm id="{5B0051E2-2603-4C0B-9643-EF4629D3CA24}"/>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graphicEl>
                                              <a:dgm id="{CE501599-EB34-4DF3-85B7-0AD3DA83C9E2}"/>
                                            </p:graphicEl>
                                          </p:spTgt>
                                        </p:tgtEl>
                                        <p:attrNameLst>
                                          <p:attrName>style.visibility</p:attrName>
                                        </p:attrNameLst>
                                      </p:cBhvr>
                                      <p:to>
                                        <p:strVal val="visible"/>
                                      </p:to>
                                    </p:set>
                                    <p:animEffect transition="in" filter="fade">
                                      <p:cBhvr>
                                        <p:cTn id="37" dur="500"/>
                                        <p:tgtEl>
                                          <p:spTgt spid="7">
                                            <p:graphicEl>
                                              <a:dgm id="{CE501599-EB34-4DF3-85B7-0AD3DA83C9E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Graphic spid="7" grpId="0" uiExpand="1">
        <p:bldSub>
          <a:bldDgm bld="one"/>
        </p:bldSub>
      </p:bldGraphic>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5292</TotalTime>
  <Words>1486</Words>
  <Application>Microsoft Office PowerPoint</Application>
  <PresentationFormat>Widescreen</PresentationFormat>
  <Paragraphs>85</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Cooper Black</vt:lpstr>
      <vt:lpstr>Noto Sans Symbols</vt:lpstr>
      <vt:lpstr>Twentieth Century</vt:lpstr>
      <vt:lpstr>1_Office Theme</vt:lpstr>
      <vt:lpstr>Entrepreneur Local Learning Centers</vt:lpstr>
      <vt:lpstr>Understanding Cash Flow (the Working Capital)</vt:lpstr>
      <vt:lpstr>What is Working Capital?</vt:lpstr>
      <vt:lpstr>Working Capital in the Day-to-Day</vt:lpstr>
      <vt:lpstr>How Much Working Capital Does a Small Business Need?</vt:lpstr>
      <vt:lpstr>Working Capital Example Kuujjuaq Colourful Scarves</vt:lpstr>
      <vt:lpstr>PowerPoint Presentation</vt:lpstr>
      <vt:lpstr>Plan Ahead</vt:lpstr>
      <vt:lpstr>Negative Cash Flow</vt:lpstr>
      <vt:lpstr>Solutions for a Negative Cash Flow</vt:lpstr>
      <vt:lpstr>PowerPoint Presentation</vt:lpstr>
      <vt:lpstr>TRUE OR FALSE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ART OF NEGOTIATION</dc:title>
  <dc:creator>Keilan Baker</dc:creator>
  <cp:lastModifiedBy>Dave McMullen</cp:lastModifiedBy>
  <cp:revision>16</cp:revision>
  <dcterms:created xsi:type="dcterms:W3CDTF">2022-08-23T22:15:42Z</dcterms:created>
  <dcterms:modified xsi:type="dcterms:W3CDTF">2023-01-14T16:05:34Z</dcterms:modified>
</cp:coreProperties>
</file>