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328" r:id="rId2"/>
    <p:sldId id="257" r:id="rId3"/>
    <p:sldId id="344" r:id="rId4"/>
    <p:sldId id="331" r:id="rId5"/>
    <p:sldId id="332" r:id="rId6"/>
    <p:sldId id="343" r:id="rId7"/>
    <p:sldId id="333" r:id="rId8"/>
    <p:sldId id="334" r:id="rId9"/>
    <p:sldId id="335" r:id="rId10"/>
    <p:sldId id="336" r:id="rId11"/>
    <p:sldId id="337" r:id="rId12"/>
    <p:sldId id="338" r:id="rId13"/>
    <p:sldId id="339" r:id="rId14"/>
    <p:sldId id="340" r:id="rId15"/>
    <p:sldId id="342" r:id="rId16"/>
    <p:sldId id="319" r:id="rId17"/>
    <p:sldId id="329" r:id="rId18"/>
    <p:sldId id="330" r:id="rId19"/>
    <p:sldId id="325" r:id="rId20"/>
    <p:sldId id="327" r:id="rId21"/>
    <p:sldId id="326" r:id="rId22"/>
    <p:sldId id="34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9" d="100"/>
          <a:sy n="109" d="100"/>
        </p:scale>
        <p:origin x="552" y="10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2D1819-B733-4BEB-A1D1-ECD55807CE2A}" type="datetimeFigureOut">
              <a:rPr lang="en-US" smtClean="0"/>
              <a:t>8/21/2023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3DCCDE-26FE-4E43-A463-20F10D308303}" type="slidenum">
              <a:rPr lang="en-US" smtClean="0"/>
              <a:t>‹#›</a:t>
            </a:fld>
            <a:endParaRPr lang="en-US"/>
          </a:p>
        </p:txBody>
      </p:sp>
    </p:spTree>
    <p:extLst>
      <p:ext uri="{BB962C8B-B14F-4D97-AF65-F5344CB8AC3E}">
        <p14:creationId xmlns:p14="http://schemas.microsoft.com/office/powerpoint/2010/main" val="2359050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CF4B9-2F6D-469D-B77F-D8C2002F42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F0344E-1789-4635-BC68-2EDE73B5B7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4267931-AB49-441D-A667-344192E35F76}"/>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A779BACA-57C1-4052-8642-43DFA3E61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06903-DA34-45A3-82A2-C2A46C72C73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025923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72979-2D36-4914-B5C2-E3753E9737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AE2834-B9A0-4CDD-88FB-B409C79FE1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DEE51-9877-4E54-A938-A99DD5A6E78D}"/>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222334A4-FEE3-4DCD-B2B6-81B89FEB7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1A2D89-204B-4F35-B64B-55F07D6DE4EC}"/>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05912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E0198A-6F2C-4B9B-88A5-29CD940BE7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721172-C34F-4ED4-B27B-8BBE561805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4EA5D-FF6D-4D1C-8A35-A6405B28C7E4}"/>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12B32AC9-6F1D-4FAE-8B95-BE42D75E0E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D3865-2168-40EE-8F5E-F085A965CAB3}"/>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68753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9B66B-A028-4D74-94E0-4CC27B04C0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430821-92EF-468E-9380-A0D83CE535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847EC8-626A-4D24-8547-4A1875F6C514}"/>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CC40A873-EA6C-4999-A04A-F0091F8BD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E97DD0-87CF-461E-AA68-676AEABFAD88}"/>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409363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4D12C-CD37-4FF2-AFA5-54873E66AC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5025D4-40C8-449A-A750-96A361DE8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8BE8C-6502-4F09-824D-2E051F11D2D7}"/>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FCF2537E-0687-40F9-A1A9-B15751D12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FB6D7-58C4-4054-A3D3-4CF8C9FA6961}"/>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48186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3282-9B61-4ED1-B0AC-5022C955E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C9D1-8F22-44B7-81D8-2BE76D67CE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4D065A-CFEE-44E2-92A1-9BBFAF14EC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618466-FD20-4210-BB47-B8765AEB57AE}"/>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6" name="Footer Placeholder 5">
            <a:extLst>
              <a:ext uri="{FF2B5EF4-FFF2-40B4-BE49-F238E27FC236}">
                <a16:creationId xmlns:a16="http://schemas.microsoft.com/office/drawing/2014/main" id="{F421CC1E-9F51-436E-AE89-A7CDAA5039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1AA6D-5293-4DB5-8B94-48454A7317CB}"/>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722932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4427D-1CB9-4915-A565-7FAD9C34A8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2E555E-64D2-41D8-91E2-E51056DD28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2EF4AB-897D-49B0-ADB1-F696BA61EF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424A3-982C-4EAB-9D76-218AA9B7C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49E28-CAE5-4885-BB3B-EFCA939AA7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C2887A-966A-443C-8636-1274287EA392}"/>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8" name="Footer Placeholder 7">
            <a:extLst>
              <a:ext uri="{FF2B5EF4-FFF2-40B4-BE49-F238E27FC236}">
                <a16:creationId xmlns:a16="http://schemas.microsoft.com/office/drawing/2014/main" id="{2D143A7D-E261-4BE4-A27A-CA246A63B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87434-4CD2-4C35-948D-9C3B4431133A}"/>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99804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C88C5-C9A3-4802-B07C-7DBD5F6BA9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46718D-816F-4732-990E-54FAC6F5CB39}"/>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4" name="Footer Placeholder 3">
            <a:extLst>
              <a:ext uri="{FF2B5EF4-FFF2-40B4-BE49-F238E27FC236}">
                <a16:creationId xmlns:a16="http://schemas.microsoft.com/office/drawing/2014/main" id="{B5037649-94E6-44E6-81F0-D47610E82A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D52E30-5CE8-4963-AF00-FE7F9B58648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85509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C137D-D873-4441-A26A-384D428ABBCC}"/>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3" name="Footer Placeholder 2">
            <a:extLst>
              <a:ext uri="{FF2B5EF4-FFF2-40B4-BE49-F238E27FC236}">
                <a16:creationId xmlns:a16="http://schemas.microsoft.com/office/drawing/2014/main" id="{ECEB4AFD-8618-4B4A-A5E0-F02D008A5F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D19AB1-D289-483B-AA0D-FC95F7D4E8B9}"/>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58193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E02E3-6104-41B8-B735-33DFA6E7F8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68E58-B843-4E2E-9BC5-30D694119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C9B25-D16B-48EA-BDE9-2D64718B5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616D9-CBD7-4FAF-B71F-4B8F13A85A74}"/>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6" name="Footer Placeholder 5">
            <a:extLst>
              <a:ext uri="{FF2B5EF4-FFF2-40B4-BE49-F238E27FC236}">
                <a16:creationId xmlns:a16="http://schemas.microsoft.com/office/drawing/2014/main" id="{9460886F-0B70-4AEE-8076-0CAB6DFFA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F586A-AE12-450A-9873-CD396ADEF242}"/>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593713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C8BA-F854-4FCC-B7FB-592429DD0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FDD202-8ED2-4E4C-9055-A5A6D0CFBC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DA0C7-8DAB-4A98-93B4-3E3BED3DD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C390AA-08AE-45C6-9CBD-EFE553008B90}"/>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6" name="Footer Placeholder 5">
            <a:extLst>
              <a:ext uri="{FF2B5EF4-FFF2-40B4-BE49-F238E27FC236}">
                <a16:creationId xmlns:a16="http://schemas.microsoft.com/office/drawing/2014/main" id="{FF963992-D131-41D1-80F9-C8A3EC7D7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3186D-1549-4147-B7FA-B014B19F25DF}"/>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859997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49320-D1F0-4137-930E-8E4B77DF0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108095-0C9D-4E5F-955B-17F18AB82D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8487F-69A9-4FE9-95A5-6169B65759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1678FD83-5BCA-4E0C-9A48-67734EA02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A832BB-3145-476C-BA5E-9D8781069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A02F3-4255-4C54-99DD-912A274ED4A3}" type="slidenum">
              <a:rPr lang="en-US" smtClean="0"/>
              <a:t>‹#›</a:t>
            </a:fld>
            <a:endParaRPr lang="en-US"/>
          </a:p>
        </p:txBody>
      </p:sp>
    </p:spTree>
    <p:extLst>
      <p:ext uri="{BB962C8B-B14F-4D97-AF65-F5344CB8AC3E}">
        <p14:creationId xmlns:p14="http://schemas.microsoft.com/office/powerpoint/2010/main" val="19002007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file:///C:\Users\Deborah\Downloads\Cost%20of%20goods%20(%20variables)" TargetMode="External"/><Relationship Id="rId2" Type="http://schemas.openxmlformats.org/officeDocument/2006/relationships/hyperlink" Target="file:///C:\Users\Deborah\Downloads\Cashflow%20Statement" TargetMode="External"/><Relationship Id="rId1" Type="http://schemas.openxmlformats.org/officeDocument/2006/relationships/slideLayout" Target="../slideLayouts/slideLayout6.xml"/><Relationship Id="rId4" Type="http://schemas.openxmlformats.org/officeDocument/2006/relationships/hyperlink" Target="file:///C:\Users\Deborah\Downloads\Depreciation"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file:///C:\Users\Deborah\Downloads\Income%20Statement" TargetMode="External"/><Relationship Id="rId2" Type="http://schemas.openxmlformats.org/officeDocument/2006/relationships/hyperlink" Target="file:///C:\Users\Deborah\Downloads\Monthly%20Budget" TargetMode="External"/><Relationship Id="rId1" Type="http://schemas.openxmlformats.org/officeDocument/2006/relationships/slideLayout" Target="../slideLayouts/slideLayout6.xml"/><Relationship Id="rId5" Type="http://schemas.openxmlformats.org/officeDocument/2006/relationships/slide" Target="slide22.xml"/><Relationship Id="rId4" Type="http://schemas.openxmlformats.org/officeDocument/2006/relationships/hyperlink" Target="file:///C:\Users\Deborah\Downloads\Interest%20Capital%20%20Lt%20Debt" TargetMode="External"/></Relationships>
</file>

<file path=ppt/slides/_rels/slide15.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2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443" y="115330"/>
            <a:ext cx="10515600" cy="1325563"/>
          </a:xfrm>
        </p:spPr>
        <p:txBody>
          <a:bodyPr>
            <a:normAutofit/>
          </a:bodyPr>
          <a:lstStyle/>
          <a:p>
            <a:pPr algn="ctr"/>
            <a:r>
              <a:rPr lang="en-CA" sz="7200" b="1" dirty="0">
                <a:latin typeface="Arial" panose="020B0604020202020204" pitchFamily="34" charset="0"/>
                <a:cs typeface="Arial" panose="020B0604020202020204" pitchFamily="34" charset="0"/>
              </a:rPr>
              <a:t>Liquidity Ratios</a:t>
            </a:r>
            <a:endParaRPr lang="en-CA" sz="7200" dirty="0">
              <a:latin typeface="Arial" panose="020B0604020202020204" pitchFamily="34" charset="0"/>
              <a:cs typeface="Arial" panose="020B0604020202020204" pitchFamily="34" charset="0"/>
            </a:endParaRPr>
          </a:p>
        </p:txBody>
      </p:sp>
      <p:sp>
        <p:nvSpPr>
          <p:cNvPr id="3" name="Rectangle 2"/>
          <p:cNvSpPr/>
          <p:nvPr/>
        </p:nvSpPr>
        <p:spPr>
          <a:xfrm>
            <a:off x="0" y="1440893"/>
            <a:ext cx="11862486" cy="3488134"/>
          </a:xfrm>
          <a:prstGeom prst="rect">
            <a:avLst/>
          </a:prstGeom>
        </p:spPr>
        <p:txBody>
          <a:bodyPr wrap="square">
            <a:spAutoFit/>
          </a:bodyPr>
          <a:lstStyle/>
          <a:p>
            <a:pPr algn="ctr">
              <a:spcAft>
                <a:spcPts val="800"/>
              </a:spcAft>
            </a:pPr>
            <a:r>
              <a:rPr lang="en-CA" sz="2800" u="sng" dirty="0">
                <a:solidFill>
                  <a:srgbClr val="000000"/>
                </a:solidFill>
                <a:ea typeface="Calibri" panose="020F0502020204030204" pitchFamily="34" charset="0"/>
                <a:cs typeface="Twentieth Century"/>
              </a:rPr>
              <a:t>Does your business have enough cash to pay the bill? </a:t>
            </a:r>
          </a:p>
          <a:p>
            <a:pPr>
              <a:lnSpc>
                <a:spcPct val="150000"/>
              </a:lnSpc>
            </a:pPr>
            <a:br>
              <a:rPr lang="en-CA" sz="2800" u="sng" dirty="0">
                <a:ea typeface="Calibri" panose="020F0502020204030204" pitchFamily="34" charset="0"/>
              </a:rPr>
            </a:br>
            <a:r>
              <a:rPr lang="en-CA" sz="2400" dirty="0">
                <a:solidFill>
                  <a:srgbClr val="000000"/>
                </a:solidFill>
                <a:ea typeface="Calibri" panose="020F0502020204030204" pitchFamily="34" charset="0"/>
              </a:rPr>
              <a:t>Even if your business is currently profitable, bankruptcy is a constant danger. All it needs is a few missed payments due to accounts receivables and payables not lining up well. To keep track of your capacity to pay your debt, you can use the two following indicators. The financial information needed to estimate this ratio is found in the balance sheet. </a:t>
            </a:r>
            <a:endParaRPr lang="en-CA" sz="2400" dirty="0"/>
          </a:p>
        </p:txBody>
      </p:sp>
      <p:sp>
        <p:nvSpPr>
          <p:cNvPr id="4" name="TextBox 3"/>
          <p:cNvSpPr txBox="1"/>
          <p:nvPr/>
        </p:nvSpPr>
        <p:spPr>
          <a:xfrm>
            <a:off x="3052118" y="5058033"/>
            <a:ext cx="6083644" cy="1328023"/>
          </a:xfrm>
          <a:prstGeom prst="round2Diag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fr-CA" sz="2400" dirty="0">
                <a:ln w="0"/>
                <a:solidFill>
                  <a:schemeClr val="tx1"/>
                </a:solidFill>
                <a:effectLst>
                  <a:outerShdw blurRad="38100" dist="19050" dir="2700000" algn="tl" rotWithShape="0">
                    <a:schemeClr val="dk1">
                      <a:alpha val="40000"/>
                    </a:schemeClr>
                  </a:outerShdw>
                </a:effectLst>
              </a:rPr>
              <a:t>The </a:t>
            </a:r>
            <a:r>
              <a:rPr lang="fr-CA" sz="2400" dirty="0" err="1">
                <a:ln w="0"/>
                <a:solidFill>
                  <a:schemeClr val="tx1"/>
                </a:solidFill>
                <a:effectLst>
                  <a:outerShdw blurRad="38100" dist="19050" dir="2700000" algn="tl" rotWithShape="0">
                    <a:schemeClr val="dk1">
                      <a:alpha val="40000"/>
                    </a:schemeClr>
                  </a:outerShdw>
                </a:effectLst>
              </a:rPr>
              <a:t>following</a:t>
            </a:r>
            <a:r>
              <a:rPr lang="fr-CA" sz="2400" dirty="0">
                <a:ln w="0"/>
                <a:solidFill>
                  <a:schemeClr val="tx1"/>
                </a:solidFill>
                <a:effectLst>
                  <a:outerShdw blurRad="38100" dist="19050" dir="2700000" algn="tl" rotWithShape="0">
                    <a:schemeClr val="dk1">
                      <a:alpha val="40000"/>
                    </a:schemeClr>
                  </a:outerShdw>
                </a:effectLst>
              </a:rPr>
              <a:t> slides </a:t>
            </a:r>
            <a:r>
              <a:rPr lang="fr-CA" sz="2400" dirty="0" err="1">
                <a:ln w="0"/>
                <a:solidFill>
                  <a:schemeClr val="tx1"/>
                </a:solidFill>
                <a:effectLst>
                  <a:outerShdw blurRad="38100" dist="19050" dir="2700000" algn="tl" rotWithShape="0">
                    <a:schemeClr val="dk1">
                      <a:alpha val="40000"/>
                    </a:schemeClr>
                  </a:outerShdw>
                </a:effectLst>
              </a:rPr>
              <a:t>will</a:t>
            </a:r>
            <a:r>
              <a:rPr lang="fr-CA" sz="2400" dirty="0">
                <a:ln w="0"/>
                <a:solidFill>
                  <a:schemeClr val="tx1"/>
                </a:solidFill>
                <a:effectLst>
                  <a:outerShdw blurRad="38100" dist="19050" dir="2700000" algn="tl" rotWithShape="0">
                    <a:schemeClr val="dk1">
                      <a:alpha val="40000"/>
                    </a:schemeClr>
                  </a:outerShdw>
                </a:effectLst>
              </a:rPr>
              <a:t> </a:t>
            </a:r>
            <a:r>
              <a:rPr lang="fr-CA" sz="2400" dirty="0" err="1">
                <a:ln w="0"/>
                <a:solidFill>
                  <a:schemeClr val="tx1"/>
                </a:solidFill>
                <a:effectLst>
                  <a:outerShdw blurRad="38100" dist="19050" dir="2700000" algn="tl" rotWithShape="0">
                    <a:schemeClr val="dk1">
                      <a:alpha val="40000"/>
                    </a:schemeClr>
                  </a:outerShdw>
                </a:effectLst>
              </a:rPr>
              <a:t>offer</a:t>
            </a:r>
            <a:r>
              <a:rPr lang="fr-CA" sz="2400" dirty="0">
                <a:ln w="0"/>
                <a:solidFill>
                  <a:schemeClr val="tx1"/>
                </a:solidFill>
                <a:effectLst>
                  <a:outerShdw blurRad="38100" dist="19050" dir="2700000" algn="tl" rotWithShape="0">
                    <a:schemeClr val="dk1">
                      <a:alpha val="40000"/>
                    </a:schemeClr>
                  </a:outerShdw>
                </a:effectLst>
              </a:rPr>
              <a:t> in-</a:t>
            </a:r>
            <a:r>
              <a:rPr lang="fr-CA" sz="2400" dirty="0" err="1">
                <a:ln w="0"/>
                <a:solidFill>
                  <a:schemeClr val="tx1"/>
                </a:solidFill>
                <a:effectLst>
                  <a:outerShdw blurRad="38100" dist="19050" dir="2700000" algn="tl" rotWithShape="0">
                    <a:schemeClr val="dk1">
                      <a:alpha val="40000"/>
                    </a:schemeClr>
                  </a:outerShdw>
                </a:effectLst>
              </a:rPr>
              <a:t>depth</a:t>
            </a:r>
            <a:r>
              <a:rPr lang="fr-CA" sz="2400" dirty="0">
                <a:ln w="0"/>
                <a:solidFill>
                  <a:schemeClr val="tx1"/>
                </a:solidFill>
                <a:effectLst>
                  <a:outerShdw blurRad="38100" dist="19050" dir="2700000" algn="tl" rotWithShape="0">
                    <a:schemeClr val="dk1">
                      <a:alpha val="40000"/>
                    </a:schemeClr>
                  </a:outerShdw>
                </a:effectLst>
              </a:rPr>
              <a:t> explantations of </a:t>
            </a:r>
            <a:r>
              <a:rPr lang="fr-CA" sz="2400" dirty="0" err="1">
                <a:ln w="0"/>
                <a:solidFill>
                  <a:schemeClr val="tx1"/>
                </a:solidFill>
                <a:effectLst>
                  <a:outerShdw blurRad="38100" dist="19050" dir="2700000" algn="tl" rotWithShape="0">
                    <a:schemeClr val="dk1">
                      <a:alpha val="40000"/>
                    </a:schemeClr>
                  </a:outerShdw>
                </a:effectLst>
              </a:rPr>
              <a:t>these</a:t>
            </a:r>
            <a:r>
              <a:rPr lang="fr-CA" sz="2400" dirty="0">
                <a:ln w="0"/>
                <a:solidFill>
                  <a:schemeClr val="tx1"/>
                </a:solidFill>
                <a:effectLst>
                  <a:outerShdw blurRad="38100" dist="19050" dir="2700000" algn="tl" rotWithShape="0">
                    <a:schemeClr val="dk1">
                      <a:alpha val="40000"/>
                    </a:schemeClr>
                  </a:outerShdw>
                </a:effectLst>
              </a:rPr>
              <a:t> </a:t>
            </a:r>
            <a:r>
              <a:rPr lang="fr-CA" sz="2400" dirty="0" err="1">
                <a:ln w="0"/>
                <a:solidFill>
                  <a:schemeClr val="tx1"/>
                </a:solidFill>
                <a:effectLst>
                  <a:outerShdw blurRad="38100" dist="19050" dir="2700000" algn="tl" rotWithShape="0">
                    <a:schemeClr val="dk1">
                      <a:alpha val="40000"/>
                    </a:schemeClr>
                  </a:outerShdw>
                </a:effectLst>
              </a:rPr>
              <a:t>two</a:t>
            </a:r>
            <a:r>
              <a:rPr lang="fr-CA" sz="2400" dirty="0">
                <a:ln w="0"/>
                <a:solidFill>
                  <a:schemeClr val="tx1"/>
                </a:solidFill>
                <a:effectLst>
                  <a:outerShdw blurRad="38100" dist="19050" dir="2700000" algn="tl" rotWithShape="0">
                    <a:schemeClr val="dk1">
                      <a:alpha val="40000"/>
                    </a:schemeClr>
                  </a:outerShdw>
                </a:effectLst>
              </a:rPr>
              <a:t> </a:t>
            </a:r>
            <a:r>
              <a:rPr lang="fr-CA" sz="2400" dirty="0" err="1">
                <a:ln w="0"/>
                <a:solidFill>
                  <a:schemeClr val="tx1"/>
                </a:solidFill>
                <a:effectLst>
                  <a:outerShdw blurRad="38100" dist="19050" dir="2700000" algn="tl" rotWithShape="0">
                    <a:schemeClr val="dk1">
                      <a:alpha val="40000"/>
                    </a:schemeClr>
                  </a:outerShdw>
                </a:effectLst>
              </a:rPr>
              <a:t>indicators</a:t>
            </a:r>
            <a:r>
              <a:rPr lang="fr-CA" sz="2400" dirty="0">
                <a:ln w="0"/>
                <a:solidFill>
                  <a:schemeClr val="tx1"/>
                </a:solidFill>
                <a:effectLst>
                  <a:outerShdw blurRad="38100" dist="19050" dir="2700000" algn="tl" rotWithShape="0">
                    <a:schemeClr val="dk1">
                      <a:alpha val="40000"/>
                    </a:schemeClr>
                  </a:outerShdw>
                </a:effectLst>
              </a:rPr>
              <a:t>, </a:t>
            </a:r>
            <a:r>
              <a:rPr lang="fr-CA" sz="2400" dirty="0" err="1">
                <a:ln w="0"/>
                <a:solidFill>
                  <a:schemeClr val="tx1"/>
                </a:solidFill>
                <a:effectLst>
                  <a:outerShdw blurRad="38100" dist="19050" dir="2700000" algn="tl" rotWithShape="0">
                    <a:schemeClr val="dk1">
                      <a:alpha val="40000"/>
                    </a:schemeClr>
                  </a:outerShdw>
                </a:effectLst>
              </a:rPr>
              <a:t>called</a:t>
            </a:r>
            <a:r>
              <a:rPr lang="fr-CA" sz="2400" dirty="0">
                <a:ln w="0"/>
                <a:solidFill>
                  <a:schemeClr val="tx1"/>
                </a:solidFill>
                <a:effectLst>
                  <a:outerShdw blurRad="38100" dist="19050" dir="2700000" algn="tl" rotWithShape="0">
                    <a:schemeClr val="dk1">
                      <a:alpha val="40000"/>
                    </a:schemeClr>
                  </a:outerShdw>
                </a:effectLst>
              </a:rPr>
              <a:t> </a:t>
            </a:r>
            <a:r>
              <a:rPr lang="fr-CA" sz="2400" dirty="0">
                <a:ln w="0"/>
                <a:solidFill>
                  <a:schemeClr val="accent1"/>
                </a:solidFill>
                <a:effectLst>
                  <a:outerShdw blurRad="38100" dist="25400" dir="5400000" algn="ctr" rotWithShape="0">
                    <a:srgbClr val="6E747A">
                      <a:alpha val="43000"/>
                    </a:srgbClr>
                  </a:outerShdw>
                </a:effectLst>
              </a:rPr>
              <a:t>Quick Ratio </a:t>
            </a:r>
            <a:r>
              <a:rPr lang="fr-CA" sz="2400" dirty="0">
                <a:ln w="0"/>
                <a:solidFill>
                  <a:schemeClr val="tx1"/>
                </a:solidFill>
                <a:effectLst>
                  <a:outerShdw blurRad="38100" dist="19050" dir="2700000" algn="tl" rotWithShape="0">
                    <a:schemeClr val="dk1">
                      <a:alpha val="40000"/>
                    </a:schemeClr>
                  </a:outerShdw>
                </a:effectLst>
              </a:rPr>
              <a:t>and </a:t>
            </a:r>
            <a:r>
              <a:rPr lang="fr-CA" sz="2400" dirty="0" err="1">
                <a:ln w="0"/>
                <a:solidFill>
                  <a:schemeClr val="accent2">
                    <a:lumMod val="75000"/>
                  </a:schemeClr>
                </a:solidFill>
                <a:effectLst>
                  <a:outerShdw blurRad="38100" dist="25400" dir="5400000" algn="ctr" rotWithShape="0">
                    <a:srgbClr val="6E747A">
                      <a:alpha val="43000"/>
                    </a:srgbClr>
                  </a:outerShdw>
                </a:effectLst>
              </a:rPr>
              <a:t>Current</a:t>
            </a:r>
            <a:r>
              <a:rPr lang="fr-CA" sz="2400" dirty="0">
                <a:ln w="0"/>
                <a:solidFill>
                  <a:schemeClr val="accent2">
                    <a:lumMod val="75000"/>
                  </a:schemeClr>
                </a:solidFill>
                <a:effectLst>
                  <a:outerShdw blurRad="38100" dist="25400" dir="5400000" algn="ctr" rotWithShape="0">
                    <a:srgbClr val="6E747A">
                      <a:alpha val="43000"/>
                    </a:srgbClr>
                  </a:outerShdw>
                </a:effectLst>
              </a:rPr>
              <a:t> Ratio</a:t>
            </a:r>
            <a:r>
              <a:rPr lang="fr-CA" sz="2400" dirty="0">
                <a:ln w="0"/>
                <a:solidFill>
                  <a:schemeClr val="tx1"/>
                </a:solidFill>
                <a:effectLst>
                  <a:outerShdw blurRad="38100" dist="19050" dir="2700000" algn="tl" rotWithShape="0">
                    <a:schemeClr val="dk1">
                      <a:alpha val="40000"/>
                    </a:schemeClr>
                  </a:outerShdw>
                </a:effectLst>
              </a:rPr>
              <a:t>.</a:t>
            </a:r>
            <a:endParaRPr lang="en-CA" sz="24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61371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7829" y="130623"/>
            <a:ext cx="12043719" cy="3354765"/>
          </a:xfrm>
          <a:prstGeom prst="rect">
            <a:avLst/>
          </a:prstGeom>
        </p:spPr>
        <p:txBody>
          <a:bodyPr wrap="square">
            <a:spAutoFit/>
          </a:bodyPr>
          <a:lstStyle/>
          <a:p>
            <a:pPr marL="342900" marR="0" lvl="0" indent="-342900">
              <a:spcBef>
                <a:spcPts val="0"/>
              </a:spcBef>
              <a:spcAft>
                <a:spcPts val="800"/>
              </a:spcAft>
              <a:buFont typeface="+mj-lt"/>
              <a:buAutoNum type="arabicPeriod"/>
            </a:pPr>
            <a:r>
              <a:rPr lang="en-CA" sz="2300" b="1" dirty="0">
                <a:solidFill>
                  <a:srgbClr val="000000"/>
                </a:solidFill>
                <a:latin typeface="Calibri" panose="020F0502020204030204" pitchFamily="34" charset="0"/>
                <a:ea typeface="Calibri" panose="020F0502020204030204" pitchFamily="34" charset="0"/>
                <a:cs typeface="Twentieth Century"/>
              </a:rPr>
              <a:t>Quick ratio: </a:t>
            </a:r>
            <a:r>
              <a:rPr lang="en-CA" sz="2300" dirty="0">
                <a:solidFill>
                  <a:srgbClr val="000000"/>
                </a:solidFill>
                <a:latin typeface="Calibri" panose="020F0502020204030204" pitchFamily="34" charset="0"/>
                <a:ea typeface="Calibri" panose="020F0502020204030204" pitchFamily="34" charset="0"/>
                <a:cs typeface="Twentieth Century"/>
              </a:rPr>
              <a:t>(also called cash ratio or acid test ratio) indicates if your company can immediately pay its debts using its most liquid assets (cash or assets that are easily converted into money), also called quick assets.</a:t>
            </a:r>
            <a:endParaRPr lang="en-CA" sz="2300" dirty="0">
              <a:latin typeface="Twentieth Century"/>
              <a:ea typeface="Twentieth Century"/>
              <a:cs typeface="Twentieth Century"/>
            </a:endParaRPr>
          </a:p>
          <a:p>
            <a:pPr>
              <a:spcAft>
                <a:spcPts val="800"/>
              </a:spcAft>
            </a:pPr>
            <a:r>
              <a:rPr lang="en-CA" sz="2300" dirty="0">
                <a:solidFill>
                  <a:srgbClr val="000000"/>
                </a:solidFill>
                <a:latin typeface="Calibri" panose="020F0502020204030204" pitchFamily="34" charset="0"/>
                <a:ea typeface="Calibri" panose="020F0502020204030204" pitchFamily="34" charset="0"/>
                <a:cs typeface="Twentieth Century"/>
              </a:rPr>
              <a:t>Your </a:t>
            </a:r>
            <a:r>
              <a:rPr lang="en-CA" sz="2300" b="1" dirty="0">
                <a:solidFill>
                  <a:srgbClr val="000000"/>
                </a:solidFill>
                <a:latin typeface="Calibri" panose="020F0502020204030204" pitchFamily="34" charset="0"/>
                <a:ea typeface="Calibri" panose="020F0502020204030204" pitchFamily="34" charset="0"/>
                <a:cs typeface="Twentieth Century"/>
              </a:rPr>
              <a:t>quick assets</a:t>
            </a:r>
            <a:r>
              <a:rPr lang="en-CA" sz="2300" dirty="0">
                <a:solidFill>
                  <a:srgbClr val="000000"/>
                </a:solidFill>
                <a:latin typeface="Calibri" panose="020F0502020204030204" pitchFamily="34" charset="0"/>
                <a:ea typeface="Calibri" panose="020F0502020204030204" pitchFamily="34" charset="0"/>
                <a:cs typeface="Twentieth Century"/>
              </a:rPr>
              <a:t> are cash, money in the bank, account receivable, and pre-paid account short-term investments that are easy to convert (marketable).</a:t>
            </a:r>
            <a:r>
              <a:rPr lang="en-CA" sz="2300" baseline="30000" dirty="0">
                <a:solidFill>
                  <a:srgbClr val="000000"/>
                </a:solidFill>
                <a:latin typeface="Calibri" panose="020F0502020204030204" pitchFamily="34" charset="0"/>
                <a:ea typeface="Calibri" panose="020F0502020204030204" pitchFamily="34" charset="0"/>
                <a:cs typeface="Twentieth Century"/>
              </a:rPr>
              <a:t> </a:t>
            </a:r>
            <a:endParaRPr lang="en-CA" sz="2300" dirty="0">
              <a:latin typeface="Twentieth Century"/>
              <a:ea typeface="Twentieth Century"/>
              <a:cs typeface="Twentieth Century"/>
            </a:endParaRPr>
          </a:p>
          <a:p>
            <a:pPr>
              <a:spcAft>
                <a:spcPts val="800"/>
              </a:spcAft>
            </a:pPr>
            <a:r>
              <a:rPr lang="en-CA" sz="2300" dirty="0">
                <a:solidFill>
                  <a:srgbClr val="000000"/>
                </a:solidFill>
                <a:latin typeface="Calibri" panose="020F0502020204030204" pitchFamily="34" charset="0"/>
                <a:ea typeface="Calibri" panose="020F0502020204030204" pitchFamily="34" charset="0"/>
                <a:cs typeface="Twentieth Century"/>
              </a:rPr>
              <a:t>Your </a:t>
            </a:r>
            <a:r>
              <a:rPr lang="en-CA" sz="2300" b="1" dirty="0">
                <a:solidFill>
                  <a:srgbClr val="000000"/>
                </a:solidFill>
                <a:latin typeface="Calibri" panose="020F0502020204030204" pitchFamily="34" charset="0"/>
                <a:ea typeface="Calibri" panose="020F0502020204030204" pitchFamily="34" charset="0"/>
                <a:cs typeface="Twentieth Century"/>
              </a:rPr>
              <a:t>current liabilities</a:t>
            </a:r>
            <a:r>
              <a:rPr lang="en-CA" sz="2300" dirty="0">
                <a:solidFill>
                  <a:srgbClr val="000000"/>
                </a:solidFill>
                <a:latin typeface="Calibri" panose="020F0502020204030204" pitchFamily="34" charset="0"/>
                <a:ea typeface="Calibri" panose="020F0502020204030204" pitchFamily="34" charset="0"/>
                <a:cs typeface="Twentieth Century"/>
              </a:rPr>
              <a:t> are any short-term debt such as credit card debt, accounts payable, bank operating credit, accrued expenses, and taxes payable. </a:t>
            </a:r>
            <a:endParaRPr lang="en-CA" sz="2300" dirty="0">
              <a:latin typeface="Twentieth Century"/>
              <a:ea typeface="Twentieth Century"/>
              <a:cs typeface="Twentieth Century"/>
            </a:endParaRPr>
          </a:p>
          <a:p>
            <a:pPr>
              <a:spcAft>
                <a:spcPts val="800"/>
              </a:spcAft>
            </a:pPr>
            <a:r>
              <a:rPr lang="en-CA" sz="2300" dirty="0">
                <a:solidFill>
                  <a:srgbClr val="000000"/>
                </a:solidFill>
                <a:latin typeface="Calibri" panose="020F0502020204030204" pitchFamily="34" charset="0"/>
                <a:ea typeface="Calibri" panose="020F0502020204030204" pitchFamily="34" charset="0"/>
                <a:cs typeface="Twentieth Century"/>
              </a:rPr>
              <a:t>To estimate your quick ratio, you need to divide your</a:t>
            </a:r>
            <a:r>
              <a:rPr lang="en-CA" sz="2300" b="1" dirty="0">
                <a:solidFill>
                  <a:srgbClr val="000000"/>
                </a:solidFill>
                <a:latin typeface="Calibri" panose="020F0502020204030204" pitchFamily="34" charset="0"/>
                <a:ea typeface="Calibri" panose="020F0502020204030204" pitchFamily="34" charset="0"/>
                <a:cs typeface="Twentieth Century"/>
              </a:rPr>
              <a:t> current liabilities </a:t>
            </a:r>
            <a:r>
              <a:rPr lang="en-CA" sz="2300" dirty="0">
                <a:solidFill>
                  <a:srgbClr val="000000"/>
                </a:solidFill>
                <a:latin typeface="Calibri" panose="020F0502020204030204" pitchFamily="34" charset="0"/>
                <a:ea typeface="Calibri" panose="020F0502020204030204" pitchFamily="34" charset="0"/>
                <a:cs typeface="Twentieth Century"/>
              </a:rPr>
              <a:t>by your </a:t>
            </a:r>
            <a:r>
              <a:rPr lang="en-CA" sz="2300" b="1" dirty="0">
                <a:solidFill>
                  <a:srgbClr val="000000"/>
                </a:solidFill>
                <a:latin typeface="Calibri" panose="020F0502020204030204" pitchFamily="34" charset="0"/>
                <a:ea typeface="Calibri" panose="020F0502020204030204" pitchFamily="34" charset="0"/>
                <a:cs typeface="Twentieth Century"/>
              </a:rPr>
              <a:t>quick assets</a:t>
            </a:r>
            <a:r>
              <a:rPr lang="en-CA" sz="2300" dirty="0">
                <a:solidFill>
                  <a:srgbClr val="000000"/>
                </a:solidFill>
                <a:latin typeface="Calibri" panose="020F0502020204030204" pitchFamily="34" charset="0"/>
                <a:ea typeface="Calibri" panose="020F0502020204030204" pitchFamily="34" charset="0"/>
                <a:cs typeface="Twentieth Century"/>
              </a:rPr>
              <a:t>:</a:t>
            </a:r>
            <a:endParaRPr lang="en-CA" sz="2300" dirty="0">
              <a:latin typeface="Twentieth Century"/>
              <a:ea typeface="Twentieth Century"/>
              <a:cs typeface="Twentieth Century"/>
            </a:endParaRPr>
          </a:p>
        </p:txBody>
      </p:sp>
      <p:sp>
        <p:nvSpPr>
          <p:cNvPr id="4" name="Rectangle 3"/>
          <p:cNvSpPr/>
          <p:nvPr/>
        </p:nvSpPr>
        <p:spPr>
          <a:xfrm>
            <a:off x="0" y="3485388"/>
            <a:ext cx="12192000" cy="3354765"/>
          </a:xfrm>
          <a:prstGeom prst="rect">
            <a:avLst/>
          </a:prstGeom>
        </p:spPr>
        <p:txBody>
          <a:bodyPr wrap="square">
            <a:spAutoFit/>
          </a:bodyPr>
          <a:lstStyle/>
          <a:p>
            <a:pPr algn="ctr">
              <a:spcAft>
                <a:spcPts val="800"/>
              </a:spcAft>
            </a:pPr>
            <a:r>
              <a:rPr lang="en-CA" sz="2300" b="1" dirty="0">
                <a:solidFill>
                  <a:srgbClr val="000000"/>
                </a:solidFill>
                <a:latin typeface="Calibri" panose="020F0502020204030204" pitchFamily="34" charset="0"/>
                <a:ea typeface="Calibri" panose="020F0502020204030204" pitchFamily="34" charset="0"/>
                <a:cs typeface="Twentieth Century"/>
              </a:rPr>
              <a:t>Quick ratio = Current liabilities / Quick assets</a:t>
            </a:r>
            <a:endParaRPr lang="en-CA" sz="2300" dirty="0">
              <a:latin typeface="Twentieth Century"/>
              <a:ea typeface="Twentieth Century"/>
              <a:cs typeface="Twentieth Century"/>
            </a:endParaRPr>
          </a:p>
          <a:p>
            <a:pPr>
              <a:spcAft>
                <a:spcPts val="800"/>
              </a:spcAft>
            </a:pPr>
            <a:r>
              <a:rPr lang="en-CA" sz="2300" dirty="0">
                <a:solidFill>
                  <a:srgbClr val="000000"/>
                </a:solidFill>
                <a:latin typeface="Calibri" panose="020F0502020204030204" pitchFamily="34" charset="0"/>
                <a:ea typeface="Calibri" panose="020F0502020204030204" pitchFamily="34" charset="0"/>
                <a:cs typeface="Twentieth Century"/>
              </a:rPr>
              <a:t>A quick ratio of </a:t>
            </a:r>
            <a:r>
              <a:rPr lang="en-CA" sz="2300" b="1" dirty="0">
                <a:solidFill>
                  <a:srgbClr val="000000"/>
                </a:solidFill>
                <a:latin typeface="Calibri" panose="020F0502020204030204" pitchFamily="34" charset="0"/>
                <a:ea typeface="Calibri" panose="020F0502020204030204" pitchFamily="34" charset="0"/>
                <a:cs typeface="Twentieth Century"/>
              </a:rPr>
              <a:t>less than 1</a:t>
            </a:r>
            <a:r>
              <a:rPr lang="en-CA" sz="2300" dirty="0">
                <a:solidFill>
                  <a:srgbClr val="000000"/>
                </a:solidFill>
                <a:latin typeface="Calibri" panose="020F0502020204030204" pitchFamily="34" charset="0"/>
                <a:ea typeface="Calibri" panose="020F0502020204030204" pitchFamily="34" charset="0"/>
                <a:cs typeface="Twentieth Century"/>
              </a:rPr>
              <a:t> is a low score and means that your company has no liquid assets to pay its current liabilities and should be treated cautiously.</a:t>
            </a:r>
            <a:endParaRPr lang="en-CA" sz="2300" dirty="0">
              <a:latin typeface="Twentieth Century"/>
              <a:ea typeface="Twentieth Century"/>
              <a:cs typeface="Twentieth Century"/>
            </a:endParaRPr>
          </a:p>
          <a:p>
            <a:pPr>
              <a:spcAft>
                <a:spcPts val="800"/>
              </a:spcAft>
            </a:pPr>
            <a:r>
              <a:rPr lang="en-CA" sz="2300" dirty="0">
                <a:solidFill>
                  <a:srgbClr val="000000"/>
                </a:solidFill>
                <a:latin typeface="Calibri" panose="020F0502020204030204" pitchFamily="34" charset="0"/>
                <a:ea typeface="Calibri" panose="020F0502020204030204" pitchFamily="34" charset="0"/>
                <a:cs typeface="Twentieth Century"/>
              </a:rPr>
              <a:t>A </a:t>
            </a:r>
            <a:r>
              <a:rPr lang="en-CA" sz="2300" b="1" dirty="0">
                <a:solidFill>
                  <a:srgbClr val="000000"/>
                </a:solidFill>
                <a:latin typeface="Calibri" panose="020F0502020204030204" pitchFamily="34" charset="0"/>
                <a:ea typeface="Calibri" panose="020F0502020204030204" pitchFamily="34" charset="0"/>
                <a:cs typeface="Twentieth Century"/>
              </a:rPr>
              <a:t>low ratio</a:t>
            </a:r>
            <a:r>
              <a:rPr lang="en-CA" sz="2300" dirty="0">
                <a:solidFill>
                  <a:srgbClr val="000000"/>
                </a:solidFill>
                <a:latin typeface="Calibri" panose="020F0502020204030204" pitchFamily="34" charset="0"/>
                <a:ea typeface="Calibri" panose="020F0502020204030204" pitchFamily="34" charset="0"/>
                <a:cs typeface="Twentieth Century"/>
              </a:rPr>
              <a:t> means that you might have difficulty meeting your obligations and may not be able to take advantage of opportunities that require quick cash. </a:t>
            </a:r>
            <a:endParaRPr lang="en-CA" sz="2300" dirty="0">
              <a:latin typeface="Twentieth Century"/>
              <a:ea typeface="Twentieth Century"/>
              <a:cs typeface="Twentieth Century"/>
            </a:endParaRPr>
          </a:p>
          <a:p>
            <a:pPr>
              <a:spcAft>
                <a:spcPts val="800"/>
              </a:spcAft>
            </a:pPr>
            <a:r>
              <a:rPr lang="en-CA" sz="2300" dirty="0">
                <a:solidFill>
                  <a:srgbClr val="000000"/>
                </a:solidFill>
                <a:latin typeface="Calibri" panose="020F0502020204030204" pitchFamily="34" charset="0"/>
                <a:ea typeface="Calibri" panose="020F0502020204030204" pitchFamily="34" charset="0"/>
                <a:cs typeface="Twentieth Century"/>
              </a:rPr>
              <a:t>A quick ratio of </a:t>
            </a:r>
            <a:r>
              <a:rPr lang="en-CA" sz="2300" b="1" dirty="0">
                <a:solidFill>
                  <a:srgbClr val="000000"/>
                </a:solidFill>
                <a:latin typeface="Calibri" panose="020F0502020204030204" pitchFamily="34" charset="0"/>
                <a:ea typeface="Calibri" panose="020F0502020204030204" pitchFamily="34" charset="0"/>
                <a:cs typeface="Twentieth Century"/>
              </a:rPr>
              <a:t>1 and +</a:t>
            </a:r>
            <a:r>
              <a:rPr lang="en-CA" sz="2300" dirty="0">
                <a:solidFill>
                  <a:srgbClr val="000000"/>
                </a:solidFill>
                <a:latin typeface="Calibri" panose="020F0502020204030204" pitchFamily="34" charset="0"/>
                <a:ea typeface="Calibri" panose="020F0502020204030204" pitchFamily="34" charset="0"/>
                <a:cs typeface="Twentieth Century"/>
              </a:rPr>
              <a:t> indicates that your company could pay off its current liabilities without selling any long-term assets. For example, a quick asset of 2 shows that the company has twice as many quick assets as current liabilities.</a:t>
            </a:r>
            <a:endParaRPr lang="en-CA" sz="2300" dirty="0">
              <a:latin typeface="Twentieth Century"/>
              <a:ea typeface="Twentieth Century"/>
              <a:cs typeface="Twentieth Century"/>
            </a:endParaRPr>
          </a:p>
        </p:txBody>
      </p:sp>
      <p:sp>
        <p:nvSpPr>
          <p:cNvPr id="6" name="Arrow: Right 12">
            <a:extLst>
              <a:ext uri="{FF2B5EF4-FFF2-40B4-BE49-F238E27FC236}">
                <a16:creationId xmlns:a16="http://schemas.microsoft.com/office/drawing/2014/main" id="{B02BCE97-FF62-C62B-082B-EBABA042E5CB}"/>
              </a:ext>
            </a:extLst>
          </p:cNvPr>
          <p:cNvSpPr/>
          <p:nvPr/>
        </p:nvSpPr>
        <p:spPr>
          <a:xfrm>
            <a:off x="10579608" y="6206700"/>
            <a:ext cx="1508760" cy="6513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dirty="0"/>
              <a:t>Continued</a:t>
            </a:r>
            <a:endParaRPr lang="en-US" sz="2000" dirty="0"/>
          </a:p>
        </p:txBody>
      </p:sp>
    </p:spTree>
    <p:extLst>
      <p:ext uri="{BB962C8B-B14F-4D97-AF65-F5344CB8AC3E}">
        <p14:creationId xmlns:p14="http://schemas.microsoft.com/office/powerpoint/2010/main" val="3680313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8853" y="183291"/>
            <a:ext cx="11747157" cy="5714385"/>
          </a:xfrm>
          <a:prstGeom prst="rect">
            <a:avLst/>
          </a:prstGeom>
        </p:spPr>
        <p:txBody>
          <a:bodyPr wrap="square">
            <a:spAutoFit/>
          </a:bodyPr>
          <a:lstStyle/>
          <a:p>
            <a:pPr marL="342900" marR="0" lvl="0" indent="-342900">
              <a:spcBef>
                <a:spcPts val="0"/>
              </a:spcBef>
              <a:spcAft>
                <a:spcPts val="800"/>
              </a:spcAft>
              <a:buFont typeface="+mj-lt"/>
              <a:buAutoNum type="arabicPeriod"/>
            </a:pPr>
            <a:r>
              <a:rPr lang="en-CA" sz="2400" b="1" dirty="0">
                <a:solidFill>
                  <a:srgbClr val="000000"/>
                </a:solidFill>
                <a:ea typeface="Calibri" panose="020F0502020204030204" pitchFamily="34" charset="0"/>
                <a:cs typeface="Twentieth Century"/>
              </a:rPr>
              <a:t>Current ratio: </a:t>
            </a:r>
            <a:r>
              <a:rPr lang="en-CA" sz="2400" dirty="0">
                <a:solidFill>
                  <a:srgbClr val="000000"/>
                </a:solidFill>
                <a:ea typeface="Calibri" panose="020F0502020204030204" pitchFamily="34" charset="0"/>
                <a:cs typeface="Twentieth Century"/>
              </a:rPr>
              <a:t>measures your business’s ability to meet its short-term liabilities (within the year) when they come due. </a:t>
            </a:r>
            <a:endParaRPr lang="en-CA" sz="2400" dirty="0">
              <a:ea typeface="Twentieth Century"/>
              <a:cs typeface="Twentieth Century"/>
            </a:endParaRPr>
          </a:p>
          <a:p>
            <a:pPr>
              <a:spcAft>
                <a:spcPts val="800"/>
              </a:spcAft>
            </a:pPr>
            <a:r>
              <a:rPr lang="en-CA" sz="2400" b="1" dirty="0">
                <a:solidFill>
                  <a:srgbClr val="000000"/>
                </a:solidFill>
                <a:ea typeface="Calibri" panose="020F0502020204030204" pitchFamily="34" charset="0"/>
                <a:cs typeface="Twentieth Century"/>
                <a:hlinkClick r:id="rId2" action="ppaction://hlinksldjump" tooltip="Current assets include cash, short-term investments, prepaid expenses, accounts receivables, and inventories."/>
              </a:rPr>
              <a:t>Current assets</a:t>
            </a:r>
            <a:r>
              <a:rPr lang="en-CA" sz="2400" dirty="0">
                <a:solidFill>
                  <a:srgbClr val="000000"/>
                </a:solidFill>
                <a:ea typeface="Calibri" panose="020F0502020204030204" pitchFamily="34" charset="0"/>
                <a:cs typeface="Twentieth Century"/>
              </a:rPr>
              <a:t> are quick assets + inventory. </a:t>
            </a:r>
            <a:endParaRPr lang="en-CA" sz="2400" dirty="0">
              <a:ea typeface="Twentieth Century"/>
              <a:cs typeface="Twentieth Century"/>
            </a:endParaRPr>
          </a:p>
          <a:p>
            <a:pPr>
              <a:spcAft>
                <a:spcPts val="800"/>
              </a:spcAft>
            </a:pPr>
            <a:r>
              <a:rPr lang="en-CA" sz="2400" dirty="0">
                <a:solidFill>
                  <a:srgbClr val="000000"/>
                </a:solidFill>
                <a:ea typeface="Calibri" panose="020F0502020204030204" pitchFamily="34" charset="0"/>
                <a:cs typeface="Twentieth Century"/>
              </a:rPr>
              <a:t>To estimate your current ratio, you need to divide your</a:t>
            </a:r>
            <a:r>
              <a:rPr lang="en-CA" sz="2400" b="1" dirty="0">
                <a:solidFill>
                  <a:srgbClr val="000000"/>
                </a:solidFill>
                <a:ea typeface="Calibri" panose="020F0502020204030204" pitchFamily="34" charset="0"/>
                <a:cs typeface="Twentieth Century"/>
              </a:rPr>
              <a:t> current liabilities </a:t>
            </a:r>
            <a:r>
              <a:rPr lang="en-CA" sz="2400" dirty="0">
                <a:solidFill>
                  <a:srgbClr val="000000"/>
                </a:solidFill>
                <a:ea typeface="Calibri" panose="020F0502020204030204" pitchFamily="34" charset="0"/>
                <a:cs typeface="Twentieth Century"/>
              </a:rPr>
              <a:t>by your </a:t>
            </a:r>
            <a:r>
              <a:rPr lang="en-CA" sz="2400" b="1" dirty="0">
                <a:solidFill>
                  <a:srgbClr val="000000"/>
                </a:solidFill>
                <a:ea typeface="Calibri" panose="020F0502020204030204" pitchFamily="34" charset="0"/>
                <a:cs typeface="Twentieth Century"/>
              </a:rPr>
              <a:t>current assets</a:t>
            </a:r>
            <a:r>
              <a:rPr lang="en-CA" sz="2400" dirty="0">
                <a:solidFill>
                  <a:srgbClr val="000000"/>
                </a:solidFill>
                <a:ea typeface="Calibri" panose="020F0502020204030204" pitchFamily="34" charset="0"/>
                <a:cs typeface="Twentieth Century"/>
              </a:rPr>
              <a:t>:</a:t>
            </a:r>
            <a:endParaRPr lang="en-CA" sz="2400" dirty="0">
              <a:ea typeface="Calibri" panose="020F0502020204030204" pitchFamily="34" charset="0"/>
              <a:cs typeface="Twentieth Century"/>
            </a:endParaRPr>
          </a:p>
          <a:p>
            <a:pPr algn="ctr">
              <a:spcAft>
                <a:spcPts val="800"/>
              </a:spcAft>
            </a:pPr>
            <a:r>
              <a:rPr lang="fr-CA" sz="2400" b="1" dirty="0" err="1">
                <a:solidFill>
                  <a:srgbClr val="000000"/>
                </a:solidFill>
                <a:ea typeface="Calibri" panose="020F0502020204030204" pitchFamily="34" charset="0"/>
                <a:cs typeface="Twentieth Century"/>
              </a:rPr>
              <a:t>Current</a:t>
            </a:r>
            <a:r>
              <a:rPr lang="fr-CA" sz="2400" b="1" dirty="0">
                <a:solidFill>
                  <a:srgbClr val="000000"/>
                </a:solidFill>
                <a:ea typeface="Calibri" panose="020F0502020204030204" pitchFamily="34" charset="0"/>
                <a:cs typeface="Twentieth Century"/>
              </a:rPr>
              <a:t> ratio = </a:t>
            </a:r>
            <a:r>
              <a:rPr lang="fr-CA" sz="2400" b="1" dirty="0" err="1">
                <a:solidFill>
                  <a:srgbClr val="000000"/>
                </a:solidFill>
                <a:ea typeface="Calibri" panose="020F0502020204030204" pitchFamily="34" charset="0"/>
                <a:cs typeface="Twentieth Century"/>
              </a:rPr>
              <a:t>Current</a:t>
            </a:r>
            <a:r>
              <a:rPr lang="fr-CA" sz="2400" b="1" dirty="0">
                <a:solidFill>
                  <a:srgbClr val="000000"/>
                </a:solidFill>
                <a:ea typeface="Calibri" panose="020F0502020204030204" pitchFamily="34" charset="0"/>
                <a:cs typeface="Twentieth Century"/>
              </a:rPr>
              <a:t> </a:t>
            </a:r>
            <a:r>
              <a:rPr lang="fr-CA" sz="2400" b="1" dirty="0" err="1">
                <a:solidFill>
                  <a:srgbClr val="000000"/>
                </a:solidFill>
                <a:ea typeface="Calibri" panose="020F0502020204030204" pitchFamily="34" charset="0"/>
                <a:cs typeface="Twentieth Century"/>
              </a:rPr>
              <a:t>liabilities</a:t>
            </a:r>
            <a:r>
              <a:rPr lang="fr-CA" sz="2400" b="1" dirty="0">
                <a:solidFill>
                  <a:srgbClr val="000000"/>
                </a:solidFill>
                <a:ea typeface="Calibri" panose="020F0502020204030204" pitchFamily="34" charset="0"/>
                <a:cs typeface="Twentieth Century"/>
              </a:rPr>
              <a:t> / </a:t>
            </a:r>
            <a:r>
              <a:rPr lang="fr-CA" sz="2400" b="1" dirty="0" err="1">
                <a:solidFill>
                  <a:srgbClr val="000000"/>
                </a:solidFill>
                <a:ea typeface="Calibri" panose="020F0502020204030204" pitchFamily="34" charset="0"/>
                <a:cs typeface="Twentieth Century"/>
              </a:rPr>
              <a:t>Current</a:t>
            </a:r>
            <a:r>
              <a:rPr lang="fr-CA" sz="2400" b="1" dirty="0">
                <a:solidFill>
                  <a:srgbClr val="000000"/>
                </a:solidFill>
                <a:ea typeface="Calibri" panose="020F0502020204030204" pitchFamily="34" charset="0"/>
                <a:cs typeface="Twentieth Century"/>
              </a:rPr>
              <a:t> </a:t>
            </a:r>
            <a:r>
              <a:rPr lang="fr-CA" sz="2400" b="1" dirty="0" err="1">
                <a:solidFill>
                  <a:srgbClr val="000000"/>
                </a:solidFill>
                <a:ea typeface="Calibri" panose="020F0502020204030204" pitchFamily="34" charset="0"/>
                <a:cs typeface="Twentieth Century"/>
              </a:rPr>
              <a:t>assets</a:t>
            </a:r>
            <a:endParaRPr lang="en-CA" sz="2400" dirty="0">
              <a:ea typeface="Twentieth Century"/>
              <a:cs typeface="Twentieth Century"/>
            </a:endParaRPr>
          </a:p>
          <a:p>
            <a:pPr>
              <a:spcAft>
                <a:spcPts val="800"/>
              </a:spcAft>
            </a:pPr>
            <a:r>
              <a:rPr lang="fr-CA" sz="2400" dirty="0">
                <a:solidFill>
                  <a:srgbClr val="000000"/>
                </a:solidFill>
                <a:ea typeface="Calibri" panose="020F0502020204030204" pitchFamily="34" charset="0"/>
                <a:cs typeface="Twentieth Century"/>
              </a:rPr>
              <a:t> </a:t>
            </a:r>
            <a:r>
              <a:rPr lang="en-CA" sz="2400" dirty="0">
                <a:solidFill>
                  <a:srgbClr val="000000"/>
                </a:solidFill>
                <a:ea typeface="Calibri" panose="020F0502020204030204" pitchFamily="34" charset="0"/>
                <a:cs typeface="Twentieth Century"/>
              </a:rPr>
              <a:t>A ratio value lower than 1 may indicate a liquidity problem and the need to secure other forms of financing. </a:t>
            </a:r>
            <a:endParaRPr lang="en-CA" sz="2400" dirty="0">
              <a:ea typeface="Twentieth Century"/>
              <a:cs typeface="Twentieth Century"/>
            </a:endParaRPr>
          </a:p>
          <a:p>
            <a:pPr>
              <a:spcAft>
                <a:spcPts val="800"/>
              </a:spcAft>
            </a:pPr>
            <a:r>
              <a:rPr lang="en-CA" sz="2400" b="1" dirty="0">
                <a:solidFill>
                  <a:srgbClr val="000000"/>
                </a:solidFill>
                <a:ea typeface="Calibri" panose="020F0502020204030204" pitchFamily="34" charset="0"/>
                <a:cs typeface="Twentieth Century"/>
              </a:rPr>
              <a:t>Recommendations: </a:t>
            </a:r>
            <a:endParaRPr lang="en-CA" sz="2400" dirty="0">
              <a:ea typeface="Twentieth Century"/>
              <a:cs typeface="Twentieth Century"/>
            </a:endParaRPr>
          </a:p>
          <a:p>
            <a:pPr marL="342900" marR="0" lvl="0" indent="-342900">
              <a:spcBef>
                <a:spcPts val="0"/>
              </a:spcBef>
              <a:spcAft>
                <a:spcPts val="800"/>
              </a:spcAft>
              <a:buFont typeface="Arial" panose="020B0604020202020204" pitchFamily="34" charset="0"/>
              <a:buChar char="●"/>
            </a:pPr>
            <a:r>
              <a:rPr lang="en-CA" sz="2400" dirty="0">
                <a:solidFill>
                  <a:srgbClr val="000000"/>
                </a:solidFill>
                <a:ea typeface="Calibri" panose="020F0502020204030204" pitchFamily="34" charset="0"/>
                <a:cs typeface="Noto Sans Symbols"/>
              </a:rPr>
              <a:t>Paying off your debts can improve this ratio; </a:t>
            </a:r>
            <a:endParaRPr lang="en-CA" sz="2400" dirty="0">
              <a:ea typeface="Noto Sans Symbols"/>
              <a:cs typeface="Noto Sans Symbols"/>
            </a:endParaRPr>
          </a:p>
          <a:p>
            <a:pPr marL="342900" marR="0" lvl="0" indent="-342900">
              <a:spcBef>
                <a:spcPts val="0"/>
              </a:spcBef>
              <a:spcAft>
                <a:spcPts val="800"/>
              </a:spcAft>
              <a:buFont typeface="Arial" panose="020B0604020202020204" pitchFamily="34" charset="0"/>
              <a:buChar char="●"/>
            </a:pPr>
            <a:r>
              <a:rPr lang="en-CA" sz="2400" dirty="0">
                <a:solidFill>
                  <a:srgbClr val="000000"/>
                </a:solidFill>
                <a:ea typeface="Calibri" panose="020F0502020204030204" pitchFamily="34" charset="0"/>
                <a:cs typeface="Noto Sans Symbols"/>
              </a:rPr>
              <a:t>Delay purchases or consider long</a:t>
            </a:r>
            <a:r>
              <a:rPr lang="en-CA" sz="2400" dirty="0">
                <a:solidFill>
                  <a:srgbClr val="000000"/>
                </a:solidFill>
                <a:ea typeface="Cambria Math" panose="02040503050406030204" pitchFamily="18" charset="0"/>
                <a:cs typeface="Cambria Math" panose="02040503050406030204" pitchFamily="18" charset="0"/>
              </a:rPr>
              <a:t>‑</a:t>
            </a:r>
            <a:r>
              <a:rPr lang="en-CA" sz="2400" dirty="0">
                <a:solidFill>
                  <a:srgbClr val="000000"/>
                </a:solidFill>
                <a:ea typeface="Calibri" panose="020F0502020204030204" pitchFamily="34" charset="0"/>
                <a:cs typeface="Noto Sans Symbols"/>
              </a:rPr>
              <a:t>term borrowing to repay short-term debt. </a:t>
            </a:r>
            <a:endParaRPr lang="en-CA" sz="2400" dirty="0">
              <a:ea typeface="Noto Sans Symbols"/>
              <a:cs typeface="Noto Sans Symbols"/>
            </a:endParaRPr>
          </a:p>
          <a:p>
            <a:pPr marL="342900" marR="0" lvl="0" indent="-342900">
              <a:spcBef>
                <a:spcPts val="0"/>
              </a:spcBef>
              <a:spcAft>
                <a:spcPts val="800"/>
              </a:spcAft>
              <a:buFont typeface="Arial" panose="020B0604020202020204" pitchFamily="34" charset="0"/>
              <a:buChar char="●"/>
            </a:pPr>
            <a:r>
              <a:rPr lang="en-CA" sz="2400" dirty="0">
                <a:solidFill>
                  <a:srgbClr val="000000"/>
                </a:solidFill>
                <a:ea typeface="Calibri" panose="020F0502020204030204" pitchFamily="34" charset="0"/>
                <a:cs typeface="Noto Sans Symbols"/>
              </a:rPr>
              <a:t>Review your credit sales policies with clients and possibly adjust them to collect outstanding payments quickly.</a:t>
            </a:r>
            <a:endParaRPr lang="en-CA" sz="2400" dirty="0">
              <a:effectLst/>
              <a:ea typeface="Noto Sans Symbols"/>
              <a:cs typeface="Noto Sans Symbols"/>
            </a:endParaRPr>
          </a:p>
        </p:txBody>
      </p:sp>
      <p:sp>
        <p:nvSpPr>
          <p:cNvPr id="4" name="Rectangle 3"/>
          <p:cNvSpPr/>
          <p:nvPr/>
        </p:nvSpPr>
        <p:spPr>
          <a:xfrm>
            <a:off x="1276605" y="5842337"/>
            <a:ext cx="9391651" cy="1015663"/>
          </a:xfrm>
          <a:prstGeom prst="rect">
            <a:avLst/>
          </a:prstGeom>
        </p:spPr>
        <p:txBody>
          <a:bodyPr wrap="square">
            <a:spAutoFit/>
          </a:bodyPr>
          <a:lstStyle/>
          <a:p>
            <a:pPr algn="ctr">
              <a:lnSpc>
                <a:spcPct val="125000"/>
              </a:lnSpc>
              <a:spcAft>
                <a:spcPts val="800"/>
              </a:spcAft>
            </a:pPr>
            <a:r>
              <a:rPr lang="en-CA" sz="2400" u="sng" dirty="0">
                <a:solidFill>
                  <a:srgbClr val="00B050"/>
                </a:solidFill>
                <a:latin typeface="Calibri" panose="020F0502020204030204" pitchFamily="34" charset="0"/>
                <a:ea typeface="Calibri" panose="020F0502020204030204" pitchFamily="34" charset="0"/>
                <a:cs typeface="Twentieth Century"/>
              </a:rPr>
              <a:t>Let’s go back to the </a:t>
            </a:r>
            <a:r>
              <a:rPr lang="en-CA" sz="2400" u="sng" dirty="0" err="1">
                <a:solidFill>
                  <a:srgbClr val="00B050"/>
                </a:solidFill>
                <a:latin typeface="Calibri" panose="020F0502020204030204" pitchFamily="34" charset="0"/>
                <a:ea typeface="Calibri" panose="020F0502020204030204" pitchFamily="34" charset="0"/>
                <a:cs typeface="Twentieth Century"/>
              </a:rPr>
              <a:t>Kuujjuaq</a:t>
            </a:r>
            <a:r>
              <a:rPr lang="en-CA" sz="2400" u="sng" dirty="0">
                <a:solidFill>
                  <a:srgbClr val="00B050"/>
                </a:solidFill>
                <a:latin typeface="Calibri" panose="020F0502020204030204" pitchFamily="34" charset="0"/>
                <a:ea typeface="Calibri" panose="020F0502020204030204" pitchFamily="34" charset="0"/>
                <a:cs typeface="Twentieth Century"/>
              </a:rPr>
              <a:t> Colorful Scarves balance sheet to evaluate these two liquidity ratios.</a:t>
            </a:r>
            <a:endParaRPr lang="en-CA" sz="2400" u="sng" dirty="0">
              <a:solidFill>
                <a:srgbClr val="00B050"/>
              </a:solidFill>
              <a:effectLst/>
              <a:latin typeface="Twentieth Century"/>
              <a:ea typeface="Twentieth Century"/>
              <a:cs typeface="Twentieth Century"/>
            </a:endParaRPr>
          </a:p>
        </p:txBody>
      </p:sp>
    </p:spTree>
    <p:extLst>
      <p:ext uri="{BB962C8B-B14F-4D97-AF65-F5344CB8AC3E}">
        <p14:creationId xmlns:p14="http://schemas.microsoft.com/office/powerpoint/2010/main" val="75277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500"/>
                                        <p:tgtEl>
                                          <p:spTgt spid="3">
                                            <p:txEl>
                                              <p:pRg st="8" end="8"/>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barn(inVertical)">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82378" y="74141"/>
            <a:ext cx="12356757" cy="707886"/>
          </a:xfrm>
          <a:prstGeom prst="rect">
            <a:avLst/>
          </a:prstGeom>
          <a:noFill/>
        </p:spPr>
        <p:txBody>
          <a:bodyPr wrap="square" rtlCol="0">
            <a:spAutoFit/>
          </a:bodyPr>
          <a:lstStyle/>
          <a:p>
            <a:pPr algn="ctr"/>
            <a:r>
              <a:rPr lang="en-US" sz="2000" u="sng" dirty="0"/>
              <a:t>These next two slides represent a balance sheet from </a:t>
            </a:r>
            <a:r>
              <a:rPr lang="en-US" sz="2000" u="sng" dirty="0" err="1"/>
              <a:t>Kuujjuaq</a:t>
            </a:r>
            <a:r>
              <a:rPr lang="en-US" sz="2000" u="sng" dirty="0"/>
              <a:t> </a:t>
            </a:r>
            <a:r>
              <a:rPr lang="en-US" sz="2000" u="sng" dirty="0" err="1"/>
              <a:t>Colourful</a:t>
            </a:r>
            <a:r>
              <a:rPr lang="en-US" sz="2000" u="sng" dirty="0"/>
              <a:t> Scarves – the first represents Assets, with the next slide showing Liabilities. You are encouraged to switch between them to compare and contrast figures. </a:t>
            </a:r>
            <a:endParaRPr lang="en-CA" sz="2000" u="sng" dirty="0"/>
          </a:p>
        </p:txBody>
      </p:sp>
      <p:graphicFrame>
        <p:nvGraphicFramePr>
          <p:cNvPr id="10" name="Table 9"/>
          <p:cNvGraphicFramePr>
            <a:graphicFrameLocks noGrp="1"/>
          </p:cNvGraphicFramePr>
          <p:nvPr>
            <p:extLst>
              <p:ext uri="{D42A27DB-BD31-4B8C-83A1-F6EECF244321}">
                <p14:modId xmlns:p14="http://schemas.microsoft.com/office/powerpoint/2010/main" val="233140937"/>
              </p:ext>
            </p:extLst>
          </p:nvPr>
        </p:nvGraphicFramePr>
        <p:xfrm>
          <a:off x="274889" y="782027"/>
          <a:ext cx="8704367" cy="4846370"/>
        </p:xfrm>
        <a:graphic>
          <a:graphicData uri="http://schemas.openxmlformats.org/drawingml/2006/table">
            <a:tbl>
              <a:tblPr firstRow="1" firstCol="1" bandRow="1">
                <a:tableStyleId>{5C22544A-7EE6-4342-B048-85BDC9FD1C3A}</a:tableStyleId>
              </a:tblPr>
              <a:tblGrid>
                <a:gridCol w="6126480">
                  <a:extLst>
                    <a:ext uri="{9D8B030D-6E8A-4147-A177-3AD203B41FA5}">
                      <a16:colId xmlns:a16="http://schemas.microsoft.com/office/drawing/2014/main" val="20000"/>
                    </a:ext>
                  </a:extLst>
                </a:gridCol>
                <a:gridCol w="2577887">
                  <a:extLst>
                    <a:ext uri="{9D8B030D-6E8A-4147-A177-3AD203B41FA5}">
                      <a16:colId xmlns:a16="http://schemas.microsoft.com/office/drawing/2014/main" val="20001"/>
                    </a:ext>
                  </a:extLst>
                </a:gridCol>
              </a:tblGrid>
              <a:tr h="464870">
                <a:tc>
                  <a:txBody>
                    <a:bodyPr/>
                    <a:lstStyle/>
                    <a:p>
                      <a:pPr marL="0" marR="0">
                        <a:lnSpc>
                          <a:spcPct val="125000"/>
                        </a:lnSpc>
                        <a:spcBef>
                          <a:spcPts val="0"/>
                        </a:spcBef>
                        <a:spcAft>
                          <a:spcPts val="0"/>
                        </a:spcAft>
                      </a:pPr>
                      <a:r>
                        <a:rPr lang="en-CA" sz="2300" dirty="0">
                          <a:effectLst/>
                        </a:rPr>
                        <a:t>Assets </a:t>
                      </a:r>
                      <a:endParaRPr lang="en-CA" sz="2300" dirty="0">
                        <a:effectLst/>
                        <a:latin typeface="Twentieth Century"/>
                        <a:ea typeface="Twentieth Century"/>
                        <a:cs typeface="Twentieth Century"/>
                      </a:endParaRPr>
                    </a:p>
                  </a:txBody>
                  <a:tcPr marL="58018" marR="58018" marT="0" marB="0" anchor="ctr"/>
                </a:tc>
                <a:tc>
                  <a:txBody>
                    <a:bodyPr/>
                    <a:lstStyle/>
                    <a:p>
                      <a:pPr marL="0" marR="0">
                        <a:lnSpc>
                          <a:spcPct val="125000"/>
                        </a:lnSpc>
                        <a:spcBef>
                          <a:spcPts val="0"/>
                        </a:spcBef>
                        <a:spcAft>
                          <a:spcPts val="0"/>
                        </a:spcAft>
                      </a:pPr>
                      <a:r>
                        <a:rPr lang="en-CA" sz="2300">
                          <a:effectLst/>
                        </a:rPr>
                        <a:t> </a:t>
                      </a:r>
                      <a:endParaRPr lang="en-CA" sz="230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0"/>
                  </a:ext>
                </a:extLst>
              </a:tr>
              <a:tr h="172388">
                <a:tc>
                  <a:txBody>
                    <a:bodyPr/>
                    <a:lstStyle/>
                    <a:p>
                      <a:pPr marL="0" marR="0">
                        <a:lnSpc>
                          <a:spcPct val="125000"/>
                        </a:lnSpc>
                        <a:spcBef>
                          <a:spcPts val="0"/>
                        </a:spcBef>
                        <a:spcAft>
                          <a:spcPts val="0"/>
                        </a:spcAft>
                      </a:pPr>
                      <a:r>
                        <a:rPr lang="en-CA" sz="2300" u="none" strike="noStrike" dirty="0">
                          <a:ln>
                            <a:solidFill>
                              <a:schemeClr val="tx1"/>
                            </a:solidFill>
                          </a:ln>
                          <a:effectLst/>
                          <a:hlinkClick r:id="rId2" action="ppaction://hlinkfile"/>
                        </a:rPr>
                        <a:t>Cash/ bank account </a:t>
                      </a:r>
                      <a:endParaRPr lang="en-CA" sz="2300" dirty="0">
                        <a:ln>
                          <a:solidFill>
                            <a:schemeClr val="tx1"/>
                          </a:solidFill>
                        </a:ln>
                        <a:effectLst/>
                        <a:latin typeface="Twentieth Century"/>
                        <a:ea typeface="Twentieth Century"/>
                        <a:cs typeface="Twentieth Century"/>
                      </a:endParaRPr>
                    </a:p>
                  </a:txBody>
                  <a:tcPr marL="58018" marR="58018" marT="0" marB="0" anchor="ctr"/>
                </a:tc>
                <a:tc>
                  <a:txBody>
                    <a:bodyPr/>
                    <a:lstStyle/>
                    <a:p>
                      <a:pPr marL="0" marR="0" algn="r">
                        <a:lnSpc>
                          <a:spcPct val="125000"/>
                        </a:lnSpc>
                        <a:spcBef>
                          <a:spcPts val="0"/>
                        </a:spcBef>
                        <a:spcAft>
                          <a:spcPts val="0"/>
                        </a:spcAft>
                      </a:pPr>
                      <a:r>
                        <a:rPr lang="en-CA" sz="2300" dirty="0">
                          <a:effectLst/>
                        </a:rPr>
                        <a:t>$9 008</a:t>
                      </a:r>
                      <a:endParaRPr lang="en-CA" sz="2300" dirty="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1"/>
                  </a:ext>
                </a:extLst>
              </a:tr>
              <a:tr h="172388">
                <a:tc>
                  <a:txBody>
                    <a:bodyPr/>
                    <a:lstStyle/>
                    <a:p>
                      <a:pPr marL="0" marR="0">
                        <a:lnSpc>
                          <a:spcPct val="125000"/>
                        </a:lnSpc>
                        <a:spcBef>
                          <a:spcPts val="0"/>
                        </a:spcBef>
                        <a:spcAft>
                          <a:spcPts val="0"/>
                        </a:spcAft>
                      </a:pPr>
                      <a:r>
                        <a:rPr lang="en-CA" sz="2300">
                          <a:effectLst/>
                        </a:rPr>
                        <a:t>Accounts receivable</a:t>
                      </a:r>
                      <a:endParaRPr lang="en-CA" sz="2300">
                        <a:effectLst/>
                        <a:latin typeface="Twentieth Century"/>
                        <a:ea typeface="Twentieth Century"/>
                        <a:cs typeface="Twentieth Century"/>
                      </a:endParaRPr>
                    </a:p>
                  </a:txBody>
                  <a:tcPr marL="58018" marR="58018" marT="0" marB="0" anchor="ctr"/>
                </a:tc>
                <a:tc>
                  <a:txBody>
                    <a:bodyPr/>
                    <a:lstStyle/>
                    <a:p>
                      <a:pPr marL="0" marR="0">
                        <a:lnSpc>
                          <a:spcPct val="125000"/>
                        </a:lnSpc>
                        <a:spcBef>
                          <a:spcPts val="0"/>
                        </a:spcBef>
                        <a:spcAft>
                          <a:spcPts val="0"/>
                        </a:spcAft>
                      </a:pPr>
                      <a:r>
                        <a:rPr lang="en-CA" sz="2300">
                          <a:effectLst/>
                        </a:rPr>
                        <a:t> </a:t>
                      </a:r>
                      <a:endParaRPr lang="en-CA" sz="230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2"/>
                  </a:ext>
                </a:extLst>
              </a:tr>
              <a:tr h="365760">
                <a:tc>
                  <a:txBody>
                    <a:bodyPr/>
                    <a:lstStyle/>
                    <a:p>
                      <a:pPr marL="0" marR="0">
                        <a:lnSpc>
                          <a:spcPct val="125000"/>
                        </a:lnSpc>
                        <a:spcBef>
                          <a:spcPts val="0"/>
                        </a:spcBef>
                        <a:spcAft>
                          <a:spcPts val="0"/>
                        </a:spcAft>
                      </a:pPr>
                      <a:r>
                        <a:rPr lang="en-CA" sz="2300" u="sng" dirty="0">
                          <a:ln>
                            <a:solidFill>
                              <a:schemeClr val="tx1"/>
                            </a:solidFill>
                          </a:ln>
                          <a:effectLst/>
                          <a:hlinkClick r:id="rId3" action="ppaction://hlinkfile"/>
                        </a:rPr>
                        <a:t>I</a:t>
                      </a:r>
                      <a:r>
                        <a:rPr lang="en-CA" sz="2300" u="none" strike="noStrike" dirty="0">
                          <a:ln>
                            <a:solidFill>
                              <a:schemeClr val="tx1"/>
                            </a:solidFill>
                          </a:ln>
                          <a:effectLst/>
                          <a:hlinkClick r:id="rId3" action="ppaction://hlinkfile"/>
                        </a:rPr>
                        <a:t>nventory</a:t>
                      </a:r>
                      <a:r>
                        <a:rPr lang="en-CA" sz="2300" u="none" strike="noStrike" dirty="0">
                          <a:effectLst/>
                          <a:hlinkClick r:id="rId3" action="ppaction://hlinkfile"/>
                        </a:rPr>
                        <a:t> </a:t>
                      </a:r>
                      <a:endParaRPr lang="en-CA" sz="2300" dirty="0">
                        <a:effectLst/>
                        <a:latin typeface="Twentieth Century"/>
                        <a:ea typeface="Twentieth Century"/>
                        <a:cs typeface="Twentieth Century"/>
                      </a:endParaRPr>
                    </a:p>
                  </a:txBody>
                  <a:tcPr marL="58018" marR="58018" marT="0" marB="0" anchor="ctr"/>
                </a:tc>
                <a:tc>
                  <a:txBody>
                    <a:bodyPr/>
                    <a:lstStyle/>
                    <a:p>
                      <a:pPr marL="0" marR="0" algn="r">
                        <a:lnSpc>
                          <a:spcPct val="125000"/>
                        </a:lnSpc>
                        <a:spcBef>
                          <a:spcPts val="0"/>
                        </a:spcBef>
                        <a:spcAft>
                          <a:spcPts val="0"/>
                        </a:spcAft>
                      </a:pPr>
                      <a:r>
                        <a:rPr lang="en-CA" sz="2300">
                          <a:effectLst/>
                        </a:rPr>
                        <a:t>$3 995</a:t>
                      </a:r>
                      <a:endParaRPr lang="en-CA" sz="230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3"/>
                  </a:ext>
                </a:extLst>
              </a:tr>
              <a:tr h="172388">
                <a:tc>
                  <a:txBody>
                    <a:bodyPr/>
                    <a:lstStyle/>
                    <a:p>
                      <a:pPr marL="0" marR="0">
                        <a:lnSpc>
                          <a:spcPct val="125000"/>
                        </a:lnSpc>
                        <a:spcBef>
                          <a:spcPts val="0"/>
                        </a:spcBef>
                        <a:spcAft>
                          <a:spcPts val="0"/>
                        </a:spcAft>
                      </a:pPr>
                      <a:r>
                        <a:rPr lang="en-CA" sz="2300">
                          <a:effectLst/>
                        </a:rPr>
                        <a:t>Pre-paid expenses</a:t>
                      </a:r>
                      <a:endParaRPr lang="en-CA" sz="2300">
                        <a:effectLst/>
                        <a:latin typeface="Twentieth Century"/>
                        <a:ea typeface="Twentieth Century"/>
                        <a:cs typeface="Twentieth Century"/>
                      </a:endParaRPr>
                    </a:p>
                  </a:txBody>
                  <a:tcPr marL="58018" marR="58018" marT="0" marB="0" anchor="ctr"/>
                </a:tc>
                <a:tc>
                  <a:txBody>
                    <a:bodyPr/>
                    <a:lstStyle/>
                    <a:p>
                      <a:pPr marL="0" marR="0">
                        <a:lnSpc>
                          <a:spcPct val="125000"/>
                        </a:lnSpc>
                        <a:spcBef>
                          <a:spcPts val="0"/>
                        </a:spcBef>
                        <a:spcAft>
                          <a:spcPts val="0"/>
                        </a:spcAft>
                      </a:pPr>
                      <a:r>
                        <a:rPr lang="en-CA" sz="2300">
                          <a:effectLst/>
                        </a:rPr>
                        <a:t> </a:t>
                      </a:r>
                      <a:endParaRPr lang="en-CA" sz="230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4"/>
                  </a:ext>
                </a:extLst>
              </a:tr>
              <a:tr h="172388">
                <a:tc>
                  <a:txBody>
                    <a:bodyPr/>
                    <a:lstStyle/>
                    <a:p>
                      <a:pPr marL="0" marR="0">
                        <a:lnSpc>
                          <a:spcPct val="125000"/>
                        </a:lnSpc>
                        <a:spcBef>
                          <a:spcPts val="0"/>
                        </a:spcBef>
                        <a:spcAft>
                          <a:spcPts val="0"/>
                        </a:spcAft>
                      </a:pPr>
                      <a:r>
                        <a:rPr lang="en-CA" sz="2300">
                          <a:effectLst/>
                        </a:rPr>
                        <a:t>Current assets</a:t>
                      </a:r>
                      <a:endParaRPr lang="en-CA" sz="2300">
                        <a:effectLst/>
                        <a:latin typeface="Twentieth Century"/>
                        <a:ea typeface="Twentieth Century"/>
                        <a:cs typeface="Twentieth Century"/>
                      </a:endParaRPr>
                    </a:p>
                  </a:txBody>
                  <a:tcPr marL="58018" marR="58018" marT="0" marB="0" anchor="ctr"/>
                </a:tc>
                <a:tc>
                  <a:txBody>
                    <a:bodyPr/>
                    <a:lstStyle/>
                    <a:p>
                      <a:pPr marL="0" marR="0" algn="r">
                        <a:lnSpc>
                          <a:spcPct val="125000"/>
                        </a:lnSpc>
                        <a:spcBef>
                          <a:spcPts val="0"/>
                        </a:spcBef>
                        <a:spcAft>
                          <a:spcPts val="0"/>
                        </a:spcAft>
                      </a:pPr>
                      <a:r>
                        <a:rPr lang="en-CA" sz="2300">
                          <a:effectLst/>
                        </a:rPr>
                        <a:t>$13 003</a:t>
                      </a:r>
                      <a:endParaRPr lang="en-CA" sz="230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5"/>
                  </a:ext>
                </a:extLst>
              </a:tr>
              <a:tr h="172388">
                <a:tc>
                  <a:txBody>
                    <a:bodyPr/>
                    <a:lstStyle/>
                    <a:p>
                      <a:pPr marL="0" marR="0">
                        <a:lnSpc>
                          <a:spcPct val="125000"/>
                        </a:lnSpc>
                        <a:spcBef>
                          <a:spcPts val="0"/>
                        </a:spcBef>
                        <a:spcAft>
                          <a:spcPts val="0"/>
                        </a:spcAft>
                      </a:pPr>
                      <a:r>
                        <a:rPr lang="en-CA" sz="2300">
                          <a:effectLst/>
                        </a:rPr>
                        <a:t> Long-term Assets:  </a:t>
                      </a:r>
                      <a:endParaRPr lang="en-CA" sz="2300">
                        <a:effectLst/>
                        <a:latin typeface="Twentieth Century"/>
                        <a:ea typeface="Twentieth Century"/>
                        <a:cs typeface="Twentieth Century"/>
                      </a:endParaRPr>
                    </a:p>
                  </a:txBody>
                  <a:tcPr marL="58018" marR="58018" marT="0" marB="0" anchor="ctr"/>
                </a:tc>
                <a:tc>
                  <a:txBody>
                    <a:bodyPr/>
                    <a:lstStyle/>
                    <a:p>
                      <a:pPr marL="0" marR="0">
                        <a:lnSpc>
                          <a:spcPct val="125000"/>
                        </a:lnSpc>
                        <a:spcBef>
                          <a:spcPts val="0"/>
                        </a:spcBef>
                        <a:spcAft>
                          <a:spcPts val="0"/>
                        </a:spcAft>
                      </a:pPr>
                      <a:r>
                        <a:rPr lang="en-CA" sz="2300">
                          <a:effectLst/>
                        </a:rPr>
                        <a:t> </a:t>
                      </a:r>
                      <a:endParaRPr lang="en-CA" sz="230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6"/>
                  </a:ext>
                </a:extLst>
              </a:tr>
              <a:tr h="172388">
                <a:tc>
                  <a:txBody>
                    <a:bodyPr/>
                    <a:lstStyle/>
                    <a:p>
                      <a:pPr marL="0" marR="0">
                        <a:lnSpc>
                          <a:spcPct val="125000"/>
                        </a:lnSpc>
                        <a:spcBef>
                          <a:spcPts val="0"/>
                        </a:spcBef>
                        <a:spcAft>
                          <a:spcPts val="0"/>
                        </a:spcAft>
                      </a:pPr>
                      <a:r>
                        <a:rPr lang="en-CA" sz="2300" u="none" strike="noStrike" dirty="0">
                          <a:ln>
                            <a:solidFill>
                              <a:schemeClr val="tx1"/>
                            </a:solidFill>
                          </a:ln>
                          <a:effectLst/>
                          <a:hlinkClick r:id="rId4" action="ppaction://hlinkfile"/>
                        </a:rPr>
                        <a:t>Equipment (see depreciation tab) </a:t>
                      </a:r>
                      <a:endParaRPr lang="en-CA" sz="2300" dirty="0">
                        <a:ln>
                          <a:solidFill>
                            <a:schemeClr val="tx1"/>
                          </a:solidFill>
                        </a:ln>
                        <a:effectLst/>
                        <a:latin typeface="Twentieth Century"/>
                        <a:ea typeface="Twentieth Century"/>
                        <a:cs typeface="Twentieth Century"/>
                      </a:endParaRPr>
                    </a:p>
                  </a:txBody>
                  <a:tcPr marL="58018" marR="58018" marT="0" marB="0" anchor="ctr"/>
                </a:tc>
                <a:tc>
                  <a:txBody>
                    <a:bodyPr/>
                    <a:lstStyle/>
                    <a:p>
                      <a:pPr marL="0" marR="0" algn="r">
                        <a:lnSpc>
                          <a:spcPct val="125000"/>
                        </a:lnSpc>
                        <a:spcBef>
                          <a:spcPts val="0"/>
                        </a:spcBef>
                        <a:spcAft>
                          <a:spcPts val="0"/>
                        </a:spcAft>
                      </a:pPr>
                      <a:r>
                        <a:rPr lang="en-CA" sz="2300">
                          <a:effectLst/>
                        </a:rPr>
                        <a:t>$2 590</a:t>
                      </a:r>
                      <a:endParaRPr lang="en-CA" sz="230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7"/>
                  </a:ext>
                </a:extLst>
              </a:tr>
              <a:tr h="172388">
                <a:tc>
                  <a:txBody>
                    <a:bodyPr/>
                    <a:lstStyle/>
                    <a:p>
                      <a:pPr marL="0" marR="0">
                        <a:lnSpc>
                          <a:spcPct val="125000"/>
                        </a:lnSpc>
                        <a:spcBef>
                          <a:spcPts val="0"/>
                        </a:spcBef>
                        <a:spcAft>
                          <a:spcPts val="0"/>
                        </a:spcAft>
                      </a:pPr>
                      <a:r>
                        <a:rPr lang="en-CA" sz="2300">
                          <a:effectLst/>
                        </a:rPr>
                        <a:t> </a:t>
                      </a:r>
                      <a:endParaRPr lang="en-CA" sz="2300">
                        <a:effectLst/>
                        <a:latin typeface="Twentieth Century"/>
                        <a:ea typeface="Twentieth Century"/>
                        <a:cs typeface="Twentieth Century"/>
                      </a:endParaRPr>
                    </a:p>
                  </a:txBody>
                  <a:tcPr marL="58018" marR="58018" marT="0" marB="0" anchor="ctr"/>
                </a:tc>
                <a:tc>
                  <a:txBody>
                    <a:bodyPr/>
                    <a:lstStyle/>
                    <a:p>
                      <a:pPr marL="0" marR="0">
                        <a:lnSpc>
                          <a:spcPct val="125000"/>
                        </a:lnSpc>
                        <a:spcBef>
                          <a:spcPts val="0"/>
                        </a:spcBef>
                        <a:spcAft>
                          <a:spcPts val="0"/>
                        </a:spcAft>
                      </a:pPr>
                      <a:r>
                        <a:rPr lang="en-CA" sz="2300">
                          <a:effectLst/>
                        </a:rPr>
                        <a:t> </a:t>
                      </a:r>
                      <a:endParaRPr lang="en-CA" sz="230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8"/>
                  </a:ext>
                </a:extLst>
              </a:tr>
              <a:tr h="172388">
                <a:tc>
                  <a:txBody>
                    <a:bodyPr/>
                    <a:lstStyle/>
                    <a:p>
                      <a:pPr marL="0" marR="0">
                        <a:lnSpc>
                          <a:spcPct val="125000"/>
                        </a:lnSpc>
                        <a:spcBef>
                          <a:spcPts val="0"/>
                        </a:spcBef>
                        <a:spcAft>
                          <a:spcPts val="0"/>
                        </a:spcAft>
                      </a:pPr>
                      <a:r>
                        <a:rPr lang="en-CA" sz="2300">
                          <a:effectLst/>
                        </a:rPr>
                        <a:t> Total long-term Assets:  </a:t>
                      </a:r>
                      <a:endParaRPr lang="en-CA" sz="2300">
                        <a:effectLst/>
                        <a:latin typeface="Twentieth Century"/>
                        <a:ea typeface="Twentieth Century"/>
                        <a:cs typeface="Twentieth Century"/>
                      </a:endParaRPr>
                    </a:p>
                  </a:txBody>
                  <a:tcPr marL="58018" marR="58018" marT="0" marB="0" anchor="ctr"/>
                </a:tc>
                <a:tc>
                  <a:txBody>
                    <a:bodyPr/>
                    <a:lstStyle/>
                    <a:p>
                      <a:pPr marL="0" marR="0" algn="r">
                        <a:lnSpc>
                          <a:spcPct val="125000"/>
                        </a:lnSpc>
                        <a:spcBef>
                          <a:spcPts val="0"/>
                        </a:spcBef>
                        <a:spcAft>
                          <a:spcPts val="0"/>
                        </a:spcAft>
                      </a:pPr>
                      <a:r>
                        <a:rPr lang="en-CA" sz="2300">
                          <a:effectLst/>
                        </a:rPr>
                        <a:t>$2 590</a:t>
                      </a:r>
                      <a:endParaRPr lang="en-CA" sz="230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09"/>
                  </a:ext>
                </a:extLst>
              </a:tr>
              <a:tr h="172388">
                <a:tc>
                  <a:txBody>
                    <a:bodyPr/>
                    <a:lstStyle/>
                    <a:p>
                      <a:pPr marL="0" marR="0">
                        <a:lnSpc>
                          <a:spcPct val="125000"/>
                        </a:lnSpc>
                        <a:spcBef>
                          <a:spcPts val="0"/>
                        </a:spcBef>
                        <a:spcAft>
                          <a:spcPts val="0"/>
                        </a:spcAft>
                      </a:pPr>
                      <a:r>
                        <a:rPr lang="en-CA" sz="2300" dirty="0">
                          <a:effectLst/>
                        </a:rPr>
                        <a:t>Total Assets</a:t>
                      </a:r>
                      <a:endParaRPr lang="en-CA" sz="2300" dirty="0">
                        <a:effectLst/>
                        <a:latin typeface="Twentieth Century"/>
                        <a:ea typeface="Twentieth Century"/>
                        <a:cs typeface="Twentieth Century"/>
                      </a:endParaRPr>
                    </a:p>
                  </a:txBody>
                  <a:tcPr marL="58018" marR="58018" marT="0" marB="0" anchor="ctr"/>
                </a:tc>
                <a:tc>
                  <a:txBody>
                    <a:bodyPr/>
                    <a:lstStyle/>
                    <a:p>
                      <a:pPr marL="0" marR="0" algn="r">
                        <a:lnSpc>
                          <a:spcPct val="125000"/>
                        </a:lnSpc>
                        <a:spcBef>
                          <a:spcPts val="0"/>
                        </a:spcBef>
                        <a:spcAft>
                          <a:spcPts val="0"/>
                        </a:spcAft>
                      </a:pPr>
                      <a:r>
                        <a:rPr lang="en-CA" sz="2300" u="sng" dirty="0">
                          <a:effectLst/>
                        </a:rPr>
                        <a:t>$15 593</a:t>
                      </a:r>
                      <a:endParaRPr lang="en-CA" sz="2300" dirty="0">
                        <a:effectLst/>
                        <a:latin typeface="Twentieth Century"/>
                        <a:ea typeface="Twentieth Century"/>
                        <a:cs typeface="Twentieth Century"/>
                      </a:endParaRPr>
                    </a:p>
                  </a:txBody>
                  <a:tcPr marL="58018" marR="58018" marT="0" marB="0" anchor="b"/>
                </a:tc>
                <a:extLst>
                  <a:ext uri="{0D108BD9-81ED-4DB2-BD59-A6C34878D82A}">
                    <a16:rowId xmlns:a16="http://schemas.microsoft.com/office/drawing/2014/main" val="10010"/>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569032614"/>
              </p:ext>
            </p:extLst>
          </p:nvPr>
        </p:nvGraphicFramePr>
        <p:xfrm>
          <a:off x="274889" y="5628397"/>
          <a:ext cx="8704367" cy="876300"/>
        </p:xfrm>
        <a:graphic>
          <a:graphicData uri="http://schemas.openxmlformats.org/drawingml/2006/table">
            <a:tbl>
              <a:tblPr firstRow="1" firstCol="1" bandRow="1">
                <a:tableStyleId>{5C22544A-7EE6-4342-B048-85BDC9FD1C3A}</a:tableStyleId>
              </a:tblPr>
              <a:tblGrid>
                <a:gridCol w="5362173">
                  <a:extLst>
                    <a:ext uri="{9D8B030D-6E8A-4147-A177-3AD203B41FA5}">
                      <a16:colId xmlns:a16="http://schemas.microsoft.com/office/drawing/2014/main" val="20000"/>
                    </a:ext>
                  </a:extLst>
                </a:gridCol>
                <a:gridCol w="3342194">
                  <a:extLst>
                    <a:ext uri="{9D8B030D-6E8A-4147-A177-3AD203B41FA5}">
                      <a16:colId xmlns:a16="http://schemas.microsoft.com/office/drawing/2014/main" val="20001"/>
                    </a:ext>
                  </a:extLst>
                </a:gridCol>
              </a:tblGrid>
              <a:tr h="168275">
                <a:tc>
                  <a:txBody>
                    <a:bodyPr/>
                    <a:lstStyle/>
                    <a:p>
                      <a:pPr marL="0" marR="0">
                        <a:lnSpc>
                          <a:spcPct val="125000"/>
                        </a:lnSpc>
                        <a:spcBef>
                          <a:spcPts val="0"/>
                        </a:spcBef>
                        <a:spcAft>
                          <a:spcPts val="0"/>
                        </a:spcAft>
                      </a:pPr>
                      <a:r>
                        <a:rPr lang="en-CA" sz="2300" dirty="0">
                          <a:effectLst/>
                        </a:rPr>
                        <a:t>Quick Cash</a:t>
                      </a:r>
                      <a:endParaRPr lang="en-CA" sz="2300" dirty="0">
                        <a:effectLst/>
                        <a:latin typeface="Twentieth Century"/>
                        <a:ea typeface="Twentieth Century"/>
                        <a:cs typeface="Twentieth Century"/>
                      </a:endParaRPr>
                    </a:p>
                  </a:txBody>
                  <a:tcPr marL="68580" marR="68580" marT="0" marB="0" anchor="b"/>
                </a:tc>
                <a:tc>
                  <a:txBody>
                    <a:bodyPr/>
                    <a:lstStyle/>
                    <a:p>
                      <a:pPr marL="0" marR="0" algn="r">
                        <a:lnSpc>
                          <a:spcPct val="125000"/>
                        </a:lnSpc>
                        <a:spcBef>
                          <a:spcPts val="0"/>
                        </a:spcBef>
                        <a:spcAft>
                          <a:spcPts val="0"/>
                        </a:spcAft>
                      </a:pPr>
                      <a:r>
                        <a:rPr lang="en-CA" sz="2300" b="0" dirty="0">
                          <a:solidFill>
                            <a:schemeClr val="tx1"/>
                          </a:solidFill>
                          <a:effectLst/>
                        </a:rPr>
                        <a:t>$</a:t>
                      </a:r>
                      <a:r>
                        <a:rPr lang="en-CA" sz="2300" b="0" dirty="0">
                          <a:ln>
                            <a:solidFill>
                              <a:schemeClr val="bg1">
                                <a:lumMod val="75000"/>
                              </a:schemeClr>
                            </a:solidFill>
                          </a:ln>
                          <a:solidFill>
                            <a:schemeClr val="tx1"/>
                          </a:solidFill>
                          <a:effectLst/>
                        </a:rPr>
                        <a:t>9 008</a:t>
                      </a:r>
                      <a:endParaRPr lang="en-CA" sz="2300" b="0" dirty="0">
                        <a:ln>
                          <a:solidFill>
                            <a:schemeClr val="bg1">
                              <a:lumMod val="75000"/>
                            </a:schemeClr>
                          </a:solidFill>
                        </a:ln>
                        <a:solidFill>
                          <a:schemeClr val="tx1"/>
                        </a:solidFill>
                        <a:effectLst/>
                        <a:latin typeface="Twentieth Century"/>
                        <a:ea typeface="Twentieth Century"/>
                        <a:cs typeface="Twentieth Century"/>
                      </a:endParaRPr>
                    </a:p>
                  </a:txBody>
                  <a:tcPr marL="68580" marR="68580" marT="0" marB="0" anchor="b">
                    <a:solidFill>
                      <a:schemeClr val="accent1">
                        <a:lumMod val="20000"/>
                        <a:lumOff val="80000"/>
                      </a:schemeClr>
                    </a:solidFill>
                  </a:tcPr>
                </a:tc>
                <a:extLst>
                  <a:ext uri="{0D108BD9-81ED-4DB2-BD59-A6C34878D82A}">
                    <a16:rowId xmlns:a16="http://schemas.microsoft.com/office/drawing/2014/main" val="10000"/>
                  </a:ext>
                </a:extLst>
              </a:tr>
              <a:tr h="160020">
                <a:tc>
                  <a:txBody>
                    <a:bodyPr/>
                    <a:lstStyle/>
                    <a:p>
                      <a:pPr marL="0" marR="0">
                        <a:lnSpc>
                          <a:spcPct val="125000"/>
                        </a:lnSpc>
                        <a:spcBef>
                          <a:spcPts val="0"/>
                        </a:spcBef>
                        <a:spcAft>
                          <a:spcPts val="0"/>
                        </a:spcAft>
                      </a:pPr>
                      <a:r>
                        <a:rPr lang="en-CA" sz="2300" dirty="0">
                          <a:effectLst/>
                        </a:rPr>
                        <a:t>Current assets (Quick cash+ inventory)</a:t>
                      </a:r>
                      <a:endParaRPr lang="en-CA" sz="2300" dirty="0">
                        <a:effectLst/>
                        <a:latin typeface="Twentieth Century"/>
                        <a:ea typeface="Twentieth Century"/>
                        <a:cs typeface="Twentieth Century"/>
                      </a:endParaRPr>
                    </a:p>
                  </a:txBody>
                  <a:tcPr marL="68580" marR="68580" marT="0" marB="0" anchor="b"/>
                </a:tc>
                <a:tc>
                  <a:txBody>
                    <a:bodyPr/>
                    <a:lstStyle/>
                    <a:p>
                      <a:pPr marL="0" marR="0" algn="r">
                        <a:lnSpc>
                          <a:spcPct val="125000"/>
                        </a:lnSpc>
                        <a:spcBef>
                          <a:spcPts val="0"/>
                        </a:spcBef>
                        <a:spcAft>
                          <a:spcPts val="0"/>
                        </a:spcAft>
                      </a:pPr>
                      <a:r>
                        <a:rPr lang="en-CA" sz="2300" dirty="0">
                          <a:effectLst/>
                        </a:rPr>
                        <a:t>$13 003</a:t>
                      </a:r>
                      <a:endParaRPr lang="en-CA" sz="23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35444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968742409"/>
              </p:ext>
            </p:extLst>
          </p:nvPr>
        </p:nvGraphicFramePr>
        <p:xfrm>
          <a:off x="0" y="0"/>
          <a:ext cx="5760720" cy="4052604"/>
        </p:xfrm>
        <a:graphic>
          <a:graphicData uri="http://schemas.openxmlformats.org/drawingml/2006/table">
            <a:tbl>
              <a:tblPr firstRow="1" firstCol="1" bandRow="1">
                <a:tableStyleId>{5C22544A-7EE6-4342-B048-85BDC9FD1C3A}</a:tableStyleId>
              </a:tblPr>
              <a:tblGrid>
                <a:gridCol w="393192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638844">
                <a:tc>
                  <a:txBody>
                    <a:bodyPr/>
                    <a:lstStyle/>
                    <a:p>
                      <a:pPr marL="0" marR="0">
                        <a:lnSpc>
                          <a:spcPct val="100000"/>
                        </a:lnSpc>
                        <a:spcBef>
                          <a:spcPts val="0"/>
                        </a:spcBef>
                        <a:spcAft>
                          <a:spcPts val="0"/>
                        </a:spcAft>
                      </a:pPr>
                      <a:r>
                        <a:rPr lang="en-CA" sz="2000" dirty="0">
                          <a:effectLst/>
                        </a:rPr>
                        <a:t>Liabilities </a:t>
                      </a:r>
                      <a:endParaRPr lang="en-CA" sz="2000" dirty="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000">
                          <a:effectLst/>
                        </a:rPr>
                        <a:t> </a:t>
                      </a:r>
                      <a:endParaRPr lang="en-CA" sz="20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0"/>
                  </a:ext>
                </a:extLst>
              </a:tr>
              <a:tr h="365760">
                <a:tc>
                  <a:txBody>
                    <a:bodyPr/>
                    <a:lstStyle/>
                    <a:p>
                      <a:pPr marL="0" marR="0">
                        <a:lnSpc>
                          <a:spcPct val="100000"/>
                        </a:lnSpc>
                        <a:spcBef>
                          <a:spcPts val="0"/>
                        </a:spcBef>
                        <a:spcAft>
                          <a:spcPts val="0"/>
                        </a:spcAft>
                      </a:pPr>
                      <a:r>
                        <a:rPr lang="en-CA" sz="2000" dirty="0">
                          <a:effectLst/>
                        </a:rPr>
                        <a:t>Line of credit</a:t>
                      </a:r>
                      <a:endParaRPr lang="en-CA" sz="2000" dirty="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000" dirty="0">
                          <a:effectLst/>
                        </a:rPr>
                        <a:t> </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1"/>
                  </a:ext>
                </a:extLst>
              </a:tr>
              <a:tr h="160020">
                <a:tc>
                  <a:txBody>
                    <a:bodyPr/>
                    <a:lstStyle/>
                    <a:p>
                      <a:pPr marL="0" marR="0">
                        <a:lnSpc>
                          <a:spcPct val="100000"/>
                        </a:lnSpc>
                        <a:spcBef>
                          <a:spcPts val="0"/>
                        </a:spcBef>
                        <a:spcAft>
                          <a:spcPts val="0"/>
                        </a:spcAft>
                      </a:pPr>
                      <a:r>
                        <a:rPr lang="en-CA" sz="2000" dirty="0">
                          <a:effectLst/>
                        </a:rPr>
                        <a:t>Due accounts</a:t>
                      </a:r>
                      <a:endParaRPr lang="en-CA" sz="2000" dirty="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000">
                          <a:effectLst/>
                        </a:rPr>
                        <a:t> </a:t>
                      </a:r>
                      <a:endParaRPr lang="en-CA" sz="20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2"/>
                  </a:ext>
                </a:extLst>
              </a:tr>
              <a:tr h="160020">
                <a:tc>
                  <a:txBody>
                    <a:bodyPr/>
                    <a:lstStyle/>
                    <a:p>
                      <a:pPr marL="0" marR="0">
                        <a:lnSpc>
                          <a:spcPct val="100000"/>
                        </a:lnSpc>
                        <a:spcBef>
                          <a:spcPts val="0"/>
                        </a:spcBef>
                        <a:spcAft>
                          <a:spcPts val="0"/>
                        </a:spcAft>
                      </a:pPr>
                      <a:r>
                        <a:rPr lang="en-CA" sz="2000" u="none" strike="noStrike" dirty="0">
                          <a:ln>
                            <a:solidFill>
                              <a:schemeClr val="tx1"/>
                            </a:solidFill>
                          </a:ln>
                          <a:effectLst/>
                          <a:hlinkClick r:id="rId2" action="ppaction://hlinkfile"/>
                        </a:rPr>
                        <a:t>Taxes to pay (receivable)</a:t>
                      </a:r>
                      <a:endParaRPr lang="en-CA" sz="2000" dirty="0">
                        <a:ln>
                          <a:solidFill>
                            <a:schemeClr val="tx1"/>
                          </a:solidFill>
                        </a:ln>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a:effectLst/>
                        </a:rPr>
                        <a:t>$570</a:t>
                      </a:r>
                      <a:endParaRPr lang="en-CA" sz="20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3"/>
                  </a:ext>
                </a:extLst>
              </a:tr>
              <a:tr h="160020">
                <a:tc>
                  <a:txBody>
                    <a:bodyPr/>
                    <a:lstStyle/>
                    <a:p>
                      <a:pPr marL="0" marR="0">
                        <a:lnSpc>
                          <a:spcPct val="100000"/>
                        </a:lnSpc>
                        <a:spcBef>
                          <a:spcPts val="0"/>
                        </a:spcBef>
                        <a:spcAft>
                          <a:spcPts val="0"/>
                        </a:spcAft>
                      </a:pPr>
                      <a:r>
                        <a:rPr lang="en-CA" sz="2000" u="none" strike="noStrike" dirty="0">
                          <a:ln>
                            <a:solidFill>
                              <a:schemeClr val="tx1"/>
                            </a:solidFill>
                          </a:ln>
                          <a:effectLst/>
                          <a:hlinkClick r:id="rId3" action="ppaction://hlinkfile"/>
                        </a:rPr>
                        <a:t>Income taxes to pay (receivable)</a:t>
                      </a:r>
                      <a:endParaRPr lang="en-CA" sz="2000" dirty="0">
                        <a:ln>
                          <a:solidFill>
                            <a:schemeClr val="tx1"/>
                          </a:solidFill>
                        </a:ln>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a:effectLst/>
                        </a:rPr>
                        <a:t>$1 432</a:t>
                      </a:r>
                      <a:endParaRPr lang="en-CA" sz="20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4"/>
                  </a:ext>
                </a:extLst>
              </a:tr>
              <a:tr h="160020">
                <a:tc>
                  <a:txBody>
                    <a:bodyPr/>
                    <a:lstStyle/>
                    <a:p>
                      <a:pPr marL="0" marR="0">
                        <a:lnSpc>
                          <a:spcPct val="100000"/>
                        </a:lnSpc>
                        <a:spcBef>
                          <a:spcPts val="0"/>
                        </a:spcBef>
                        <a:spcAft>
                          <a:spcPts val="0"/>
                        </a:spcAft>
                      </a:pPr>
                      <a:r>
                        <a:rPr lang="en-CA" sz="2000" u="none" strike="noStrike" dirty="0">
                          <a:ln>
                            <a:solidFill>
                              <a:schemeClr val="tx1"/>
                            </a:solidFill>
                          </a:ln>
                          <a:effectLst/>
                          <a:hlinkClick r:id="rId4" action="ppaction://hlinkfile"/>
                        </a:rPr>
                        <a:t>CT portion of the LT debt </a:t>
                      </a:r>
                      <a:endParaRPr lang="en-CA" sz="2000" dirty="0">
                        <a:ln>
                          <a:solidFill>
                            <a:schemeClr val="tx1"/>
                          </a:solidFill>
                        </a:ln>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a:effectLst/>
                        </a:rPr>
                        <a:t>$4 197</a:t>
                      </a:r>
                      <a:endParaRPr lang="en-CA" sz="20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5"/>
                  </a:ext>
                </a:extLst>
              </a:tr>
              <a:tr h="160020">
                <a:tc>
                  <a:txBody>
                    <a:bodyPr/>
                    <a:lstStyle/>
                    <a:p>
                      <a:pPr marL="0" marR="0">
                        <a:lnSpc>
                          <a:spcPct val="100000"/>
                        </a:lnSpc>
                        <a:spcBef>
                          <a:spcPts val="0"/>
                        </a:spcBef>
                        <a:spcAft>
                          <a:spcPts val="0"/>
                        </a:spcAft>
                      </a:pPr>
                      <a:r>
                        <a:rPr lang="en-CA" sz="2000" dirty="0">
                          <a:effectLst/>
                        </a:rPr>
                        <a:t>Short Term Passive Assets Total</a:t>
                      </a:r>
                      <a:endParaRPr lang="en-CA" sz="2000" dirty="0">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dirty="0">
                          <a:effectLst/>
                        </a:rPr>
                        <a:t>$6 199</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6"/>
                  </a:ext>
                </a:extLst>
              </a:tr>
              <a:tr h="160020">
                <a:tc>
                  <a:txBody>
                    <a:bodyPr/>
                    <a:lstStyle/>
                    <a:p>
                      <a:pPr marL="0" marR="0">
                        <a:lnSpc>
                          <a:spcPct val="100000"/>
                        </a:lnSpc>
                        <a:spcBef>
                          <a:spcPts val="0"/>
                        </a:spcBef>
                        <a:spcAft>
                          <a:spcPts val="0"/>
                        </a:spcAft>
                      </a:pPr>
                      <a:r>
                        <a:rPr lang="en-CA" sz="2000" dirty="0">
                          <a:effectLst/>
                        </a:rPr>
                        <a:t>Long Term Passive Assets </a:t>
                      </a:r>
                      <a:endParaRPr lang="en-CA" sz="2000" dirty="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000" dirty="0">
                          <a:effectLst/>
                        </a:rPr>
                        <a:t> </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7"/>
                  </a:ext>
                </a:extLst>
              </a:tr>
              <a:tr h="160020">
                <a:tc>
                  <a:txBody>
                    <a:bodyPr/>
                    <a:lstStyle/>
                    <a:p>
                      <a:pPr marL="0" marR="0">
                        <a:lnSpc>
                          <a:spcPct val="100000"/>
                        </a:lnSpc>
                        <a:spcBef>
                          <a:spcPts val="0"/>
                        </a:spcBef>
                        <a:spcAft>
                          <a:spcPts val="0"/>
                        </a:spcAft>
                      </a:pPr>
                      <a:r>
                        <a:rPr lang="en-CA" sz="2000" u="none" strike="noStrike" dirty="0">
                          <a:ln>
                            <a:solidFill>
                              <a:schemeClr val="tx1"/>
                            </a:solidFill>
                          </a:ln>
                          <a:effectLst/>
                          <a:hlinkClick r:id="rId4" action="ppaction://hlinkfile"/>
                        </a:rPr>
                        <a:t>LT borrowed</a:t>
                      </a:r>
                      <a:endParaRPr lang="en-CA" sz="2000" dirty="0">
                        <a:ln>
                          <a:solidFill>
                            <a:schemeClr val="tx1"/>
                          </a:solidFill>
                        </a:ln>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a:effectLst/>
                        </a:rPr>
                        <a:t>$373</a:t>
                      </a:r>
                      <a:endParaRPr lang="en-CA" sz="20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8"/>
                  </a:ext>
                </a:extLst>
              </a:tr>
              <a:tr h="160020">
                <a:tc>
                  <a:txBody>
                    <a:bodyPr/>
                    <a:lstStyle/>
                    <a:p>
                      <a:pPr marL="0" marR="0">
                        <a:lnSpc>
                          <a:spcPct val="100000"/>
                        </a:lnSpc>
                        <a:spcBef>
                          <a:spcPts val="0"/>
                        </a:spcBef>
                        <a:spcAft>
                          <a:spcPts val="0"/>
                        </a:spcAft>
                      </a:pPr>
                      <a:r>
                        <a:rPr lang="en-CA" sz="2000">
                          <a:effectLst/>
                        </a:rPr>
                        <a:t>Other LT passive assets</a:t>
                      </a:r>
                      <a:endParaRPr lang="en-CA" sz="200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000" dirty="0">
                          <a:effectLst/>
                        </a:rPr>
                        <a:t> </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9"/>
                  </a:ext>
                </a:extLst>
              </a:tr>
              <a:tr h="160020">
                <a:tc>
                  <a:txBody>
                    <a:bodyPr/>
                    <a:lstStyle/>
                    <a:p>
                      <a:pPr marL="0" marR="0">
                        <a:lnSpc>
                          <a:spcPct val="100000"/>
                        </a:lnSpc>
                        <a:spcBef>
                          <a:spcPts val="0"/>
                        </a:spcBef>
                        <a:spcAft>
                          <a:spcPts val="0"/>
                        </a:spcAft>
                      </a:pPr>
                      <a:r>
                        <a:rPr lang="en-CA" sz="2000">
                          <a:effectLst/>
                        </a:rPr>
                        <a:t>Long Term Passive Assets Total</a:t>
                      </a:r>
                      <a:endParaRPr lang="en-CA" sz="2000">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dirty="0">
                          <a:effectLst/>
                        </a:rPr>
                        <a:t>$373</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10"/>
                  </a:ext>
                </a:extLst>
              </a:tr>
              <a:tr h="160020">
                <a:tc>
                  <a:txBody>
                    <a:bodyPr/>
                    <a:lstStyle/>
                    <a:p>
                      <a:pPr marL="0" marR="0">
                        <a:lnSpc>
                          <a:spcPct val="100000"/>
                        </a:lnSpc>
                        <a:spcBef>
                          <a:spcPts val="0"/>
                        </a:spcBef>
                        <a:spcAft>
                          <a:spcPts val="0"/>
                        </a:spcAft>
                      </a:pPr>
                      <a:r>
                        <a:rPr lang="en-CA" sz="2000" dirty="0">
                          <a:effectLst/>
                        </a:rPr>
                        <a:t>Total Liabilities</a:t>
                      </a:r>
                      <a:endParaRPr lang="en-CA" sz="2000" dirty="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000" dirty="0">
                          <a:effectLst/>
                        </a:rPr>
                        <a:t> </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11"/>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187480853"/>
              </p:ext>
            </p:extLst>
          </p:nvPr>
        </p:nvGraphicFramePr>
        <p:xfrm>
          <a:off x="0" y="4052604"/>
          <a:ext cx="5771562" cy="2743200"/>
        </p:xfrm>
        <a:graphic>
          <a:graphicData uri="http://schemas.openxmlformats.org/drawingml/2006/table">
            <a:tbl>
              <a:tblPr firstRow="1" firstCol="1" bandRow="1">
                <a:tableStyleId>{5C22544A-7EE6-4342-B048-85BDC9FD1C3A}</a:tableStyleId>
              </a:tblPr>
              <a:tblGrid>
                <a:gridCol w="4491402">
                  <a:extLst>
                    <a:ext uri="{9D8B030D-6E8A-4147-A177-3AD203B41FA5}">
                      <a16:colId xmlns:a16="http://schemas.microsoft.com/office/drawing/2014/main" val="20000"/>
                    </a:ext>
                  </a:extLst>
                </a:gridCol>
                <a:gridCol w="1280160">
                  <a:extLst>
                    <a:ext uri="{9D8B030D-6E8A-4147-A177-3AD203B41FA5}">
                      <a16:colId xmlns:a16="http://schemas.microsoft.com/office/drawing/2014/main" val="20001"/>
                    </a:ext>
                  </a:extLst>
                </a:gridCol>
              </a:tblGrid>
              <a:tr h="0">
                <a:tc>
                  <a:txBody>
                    <a:bodyPr/>
                    <a:lstStyle/>
                    <a:p>
                      <a:pPr marL="0" marR="0">
                        <a:lnSpc>
                          <a:spcPct val="100000"/>
                        </a:lnSpc>
                        <a:spcBef>
                          <a:spcPts val="0"/>
                        </a:spcBef>
                        <a:spcAft>
                          <a:spcPts val="0"/>
                        </a:spcAft>
                      </a:pPr>
                      <a:r>
                        <a:rPr lang="en-CA" sz="2000" dirty="0">
                          <a:effectLst/>
                        </a:rPr>
                        <a:t>Long Term Passive Assets Total</a:t>
                      </a:r>
                      <a:endParaRPr lang="en-CA" sz="2000" dirty="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000" dirty="0">
                          <a:effectLst/>
                        </a:rPr>
                        <a:t> </a:t>
                      </a:r>
                      <a:endParaRPr lang="en-CA" sz="2000" dirty="0">
                        <a:effectLst/>
                        <a:latin typeface="Twentieth Century"/>
                        <a:ea typeface="Twentieth Century"/>
                        <a:cs typeface="Twentieth Century"/>
                      </a:endParaRPr>
                    </a:p>
                  </a:txBody>
                  <a:tcPr marL="68580" marR="68580" marT="0" marB="0" anchor="b">
                    <a:solidFill>
                      <a:schemeClr val="accent1">
                        <a:lumMod val="20000"/>
                        <a:lumOff val="80000"/>
                      </a:schemeClr>
                    </a:solidFill>
                  </a:tcPr>
                </a:tc>
                <a:extLst>
                  <a:ext uri="{0D108BD9-81ED-4DB2-BD59-A6C34878D82A}">
                    <a16:rowId xmlns:a16="http://schemas.microsoft.com/office/drawing/2014/main" val="10000"/>
                  </a:ext>
                </a:extLst>
              </a:tr>
              <a:tr h="160020">
                <a:tc>
                  <a:txBody>
                    <a:bodyPr/>
                    <a:lstStyle/>
                    <a:p>
                      <a:pPr marL="0" marR="0">
                        <a:lnSpc>
                          <a:spcPct val="100000"/>
                        </a:lnSpc>
                        <a:spcBef>
                          <a:spcPts val="0"/>
                        </a:spcBef>
                        <a:spcAft>
                          <a:spcPts val="0"/>
                        </a:spcAft>
                      </a:pPr>
                      <a:r>
                        <a:rPr lang="en-CA" sz="2000" dirty="0">
                          <a:effectLst/>
                        </a:rPr>
                        <a:t>Total Liabilities</a:t>
                      </a:r>
                      <a:endParaRPr lang="en-CA" sz="2000" dirty="0">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dirty="0">
                          <a:effectLst/>
                        </a:rPr>
                        <a:t>$6 572</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1"/>
                  </a:ext>
                </a:extLst>
              </a:tr>
              <a:tr h="160020">
                <a:tc>
                  <a:txBody>
                    <a:bodyPr/>
                    <a:lstStyle/>
                    <a:p>
                      <a:pPr marL="0" marR="0">
                        <a:lnSpc>
                          <a:spcPct val="100000"/>
                        </a:lnSpc>
                        <a:spcBef>
                          <a:spcPts val="0"/>
                        </a:spcBef>
                        <a:spcAft>
                          <a:spcPts val="0"/>
                        </a:spcAft>
                      </a:pPr>
                      <a:r>
                        <a:rPr lang="en-CA" sz="2000" dirty="0">
                          <a:effectLst/>
                        </a:rPr>
                        <a:t>Shareholders' equity</a:t>
                      </a:r>
                      <a:endParaRPr lang="en-CA" sz="2000" dirty="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000" dirty="0">
                          <a:effectLst/>
                        </a:rPr>
                        <a:t> </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2"/>
                  </a:ext>
                </a:extLst>
              </a:tr>
              <a:tr h="168275">
                <a:tc>
                  <a:txBody>
                    <a:bodyPr/>
                    <a:lstStyle/>
                    <a:p>
                      <a:pPr marL="0" marR="0">
                        <a:lnSpc>
                          <a:spcPct val="100000"/>
                        </a:lnSpc>
                        <a:spcBef>
                          <a:spcPts val="0"/>
                        </a:spcBef>
                        <a:spcAft>
                          <a:spcPts val="0"/>
                        </a:spcAft>
                      </a:pPr>
                      <a:r>
                        <a:rPr lang="en-CA" sz="2000">
                          <a:effectLst/>
                        </a:rPr>
                        <a:t>Owner/ shareholders' equity </a:t>
                      </a:r>
                      <a:endParaRPr lang="en-CA" sz="2000">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dirty="0">
                          <a:effectLst/>
                        </a:rPr>
                        <a:t>$2 500</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3"/>
                  </a:ext>
                </a:extLst>
              </a:tr>
              <a:tr h="168275">
                <a:tc>
                  <a:txBody>
                    <a:bodyPr/>
                    <a:lstStyle/>
                    <a:p>
                      <a:pPr marL="0" marR="0">
                        <a:lnSpc>
                          <a:spcPct val="100000"/>
                        </a:lnSpc>
                        <a:spcBef>
                          <a:spcPts val="0"/>
                        </a:spcBef>
                        <a:spcAft>
                          <a:spcPts val="0"/>
                        </a:spcAft>
                      </a:pPr>
                      <a:r>
                        <a:rPr lang="en-CA" sz="2000">
                          <a:effectLst/>
                        </a:rPr>
                        <a:t>Retained earnings (net profit reinvested)</a:t>
                      </a:r>
                      <a:endParaRPr lang="en-CA" sz="2000">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dirty="0">
                          <a:effectLst/>
                        </a:rPr>
                        <a:t>$6 522</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4"/>
                  </a:ext>
                </a:extLst>
              </a:tr>
              <a:tr h="168275">
                <a:tc>
                  <a:txBody>
                    <a:bodyPr/>
                    <a:lstStyle/>
                    <a:p>
                      <a:pPr marL="0" marR="0">
                        <a:lnSpc>
                          <a:spcPct val="100000"/>
                        </a:lnSpc>
                        <a:spcBef>
                          <a:spcPts val="0"/>
                        </a:spcBef>
                        <a:spcAft>
                          <a:spcPts val="0"/>
                        </a:spcAft>
                      </a:pPr>
                      <a:r>
                        <a:rPr lang="en-CA" sz="2000">
                          <a:effectLst/>
                        </a:rPr>
                        <a:t> </a:t>
                      </a:r>
                      <a:endParaRPr lang="en-CA" sz="200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000" dirty="0">
                          <a:effectLst/>
                        </a:rPr>
                        <a:t> </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5"/>
                  </a:ext>
                </a:extLst>
              </a:tr>
              <a:tr h="168275">
                <a:tc>
                  <a:txBody>
                    <a:bodyPr/>
                    <a:lstStyle/>
                    <a:p>
                      <a:pPr marL="0" marR="0">
                        <a:lnSpc>
                          <a:spcPct val="100000"/>
                        </a:lnSpc>
                        <a:spcBef>
                          <a:spcPts val="0"/>
                        </a:spcBef>
                        <a:spcAft>
                          <a:spcPts val="0"/>
                        </a:spcAft>
                      </a:pPr>
                      <a:r>
                        <a:rPr lang="en-CA" sz="2000">
                          <a:effectLst/>
                        </a:rPr>
                        <a:t>Total Shareholders' equity</a:t>
                      </a:r>
                      <a:endParaRPr lang="en-CA" sz="2000">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dirty="0">
                          <a:effectLst/>
                        </a:rPr>
                        <a:t>$9 022</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6"/>
                  </a:ext>
                </a:extLst>
              </a:tr>
              <a:tr h="168275">
                <a:tc>
                  <a:txBody>
                    <a:bodyPr/>
                    <a:lstStyle/>
                    <a:p>
                      <a:pPr marL="0" marR="0">
                        <a:lnSpc>
                          <a:spcPct val="100000"/>
                        </a:lnSpc>
                        <a:spcBef>
                          <a:spcPts val="0"/>
                        </a:spcBef>
                        <a:spcAft>
                          <a:spcPts val="0"/>
                        </a:spcAft>
                      </a:pPr>
                      <a:r>
                        <a:rPr lang="en-CA" sz="2000" dirty="0">
                          <a:effectLst/>
                        </a:rPr>
                        <a:t>Total liabilities and shareholders' equity </a:t>
                      </a:r>
                      <a:endParaRPr lang="en-CA" sz="2000" dirty="0">
                        <a:effectLst/>
                        <a:latin typeface="Twentieth Century"/>
                        <a:ea typeface="Twentieth Century"/>
                        <a:cs typeface="Twentieth Century"/>
                      </a:endParaRPr>
                    </a:p>
                  </a:txBody>
                  <a:tcPr marL="68580" marR="68580" marT="0" marB="0" anchor="ctr"/>
                </a:tc>
                <a:tc>
                  <a:txBody>
                    <a:bodyPr/>
                    <a:lstStyle/>
                    <a:p>
                      <a:pPr marL="0" marR="0" algn="r">
                        <a:lnSpc>
                          <a:spcPct val="100000"/>
                        </a:lnSpc>
                        <a:spcBef>
                          <a:spcPts val="0"/>
                        </a:spcBef>
                        <a:spcAft>
                          <a:spcPts val="0"/>
                        </a:spcAft>
                      </a:pPr>
                      <a:r>
                        <a:rPr lang="en-CA" sz="2000" u="sng" dirty="0">
                          <a:effectLst/>
                        </a:rPr>
                        <a:t>$15 595</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7"/>
                  </a:ext>
                </a:extLst>
              </a:tr>
              <a:tr h="168275">
                <a:tc>
                  <a:txBody>
                    <a:bodyPr/>
                    <a:lstStyle/>
                    <a:p>
                      <a:pPr marL="0" marR="0">
                        <a:lnSpc>
                          <a:spcPct val="100000"/>
                        </a:lnSpc>
                        <a:spcBef>
                          <a:spcPts val="0"/>
                        </a:spcBef>
                        <a:spcAft>
                          <a:spcPts val="0"/>
                        </a:spcAft>
                      </a:pPr>
                      <a:r>
                        <a:rPr lang="en-CA" sz="2000" dirty="0">
                          <a:effectLst/>
                        </a:rPr>
                        <a:t>Current liabilities </a:t>
                      </a:r>
                      <a:endParaRPr lang="en-CA" sz="2000" dirty="0">
                        <a:effectLst/>
                        <a:latin typeface="Twentieth Century"/>
                        <a:ea typeface="Twentieth Century"/>
                        <a:cs typeface="Twentieth Century"/>
                      </a:endParaRPr>
                    </a:p>
                  </a:txBody>
                  <a:tcPr marL="68580" marR="68580" marT="0" marB="0" anchor="b"/>
                </a:tc>
                <a:tc>
                  <a:txBody>
                    <a:bodyPr/>
                    <a:lstStyle/>
                    <a:p>
                      <a:pPr marL="0" marR="0" algn="r">
                        <a:lnSpc>
                          <a:spcPct val="100000"/>
                        </a:lnSpc>
                        <a:spcBef>
                          <a:spcPts val="0"/>
                        </a:spcBef>
                        <a:spcAft>
                          <a:spcPts val="0"/>
                        </a:spcAft>
                      </a:pPr>
                      <a:r>
                        <a:rPr lang="en-CA" sz="2000" dirty="0">
                          <a:effectLst/>
                        </a:rPr>
                        <a:t>$6 199</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888746180"/>
              </p:ext>
            </p:extLst>
          </p:nvPr>
        </p:nvGraphicFramePr>
        <p:xfrm>
          <a:off x="6093819" y="428367"/>
          <a:ext cx="5859284" cy="1249680"/>
        </p:xfrm>
        <a:graphic>
          <a:graphicData uri="http://schemas.openxmlformats.org/drawingml/2006/table">
            <a:tbl>
              <a:tblPr firstRow="1" firstCol="1" bandRow="1">
                <a:tableStyleId>{93296810-A885-4BE3-A3E7-6D5BEEA58F35}</a:tableStyleId>
              </a:tblPr>
              <a:tblGrid>
                <a:gridCol w="4661268">
                  <a:extLst>
                    <a:ext uri="{9D8B030D-6E8A-4147-A177-3AD203B41FA5}">
                      <a16:colId xmlns:a16="http://schemas.microsoft.com/office/drawing/2014/main" val="20000"/>
                    </a:ext>
                  </a:extLst>
                </a:gridCol>
                <a:gridCol w="1198016">
                  <a:extLst>
                    <a:ext uri="{9D8B030D-6E8A-4147-A177-3AD203B41FA5}">
                      <a16:colId xmlns:a16="http://schemas.microsoft.com/office/drawing/2014/main" val="20001"/>
                    </a:ext>
                  </a:extLst>
                </a:gridCol>
              </a:tblGrid>
              <a:tr h="393414">
                <a:tc>
                  <a:txBody>
                    <a:bodyPr/>
                    <a:lstStyle/>
                    <a:p>
                      <a:pPr marL="0" marR="0">
                        <a:lnSpc>
                          <a:spcPct val="100000"/>
                        </a:lnSpc>
                        <a:spcBef>
                          <a:spcPts val="0"/>
                        </a:spcBef>
                        <a:spcAft>
                          <a:spcPts val="0"/>
                        </a:spcAft>
                      </a:pPr>
                      <a:r>
                        <a:rPr lang="en-CA" sz="2000" dirty="0">
                          <a:effectLst/>
                        </a:rPr>
                        <a:t>Quick assets ratio (Quick cash/Current liabilities):</a:t>
                      </a:r>
                      <a:endParaRPr lang="en-CA" sz="2000" dirty="0">
                        <a:effectLst/>
                        <a:latin typeface="Twentieth Century"/>
                        <a:ea typeface="Twentieth Century"/>
                        <a:cs typeface="Twentieth Century"/>
                      </a:endParaRPr>
                    </a:p>
                  </a:txBody>
                  <a:tcPr marL="68580" marR="68580" marT="0" marB="0"/>
                </a:tc>
                <a:tc>
                  <a:txBody>
                    <a:bodyPr/>
                    <a:lstStyle/>
                    <a:p>
                      <a:pPr marL="0" marR="0">
                        <a:lnSpc>
                          <a:spcPct val="100000"/>
                        </a:lnSpc>
                        <a:spcBef>
                          <a:spcPts val="0"/>
                        </a:spcBef>
                        <a:spcAft>
                          <a:spcPts val="0"/>
                        </a:spcAft>
                      </a:pPr>
                      <a:r>
                        <a:rPr lang="en-CA" sz="2000">
                          <a:effectLst/>
                        </a:rPr>
                        <a:t>              1,45    </a:t>
                      </a:r>
                      <a:endParaRPr lang="en-CA" sz="20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0"/>
                  </a:ext>
                </a:extLst>
              </a:tr>
              <a:tr h="640080">
                <a:tc>
                  <a:txBody>
                    <a:bodyPr/>
                    <a:lstStyle/>
                    <a:p>
                      <a:pPr marL="0" marR="0">
                        <a:lnSpc>
                          <a:spcPct val="100000"/>
                        </a:lnSpc>
                        <a:spcBef>
                          <a:spcPts val="0"/>
                        </a:spcBef>
                        <a:spcAft>
                          <a:spcPts val="0"/>
                        </a:spcAft>
                      </a:pPr>
                      <a:r>
                        <a:rPr lang="fr-CA" sz="2000" dirty="0" err="1">
                          <a:effectLst/>
                        </a:rPr>
                        <a:t>Current</a:t>
                      </a:r>
                      <a:r>
                        <a:rPr lang="fr-CA" sz="2000" dirty="0">
                          <a:effectLst/>
                        </a:rPr>
                        <a:t> </a:t>
                      </a:r>
                      <a:r>
                        <a:rPr lang="fr-CA" sz="2000" dirty="0" err="1">
                          <a:effectLst/>
                        </a:rPr>
                        <a:t>Asset</a:t>
                      </a:r>
                      <a:r>
                        <a:rPr lang="fr-CA" sz="2000" dirty="0">
                          <a:effectLst/>
                        </a:rPr>
                        <a:t> Ratio (</a:t>
                      </a:r>
                      <a:r>
                        <a:rPr lang="fr-CA" sz="2000" dirty="0" err="1">
                          <a:effectLst/>
                        </a:rPr>
                        <a:t>Current</a:t>
                      </a:r>
                      <a:r>
                        <a:rPr lang="fr-CA" sz="2000" dirty="0">
                          <a:effectLst/>
                        </a:rPr>
                        <a:t> </a:t>
                      </a:r>
                      <a:r>
                        <a:rPr lang="fr-CA" sz="2000" dirty="0" err="1">
                          <a:effectLst/>
                        </a:rPr>
                        <a:t>assets</a:t>
                      </a:r>
                      <a:r>
                        <a:rPr lang="fr-CA" sz="2000" dirty="0">
                          <a:effectLst/>
                        </a:rPr>
                        <a:t>/</a:t>
                      </a:r>
                      <a:r>
                        <a:rPr lang="fr-CA" sz="2000" dirty="0" err="1">
                          <a:effectLst/>
                        </a:rPr>
                        <a:t>Current</a:t>
                      </a:r>
                      <a:r>
                        <a:rPr lang="fr-CA" sz="2000" dirty="0">
                          <a:effectLst/>
                        </a:rPr>
                        <a:t> </a:t>
                      </a:r>
                      <a:r>
                        <a:rPr lang="fr-CA" sz="2000" dirty="0" err="1">
                          <a:effectLst/>
                        </a:rPr>
                        <a:t>Liabilities</a:t>
                      </a:r>
                      <a:r>
                        <a:rPr lang="fr-CA" sz="2000" dirty="0">
                          <a:effectLst/>
                        </a:rPr>
                        <a:t>): </a:t>
                      </a:r>
                      <a:endParaRPr lang="en-CA" sz="2000" dirty="0">
                        <a:effectLst/>
                        <a:latin typeface="Twentieth Century"/>
                        <a:ea typeface="Twentieth Century"/>
                        <a:cs typeface="Twentieth Century"/>
                      </a:endParaRPr>
                    </a:p>
                  </a:txBody>
                  <a:tcPr marL="68580" marR="68580" marT="0" marB="0"/>
                </a:tc>
                <a:tc>
                  <a:txBody>
                    <a:bodyPr/>
                    <a:lstStyle/>
                    <a:p>
                      <a:pPr marL="0" marR="0">
                        <a:lnSpc>
                          <a:spcPct val="100000"/>
                        </a:lnSpc>
                        <a:spcBef>
                          <a:spcPts val="0"/>
                        </a:spcBef>
                        <a:spcAft>
                          <a:spcPts val="0"/>
                        </a:spcAft>
                      </a:pPr>
                      <a:r>
                        <a:rPr lang="fr-CA" sz="2000" dirty="0">
                          <a:effectLst/>
                        </a:rPr>
                        <a:t>              </a:t>
                      </a:r>
                      <a:r>
                        <a:rPr lang="en-CA" sz="2000" dirty="0">
                          <a:effectLst/>
                        </a:rPr>
                        <a:t>2,10    </a:t>
                      </a:r>
                      <a:endParaRPr lang="en-CA" sz="20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0001"/>
                  </a:ext>
                </a:extLst>
              </a:tr>
            </a:tbl>
          </a:graphicData>
        </a:graphic>
      </p:graphicFrame>
      <p:sp>
        <p:nvSpPr>
          <p:cNvPr id="6" name="Rectangle 5"/>
          <p:cNvSpPr/>
          <p:nvPr/>
        </p:nvSpPr>
        <p:spPr>
          <a:xfrm>
            <a:off x="5975461" y="2511847"/>
            <a:ext cx="6096000" cy="4088299"/>
          </a:xfrm>
          <a:prstGeom prst="rect">
            <a:avLst/>
          </a:prstGeom>
        </p:spPr>
        <p:txBody>
          <a:bodyPr>
            <a:spAutoFit/>
          </a:bodyPr>
          <a:lstStyle/>
          <a:p>
            <a:pPr>
              <a:spcAft>
                <a:spcPts val="800"/>
              </a:spcAft>
            </a:pPr>
            <a:r>
              <a:rPr lang="en-CA" sz="2300" dirty="0">
                <a:solidFill>
                  <a:srgbClr val="000000"/>
                </a:solidFill>
                <a:ea typeface="Calibri" panose="020F0502020204030204" pitchFamily="34" charset="0"/>
                <a:cs typeface="Twentieth Century"/>
              </a:rPr>
              <a:t>A ratio of 2.10 means current assets are twice as large as </a:t>
            </a:r>
            <a:r>
              <a:rPr lang="en-CA" sz="2300" dirty="0">
                <a:solidFill>
                  <a:srgbClr val="000000"/>
                </a:solidFill>
                <a:ea typeface="Calibri" panose="020F0502020204030204" pitchFamily="34" charset="0"/>
                <a:cs typeface="Twentieth Century"/>
                <a:hlinkClick r:id="rId5" action="ppaction://hlinksldjump" tooltip="Current liabilities include credit card debt, accounts payable, bank operating credit, the portion of long-term debt expected to be repaid within one year, accrued expenses, and taxes payable."/>
              </a:rPr>
              <a:t>current liabilities</a:t>
            </a:r>
            <a:r>
              <a:rPr lang="en-CA" sz="2300" dirty="0">
                <a:solidFill>
                  <a:srgbClr val="000000"/>
                </a:solidFill>
                <a:ea typeface="Calibri" panose="020F0502020204030204" pitchFamily="34" charset="0"/>
                <a:cs typeface="Twentieth Century"/>
              </a:rPr>
              <a:t>. A current ratio of less than one indicates the company might have problems meeting short-term financial obligations.</a:t>
            </a:r>
            <a:endParaRPr lang="en-CA" sz="2300" dirty="0">
              <a:ea typeface="Twentieth Century"/>
              <a:cs typeface="Twentieth Century"/>
            </a:endParaRPr>
          </a:p>
          <a:p>
            <a:r>
              <a:rPr lang="en-CA" sz="2300" dirty="0">
                <a:solidFill>
                  <a:srgbClr val="000000"/>
                </a:solidFill>
                <a:ea typeface="Calibri" panose="020F0502020204030204" pitchFamily="34" charset="0"/>
              </a:rPr>
              <a:t>In some cases, the liquidity ratio is </a:t>
            </a:r>
            <a:r>
              <a:rPr lang="en-CA" sz="2300" b="1" dirty="0">
                <a:solidFill>
                  <a:srgbClr val="000000"/>
                </a:solidFill>
                <a:ea typeface="Calibri" panose="020F0502020204030204" pitchFamily="34" charset="0"/>
              </a:rPr>
              <a:t>over 6,</a:t>
            </a:r>
            <a:r>
              <a:rPr lang="en-CA" sz="2300" dirty="0">
                <a:solidFill>
                  <a:srgbClr val="000000"/>
                </a:solidFill>
                <a:ea typeface="Calibri" panose="020F0502020204030204" pitchFamily="34" charset="0"/>
              </a:rPr>
              <a:t> which indicates</a:t>
            </a:r>
            <a:r>
              <a:rPr lang="en-CA" sz="2300" dirty="0">
                <a:ea typeface="Calibri" panose="020F0502020204030204" pitchFamily="34" charset="0"/>
              </a:rPr>
              <a:t> </a:t>
            </a:r>
            <a:r>
              <a:rPr lang="en-CA" sz="2300" dirty="0">
                <a:solidFill>
                  <a:srgbClr val="000000"/>
                </a:solidFill>
                <a:ea typeface="Calibri" panose="020F0502020204030204" pitchFamily="34" charset="0"/>
              </a:rPr>
              <a:t>that some of your money is not being put to work. This money could be used to settle some debts. In the case of a start-up, a high liquidity ratio can also protect your business from the newcomers’ challenges. </a:t>
            </a:r>
            <a:endParaRPr lang="en-CA" sz="2300" dirty="0">
              <a:effectLst/>
              <a:ea typeface="Twentieth Century"/>
              <a:cs typeface="Twentieth Century"/>
            </a:endParaRPr>
          </a:p>
        </p:txBody>
      </p:sp>
    </p:spTree>
    <p:extLst>
      <p:ext uri="{BB962C8B-B14F-4D97-AF65-F5344CB8AC3E}">
        <p14:creationId xmlns:p14="http://schemas.microsoft.com/office/powerpoint/2010/main" val="2149960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7627" y="0"/>
            <a:ext cx="10515600" cy="1325563"/>
          </a:xfrm>
        </p:spPr>
        <p:txBody>
          <a:bodyPr>
            <a:normAutofit/>
          </a:bodyPr>
          <a:lstStyle/>
          <a:p>
            <a:pPr algn="ctr"/>
            <a:r>
              <a:rPr lang="en-US" sz="6600" b="1" dirty="0">
                <a:latin typeface="Arial" panose="020B0604020202020204" pitchFamily="34" charset="0"/>
                <a:cs typeface="Arial" panose="020B0604020202020204" pitchFamily="34" charset="0"/>
              </a:rPr>
              <a:t>SELF-EVALUATION</a:t>
            </a:r>
            <a:endParaRPr lang="en-CA" sz="6600" b="1" dirty="0">
              <a:latin typeface="Arial" panose="020B0604020202020204" pitchFamily="34" charset="0"/>
              <a:cs typeface="Arial" panose="020B0604020202020204" pitchFamily="34" charset="0"/>
            </a:endParaRPr>
          </a:p>
        </p:txBody>
      </p:sp>
      <p:sp>
        <p:nvSpPr>
          <p:cNvPr id="3" name="Rectangle 2"/>
          <p:cNvSpPr/>
          <p:nvPr/>
        </p:nvSpPr>
        <p:spPr>
          <a:xfrm>
            <a:off x="0" y="1140897"/>
            <a:ext cx="12027621" cy="830997"/>
          </a:xfrm>
          <a:prstGeom prst="rect">
            <a:avLst/>
          </a:prstGeom>
        </p:spPr>
        <p:txBody>
          <a:bodyPr wrap="square">
            <a:spAutoFit/>
          </a:bodyPr>
          <a:lstStyle/>
          <a:p>
            <a:pPr algn="ctr"/>
            <a:r>
              <a:rPr lang="en-CA" sz="2400" b="1" i="1" u="sng" dirty="0">
                <a:solidFill>
                  <a:srgbClr val="000000"/>
                </a:solidFill>
                <a:latin typeface="Calibri" panose="020F0502020204030204" pitchFamily="34" charset="0"/>
                <a:ea typeface="Calibri" panose="020F0502020204030204" pitchFamily="34" charset="0"/>
              </a:rPr>
              <a:t>For this exercise, you are asked to calculate the </a:t>
            </a:r>
            <a:r>
              <a:rPr lang="en-CA" sz="2400" b="1" u="sng" dirty="0">
                <a:solidFill>
                  <a:srgbClr val="000000"/>
                </a:solidFill>
                <a:latin typeface="Calibri" panose="020F0502020204030204" pitchFamily="34" charset="0"/>
                <a:ea typeface="Times New Roman" panose="02020603050405020304" pitchFamily="18" charset="0"/>
              </a:rPr>
              <a:t>Gross Profit Margin (GPM) </a:t>
            </a:r>
            <a:r>
              <a:rPr lang="en-CA" sz="2400" b="1" i="1" u="sng" dirty="0">
                <a:solidFill>
                  <a:srgbClr val="000000"/>
                </a:solidFill>
                <a:latin typeface="Calibri" panose="020F0502020204030204" pitchFamily="34" charset="0"/>
                <a:ea typeface="Times New Roman" panose="02020603050405020304" pitchFamily="18" charset="0"/>
              </a:rPr>
              <a:t>and</a:t>
            </a:r>
            <a:r>
              <a:rPr lang="en-CA" sz="2400" b="1" u="sng" dirty="0">
                <a:solidFill>
                  <a:srgbClr val="000000"/>
                </a:solidFill>
                <a:latin typeface="Calibri" panose="020F0502020204030204" pitchFamily="34" charset="0"/>
                <a:ea typeface="Times New Roman" panose="02020603050405020304" pitchFamily="18" charset="0"/>
              </a:rPr>
              <a:t> Net Profit Margin (NPM). </a:t>
            </a:r>
            <a:endParaRPr lang="en-CA" sz="2400" u="sng" dirty="0"/>
          </a:p>
        </p:txBody>
      </p:sp>
      <p:graphicFrame>
        <p:nvGraphicFramePr>
          <p:cNvPr id="4" name="Table 3"/>
          <p:cNvGraphicFramePr>
            <a:graphicFrameLocks noGrp="1"/>
          </p:cNvGraphicFramePr>
          <p:nvPr>
            <p:extLst>
              <p:ext uri="{D42A27DB-BD31-4B8C-83A1-F6EECF244321}">
                <p14:modId xmlns:p14="http://schemas.microsoft.com/office/powerpoint/2010/main" val="271385110"/>
              </p:ext>
            </p:extLst>
          </p:nvPr>
        </p:nvGraphicFramePr>
        <p:xfrm>
          <a:off x="2280689" y="2122415"/>
          <a:ext cx="6893947" cy="1828800"/>
        </p:xfrm>
        <a:graphic>
          <a:graphicData uri="http://schemas.openxmlformats.org/drawingml/2006/table">
            <a:tbl>
              <a:tblPr firstRow="1" firstCol="1" bandRow="1">
                <a:tableStyleId>{5C22544A-7EE6-4342-B048-85BDC9FD1C3A}</a:tableStyleId>
              </a:tblPr>
              <a:tblGrid>
                <a:gridCol w="3510667">
                  <a:extLst>
                    <a:ext uri="{9D8B030D-6E8A-4147-A177-3AD203B41FA5}">
                      <a16:colId xmlns:a16="http://schemas.microsoft.com/office/drawing/2014/main" val="20000"/>
                    </a:ext>
                  </a:extLst>
                </a:gridCol>
                <a:gridCol w="3383280">
                  <a:extLst>
                    <a:ext uri="{9D8B030D-6E8A-4147-A177-3AD203B41FA5}">
                      <a16:colId xmlns:a16="http://schemas.microsoft.com/office/drawing/2014/main" val="20001"/>
                    </a:ext>
                  </a:extLst>
                </a:gridCol>
              </a:tblGrid>
              <a:tr h="336291">
                <a:tc>
                  <a:txBody>
                    <a:bodyPr/>
                    <a:lstStyle/>
                    <a:p>
                      <a:pPr marL="0" marR="0">
                        <a:lnSpc>
                          <a:spcPct val="100000"/>
                        </a:lnSpc>
                        <a:spcBef>
                          <a:spcPts val="0"/>
                        </a:spcBef>
                        <a:spcAft>
                          <a:spcPts val="0"/>
                        </a:spcAft>
                      </a:pPr>
                      <a:r>
                        <a:rPr lang="en-CA" sz="2400">
                          <a:effectLst/>
                        </a:rPr>
                        <a:t>Income </a:t>
                      </a:r>
                      <a:endParaRPr lang="en-CA" sz="240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400">
                          <a:effectLst/>
                        </a:rPr>
                        <a:t> </a:t>
                      </a:r>
                      <a:endParaRPr lang="en-CA" sz="2400">
                        <a:effectLst/>
                        <a:latin typeface="Twentieth Century"/>
                        <a:ea typeface="Twentieth Century"/>
                        <a:cs typeface="Twentieth Century"/>
                      </a:endParaRPr>
                    </a:p>
                  </a:txBody>
                  <a:tcPr marL="68580" marR="68580" marT="0" marB="0" anchor="ctr"/>
                </a:tc>
                <a:extLst>
                  <a:ext uri="{0D108BD9-81ED-4DB2-BD59-A6C34878D82A}">
                    <a16:rowId xmlns:a16="http://schemas.microsoft.com/office/drawing/2014/main" val="10000"/>
                  </a:ext>
                </a:extLst>
              </a:tr>
              <a:tr h="91440">
                <a:tc>
                  <a:txBody>
                    <a:bodyPr/>
                    <a:lstStyle/>
                    <a:p>
                      <a:pPr marL="0" marR="0">
                        <a:lnSpc>
                          <a:spcPct val="100000"/>
                        </a:lnSpc>
                        <a:spcBef>
                          <a:spcPts val="0"/>
                        </a:spcBef>
                        <a:spcAft>
                          <a:spcPts val="0"/>
                        </a:spcAft>
                      </a:pPr>
                      <a:r>
                        <a:rPr lang="en-CA" sz="2400">
                          <a:effectLst/>
                        </a:rPr>
                        <a:t>Sales revenue</a:t>
                      </a:r>
                      <a:endParaRPr lang="en-CA" sz="240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400" dirty="0">
                          <a:effectLst/>
                        </a:rPr>
                        <a:t> $                        125 987,00 </a:t>
                      </a:r>
                      <a:endParaRPr lang="en-CA" sz="2400" dirty="0">
                        <a:effectLst/>
                        <a:latin typeface="Twentieth Century"/>
                        <a:ea typeface="Twentieth Century"/>
                        <a:cs typeface="Twentieth Century"/>
                      </a:endParaRPr>
                    </a:p>
                  </a:txBody>
                  <a:tcPr marL="68580" marR="68580" marT="0" marB="0" anchor="ctr"/>
                </a:tc>
                <a:extLst>
                  <a:ext uri="{0D108BD9-81ED-4DB2-BD59-A6C34878D82A}">
                    <a16:rowId xmlns:a16="http://schemas.microsoft.com/office/drawing/2014/main" val="10001"/>
                  </a:ext>
                </a:extLst>
              </a:tr>
              <a:tr h="91440">
                <a:tc>
                  <a:txBody>
                    <a:bodyPr/>
                    <a:lstStyle/>
                    <a:p>
                      <a:pPr marL="0" marR="0">
                        <a:lnSpc>
                          <a:spcPct val="100000"/>
                        </a:lnSpc>
                        <a:spcBef>
                          <a:spcPts val="0"/>
                        </a:spcBef>
                        <a:spcAft>
                          <a:spcPts val="0"/>
                        </a:spcAft>
                      </a:pPr>
                      <a:r>
                        <a:rPr lang="en-CA" sz="2400">
                          <a:effectLst/>
                        </a:rPr>
                        <a:t>Cost of goods sold</a:t>
                      </a:r>
                      <a:endParaRPr lang="en-CA" sz="240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400">
                          <a:effectLst/>
                        </a:rPr>
                        <a:t> $                          36 952,00 </a:t>
                      </a:r>
                      <a:endParaRPr lang="en-CA" sz="2400">
                        <a:effectLst/>
                        <a:latin typeface="Twentieth Century"/>
                        <a:ea typeface="Twentieth Century"/>
                        <a:cs typeface="Twentieth Century"/>
                      </a:endParaRPr>
                    </a:p>
                  </a:txBody>
                  <a:tcPr marL="68580" marR="68580" marT="0" marB="0" anchor="ctr"/>
                </a:tc>
                <a:extLst>
                  <a:ext uri="{0D108BD9-81ED-4DB2-BD59-A6C34878D82A}">
                    <a16:rowId xmlns:a16="http://schemas.microsoft.com/office/drawing/2014/main" val="10002"/>
                  </a:ext>
                </a:extLst>
              </a:tr>
              <a:tr h="91440">
                <a:tc>
                  <a:txBody>
                    <a:bodyPr/>
                    <a:lstStyle/>
                    <a:p>
                      <a:pPr marL="0" marR="0">
                        <a:lnSpc>
                          <a:spcPct val="100000"/>
                        </a:lnSpc>
                        <a:spcBef>
                          <a:spcPts val="0"/>
                        </a:spcBef>
                        <a:spcAft>
                          <a:spcPts val="0"/>
                        </a:spcAft>
                      </a:pPr>
                      <a:r>
                        <a:rPr lang="en-CA" sz="2400">
                          <a:effectLst/>
                        </a:rPr>
                        <a:t>Gross Profit  </a:t>
                      </a:r>
                      <a:endParaRPr lang="en-CA" sz="240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400">
                          <a:effectLst/>
                        </a:rPr>
                        <a:t> $                          89 035,00 </a:t>
                      </a:r>
                      <a:endParaRPr lang="en-CA" sz="2400">
                        <a:effectLst/>
                        <a:latin typeface="Twentieth Century"/>
                        <a:ea typeface="Twentieth Century"/>
                        <a:cs typeface="Twentieth Century"/>
                      </a:endParaRPr>
                    </a:p>
                  </a:txBody>
                  <a:tcPr marL="68580" marR="68580" marT="0" marB="0" anchor="ctr"/>
                </a:tc>
                <a:extLst>
                  <a:ext uri="{0D108BD9-81ED-4DB2-BD59-A6C34878D82A}">
                    <a16:rowId xmlns:a16="http://schemas.microsoft.com/office/drawing/2014/main" val="10003"/>
                  </a:ext>
                </a:extLst>
              </a:tr>
              <a:tr h="91440">
                <a:tc>
                  <a:txBody>
                    <a:bodyPr/>
                    <a:lstStyle/>
                    <a:p>
                      <a:pPr marL="0" marR="0">
                        <a:lnSpc>
                          <a:spcPct val="100000"/>
                        </a:lnSpc>
                        <a:spcBef>
                          <a:spcPts val="0"/>
                        </a:spcBef>
                        <a:spcAft>
                          <a:spcPts val="0"/>
                        </a:spcAft>
                      </a:pPr>
                      <a:r>
                        <a:rPr lang="en-CA" sz="2400" u="sng">
                          <a:effectLst/>
                        </a:rPr>
                        <a:t>Net Profit </a:t>
                      </a:r>
                      <a:endParaRPr lang="en-CA" sz="2400">
                        <a:effectLst/>
                        <a:latin typeface="Twentieth Century"/>
                        <a:ea typeface="Twentieth Century"/>
                        <a:cs typeface="Twentieth Century"/>
                      </a:endParaRPr>
                    </a:p>
                  </a:txBody>
                  <a:tcPr marL="68580" marR="68580" marT="0" marB="0" anchor="ctr"/>
                </a:tc>
                <a:tc>
                  <a:txBody>
                    <a:bodyPr/>
                    <a:lstStyle/>
                    <a:p>
                      <a:pPr marL="0" marR="0">
                        <a:lnSpc>
                          <a:spcPct val="100000"/>
                        </a:lnSpc>
                        <a:spcBef>
                          <a:spcPts val="0"/>
                        </a:spcBef>
                        <a:spcAft>
                          <a:spcPts val="0"/>
                        </a:spcAft>
                      </a:pPr>
                      <a:r>
                        <a:rPr lang="en-CA" sz="2400" u="sng" dirty="0">
                          <a:effectLst/>
                        </a:rPr>
                        <a:t> $                          12 056,00 </a:t>
                      </a:r>
                      <a:endParaRPr lang="en-CA" sz="2400" dirty="0">
                        <a:effectLst/>
                        <a:latin typeface="Twentieth Century"/>
                        <a:ea typeface="Twentieth Century"/>
                        <a:cs typeface="Twentieth Century"/>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Rounded Rectangle 4">
            <a:hlinkClick r:id="rId2" action="ppaction://hlinksldjump"/>
          </p:cNvPr>
          <p:cNvSpPr/>
          <p:nvPr/>
        </p:nvSpPr>
        <p:spPr>
          <a:xfrm>
            <a:off x="0" y="4759429"/>
            <a:ext cx="2287895" cy="169178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dirty="0"/>
              <a:t>GPM: 81%</a:t>
            </a:r>
            <a:br>
              <a:rPr lang="en-US" sz="2400" dirty="0"/>
            </a:br>
            <a:br>
              <a:rPr lang="en-US" sz="2400" dirty="0"/>
            </a:br>
            <a:r>
              <a:rPr lang="en-US" sz="2400" dirty="0"/>
              <a:t>NPM: 24%</a:t>
            </a:r>
            <a:endParaRPr lang="en-CA" sz="2400" dirty="0"/>
          </a:p>
        </p:txBody>
      </p:sp>
      <p:sp>
        <p:nvSpPr>
          <p:cNvPr id="6" name="Rounded Rectangle 5">
            <a:hlinkClick r:id="rId2" action="ppaction://hlinksldjump"/>
          </p:cNvPr>
          <p:cNvSpPr/>
          <p:nvPr/>
        </p:nvSpPr>
        <p:spPr>
          <a:xfrm>
            <a:off x="3434308" y="4829415"/>
            <a:ext cx="2293354" cy="169178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dirty="0"/>
              <a:t>GPM: 68%</a:t>
            </a:r>
          </a:p>
          <a:p>
            <a:pPr algn="ctr"/>
            <a:endParaRPr lang="en-US" sz="2400" dirty="0"/>
          </a:p>
          <a:p>
            <a:pPr algn="ctr"/>
            <a:r>
              <a:rPr lang="en-US" sz="2400" dirty="0"/>
              <a:t>NPM: 71%</a:t>
            </a:r>
            <a:endParaRPr lang="en-CA" sz="2400" dirty="0"/>
          </a:p>
        </p:txBody>
      </p:sp>
      <p:sp>
        <p:nvSpPr>
          <p:cNvPr id="7" name="Rounded Rectangle 6">
            <a:hlinkClick r:id="rId3" action="ppaction://hlinksldjump"/>
          </p:cNvPr>
          <p:cNvSpPr/>
          <p:nvPr/>
        </p:nvSpPr>
        <p:spPr>
          <a:xfrm>
            <a:off x="6979236" y="4831457"/>
            <a:ext cx="2195400" cy="169178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dirty="0"/>
              <a:t>GPM: 71%</a:t>
            </a:r>
          </a:p>
          <a:p>
            <a:pPr algn="ctr"/>
            <a:endParaRPr lang="en-US" sz="2400" dirty="0"/>
          </a:p>
          <a:p>
            <a:pPr algn="ctr"/>
            <a:r>
              <a:rPr lang="en-US" sz="2400" dirty="0"/>
              <a:t>NPM: 10%</a:t>
            </a:r>
            <a:endParaRPr lang="en-CA" sz="2400" dirty="0"/>
          </a:p>
        </p:txBody>
      </p:sp>
      <p:sp>
        <p:nvSpPr>
          <p:cNvPr id="8" name="TextBox 7"/>
          <p:cNvSpPr txBox="1"/>
          <p:nvPr/>
        </p:nvSpPr>
        <p:spPr>
          <a:xfrm>
            <a:off x="3508072" y="4261066"/>
            <a:ext cx="6228537" cy="461665"/>
          </a:xfrm>
          <a:prstGeom prst="rect">
            <a:avLst/>
          </a:prstGeom>
          <a:noFill/>
        </p:spPr>
        <p:txBody>
          <a:bodyPr wrap="square" rtlCol="0">
            <a:spAutoFit/>
          </a:bodyPr>
          <a:lstStyle/>
          <a:p>
            <a:r>
              <a:rPr lang="en-US" sz="2400" b="1" u="sng" dirty="0"/>
              <a:t>Select the correct answer to continue.</a:t>
            </a:r>
            <a:endParaRPr lang="en-CA" sz="2400" b="1" u="sng" dirty="0"/>
          </a:p>
        </p:txBody>
      </p:sp>
      <p:sp>
        <p:nvSpPr>
          <p:cNvPr id="9" name="Rounded Rectangle 8">
            <a:hlinkClick r:id="rId2" action="ppaction://hlinksldjump"/>
          </p:cNvPr>
          <p:cNvSpPr/>
          <p:nvPr/>
        </p:nvSpPr>
        <p:spPr>
          <a:xfrm>
            <a:off x="9996600" y="4832513"/>
            <a:ext cx="2195400" cy="169178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dirty="0"/>
              <a:t>GPM: 57%</a:t>
            </a:r>
          </a:p>
          <a:p>
            <a:pPr algn="ctr"/>
            <a:endParaRPr lang="en-US" sz="2400" dirty="0"/>
          </a:p>
          <a:p>
            <a:pPr algn="ctr"/>
            <a:r>
              <a:rPr lang="en-US" sz="2400" dirty="0"/>
              <a:t>NPM: 10%</a:t>
            </a:r>
            <a:endParaRPr lang="en-CA" sz="2400" dirty="0"/>
          </a:p>
        </p:txBody>
      </p:sp>
    </p:spTree>
    <p:extLst>
      <p:ext uri="{BB962C8B-B14F-4D97-AF65-F5344CB8AC3E}">
        <p14:creationId xmlns:p14="http://schemas.microsoft.com/office/powerpoint/2010/main" val="28169925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305050" y="1080166"/>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a:t>
            </a:r>
            <a:endParaRPr lang="en-US" sz="6600" b="1" dirty="0">
              <a:ln w="22225">
                <a:solidFill>
                  <a:schemeClr val="accent6">
                    <a:lumMod val="75000"/>
                  </a:schemeClr>
                </a:solidFill>
                <a:prstDash val="solid"/>
              </a:ln>
              <a:solidFill>
                <a:schemeClr val="accent6">
                  <a:lumMod val="60000"/>
                  <a:lumOff val="40000"/>
                </a:schemeClr>
              </a:solidFill>
            </a:endParaRPr>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
        <p:nvSpPr>
          <p:cNvPr id="8" name="TextBox 7"/>
          <p:cNvSpPr txBox="1"/>
          <p:nvPr/>
        </p:nvSpPr>
        <p:spPr>
          <a:xfrm>
            <a:off x="2687688" y="4646141"/>
            <a:ext cx="7035114" cy="461665"/>
          </a:xfrm>
          <a:prstGeom prst="rect">
            <a:avLst/>
          </a:prstGeom>
          <a:noFill/>
        </p:spPr>
        <p:txBody>
          <a:bodyPr wrap="square" rtlCol="0">
            <a:spAutoFit/>
          </a:bodyPr>
          <a:lstStyle/>
          <a:p>
            <a:pPr algn="ctr"/>
            <a:r>
              <a:rPr lang="en-US" sz="2400" b="1" dirty="0"/>
              <a:t>The Next Module will Be: Sources of Equity Financing</a:t>
            </a:r>
            <a:endParaRPr lang="en-CA" sz="2400" b="1" dirty="0"/>
          </a:p>
        </p:txBody>
      </p:sp>
    </p:spTree>
    <p:extLst>
      <p:ext uri="{BB962C8B-B14F-4D97-AF65-F5344CB8AC3E}">
        <p14:creationId xmlns:p14="http://schemas.microsoft.com/office/powerpoint/2010/main" val="979770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hlinkClick r:id="rId2" action="ppaction://hlinksldjump"/>
            <a:extLst>
              <a:ext uri="{FF2B5EF4-FFF2-40B4-BE49-F238E27FC236}">
                <a16:creationId xmlns:a16="http://schemas.microsoft.com/office/drawing/2014/main" id="{8D5F09FB-36D0-2B70-38A5-63FAB645FFE9}"/>
              </a:ext>
            </a:extLst>
          </p:cNvPr>
          <p:cNvSpPr/>
          <p:nvPr/>
        </p:nvSpPr>
        <p:spPr>
          <a:xfrm>
            <a:off x="5236683" y="2930370"/>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5" name="Rectangle 4">
            <a:extLst>
              <a:ext uri="{FF2B5EF4-FFF2-40B4-BE49-F238E27FC236}">
                <a16:creationId xmlns:a16="http://schemas.microsoft.com/office/drawing/2014/main" id="{3F6C4DB8-A9A0-C6AD-7EF5-4C1CFFE90063}"/>
              </a:ext>
            </a:extLst>
          </p:cNvPr>
          <p:cNvSpPr/>
          <p:nvPr/>
        </p:nvSpPr>
        <p:spPr>
          <a:xfrm>
            <a:off x="3047999"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Tree>
    <p:extLst>
      <p:ext uri="{BB962C8B-B14F-4D97-AF65-F5344CB8AC3E}">
        <p14:creationId xmlns:p14="http://schemas.microsoft.com/office/powerpoint/2010/main" val="37896474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1E950-919B-3025-E992-D5871F3890DF}"/>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E5C36AF6-096B-FBA3-5AF0-FB9E792D4499}"/>
              </a:ext>
            </a:extLst>
          </p:cNvPr>
          <p:cNvSpPr/>
          <p:nvPr/>
        </p:nvSpPr>
        <p:spPr>
          <a:xfrm>
            <a:off x="5111385" y="3593593"/>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30658434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1FCD3-04C3-4E89-8F8C-17F8A72DC4DE}"/>
              </a:ext>
            </a:extLst>
          </p:cNvPr>
          <p:cNvSpPr>
            <a:spLocks noGrp="1"/>
          </p:cNvSpPr>
          <p:nvPr>
            <p:ph type="title"/>
          </p:nvPr>
        </p:nvSpPr>
        <p:spPr/>
        <p:txBody>
          <a:bodyPr>
            <a:normAutofit/>
          </a:bodyPr>
          <a:lstStyle/>
          <a:p>
            <a:pPr algn="ctr"/>
            <a:r>
              <a:rPr lang="en-CA" sz="6600" b="1" dirty="0">
                <a:latin typeface="Arial" panose="020B0604020202020204" pitchFamily="34" charset="0"/>
                <a:cs typeface="Arial" panose="020B0604020202020204" pitchFamily="34" charset="0"/>
              </a:rPr>
              <a:t>TRUE OR FALSE</a:t>
            </a:r>
            <a:endParaRPr lang="en-US" sz="6600" b="1"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56C1FEBA-5AB5-460E-8CE9-DB1D2425B4B1}"/>
              </a:ext>
            </a:extLst>
          </p:cNvPr>
          <p:cNvGrpSpPr/>
          <p:nvPr/>
        </p:nvGrpSpPr>
        <p:grpSpPr>
          <a:xfrm>
            <a:off x="3418113" y="3601617"/>
            <a:ext cx="5355775" cy="1138334"/>
            <a:chOff x="3418113" y="3601617"/>
            <a:chExt cx="5355775" cy="1138334"/>
          </a:xfrm>
        </p:grpSpPr>
        <p:sp>
          <p:nvSpPr>
            <p:cNvPr id="5" name="Rectangle: Rounded Corners 4">
              <a:hlinkClick r:id="rId2" action="ppaction://hlinksldjump"/>
              <a:extLst>
                <a:ext uri="{FF2B5EF4-FFF2-40B4-BE49-F238E27FC236}">
                  <a16:creationId xmlns:a16="http://schemas.microsoft.com/office/drawing/2014/main" id="{B2EB9CEA-08DC-437E-9410-B217174C9C09}"/>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6" name="Rectangle: Rounded Corners 5">
              <a:hlinkClick r:id="rId3" action="ppaction://hlinksldjump"/>
              <a:extLst>
                <a:ext uri="{FF2B5EF4-FFF2-40B4-BE49-F238E27FC236}">
                  <a16:creationId xmlns:a16="http://schemas.microsoft.com/office/drawing/2014/main" id="{5605162C-B46D-4DEE-8006-FE4937660161}"/>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
        <p:nvSpPr>
          <p:cNvPr id="4" name="TextBox 3">
            <a:extLst>
              <a:ext uri="{FF2B5EF4-FFF2-40B4-BE49-F238E27FC236}">
                <a16:creationId xmlns:a16="http://schemas.microsoft.com/office/drawing/2014/main" id="{F1A9513E-19C1-138F-D8FB-12ECD0220D8F}"/>
              </a:ext>
            </a:extLst>
          </p:cNvPr>
          <p:cNvSpPr txBox="1"/>
          <p:nvPr/>
        </p:nvSpPr>
        <p:spPr>
          <a:xfrm>
            <a:off x="1075228" y="1984433"/>
            <a:ext cx="10041543" cy="1323439"/>
          </a:xfrm>
          <a:prstGeom prst="rect">
            <a:avLst/>
          </a:prstGeom>
          <a:noFill/>
        </p:spPr>
        <p:txBody>
          <a:bodyPr wrap="square">
            <a:spAutoFit/>
          </a:bodyPr>
          <a:lstStyle/>
          <a:p>
            <a:pPr algn="ctr">
              <a:lnSpc>
                <a:spcPct val="125000"/>
              </a:lnSpc>
              <a:spcAft>
                <a:spcPts val="800"/>
              </a:spcAft>
            </a:pPr>
            <a:r>
              <a:rPr lang="en-CA" sz="3200" b="1" dirty="0"/>
              <a:t>The financial information needed to estimate liquidity ratios is found in the balance sheet.</a:t>
            </a:r>
            <a:endParaRPr lang="en-CA" sz="3200" b="1" dirty="0">
              <a:effectLst/>
              <a:latin typeface="Twentieth Century"/>
              <a:ea typeface="Twentieth Century"/>
              <a:cs typeface="Twentieth Century"/>
            </a:endParaRPr>
          </a:p>
        </p:txBody>
      </p:sp>
    </p:spTree>
    <p:extLst>
      <p:ext uri="{BB962C8B-B14F-4D97-AF65-F5344CB8AC3E}">
        <p14:creationId xmlns:p14="http://schemas.microsoft.com/office/powerpoint/2010/main" val="28397589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8D8E-E816-4573-A717-5B086F1ADDD4}"/>
              </a:ext>
            </a:extLst>
          </p:cNvPr>
          <p:cNvSpPr>
            <a:spLocks noGrp="1"/>
          </p:cNvSpPr>
          <p:nvPr>
            <p:ph type="ctrTitle"/>
          </p:nvPr>
        </p:nvSpPr>
        <p:spPr>
          <a:xfrm>
            <a:off x="-172212" y="-2351265"/>
            <a:ext cx="12536424" cy="5735976"/>
          </a:xfrm>
        </p:spPr>
        <p:txBody>
          <a:bodyPr>
            <a:normAutofit/>
          </a:bodyPr>
          <a:lstStyle/>
          <a:p>
            <a:r>
              <a:rPr lang="en-CA" sz="7200" b="1" i="0" cap="all" dirty="0">
                <a:effectLst/>
                <a:latin typeface="Arial" panose="020B0604020202020204" pitchFamily="34" charset="0"/>
                <a:cs typeface="Arial" panose="020B0604020202020204" pitchFamily="34" charset="0"/>
              </a:rPr>
              <a:t>SEMINAR </a:t>
            </a:r>
            <a:r>
              <a:rPr lang="en-CA" sz="7200" b="1" cap="all" dirty="0">
                <a:latin typeface="Arial" panose="020B0604020202020204" pitchFamily="34" charset="0"/>
                <a:cs typeface="Arial" panose="020B0604020202020204" pitchFamily="34" charset="0"/>
              </a:rPr>
              <a:t>30</a:t>
            </a:r>
            <a:r>
              <a:rPr lang="en-CA" sz="7200" b="1" i="0" cap="all" dirty="0">
                <a:effectLst/>
                <a:latin typeface="Arial" panose="020B0604020202020204" pitchFamily="34" charset="0"/>
                <a:cs typeface="Arial" panose="020B0604020202020204" pitchFamily="34" charset="0"/>
              </a:rPr>
              <a:t>:</a:t>
            </a:r>
            <a:br>
              <a:rPr lang="en-CA" sz="7200" b="1" i="0" cap="all" dirty="0">
                <a:effectLst/>
                <a:latin typeface="Arial" panose="020B0604020202020204" pitchFamily="34" charset="0"/>
                <a:cs typeface="Arial" panose="020B0604020202020204" pitchFamily="34" charset="0"/>
              </a:rPr>
            </a:br>
            <a:r>
              <a:rPr lang="en-CA" sz="7200" b="1" i="0" cap="all" dirty="0">
                <a:effectLst/>
                <a:latin typeface="Arial" panose="020B0604020202020204" pitchFamily="34" charset="0"/>
                <a:cs typeface="Arial" panose="020B0604020202020204" pitchFamily="34" charset="0"/>
              </a:rPr>
              <a:t>How to read financial ratios</a:t>
            </a:r>
            <a:endParaRPr lang="en-US" sz="7200" b="1"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E084FA53-442B-4FDA-8F78-D82D083BBE33}"/>
              </a:ext>
            </a:extLst>
          </p:cNvPr>
          <p:cNvGrpSpPr/>
          <p:nvPr/>
        </p:nvGrpSpPr>
        <p:grpSpPr>
          <a:xfrm>
            <a:off x="161831" y="6236207"/>
            <a:ext cx="4135849" cy="560367"/>
            <a:chOff x="161831" y="6169003"/>
            <a:chExt cx="4276819" cy="627572"/>
          </a:xfrm>
        </p:grpSpPr>
        <p:pic>
          <p:nvPicPr>
            <p:cNvPr id="5" name="Picture 4">
              <a:extLst>
                <a:ext uri="{FF2B5EF4-FFF2-40B4-BE49-F238E27FC236}">
                  <a16:creationId xmlns:a16="http://schemas.microsoft.com/office/drawing/2014/main" id="{8F229C42-0C59-43A1-9703-FBB0337CD418}"/>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ACCA940-1955-4BD5-900F-96BDD4140D19}"/>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CE023CD4-9584-404B-A69F-444F4234D176}"/>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Subtitle 8">
            <a:extLst>
              <a:ext uri="{FF2B5EF4-FFF2-40B4-BE49-F238E27FC236}">
                <a16:creationId xmlns:a16="http://schemas.microsoft.com/office/drawing/2014/main" id="{98F5697C-99DE-2812-C096-46E659E81DB3}"/>
              </a:ext>
            </a:extLst>
          </p:cNvPr>
          <p:cNvSpPr>
            <a:spLocks noGrp="1"/>
          </p:cNvSpPr>
          <p:nvPr>
            <p:ph type="subTitle" idx="1"/>
          </p:nvPr>
        </p:nvSpPr>
        <p:spPr>
          <a:xfrm>
            <a:off x="0" y="3536932"/>
            <a:ext cx="12051791" cy="4709858"/>
          </a:xfrm>
        </p:spPr>
        <p:txBody>
          <a:bodyPr>
            <a:normAutofit/>
          </a:bodyPr>
          <a:lstStyle/>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800" dirty="0">
                <a:solidFill>
                  <a:srgbClr val="000000"/>
                </a:solidFill>
                <a:effectLst/>
                <a:latin typeface="Calibri" panose="020F0502020204030204" pitchFamily="34" charset="0"/>
                <a:ea typeface="Calibri" panose="020F0502020204030204" pitchFamily="34" charset="0"/>
                <a:cs typeface="Twentieth Century"/>
              </a:rPr>
              <a:t>Financial ratios offer entrepreneurs a way to evaluate their business performance. They are created using numerical values taken from financial statements to gain meaningful information about a company.</a:t>
            </a:r>
            <a:endParaRPr lang="en-CA" sz="2800" b="1" u="sng" dirty="0">
              <a:effectLst/>
              <a:latin typeface="Twentieth Century"/>
              <a:ea typeface="Twentieth Century"/>
              <a:cs typeface="Twentieth Century"/>
            </a:endParaRPr>
          </a:p>
          <a:p>
            <a:pPr>
              <a:lnSpc>
                <a:spcPct val="100000"/>
              </a:lnSpc>
            </a:pPr>
            <a:endParaRPr lang="en-US" sz="2800" dirty="0"/>
          </a:p>
        </p:txBody>
      </p:sp>
    </p:spTree>
    <p:extLst>
      <p:ext uri="{BB962C8B-B14F-4D97-AF65-F5344CB8AC3E}">
        <p14:creationId xmlns:p14="http://schemas.microsoft.com/office/powerpoint/2010/main" val="1656210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hlinkClick r:id="rId2" action="ppaction://hlinksldjump"/>
            <a:extLst>
              <a:ext uri="{FF2B5EF4-FFF2-40B4-BE49-F238E27FC236}">
                <a16:creationId xmlns:a16="http://schemas.microsoft.com/office/drawing/2014/main" id="{8D5F09FB-36D0-2B70-38A5-63FAB645FFE9}"/>
              </a:ext>
            </a:extLst>
          </p:cNvPr>
          <p:cNvSpPr/>
          <p:nvPr/>
        </p:nvSpPr>
        <p:spPr>
          <a:xfrm>
            <a:off x="5236683" y="3004510"/>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5" name="Rectangle 4">
            <a:extLst>
              <a:ext uri="{FF2B5EF4-FFF2-40B4-BE49-F238E27FC236}">
                <a16:creationId xmlns:a16="http://schemas.microsoft.com/office/drawing/2014/main" id="{3F6C4DB8-A9A0-C6AD-7EF5-4C1CFFE90063}"/>
              </a:ext>
            </a:extLst>
          </p:cNvPr>
          <p:cNvSpPr/>
          <p:nvPr/>
        </p:nvSpPr>
        <p:spPr>
          <a:xfrm>
            <a:off x="3047999"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Tree>
    <p:extLst>
      <p:ext uri="{BB962C8B-B14F-4D97-AF65-F5344CB8AC3E}">
        <p14:creationId xmlns:p14="http://schemas.microsoft.com/office/powerpoint/2010/main" val="9351519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1E950-919B-3025-E992-D5871F3890DF}"/>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E5C36AF6-096B-FBA3-5AF0-FB9E792D4499}"/>
              </a:ext>
            </a:extLst>
          </p:cNvPr>
          <p:cNvSpPr/>
          <p:nvPr/>
        </p:nvSpPr>
        <p:spPr>
          <a:xfrm>
            <a:off x="5111384" y="3577117"/>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7272098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676" y="373362"/>
            <a:ext cx="10515600" cy="1325563"/>
          </a:xfrm>
        </p:spPr>
        <p:txBody>
          <a:bodyPr>
            <a:normAutofit/>
          </a:bodyPr>
          <a:lstStyle/>
          <a:p>
            <a:pPr algn="ctr"/>
            <a:r>
              <a:rPr lang="en-US" sz="8000" b="1" dirty="0">
                <a:latin typeface="Arial" panose="020B0604020202020204" pitchFamily="34" charset="0"/>
                <a:cs typeface="Arial" panose="020B0604020202020204" pitchFamily="34" charset="0"/>
              </a:rPr>
              <a:t>GLOSSARY</a:t>
            </a:r>
            <a:endParaRPr lang="en-CA" sz="8000" b="1" dirty="0">
              <a:latin typeface="Arial" panose="020B0604020202020204" pitchFamily="34" charset="0"/>
              <a:cs typeface="Arial" panose="020B0604020202020204" pitchFamily="34" charset="0"/>
            </a:endParaRPr>
          </a:p>
        </p:txBody>
      </p:sp>
      <p:sp>
        <p:nvSpPr>
          <p:cNvPr id="3" name="TextBox 2"/>
          <p:cNvSpPr txBox="1"/>
          <p:nvPr/>
        </p:nvSpPr>
        <p:spPr>
          <a:xfrm>
            <a:off x="123567" y="1698925"/>
            <a:ext cx="10882184" cy="2677656"/>
          </a:xfrm>
          <a:prstGeom prst="rect">
            <a:avLst/>
          </a:prstGeom>
          <a:noFill/>
        </p:spPr>
        <p:txBody>
          <a:bodyPr wrap="square" rtlCol="0">
            <a:spAutoFit/>
          </a:bodyPr>
          <a:lstStyle/>
          <a:p>
            <a:pPr marL="457200" indent="-457200">
              <a:buFontTx/>
              <a:buChar char="-"/>
            </a:pPr>
            <a:r>
              <a:rPr lang="en-US" sz="2800" dirty="0">
                <a:hlinkClick r:id="rId2" action="ppaction://hlinksldjump"/>
              </a:rPr>
              <a:t>Current Assets</a:t>
            </a:r>
            <a:r>
              <a:rPr lang="en-US" sz="2800" dirty="0"/>
              <a:t>: Current assets include cash, short-term investments, prepaid expenses, accounts receivables, and inventories. </a:t>
            </a:r>
          </a:p>
          <a:p>
            <a:pPr marL="457200" indent="-457200">
              <a:buFontTx/>
              <a:buChar char="-"/>
            </a:pPr>
            <a:endParaRPr lang="en-US" sz="2800" dirty="0"/>
          </a:p>
          <a:p>
            <a:pPr marL="457200" indent="-457200">
              <a:buFontTx/>
              <a:buChar char="-"/>
            </a:pPr>
            <a:r>
              <a:rPr lang="en-US" sz="2800" dirty="0">
                <a:hlinkClick r:id="rId3" action="ppaction://hlinksldjump"/>
              </a:rPr>
              <a:t>Current Liabilities</a:t>
            </a:r>
            <a:r>
              <a:rPr lang="en-US" sz="2800" dirty="0"/>
              <a:t>: Current liabilities include credit card debt, accounts payable, bank operating credit, the portion of long-term debt expected to be repaid within one year, accrued expenses, and taxes payable.</a:t>
            </a:r>
            <a:endParaRPr lang="en-CA" sz="2800" dirty="0"/>
          </a:p>
        </p:txBody>
      </p:sp>
    </p:spTree>
    <p:extLst>
      <p:ext uri="{BB962C8B-B14F-4D97-AF65-F5344CB8AC3E}">
        <p14:creationId xmlns:p14="http://schemas.microsoft.com/office/powerpoint/2010/main" val="2027981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81162-5DC6-1746-307A-8C29A0E91A11}"/>
              </a:ext>
            </a:extLst>
          </p:cNvPr>
          <p:cNvSpPr>
            <a:spLocks noGrp="1"/>
          </p:cNvSpPr>
          <p:nvPr>
            <p:ph type="title"/>
          </p:nvPr>
        </p:nvSpPr>
        <p:spPr>
          <a:xfrm>
            <a:off x="838200" y="410845"/>
            <a:ext cx="10515600" cy="1325563"/>
          </a:xfrm>
        </p:spPr>
        <p:txBody>
          <a:bodyPr>
            <a:normAutofit fontScale="90000"/>
          </a:bodyPr>
          <a:lstStyle/>
          <a:p>
            <a:pPr algn="ctr"/>
            <a:r>
              <a:rPr lang="en-CA" sz="7200" b="1" dirty="0">
                <a:latin typeface="Arial" panose="020B0604020202020204" pitchFamily="34" charset="0"/>
                <a:cs typeface="Arial" panose="020B0604020202020204" pitchFamily="34" charset="0"/>
              </a:rPr>
              <a:t>Financial Ratios: Starting Info</a:t>
            </a:r>
            <a:endParaRPr lang="en-US" sz="7200" b="1"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B5F8BB2-D1EA-FF2A-EC00-4E9F6ACCF713}"/>
              </a:ext>
            </a:extLst>
          </p:cNvPr>
          <p:cNvSpPr txBox="1"/>
          <p:nvPr/>
        </p:nvSpPr>
        <p:spPr>
          <a:xfrm>
            <a:off x="146421" y="2151948"/>
            <a:ext cx="8401812" cy="4524315"/>
          </a:xfrm>
          <a:prstGeom prst="rect">
            <a:avLst/>
          </a:prstGeom>
          <a:noFill/>
        </p:spPr>
        <p:txBody>
          <a:bodyPr wrap="square">
            <a:spAutoFit/>
          </a:bodyPr>
          <a:lstStyle/>
          <a:p>
            <a:pPr marL="342900" lvl="0" indent="-342900">
              <a:lnSpc>
                <a:spcPct val="100000"/>
              </a:lnSpc>
              <a:spcAft>
                <a:spcPts val="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Noto Sans Symbols"/>
              </a:rPr>
              <a:t>Financial ratios are commonly used by lenders such as a bank or organizations like KRG to determine the stability and health of your business just by looking at your balance sheet. They can also make stable financial ratios a part of your business loan agreement.</a:t>
            </a:r>
            <a:endParaRPr lang="en-CA" sz="2400" dirty="0">
              <a:effectLst/>
              <a:latin typeface="Noto Sans Symbols"/>
              <a:ea typeface="Noto Sans Symbols"/>
              <a:cs typeface="Noto Sans Symbols"/>
            </a:endParaRPr>
          </a:p>
          <a:p>
            <a:pPr marL="342900" lvl="0" indent="-342900">
              <a:lnSpc>
                <a:spcPct val="100000"/>
              </a:lnSpc>
              <a:spcAft>
                <a:spcPts val="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Noto Sans Symbols"/>
              </a:rPr>
              <a:t>Ratios should not be evaluated only when visiting your banker.</a:t>
            </a:r>
            <a:endParaRPr lang="en-CA" sz="2400" dirty="0">
              <a:effectLst/>
              <a:latin typeface="Noto Sans Symbols"/>
              <a:ea typeface="Noto Sans Symbols"/>
              <a:cs typeface="Noto Sans Symbols"/>
            </a:endParaRPr>
          </a:p>
          <a:p>
            <a:pPr marL="342900" lvl="0" indent="-342900">
              <a:lnSpc>
                <a:spcPct val="100000"/>
              </a:lnSpc>
              <a:spcAft>
                <a:spcPts val="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Noto Sans Symbols"/>
              </a:rPr>
              <a:t>Ideally, you should review your ratios every month as you do your bookkeeping and budgeting.</a:t>
            </a:r>
          </a:p>
          <a:p>
            <a:pPr marL="342900" lvl="0" indent="-342900">
              <a:lnSpc>
                <a:spcPct val="100000"/>
              </a:lnSpc>
              <a:spcAft>
                <a:spcPts val="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CA" sz="2400" dirty="0">
              <a:effectLst/>
              <a:latin typeface="Noto Sans Symbols"/>
              <a:ea typeface="Noto Sans Symbols"/>
              <a:cs typeface="Noto Sans Symbols"/>
            </a:endParaRPr>
          </a:p>
          <a:p>
            <a:r>
              <a:rPr lang="en-CA" sz="2400" dirty="0">
                <a:solidFill>
                  <a:srgbClr val="000000"/>
                </a:solidFill>
                <a:effectLst/>
                <a:latin typeface="Calibri" panose="020F0502020204030204" pitchFamily="34" charset="0"/>
                <a:ea typeface="Calibri" panose="020F0502020204030204" pitchFamily="34" charset="0"/>
              </a:rPr>
              <a:t> </a:t>
            </a:r>
            <a:r>
              <a:rPr lang="en-CA" sz="2400" dirty="0">
                <a:effectLst/>
                <a:latin typeface="Twentieth Century"/>
                <a:ea typeface="Twentieth Century"/>
                <a:cs typeface="Twentieth Century"/>
              </a:rPr>
              <a:t> </a:t>
            </a:r>
            <a:r>
              <a:rPr lang="en-CA" sz="2400" dirty="0">
                <a:solidFill>
                  <a:srgbClr val="000000"/>
                </a:solidFill>
                <a:latin typeface="Calibri" panose="020F0502020204030204" pitchFamily="34" charset="0"/>
                <a:ea typeface="Calibri" panose="020F0502020204030204" pitchFamily="34" charset="0"/>
              </a:rPr>
              <a:t>This will keep you on top of changing trends in your financial     performance to help you make the best decisions.</a:t>
            </a:r>
            <a:r>
              <a:rPr lang="en-CA" sz="2400" dirty="0"/>
              <a:t> </a:t>
            </a:r>
            <a:endParaRPr lang="en-CA" sz="2400" dirty="0">
              <a:latin typeface="Twentieth Century"/>
              <a:ea typeface="Twentieth Century"/>
              <a:cs typeface="Twentieth Century"/>
            </a:endParaRPr>
          </a:p>
          <a:p>
            <a:pPr>
              <a:lnSpc>
                <a:spcPct val="100000"/>
              </a:lnSpc>
              <a:spcAft>
                <a:spcPts val="0"/>
              </a:spcAft>
            </a:pPr>
            <a:endParaRPr lang="en-CA" sz="2400" dirty="0">
              <a:effectLst/>
              <a:latin typeface="Twentieth Century"/>
              <a:ea typeface="Twentieth Century"/>
              <a:cs typeface="Twentieth Century"/>
            </a:endParaRPr>
          </a:p>
        </p:txBody>
      </p:sp>
      <p:pic>
        <p:nvPicPr>
          <p:cNvPr id="1026" name="Picture 2">
            <a:extLst>
              <a:ext uri="{FF2B5EF4-FFF2-40B4-BE49-F238E27FC236}">
                <a16:creationId xmlns:a16="http://schemas.microsoft.com/office/drawing/2014/main" id="{6D518CCC-5031-83E0-C4DC-9D9A5ACB6F17}"/>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171688" y="1470756"/>
            <a:ext cx="4466844" cy="4466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4373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A53A3-FEF3-65C8-5B55-83A3E99CF62C}"/>
              </a:ext>
            </a:extLst>
          </p:cNvPr>
          <p:cNvSpPr>
            <a:spLocks noGrp="1"/>
          </p:cNvSpPr>
          <p:nvPr>
            <p:ph type="title"/>
          </p:nvPr>
        </p:nvSpPr>
        <p:spPr/>
        <p:txBody>
          <a:bodyPr>
            <a:noAutofit/>
          </a:bodyPr>
          <a:lstStyle/>
          <a:p>
            <a:pPr algn="ctr"/>
            <a:r>
              <a:rPr lang="en-CA" sz="66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Advantage of Using </a:t>
            </a:r>
            <a:r>
              <a:rPr lang="en-CA" sz="6600" b="1" dirty="0">
                <a:solidFill>
                  <a:srgbClr val="000000"/>
                </a:solidFill>
                <a:latin typeface="Arial" panose="020B0604020202020204" pitchFamily="34" charset="0"/>
                <a:ea typeface="Calibri" panose="020F0502020204030204" pitchFamily="34" charset="0"/>
                <a:cs typeface="Arial" panose="020B0604020202020204" pitchFamily="34" charset="0"/>
              </a:rPr>
              <a:t>R</a:t>
            </a:r>
            <a:r>
              <a:rPr lang="en-CA" sz="66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atios </a:t>
            </a:r>
            <a:endParaRPr lang="en-US" sz="66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48342C8-487F-4D45-EECB-C723BAA58A48}"/>
              </a:ext>
            </a:extLst>
          </p:cNvPr>
          <p:cNvSpPr txBox="1"/>
          <p:nvPr/>
        </p:nvSpPr>
        <p:spPr>
          <a:xfrm>
            <a:off x="0" y="1690688"/>
            <a:ext cx="12298680" cy="1569660"/>
          </a:xfrm>
          <a:prstGeom prst="rect">
            <a:avLst/>
          </a:prstGeom>
          <a:noFill/>
        </p:spPr>
        <p:txBody>
          <a:bodyPr wrap="square">
            <a:spAutoFit/>
          </a:bodyPr>
          <a:lstStyle/>
          <a:p>
            <a:pPr>
              <a:lnSpc>
                <a:spcPct val="15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Twentieth Century"/>
              </a:rPr>
              <a:t>Here are the two basic categories for start-ups. </a:t>
            </a:r>
            <a:endParaRPr lang="en-CA" sz="2400" dirty="0">
              <a:effectLst/>
              <a:latin typeface="Twentieth Century"/>
              <a:ea typeface="Twentieth Century"/>
              <a:cs typeface="Twentieth Century"/>
            </a:endParaRPr>
          </a:p>
          <a:p>
            <a:pPr marL="342900" lvl="0" indent="-342900">
              <a:lnSpc>
                <a:spcPct val="150000"/>
              </a:lnSpc>
              <a:spcAft>
                <a:spcPts val="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Noto Sans Symbols"/>
              </a:rPr>
              <a:t>The </a:t>
            </a:r>
            <a:r>
              <a:rPr lang="en-CA" sz="2400" b="1" dirty="0">
                <a:solidFill>
                  <a:srgbClr val="000000"/>
                </a:solidFill>
                <a:effectLst/>
                <a:latin typeface="Calibri" panose="020F0502020204030204" pitchFamily="34" charset="0"/>
                <a:ea typeface="Calibri" panose="020F0502020204030204" pitchFamily="34" charset="0"/>
                <a:cs typeface="Noto Sans Symbols"/>
              </a:rPr>
              <a:t>profitability</a:t>
            </a:r>
            <a:r>
              <a:rPr lang="en-CA" sz="2400" dirty="0">
                <a:solidFill>
                  <a:srgbClr val="000000"/>
                </a:solidFill>
                <a:effectLst/>
                <a:latin typeface="Calibri" panose="020F0502020204030204" pitchFamily="34" charset="0"/>
                <a:ea typeface="Calibri" panose="020F0502020204030204" pitchFamily="34" charset="0"/>
                <a:cs typeface="Noto Sans Symbols"/>
              </a:rPr>
              <a:t> ratios: provides indicators such as gross margin and net profit margin.</a:t>
            </a:r>
            <a:endParaRPr lang="en-CA" sz="2400" dirty="0">
              <a:latin typeface="Noto Sans Symbols"/>
              <a:ea typeface="Calibri" panose="020F0502020204030204" pitchFamily="34" charset="0"/>
              <a:cs typeface="Noto Sans Symbols"/>
            </a:endParaRPr>
          </a:p>
          <a:p>
            <a:pPr marL="342900" lvl="0" indent="-342900">
              <a:spcAft>
                <a:spcPts val="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rPr>
              <a:t>The </a:t>
            </a:r>
            <a:r>
              <a:rPr lang="en-CA" sz="2400" b="1" dirty="0">
                <a:solidFill>
                  <a:srgbClr val="000000"/>
                </a:solidFill>
                <a:effectLst/>
                <a:latin typeface="Calibri" panose="020F0502020204030204" pitchFamily="34" charset="0"/>
                <a:ea typeface="Calibri" panose="020F0502020204030204" pitchFamily="34" charset="0"/>
              </a:rPr>
              <a:t>liquidity</a:t>
            </a:r>
            <a:r>
              <a:rPr lang="en-CA" sz="2400" dirty="0">
                <a:solidFill>
                  <a:srgbClr val="000000"/>
                </a:solidFill>
                <a:effectLst/>
                <a:latin typeface="Calibri" panose="020F0502020204030204" pitchFamily="34" charset="0"/>
                <a:ea typeface="Calibri" panose="020F0502020204030204" pitchFamily="34" charset="0"/>
              </a:rPr>
              <a:t> ratio: is an indicator of your ability to turn assets into cash quickly.</a:t>
            </a:r>
            <a:endParaRPr lang="en-US" sz="2400" dirty="0"/>
          </a:p>
        </p:txBody>
      </p:sp>
      <p:sp>
        <p:nvSpPr>
          <p:cNvPr id="7" name="TextBox 6">
            <a:extLst>
              <a:ext uri="{FF2B5EF4-FFF2-40B4-BE49-F238E27FC236}">
                <a16:creationId xmlns:a16="http://schemas.microsoft.com/office/drawing/2014/main" id="{D6D132B5-7757-0D4F-45F7-FBC406D0DD17}"/>
              </a:ext>
            </a:extLst>
          </p:cNvPr>
          <p:cNvSpPr txBox="1"/>
          <p:nvPr/>
        </p:nvSpPr>
        <p:spPr>
          <a:xfrm>
            <a:off x="1767078" y="3300134"/>
            <a:ext cx="10897362" cy="1867178"/>
          </a:xfrm>
          <a:prstGeom prst="rect">
            <a:avLst/>
          </a:prstGeom>
          <a:noFill/>
        </p:spPr>
        <p:txBody>
          <a:bodyPr wrap="square">
            <a:spAutoFit/>
          </a:bodyPr>
          <a:lstStyle/>
          <a:p>
            <a:pPr>
              <a:lnSpc>
                <a:spcPct val="125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b="1" dirty="0">
                <a:ln>
                  <a:solidFill>
                    <a:schemeClr val="accent1">
                      <a:lumMod val="50000"/>
                    </a:schemeClr>
                  </a:solidFill>
                </a:ln>
                <a:solidFill>
                  <a:schemeClr val="accent1">
                    <a:lumMod val="50000"/>
                  </a:schemeClr>
                </a:solidFill>
                <a:effectLst/>
                <a:latin typeface="Calibri" panose="020F0502020204030204" pitchFamily="34" charset="0"/>
                <a:ea typeface="Calibri" panose="020F0502020204030204" pitchFamily="34" charset="0"/>
                <a:cs typeface="Twentieth Century"/>
              </a:rPr>
              <a:t>What are the advantages of ratio analysis?</a:t>
            </a:r>
            <a:endParaRPr lang="en-CA" sz="2400" b="1" dirty="0">
              <a:ln>
                <a:solidFill>
                  <a:schemeClr val="accent1">
                    <a:lumMod val="50000"/>
                  </a:schemeClr>
                </a:solidFill>
              </a:ln>
              <a:solidFill>
                <a:schemeClr val="accent1">
                  <a:lumMod val="50000"/>
                </a:schemeClr>
              </a:solidFill>
              <a:effectLst/>
              <a:latin typeface="Twentieth Century"/>
              <a:ea typeface="Twentieth Century"/>
              <a:cs typeface="Twentieth Century"/>
            </a:endParaRPr>
          </a:p>
          <a:p>
            <a:pPr marL="342900" lvl="0" indent="-342900">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Noto Sans Symbols"/>
              </a:rPr>
              <a:t>It simplifies the financial statements.</a:t>
            </a:r>
            <a:endParaRPr lang="en-CA" sz="2400" dirty="0">
              <a:latin typeface="Noto Sans Symbols"/>
              <a:ea typeface="Calibri" panose="020F0502020204030204" pitchFamily="34" charset="0"/>
              <a:cs typeface="Noto Sans Symbols"/>
            </a:endParaRPr>
          </a:p>
          <a:p>
            <a:pPr marL="342900" lvl="0" indent="-342900">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rPr>
              <a:t>It highlights valuable information in a simple form rather than performing an analysis of a financial statement. </a:t>
            </a:r>
            <a:endParaRPr lang="en-US" sz="2400" dirty="0"/>
          </a:p>
        </p:txBody>
      </p:sp>
      <p:pic>
        <p:nvPicPr>
          <p:cNvPr id="1026" name="Picture 2">
            <a:extLst>
              <a:ext uri="{FF2B5EF4-FFF2-40B4-BE49-F238E27FC236}">
                <a16:creationId xmlns:a16="http://schemas.microsoft.com/office/drawing/2014/main" id="{2BBD1E7B-3055-46A4-D133-F9FCE16C894E}"/>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foregroundMark x1="51000" y1="50276" x2="41500" y2="41713"/>
                        <a14:foregroundMark x1="41500" y1="41713" x2="47667" y2="58840"/>
                        <a14:foregroundMark x1="47667" y1="58840" x2="51333" y2="53315"/>
                        <a14:foregroundMark x1="52167" y1="47238" x2="56333" y2="53315"/>
                        <a14:foregroundMark x1="52500" y1="43646" x2="56333" y2="38398"/>
                        <a14:foregroundMark x1="70000" y1="65470" x2="81000" y2="65746"/>
                        <a14:foregroundMark x1="81000" y1="65746" x2="84000" y2="65193"/>
                        <a14:foregroundMark x1="55500" y1="66575" x2="44500" y2="65470"/>
                        <a14:foregroundMark x1="57500" y1="65746" x2="55667" y2="65193"/>
                        <a14:foregroundMark x1="51833" y1="70718" x2="44333" y2="66022"/>
                        <a14:foregroundMark x1="30333" y1="66298" x2="17667" y2="64365"/>
                        <a14:foregroundMark x1="18333" y1="67956" x2="23500" y2="67680"/>
                        <a14:foregroundMark x1="32000" y1="64641" x2="32500" y2="64641"/>
                        <a14:foregroundMark x1="34333" y1="64917" x2="30167" y2="64088"/>
                        <a14:foregroundMark x1="24500" y1="64088" x2="18833" y2="64641"/>
                        <a14:foregroundMark x1="82000" y1="51105" x2="75833" y2="38674"/>
                        <a14:foregroundMark x1="75833" y1="38674" x2="73833" y2="52486"/>
                        <a14:foregroundMark x1="73833" y1="52486" x2="78833" y2="53315"/>
                      </a14:backgroundRemoval>
                    </a14:imgEffect>
                  </a14:imgLayer>
                </a14:imgProps>
              </a:ext>
              <a:ext uri="{28A0092B-C50C-407E-A947-70E740481C1C}">
                <a14:useLocalDpi xmlns:a14="http://schemas.microsoft.com/office/drawing/2010/main" val="0"/>
              </a:ext>
            </a:extLst>
          </a:blip>
          <a:srcRect/>
          <a:stretch>
            <a:fillRect/>
          </a:stretch>
        </p:blipFill>
        <p:spPr bwMode="auto">
          <a:xfrm>
            <a:off x="2790657" y="4078224"/>
            <a:ext cx="6610685" cy="3988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1310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 calcmode="lin" valueType="num">
                                      <p:cBhvr additive="base">
                                        <p:cTn id="2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0ED63-732B-43E7-A552-9D0F88A4CEFF}"/>
              </a:ext>
            </a:extLst>
          </p:cNvPr>
          <p:cNvSpPr>
            <a:spLocks noGrp="1"/>
          </p:cNvSpPr>
          <p:nvPr>
            <p:ph type="title"/>
          </p:nvPr>
        </p:nvSpPr>
        <p:spPr>
          <a:xfrm>
            <a:off x="836676" y="0"/>
            <a:ext cx="10515600" cy="1325563"/>
          </a:xfrm>
        </p:spPr>
        <p:txBody>
          <a:bodyPr>
            <a:normAutofit/>
          </a:bodyPr>
          <a:lstStyle/>
          <a:p>
            <a:pPr algn="ctr"/>
            <a:r>
              <a:rPr lang="en-CA" sz="7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Profitability Ratios</a:t>
            </a:r>
            <a:endParaRPr lang="en-US" sz="72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E0AA3D4-BFE9-CCD4-0802-115C13B543DB}"/>
              </a:ext>
            </a:extLst>
          </p:cNvPr>
          <p:cNvSpPr txBox="1"/>
          <p:nvPr/>
        </p:nvSpPr>
        <p:spPr>
          <a:xfrm>
            <a:off x="1256172" y="2320033"/>
            <a:ext cx="9676608" cy="1805623"/>
          </a:xfrm>
          <a:prstGeom prst="rect">
            <a:avLst/>
          </a:prstGeom>
          <a:noFill/>
        </p:spPr>
        <p:txBody>
          <a:bodyPr wrap="square">
            <a:spAutoFit/>
          </a:bodyPr>
          <a:lstStyle/>
          <a:p>
            <a:pPr algn="ctr">
              <a:lnSpc>
                <a:spcPct val="125000"/>
              </a:lnSpc>
              <a:spcAft>
                <a:spcPts val="800"/>
              </a:spcAft>
            </a:pPr>
            <a:r>
              <a:rPr lang="en-CA" sz="2800" dirty="0">
                <a:solidFill>
                  <a:srgbClr val="000000"/>
                </a:solidFill>
                <a:effectLst/>
                <a:latin typeface="Calibri" panose="020F0502020204030204" pitchFamily="34" charset="0"/>
                <a:ea typeface="Calibri" panose="020F0502020204030204" pitchFamily="34" charset="0"/>
                <a:cs typeface="Twentieth Century"/>
              </a:rPr>
              <a:t>Here are the two profitability ratios that you need to know:</a:t>
            </a:r>
            <a:endParaRPr lang="en-CA" sz="2800" dirty="0">
              <a:effectLst/>
              <a:latin typeface="Twentieth Century"/>
              <a:ea typeface="Twentieth Century"/>
              <a:cs typeface="Twentieth Century"/>
            </a:endParaRPr>
          </a:p>
          <a:p>
            <a:pPr marL="342900" lvl="0" indent="-342900" algn="ctr">
              <a:lnSpc>
                <a:spcPct val="125000"/>
              </a:lnSpc>
              <a:spcAft>
                <a:spcPts val="800"/>
              </a:spcAft>
              <a:buFont typeface="+mj-lt"/>
              <a:buAutoNum type="arabicPeriod"/>
            </a:pPr>
            <a:r>
              <a:rPr lang="en-CA" sz="2800" dirty="0">
                <a:solidFill>
                  <a:srgbClr val="000000"/>
                </a:solidFill>
                <a:effectLst/>
                <a:latin typeface="Calibri" panose="020F0502020204030204" pitchFamily="34" charset="0"/>
                <a:ea typeface="Calibri" panose="020F0502020204030204" pitchFamily="34" charset="0"/>
                <a:cs typeface="Twentieth Century"/>
              </a:rPr>
              <a:t>Gross profit margin</a:t>
            </a:r>
            <a:endParaRPr lang="en-CA" sz="2800" dirty="0">
              <a:solidFill>
                <a:srgbClr val="000000"/>
              </a:solidFill>
              <a:effectLst/>
              <a:latin typeface="Twentieth Century"/>
              <a:ea typeface="Twentieth Century"/>
              <a:cs typeface="Twentieth Century"/>
            </a:endParaRPr>
          </a:p>
          <a:p>
            <a:pPr algn="ctr"/>
            <a:r>
              <a:rPr lang="en-CA" sz="2800" dirty="0">
                <a:solidFill>
                  <a:srgbClr val="000000"/>
                </a:solidFill>
                <a:effectLst/>
                <a:latin typeface="Calibri" panose="020F0502020204030204" pitchFamily="34" charset="0"/>
                <a:ea typeface="Calibri" panose="020F0502020204030204" pitchFamily="34" charset="0"/>
              </a:rPr>
              <a:t>2. Net profit margin</a:t>
            </a:r>
            <a:endParaRPr lang="en-US" sz="2800" dirty="0"/>
          </a:p>
        </p:txBody>
      </p:sp>
      <p:pic>
        <p:nvPicPr>
          <p:cNvPr id="2050" name="Picture 2">
            <a:extLst>
              <a:ext uri="{FF2B5EF4-FFF2-40B4-BE49-F238E27FC236}">
                <a16:creationId xmlns:a16="http://schemas.microsoft.com/office/drawing/2014/main" id="{FF551DA2-C310-F5F7-126A-70FA995AB7EE}"/>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foregroundMark x1="37167" y1="57167" x2="39333" y2="28167"/>
                        <a14:foregroundMark x1="39333" y1="28167" x2="45167" y2="55167"/>
                        <a14:foregroundMark x1="45167" y1="55167" x2="51667" y2="37667"/>
                        <a14:foregroundMark x1="51667" y1="37667" x2="58500" y2="53167"/>
                        <a14:foregroundMark x1="58500" y1="53167" x2="58167" y2="56000"/>
                        <a14:foregroundMark x1="60333" y1="57833" x2="40667" y2="56167"/>
                        <a14:foregroundMark x1="40667" y1="56167" x2="33833" y2="48000"/>
                        <a14:foregroundMark x1="33833" y1="48000" x2="34500" y2="38333"/>
                        <a14:foregroundMark x1="34500" y1="38333" x2="51500" y2="29667"/>
                        <a14:foregroundMark x1="51500" y1="29667" x2="61333" y2="34500"/>
                        <a14:foregroundMark x1="61333" y1="34500" x2="62000" y2="58500"/>
                        <a14:foregroundMark x1="62000" y1="58500" x2="54333" y2="63000"/>
                        <a14:foregroundMark x1="54333" y1="63000" x2="35000" y2="60667"/>
                        <a14:foregroundMark x1="26000" y1="61500" x2="26000" y2="32000"/>
                        <a14:foregroundMark x1="29000" y1="60667" x2="27833" y2="39833"/>
                        <a14:foregroundMark x1="68167" y1="31833" x2="68333" y2="40333"/>
                        <a14:foregroundMark x1="68333" y1="40333" x2="68333" y2="40333"/>
                        <a14:foregroundMark x1="71667" y1="45167" x2="72000" y2="52333"/>
                        <a14:foregroundMark x1="68000" y1="48833" x2="68333" y2="54167"/>
                        <a14:foregroundMark x1="45833" y1="67500" x2="54667" y2="68333"/>
                        <a14:foregroundMark x1="54667" y1="68333" x2="70167" y2="68000"/>
                        <a14:foregroundMark x1="59167" y1="65500" x2="25000" y2="65667"/>
                        <a14:foregroundMark x1="49833" y1="51500" x2="54167" y2="50667"/>
                        <a14:foregroundMark x1="60167" y1="45000" x2="58333" y2="43667"/>
                        <a14:foregroundMark x1="63000" y1="35000" x2="53833" y2="25167"/>
                        <a14:foregroundMark x1="53833" y1="25167" x2="34333" y2="27500"/>
                        <a14:foregroundMark x1="34333" y1="27500" x2="32833" y2="37333"/>
                        <a14:foregroundMark x1="28833" y1="25500" x2="40000" y2="20500"/>
                        <a14:foregroundMark x1="40000" y1="20500" x2="47333" y2="20500"/>
                      </a14:backgroundRemoval>
                    </a14:imgEffect>
                  </a14:imgLayer>
                </a14:imgProps>
              </a:ext>
              <a:ext uri="{28A0092B-C50C-407E-A947-70E740481C1C}">
                <a14:useLocalDpi xmlns:a14="http://schemas.microsoft.com/office/drawing/2010/main" val="0"/>
              </a:ext>
            </a:extLst>
          </a:blip>
          <a:srcRect/>
          <a:stretch>
            <a:fillRect/>
          </a:stretch>
        </p:blipFill>
        <p:spPr bwMode="auto">
          <a:xfrm>
            <a:off x="7800253" y="2983233"/>
            <a:ext cx="3878557" cy="387855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1DBBCAC-5D82-9ED1-EECF-BC6297298854}"/>
              </a:ext>
            </a:extLst>
          </p:cNvPr>
          <p:cNvSpPr txBox="1"/>
          <p:nvPr/>
        </p:nvSpPr>
        <p:spPr>
          <a:xfrm>
            <a:off x="1652844" y="1160436"/>
            <a:ext cx="8883263" cy="662361"/>
          </a:xfrm>
          <a:prstGeom prst="rect">
            <a:avLst/>
          </a:prstGeom>
          <a:noFill/>
        </p:spPr>
        <p:txBody>
          <a:bodyPr wrap="square">
            <a:spAutoFit/>
          </a:bodyPr>
          <a:lstStyle/>
          <a:p>
            <a:pPr algn="ctr">
              <a:lnSpc>
                <a:spcPct val="125000"/>
              </a:lnSpc>
              <a:spcAft>
                <a:spcPts val="800"/>
              </a:spcAft>
            </a:pPr>
            <a:r>
              <a:rPr lang="en-CA" sz="3200" u="sng" dirty="0">
                <a:solidFill>
                  <a:srgbClr val="000000"/>
                </a:solidFill>
                <a:effectLst/>
                <a:latin typeface="Calibri" panose="020F0502020204030204" pitchFamily="34" charset="0"/>
                <a:ea typeface="Calibri" panose="020F0502020204030204" pitchFamily="34" charset="0"/>
                <a:cs typeface="Twentieth Century"/>
              </a:rPr>
              <a:t>How well does your business generate profits?</a:t>
            </a:r>
            <a:endParaRPr lang="en-CA" sz="3200" u="sng" dirty="0">
              <a:effectLst/>
              <a:latin typeface="Twentieth Century"/>
              <a:ea typeface="Twentieth Century"/>
              <a:cs typeface="Twentieth Century"/>
            </a:endParaRPr>
          </a:p>
        </p:txBody>
      </p:sp>
    </p:spTree>
    <p:extLst>
      <p:ext uri="{BB962C8B-B14F-4D97-AF65-F5344CB8AC3E}">
        <p14:creationId xmlns:p14="http://schemas.microsoft.com/office/powerpoint/2010/main" val="92331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B4F11-8695-7C63-EE2D-1B56CC0C7B15}"/>
              </a:ext>
            </a:extLst>
          </p:cNvPr>
          <p:cNvSpPr>
            <a:spLocks noGrp="1"/>
          </p:cNvSpPr>
          <p:nvPr>
            <p:ph type="title"/>
          </p:nvPr>
        </p:nvSpPr>
        <p:spPr/>
        <p:txBody>
          <a:bodyPr>
            <a:normAutofit/>
          </a:bodyPr>
          <a:lstStyle/>
          <a:p>
            <a:pPr algn="ctr"/>
            <a:r>
              <a:rPr lang="en-CA" sz="6000" b="1" dirty="0">
                <a:latin typeface="Arial" panose="020B0604020202020204" pitchFamily="34" charset="0"/>
                <a:cs typeface="Arial" panose="020B0604020202020204" pitchFamily="34" charset="0"/>
              </a:rPr>
              <a:t>Gross Profit Margin</a:t>
            </a:r>
            <a:endParaRPr lang="en-US" sz="6000" b="1"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10E39D7-4AFA-4A7B-C696-406823B7C7D4}"/>
              </a:ext>
            </a:extLst>
          </p:cNvPr>
          <p:cNvSpPr txBox="1"/>
          <p:nvPr/>
        </p:nvSpPr>
        <p:spPr>
          <a:xfrm>
            <a:off x="230886" y="1631283"/>
            <a:ext cx="6094476" cy="461665"/>
          </a:xfrm>
          <a:prstGeom prst="rect">
            <a:avLst/>
          </a:prstGeom>
          <a:noFill/>
        </p:spPr>
        <p:txBody>
          <a:bodyPr wrap="square">
            <a:spAutoFit/>
          </a:bodyPr>
          <a:lstStyle/>
          <a:p>
            <a:r>
              <a:rPr lang="en-CA" sz="2400" b="1" dirty="0">
                <a:solidFill>
                  <a:srgbClr val="000000"/>
                </a:solidFill>
                <a:effectLst/>
                <a:latin typeface="Calibri" panose="020F0502020204030204" pitchFamily="34" charset="0"/>
                <a:ea typeface="Calibri" panose="020F0502020204030204" pitchFamily="34" charset="0"/>
              </a:rPr>
              <a:t>Gross profit margin: </a:t>
            </a:r>
            <a:endParaRPr lang="en-US" sz="2400" dirty="0"/>
          </a:p>
        </p:txBody>
      </p:sp>
      <p:sp>
        <p:nvSpPr>
          <p:cNvPr id="4" name="TextBox 3">
            <a:extLst>
              <a:ext uri="{FF2B5EF4-FFF2-40B4-BE49-F238E27FC236}">
                <a16:creationId xmlns:a16="http://schemas.microsoft.com/office/drawing/2014/main" id="{95540968-ABC4-C873-7D16-A62F2D8E4A61}"/>
              </a:ext>
            </a:extLst>
          </p:cNvPr>
          <p:cNvSpPr txBox="1"/>
          <p:nvPr/>
        </p:nvSpPr>
        <p:spPr>
          <a:xfrm>
            <a:off x="380658" y="2228671"/>
            <a:ext cx="10973142" cy="1200329"/>
          </a:xfrm>
          <a:prstGeom prst="rect">
            <a:avLst/>
          </a:prstGeom>
          <a:noFill/>
        </p:spPr>
        <p:txBody>
          <a:bodyPr wrap="square">
            <a:spAutoFit/>
          </a:bodyPr>
          <a:lstStyle/>
          <a:p>
            <a:r>
              <a:rPr lang="en-CA" sz="2400" dirty="0">
                <a:solidFill>
                  <a:srgbClr val="000000"/>
                </a:solidFill>
                <a:effectLst/>
                <a:latin typeface="Calibri" panose="020F0502020204030204" pitchFamily="34" charset="0"/>
                <a:ea typeface="Calibri" panose="020F0502020204030204" pitchFamily="34" charset="0"/>
              </a:rPr>
              <a:t>The gross profit margin tells you what your business made after paying for the direct cost, including labor, materials, and other direct production costs.  Without a high enough gross profit margin, you won’t have a viable business, at least not for long.</a:t>
            </a:r>
            <a:endParaRPr lang="en-US" sz="2400" dirty="0"/>
          </a:p>
        </p:txBody>
      </p:sp>
      <p:sp>
        <p:nvSpPr>
          <p:cNvPr id="5" name="TextBox 4">
            <a:extLst>
              <a:ext uri="{FF2B5EF4-FFF2-40B4-BE49-F238E27FC236}">
                <a16:creationId xmlns:a16="http://schemas.microsoft.com/office/drawing/2014/main" id="{EA6F9542-B279-C745-6984-7D36E4D64774}"/>
              </a:ext>
            </a:extLst>
          </p:cNvPr>
          <p:cNvSpPr txBox="1"/>
          <p:nvPr/>
        </p:nvSpPr>
        <p:spPr>
          <a:xfrm>
            <a:off x="586740" y="3966983"/>
            <a:ext cx="5382768" cy="991731"/>
          </a:xfrm>
          <a:prstGeom prst="snip2DiagRect">
            <a:avLst>
              <a:gd name="adj1" fmla="val 4610"/>
              <a:gd name="adj2" fmla="val 16667"/>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CA" sz="2400" b="1" i="1" dirty="0">
                <a:latin typeface="Calibri" panose="020F0502020204030204" pitchFamily="34" charset="0"/>
                <a:ea typeface="Calibri" panose="020F0502020204030204" pitchFamily="34" charset="0"/>
              </a:rPr>
              <a:t>Formula and Calculation for Gross Profit Margin:</a:t>
            </a:r>
            <a:endParaRPr lang="en-US" sz="2400" b="1" i="1" dirty="0"/>
          </a:p>
        </p:txBody>
      </p:sp>
      <p:sp>
        <p:nvSpPr>
          <p:cNvPr id="6" name="TextBox 5">
            <a:extLst>
              <a:ext uri="{FF2B5EF4-FFF2-40B4-BE49-F238E27FC236}">
                <a16:creationId xmlns:a16="http://schemas.microsoft.com/office/drawing/2014/main" id="{0DE0F3D8-F120-4B36-DAD4-341BD70ABEDE}"/>
              </a:ext>
            </a:extLst>
          </p:cNvPr>
          <p:cNvSpPr txBox="1"/>
          <p:nvPr/>
        </p:nvSpPr>
        <p:spPr>
          <a:xfrm>
            <a:off x="380658" y="5308884"/>
            <a:ext cx="6121908" cy="1200329"/>
          </a:xfrm>
          <a:prstGeom prst="rect">
            <a:avLst/>
          </a:prstGeom>
          <a:noFill/>
        </p:spPr>
        <p:txBody>
          <a:bodyPr wrap="square">
            <a:spAutoFit/>
          </a:bodyPr>
          <a:lstStyle/>
          <a:p>
            <a:pPr algn="ctr"/>
            <a:r>
              <a:rPr lang="en-CA" sz="2400" u="sng" dirty="0">
                <a:solidFill>
                  <a:srgbClr val="000000"/>
                </a:solidFill>
                <a:effectLst/>
                <a:latin typeface="Calibri" panose="020F0502020204030204" pitchFamily="34" charset="0"/>
                <a:ea typeface="Calibri" panose="020F0502020204030204" pitchFamily="34" charset="0"/>
              </a:rPr>
              <a:t>Gross profit margin = Gross Profit / revenue x 100*</a:t>
            </a:r>
          </a:p>
          <a:p>
            <a:pPr algn="ctr"/>
            <a:endParaRPr lang="en-CA" sz="2400" u="sng" dirty="0">
              <a:solidFill>
                <a:srgbClr val="000000"/>
              </a:solidFill>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18DC4541-BF15-D62C-DBF3-33D9BFD6B233}"/>
              </a:ext>
            </a:extLst>
          </p:cNvPr>
          <p:cNvSpPr txBox="1"/>
          <p:nvPr/>
        </p:nvSpPr>
        <p:spPr>
          <a:xfrm rot="21253987">
            <a:off x="6568508" y="4422685"/>
            <a:ext cx="5105400" cy="1569660"/>
          </a:xfrm>
          <a:prstGeom prst="rect">
            <a:avLst/>
          </a:prstGeom>
          <a:noFill/>
        </p:spPr>
        <p:txBody>
          <a:bodyPr wrap="square">
            <a:spAutoFit/>
          </a:bodyPr>
          <a:lstStyle/>
          <a:p>
            <a:pPr algn="ctr"/>
            <a:r>
              <a:rPr lang="en-CA" sz="2400" i="1" dirty="0">
                <a:ln w="0"/>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2700000" scaled="1"/>
                  <a:tileRect/>
                </a:gra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rPr>
              <a:t>*Remember: Multiplying the figure by 100 will convert it to a percentage.</a:t>
            </a:r>
            <a:br>
              <a:rPr lang="en-CA" sz="2400" i="1" u="sng" dirty="0">
                <a:ln w="0"/>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2700000" scaled="1"/>
                  <a:tileRect/>
                </a:gra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rPr>
            </a:br>
            <a:br>
              <a:rPr lang="en-CA" sz="2400" u="sng" dirty="0">
                <a:solidFill>
                  <a:srgbClr val="000000"/>
                </a:solidFill>
                <a:effectLst/>
                <a:latin typeface="Calibri" panose="020F0502020204030204" pitchFamily="34" charset="0"/>
                <a:ea typeface="Calibri" panose="020F0502020204030204" pitchFamily="34" charset="0"/>
              </a:rPr>
            </a:br>
            <a:endParaRPr lang="en-CA" sz="2400" u="sng" dirty="0">
              <a:effectLst/>
              <a:latin typeface="Twentieth Century"/>
              <a:ea typeface="Twentieth Century"/>
              <a:cs typeface="Twentieth Century"/>
            </a:endParaRPr>
          </a:p>
        </p:txBody>
      </p:sp>
    </p:spTree>
    <p:extLst>
      <p:ext uri="{BB962C8B-B14F-4D97-AF65-F5344CB8AC3E}">
        <p14:creationId xmlns:p14="http://schemas.microsoft.com/office/powerpoint/2010/main" val="3658924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6"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DD36924-31FC-B2B5-3B41-28D72DD6EC8B}"/>
              </a:ext>
            </a:extLst>
          </p:cNvPr>
          <p:cNvSpPr>
            <a:spLocks noGrp="1"/>
          </p:cNvSpPr>
          <p:nvPr>
            <p:ph type="title"/>
          </p:nvPr>
        </p:nvSpPr>
        <p:spPr>
          <a:xfrm>
            <a:off x="419100" y="-192659"/>
            <a:ext cx="11353800" cy="1325563"/>
          </a:xfrm>
        </p:spPr>
        <p:txBody>
          <a:bodyPr>
            <a:normAutofit/>
          </a:bodyPr>
          <a:lstStyle/>
          <a:p>
            <a:pPr algn="ctr"/>
            <a:r>
              <a:rPr lang="en-CA" sz="7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Net Profit Margin</a:t>
            </a:r>
            <a:endParaRPr lang="en-US" sz="72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FB1237E-56C9-F86A-FB52-4DDA92B65284}"/>
              </a:ext>
            </a:extLst>
          </p:cNvPr>
          <p:cNvSpPr txBox="1"/>
          <p:nvPr/>
        </p:nvSpPr>
        <p:spPr>
          <a:xfrm>
            <a:off x="0" y="957926"/>
            <a:ext cx="6428232" cy="5201424"/>
          </a:xfrm>
          <a:prstGeom prst="rect">
            <a:avLst/>
          </a:prstGeom>
          <a:noFill/>
        </p:spPr>
        <p:txBody>
          <a:bodyPr wrap="square">
            <a:spAutoFit/>
          </a:bodyPr>
          <a:lstStyle/>
          <a:p>
            <a:pPr>
              <a:spcAft>
                <a:spcPts val="800"/>
              </a:spcAft>
            </a:pPr>
            <a:r>
              <a:rPr lang="en-CA" sz="2400" b="1" dirty="0">
                <a:solidFill>
                  <a:srgbClr val="000000"/>
                </a:solidFill>
                <a:effectLst/>
                <a:latin typeface="Calibri" panose="020F0502020204030204" pitchFamily="34" charset="0"/>
                <a:ea typeface="Calibri" panose="020F0502020204030204" pitchFamily="34" charset="0"/>
                <a:cs typeface="Twentieth Century"/>
              </a:rPr>
              <a:t>Net profit margin:</a:t>
            </a:r>
            <a:endParaRPr lang="en-CA" sz="2400" dirty="0">
              <a:effectLst/>
              <a:latin typeface="Twentieth Century"/>
              <a:ea typeface="Twentieth Century"/>
              <a:cs typeface="Twentieth Century"/>
            </a:endParaRPr>
          </a:p>
          <a:p>
            <a:pPr>
              <a:spcAft>
                <a:spcPts val="800"/>
              </a:spcAft>
            </a:pPr>
            <a:r>
              <a:rPr lang="en-CA" sz="2400" dirty="0">
                <a:solidFill>
                  <a:srgbClr val="000000"/>
                </a:solidFill>
                <a:effectLst/>
                <a:latin typeface="Calibri" panose="020F0502020204030204" pitchFamily="34" charset="0"/>
                <a:ea typeface="Calibri" panose="020F0502020204030204" pitchFamily="34" charset="0"/>
                <a:cs typeface="Twentieth Century"/>
              </a:rPr>
              <a:t>The net profit margin illustrates how much each revenue dollar translates into profit. This ratio is considered one of the most important indicators of a company's overall financial health.  </a:t>
            </a:r>
            <a:endParaRPr lang="en-CA" sz="2400" dirty="0">
              <a:effectLst/>
              <a:latin typeface="Twentieth Century"/>
              <a:ea typeface="Twentieth Century"/>
              <a:cs typeface="Twentieth Century"/>
            </a:endParaRPr>
          </a:p>
          <a:p>
            <a:pPr marL="342900" lvl="0" indent="-342900">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You can assess whether current practices are working and forecast profits based on revenues by tracking increases and decreases in your net profit margin. </a:t>
            </a:r>
            <a:endParaRPr lang="en-CA" sz="2400" dirty="0">
              <a:effectLst/>
              <a:latin typeface="Noto Sans Symbols"/>
              <a:ea typeface="Noto Sans Symbols"/>
              <a:cs typeface="Noto Sans Symbols"/>
            </a:endParaRPr>
          </a:p>
          <a:p>
            <a:pPr marL="342900" lvl="0" indent="-342900">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In practice, since the net profit margin is expressed as a percentage rather than a dollar, it becomes easy to compare the profitability of two or more businesses regardless of size.</a:t>
            </a:r>
            <a:endParaRPr lang="en-CA" sz="2400" dirty="0">
              <a:effectLst/>
              <a:latin typeface="Noto Sans Symbols"/>
              <a:ea typeface="Noto Sans Symbols"/>
              <a:cs typeface="Noto Sans Symbols"/>
            </a:endParaRPr>
          </a:p>
        </p:txBody>
      </p:sp>
      <p:sp>
        <p:nvSpPr>
          <p:cNvPr id="6" name="TextBox 5">
            <a:extLst>
              <a:ext uri="{FF2B5EF4-FFF2-40B4-BE49-F238E27FC236}">
                <a16:creationId xmlns:a16="http://schemas.microsoft.com/office/drawing/2014/main" id="{432B7122-98E3-4CEC-0E0C-29A7EFADFEC1}"/>
              </a:ext>
            </a:extLst>
          </p:cNvPr>
          <p:cNvSpPr txBox="1"/>
          <p:nvPr/>
        </p:nvSpPr>
        <p:spPr>
          <a:xfrm>
            <a:off x="6518148" y="1483099"/>
            <a:ext cx="5382768" cy="991731"/>
          </a:xfrm>
          <a:prstGeom prst="snip2DiagRect">
            <a:avLst>
              <a:gd name="adj1" fmla="val 4610"/>
              <a:gd name="adj2" fmla="val 16667"/>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en-CA" sz="2400" b="1" i="1" dirty="0">
                <a:latin typeface="Calibri" panose="020F0502020204030204" pitchFamily="34" charset="0"/>
                <a:ea typeface="Calibri" panose="020F0502020204030204" pitchFamily="34" charset="0"/>
              </a:rPr>
              <a:t>Formula and Calculation for Net Profit Margin:</a:t>
            </a:r>
            <a:endParaRPr lang="en-US" sz="2400" b="1" i="1" dirty="0"/>
          </a:p>
        </p:txBody>
      </p:sp>
      <p:sp>
        <p:nvSpPr>
          <p:cNvPr id="8" name="TextBox 7">
            <a:extLst>
              <a:ext uri="{FF2B5EF4-FFF2-40B4-BE49-F238E27FC236}">
                <a16:creationId xmlns:a16="http://schemas.microsoft.com/office/drawing/2014/main" id="{6B35C8F5-8CD6-D537-23E8-BF1D0256B205}"/>
              </a:ext>
            </a:extLst>
          </p:cNvPr>
          <p:cNvSpPr txBox="1"/>
          <p:nvPr/>
        </p:nvSpPr>
        <p:spPr>
          <a:xfrm>
            <a:off x="6451854" y="2727641"/>
            <a:ext cx="5515356" cy="830997"/>
          </a:xfrm>
          <a:prstGeom prst="rect">
            <a:avLst/>
          </a:prstGeom>
          <a:noFill/>
        </p:spPr>
        <p:txBody>
          <a:bodyPr wrap="square">
            <a:spAutoFit/>
          </a:bodyPr>
          <a:lstStyle/>
          <a:p>
            <a:pPr algn="ctr"/>
            <a:r>
              <a:rPr lang="en-CA" sz="2400" u="sng" dirty="0">
                <a:solidFill>
                  <a:srgbClr val="000000"/>
                </a:solidFill>
                <a:effectLst/>
                <a:latin typeface="Calibri" panose="020F0502020204030204" pitchFamily="34" charset="0"/>
                <a:ea typeface="Calibri" panose="020F0502020204030204" pitchFamily="34" charset="0"/>
              </a:rPr>
              <a:t>Net profit margin = Net Profit / revenue x 100</a:t>
            </a:r>
            <a:endParaRPr lang="en-US" sz="2400" u="sng" dirty="0"/>
          </a:p>
        </p:txBody>
      </p:sp>
      <p:sp>
        <p:nvSpPr>
          <p:cNvPr id="9" name="Oval 8">
            <a:extLst>
              <a:ext uri="{FF2B5EF4-FFF2-40B4-BE49-F238E27FC236}">
                <a16:creationId xmlns:a16="http://schemas.microsoft.com/office/drawing/2014/main" id="{E6BE22C6-FD9B-8EE2-4C50-2DFD999D7A53}"/>
              </a:ext>
            </a:extLst>
          </p:cNvPr>
          <p:cNvSpPr/>
          <p:nvPr/>
        </p:nvSpPr>
        <p:spPr>
          <a:xfrm>
            <a:off x="6647688" y="3973306"/>
            <a:ext cx="5472684" cy="2803190"/>
          </a:xfrm>
          <a:prstGeom prst="ellipse">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2700000" scaled="1"/>
            <a:tileRect/>
          </a:gradFill>
          <a:scene3d>
            <a:camera prst="orthographicFront"/>
            <a:lightRig rig="threePt" dir="t"/>
          </a:scene3d>
          <a:sp3d>
            <a:bevelT/>
          </a:sp3d>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CA" sz="2400" dirty="0">
                <a:solidFill>
                  <a:schemeClr val="tx1"/>
                </a:solidFill>
              </a:rPr>
              <a:t>The following slides will contain tables to demonstrate these concepts in action. We suggest you follow the excel tables to fully understand the info!</a:t>
            </a:r>
            <a:endParaRPr lang="en-US" sz="2400" dirty="0">
              <a:solidFill>
                <a:schemeClr val="tx1"/>
              </a:solidFill>
            </a:endParaRPr>
          </a:p>
        </p:txBody>
      </p:sp>
    </p:spTree>
    <p:extLst>
      <p:ext uri="{BB962C8B-B14F-4D97-AF65-F5344CB8AC3E}">
        <p14:creationId xmlns:p14="http://schemas.microsoft.com/office/powerpoint/2010/main" val="168158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DA4BF4C-3BF1-EC56-E116-285D6919E158}"/>
              </a:ext>
            </a:extLst>
          </p:cNvPr>
          <p:cNvSpPr txBox="1"/>
          <p:nvPr/>
        </p:nvSpPr>
        <p:spPr>
          <a:xfrm>
            <a:off x="0" y="19628"/>
            <a:ext cx="11555730" cy="461665"/>
          </a:xfrm>
          <a:prstGeom prst="rect">
            <a:avLst/>
          </a:prstGeom>
          <a:noFill/>
        </p:spPr>
        <p:txBody>
          <a:bodyPr wrap="square">
            <a:spAutoFit/>
          </a:bodyPr>
          <a:lstStyle/>
          <a:p>
            <a:r>
              <a:rPr lang="en-CA" sz="2400" b="1" dirty="0">
                <a:solidFill>
                  <a:srgbClr val="000000"/>
                </a:solidFill>
                <a:effectLst/>
                <a:latin typeface="Calibri" panose="020F0502020204030204" pitchFamily="34" charset="0"/>
                <a:ea typeface="Times New Roman" panose="02020603050405020304" pitchFamily="18" charset="0"/>
              </a:rPr>
              <a:t>INCOME STATEMENT, KUUJJUAQ COLORFUL SCARVES, YEAR ENDED DECEMBER 31, 2022</a:t>
            </a:r>
            <a:endParaRPr lang="en-US" sz="2400" dirty="0"/>
          </a:p>
        </p:txBody>
      </p:sp>
      <p:graphicFrame>
        <p:nvGraphicFramePr>
          <p:cNvPr id="5" name="Table 4">
            <a:extLst>
              <a:ext uri="{FF2B5EF4-FFF2-40B4-BE49-F238E27FC236}">
                <a16:creationId xmlns:a16="http://schemas.microsoft.com/office/drawing/2014/main" id="{D74CB0A1-445D-FA79-DED6-E3EFCC0DDCAA}"/>
              </a:ext>
            </a:extLst>
          </p:cNvPr>
          <p:cNvGraphicFramePr>
            <a:graphicFrameLocks noGrp="1"/>
          </p:cNvGraphicFramePr>
          <p:nvPr>
            <p:extLst>
              <p:ext uri="{D42A27DB-BD31-4B8C-83A1-F6EECF244321}">
                <p14:modId xmlns:p14="http://schemas.microsoft.com/office/powerpoint/2010/main" val="4003166340"/>
              </p:ext>
            </p:extLst>
          </p:nvPr>
        </p:nvGraphicFramePr>
        <p:xfrm>
          <a:off x="220717" y="596970"/>
          <a:ext cx="10941558" cy="3667608"/>
        </p:xfrm>
        <a:graphic>
          <a:graphicData uri="http://schemas.openxmlformats.org/drawingml/2006/table">
            <a:tbl>
              <a:tblPr firstRow="1" firstCol="1" bandRow="1">
                <a:tableStyleId>{5C22544A-7EE6-4342-B048-85BDC9FD1C3A}</a:tableStyleId>
              </a:tblPr>
              <a:tblGrid>
                <a:gridCol w="8404364">
                  <a:extLst>
                    <a:ext uri="{9D8B030D-6E8A-4147-A177-3AD203B41FA5}">
                      <a16:colId xmlns:a16="http://schemas.microsoft.com/office/drawing/2014/main" val="130167503"/>
                    </a:ext>
                  </a:extLst>
                </a:gridCol>
                <a:gridCol w="2537194">
                  <a:extLst>
                    <a:ext uri="{9D8B030D-6E8A-4147-A177-3AD203B41FA5}">
                      <a16:colId xmlns:a16="http://schemas.microsoft.com/office/drawing/2014/main" val="1264279431"/>
                    </a:ext>
                  </a:extLst>
                </a:gridCol>
              </a:tblGrid>
              <a:tr h="367011">
                <a:tc>
                  <a:txBody>
                    <a:bodyPr/>
                    <a:lstStyle/>
                    <a:p>
                      <a:pPr>
                        <a:lnSpc>
                          <a:spcPct val="100000"/>
                        </a:lnSpc>
                        <a:spcAft>
                          <a:spcPts val="0"/>
                        </a:spcAft>
                      </a:pPr>
                      <a:r>
                        <a:rPr lang="en-CA" sz="2400" dirty="0">
                          <a:effectLst/>
                        </a:rPr>
                        <a:t>Income </a:t>
                      </a:r>
                      <a:endParaRPr lang="en-CA" sz="2400" dirty="0">
                        <a:effectLst/>
                        <a:latin typeface="Twentieth Century"/>
                        <a:ea typeface="Twentieth Century"/>
                        <a:cs typeface="Twentieth Century"/>
                      </a:endParaRPr>
                    </a:p>
                  </a:txBody>
                  <a:tcPr marL="68580" marR="68580" marT="0" marB="0" anchor="ctr"/>
                </a:tc>
                <a:tc>
                  <a:txBody>
                    <a:bodyPr/>
                    <a:lstStyle/>
                    <a:p>
                      <a:pPr>
                        <a:lnSpc>
                          <a:spcPct val="100000"/>
                        </a:lnSpc>
                        <a:spcAft>
                          <a:spcPts val="0"/>
                        </a:spcAft>
                      </a:pPr>
                      <a:r>
                        <a:rPr lang="en-CA" sz="2400">
                          <a:effectLst/>
                        </a:rPr>
                        <a:t> </a:t>
                      </a:r>
                      <a:endParaRPr lang="en-CA" sz="24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416230306"/>
                  </a:ext>
                </a:extLst>
              </a:tr>
              <a:tr h="367011">
                <a:tc>
                  <a:txBody>
                    <a:bodyPr/>
                    <a:lstStyle/>
                    <a:p>
                      <a:pPr>
                        <a:lnSpc>
                          <a:spcPct val="100000"/>
                        </a:lnSpc>
                        <a:spcAft>
                          <a:spcPts val="0"/>
                        </a:spcAft>
                      </a:pPr>
                      <a:r>
                        <a:rPr lang="en-CA" sz="2400" dirty="0">
                          <a:solidFill>
                            <a:schemeClr val="accent4">
                              <a:lumMod val="60000"/>
                              <a:lumOff val="40000"/>
                            </a:schemeClr>
                          </a:solidFill>
                          <a:effectLst/>
                        </a:rPr>
                        <a:t>Sales revenue</a:t>
                      </a:r>
                      <a:endParaRPr lang="en-CA" sz="2400" dirty="0">
                        <a:solidFill>
                          <a:schemeClr val="accent4">
                            <a:lumMod val="60000"/>
                            <a:lumOff val="40000"/>
                          </a:schemeClr>
                        </a:solidFill>
                        <a:effectLst/>
                        <a:latin typeface="Twentieth Century"/>
                        <a:ea typeface="Twentieth Century"/>
                        <a:cs typeface="Twentieth Century"/>
                      </a:endParaRPr>
                    </a:p>
                  </a:txBody>
                  <a:tcPr marL="68580" marR="68580" marT="0" marB="0" anchor="ctr"/>
                </a:tc>
                <a:tc>
                  <a:txBody>
                    <a:bodyPr/>
                    <a:lstStyle/>
                    <a:p>
                      <a:pPr>
                        <a:lnSpc>
                          <a:spcPct val="100000"/>
                        </a:lnSpc>
                        <a:spcAft>
                          <a:spcPts val="0"/>
                        </a:spcAft>
                      </a:pPr>
                      <a:r>
                        <a:rPr lang="en-CA" sz="2400" dirty="0">
                          <a:effectLst/>
                        </a:rPr>
                        <a:t> $     </a:t>
                      </a:r>
                      <a:r>
                        <a:rPr lang="en-CA" sz="2400" dirty="0">
                          <a:solidFill>
                            <a:srgbClr val="FFC000"/>
                          </a:solidFill>
                          <a:effectLst/>
                        </a:rPr>
                        <a:t>55 930,00 </a:t>
                      </a:r>
                      <a:endParaRPr lang="en-CA" sz="2400" dirty="0">
                        <a:solidFill>
                          <a:srgbClr val="FFC000"/>
                        </a:solidFill>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3186370394"/>
                  </a:ext>
                </a:extLst>
              </a:tr>
              <a:tr h="367011">
                <a:tc>
                  <a:txBody>
                    <a:bodyPr/>
                    <a:lstStyle/>
                    <a:p>
                      <a:pPr>
                        <a:lnSpc>
                          <a:spcPct val="100000"/>
                        </a:lnSpc>
                        <a:spcAft>
                          <a:spcPts val="0"/>
                        </a:spcAft>
                      </a:pPr>
                      <a:r>
                        <a:rPr lang="en-CA" sz="2400" dirty="0">
                          <a:effectLst/>
                        </a:rPr>
                        <a:t>Cost of goods sold</a:t>
                      </a:r>
                      <a:endParaRPr lang="en-CA" sz="2400" dirty="0">
                        <a:effectLst/>
                        <a:latin typeface="Twentieth Century"/>
                        <a:ea typeface="Twentieth Century"/>
                        <a:cs typeface="Twentieth Century"/>
                      </a:endParaRPr>
                    </a:p>
                  </a:txBody>
                  <a:tcPr marL="68580" marR="68580" marT="0" marB="0" anchor="ctr"/>
                </a:tc>
                <a:tc>
                  <a:txBody>
                    <a:bodyPr/>
                    <a:lstStyle/>
                    <a:p>
                      <a:pPr>
                        <a:lnSpc>
                          <a:spcPct val="100000"/>
                        </a:lnSpc>
                        <a:spcAft>
                          <a:spcPts val="0"/>
                        </a:spcAft>
                      </a:pPr>
                      <a:r>
                        <a:rPr lang="en-CA" sz="2400">
                          <a:effectLst/>
                        </a:rPr>
                        <a:t> $     18 317,50 </a:t>
                      </a:r>
                      <a:endParaRPr lang="en-CA" sz="24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3398527604"/>
                  </a:ext>
                </a:extLst>
              </a:tr>
              <a:tr h="367011">
                <a:tc>
                  <a:txBody>
                    <a:bodyPr/>
                    <a:lstStyle/>
                    <a:p>
                      <a:pPr>
                        <a:lnSpc>
                          <a:spcPct val="100000"/>
                        </a:lnSpc>
                        <a:spcAft>
                          <a:spcPts val="0"/>
                        </a:spcAft>
                      </a:pPr>
                      <a:r>
                        <a:rPr lang="en-CA" sz="2400" dirty="0">
                          <a:solidFill>
                            <a:schemeClr val="accent6"/>
                          </a:solidFill>
                          <a:effectLst/>
                        </a:rPr>
                        <a:t>Gross Profit  </a:t>
                      </a:r>
                      <a:endParaRPr lang="en-CA" sz="2400" dirty="0">
                        <a:solidFill>
                          <a:schemeClr val="accent6"/>
                        </a:solidFill>
                        <a:effectLst/>
                        <a:latin typeface="Twentieth Century"/>
                        <a:ea typeface="Twentieth Century"/>
                        <a:cs typeface="Twentieth Century"/>
                      </a:endParaRPr>
                    </a:p>
                  </a:txBody>
                  <a:tcPr marL="68580" marR="68580" marT="0" marB="0" anchor="ctr"/>
                </a:tc>
                <a:tc>
                  <a:txBody>
                    <a:bodyPr/>
                    <a:lstStyle/>
                    <a:p>
                      <a:pPr>
                        <a:lnSpc>
                          <a:spcPct val="100000"/>
                        </a:lnSpc>
                        <a:spcAft>
                          <a:spcPts val="0"/>
                        </a:spcAft>
                      </a:pPr>
                      <a:r>
                        <a:rPr lang="en-CA" sz="2400" dirty="0">
                          <a:effectLst/>
                        </a:rPr>
                        <a:t> $     </a:t>
                      </a:r>
                      <a:r>
                        <a:rPr lang="en-CA" sz="2400" dirty="0">
                          <a:solidFill>
                            <a:schemeClr val="accent6"/>
                          </a:solidFill>
                          <a:effectLst/>
                        </a:rPr>
                        <a:t>37 612,50 </a:t>
                      </a:r>
                      <a:endParaRPr lang="en-CA" sz="2400" dirty="0">
                        <a:solidFill>
                          <a:schemeClr val="accent6"/>
                        </a:solidFill>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3562897430"/>
                  </a:ext>
                </a:extLst>
              </a:tr>
              <a:tr h="367011">
                <a:tc>
                  <a:txBody>
                    <a:bodyPr/>
                    <a:lstStyle/>
                    <a:p>
                      <a:pPr>
                        <a:lnSpc>
                          <a:spcPct val="100000"/>
                        </a:lnSpc>
                        <a:spcAft>
                          <a:spcPts val="0"/>
                        </a:spcAft>
                      </a:pPr>
                      <a:r>
                        <a:rPr lang="en-CA" sz="2400" dirty="0">
                          <a:effectLst/>
                        </a:rPr>
                        <a:t>Total Operating Expenses: </a:t>
                      </a:r>
                      <a:endParaRPr lang="en-CA" sz="2400" dirty="0">
                        <a:effectLst/>
                        <a:latin typeface="Twentieth Century"/>
                        <a:ea typeface="Twentieth Century"/>
                        <a:cs typeface="Twentieth Century"/>
                      </a:endParaRPr>
                    </a:p>
                  </a:txBody>
                  <a:tcPr marL="68580" marR="68580" marT="0" marB="0" anchor="ctr"/>
                </a:tc>
                <a:tc>
                  <a:txBody>
                    <a:bodyPr/>
                    <a:lstStyle/>
                    <a:p>
                      <a:pPr>
                        <a:lnSpc>
                          <a:spcPct val="100000"/>
                        </a:lnSpc>
                        <a:spcAft>
                          <a:spcPts val="0"/>
                        </a:spcAft>
                      </a:pPr>
                      <a:r>
                        <a:rPr lang="en-CA" sz="2400">
                          <a:effectLst/>
                        </a:rPr>
                        <a:t> $     28 736,50 </a:t>
                      </a:r>
                      <a:endParaRPr lang="en-CA" sz="24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106150697"/>
                  </a:ext>
                </a:extLst>
              </a:tr>
              <a:tr h="480720">
                <a:tc>
                  <a:txBody>
                    <a:bodyPr/>
                    <a:lstStyle/>
                    <a:p>
                      <a:pPr>
                        <a:lnSpc>
                          <a:spcPct val="100000"/>
                        </a:lnSpc>
                        <a:spcAft>
                          <a:spcPts val="0"/>
                        </a:spcAft>
                      </a:pPr>
                      <a:r>
                        <a:rPr lang="en-CA" sz="2400">
                          <a:effectLst/>
                        </a:rPr>
                        <a:t>Earnings Before Interest, Taxes, Depreciation, and Amortization (EBITDA) (Gross profit - Operating Expenses)</a:t>
                      </a:r>
                      <a:endParaRPr lang="en-CA" sz="2400">
                        <a:effectLst/>
                        <a:latin typeface="Twentieth Century"/>
                        <a:ea typeface="Twentieth Century"/>
                        <a:cs typeface="Twentieth Century"/>
                      </a:endParaRPr>
                    </a:p>
                  </a:txBody>
                  <a:tcPr marL="68580" marR="68580" marT="0" marB="0" anchor="ctr"/>
                </a:tc>
                <a:tc>
                  <a:txBody>
                    <a:bodyPr/>
                    <a:lstStyle/>
                    <a:p>
                      <a:pPr>
                        <a:lnSpc>
                          <a:spcPct val="100000"/>
                        </a:lnSpc>
                        <a:spcAft>
                          <a:spcPts val="0"/>
                        </a:spcAft>
                      </a:pPr>
                      <a:r>
                        <a:rPr lang="en-CA" sz="2400" dirty="0">
                          <a:effectLst/>
                        </a:rPr>
                        <a:t> $       8 876,00 </a:t>
                      </a:r>
                      <a:endParaRPr lang="en-CA" sz="2400" dirty="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933893600"/>
                  </a:ext>
                </a:extLst>
              </a:tr>
              <a:tr h="367011">
                <a:tc>
                  <a:txBody>
                    <a:bodyPr/>
                    <a:lstStyle/>
                    <a:p>
                      <a:pPr>
                        <a:lnSpc>
                          <a:spcPct val="100000"/>
                        </a:lnSpc>
                        <a:spcAft>
                          <a:spcPts val="0"/>
                        </a:spcAft>
                      </a:pPr>
                      <a:r>
                        <a:rPr lang="en-CA" sz="2400" dirty="0">
                          <a:effectLst/>
                        </a:rPr>
                        <a:t>Pre-Tax Profit and Other Income (EBITDA- debt - depreciation)</a:t>
                      </a:r>
                      <a:endParaRPr lang="en-CA" sz="2400" dirty="0">
                        <a:effectLst/>
                        <a:latin typeface="Twentieth Century"/>
                        <a:ea typeface="Twentieth Century"/>
                        <a:cs typeface="Twentieth Century"/>
                      </a:endParaRPr>
                    </a:p>
                  </a:txBody>
                  <a:tcPr marL="68580" marR="68580" marT="0" marB="0" anchor="ctr"/>
                </a:tc>
                <a:tc>
                  <a:txBody>
                    <a:bodyPr/>
                    <a:lstStyle/>
                    <a:p>
                      <a:pPr>
                        <a:lnSpc>
                          <a:spcPct val="100000"/>
                        </a:lnSpc>
                        <a:spcAft>
                          <a:spcPts val="0"/>
                        </a:spcAft>
                      </a:pPr>
                      <a:r>
                        <a:rPr lang="en-CA" sz="2400">
                          <a:effectLst/>
                        </a:rPr>
                        <a:t> $       7 954,00 </a:t>
                      </a:r>
                      <a:endParaRPr lang="en-CA" sz="24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4103943166"/>
                  </a:ext>
                </a:extLst>
              </a:tr>
              <a:tr h="367011">
                <a:tc>
                  <a:txBody>
                    <a:bodyPr/>
                    <a:lstStyle/>
                    <a:p>
                      <a:pPr>
                        <a:lnSpc>
                          <a:spcPct val="100000"/>
                        </a:lnSpc>
                        <a:spcAft>
                          <a:spcPts val="0"/>
                        </a:spcAft>
                      </a:pPr>
                      <a:r>
                        <a:rPr lang="en-CA" sz="2400">
                          <a:effectLst/>
                        </a:rPr>
                        <a:t>Pre-Tax Profit Taxes (18 % of pre-tax)</a:t>
                      </a:r>
                      <a:endParaRPr lang="en-CA" sz="2400">
                        <a:effectLst/>
                        <a:latin typeface="Twentieth Century"/>
                        <a:ea typeface="Twentieth Century"/>
                        <a:cs typeface="Twentieth Century"/>
                      </a:endParaRPr>
                    </a:p>
                  </a:txBody>
                  <a:tcPr marL="68580" marR="68580" marT="0" marB="0" anchor="ctr"/>
                </a:tc>
                <a:tc>
                  <a:txBody>
                    <a:bodyPr/>
                    <a:lstStyle/>
                    <a:p>
                      <a:pPr>
                        <a:lnSpc>
                          <a:spcPct val="100000"/>
                        </a:lnSpc>
                        <a:spcAft>
                          <a:spcPts val="0"/>
                        </a:spcAft>
                      </a:pPr>
                      <a:r>
                        <a:rPr lang="en-CA" sz="2400">
                          <a:effectLst/>
                        </a:rPr>
                        <a:t> $       1 431,72 </a:t>
                      </a:r>
                      <a:endParaRPr lang="en-CA" sz="2400">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2040168786"/>
                  </a:ext>
                </a:extLst>
              </a:tr>
              <a:tr h="367011">
                <a:tc>
                  <a:txBody>
                    <a:bodyPr/>
                    <a:lstStyle/>
                    <a:p>
                      <a:pPr>
                        <a:lnSpc>
                          <a:spcPct val="100000"/>
                        </a:lnSpc>
                        <a:spcAft>
                          <a:spcPts val="0"/>
                        </a:spcAft>
                      </a:pPr>
                      <a:r>
                        <a:rPr lang="en-CA" sz="2400" u="sng" dirty="0">
                          <a:solidFill>
                            <a:srgbClr val="C00000"/>
                          </a:solidFill>
                          <a:effectLst/>
                        </a:rPr>
                        <a:t>Net Profit </a:t>
                      </a:r>
                      <a:endParaRPr lang="en-CA" sz="2400" dirty="0">
                        <a:solidFill>
                          <a:srgbClr val="C00000"/>
                        </a:solidFill>
                        <a:effectLst/>
                        <a:latin typeface="Twentieth Century"/>
                        <a:ea typeface="Twentieth Century"/>
                        <a:cs typeface="Twentieth Century"/>
                      </a:endParaRPr>
                    </a:p>
                  </a:txBody>
                  <a:tcPr marL="68580" marR="68580" marT="0" marB="0" anchor="ctr"/>
                </a:tc>
                <a:tc>
                  <a:txBody>
                    <a:bodyPr/>
                    <a:lstStyle/>
                    <a:p>
                      <a:pPr>
                        <a:lnSpc>
                          <a:spcPct val="100000"/>
                        </a:lnSpc>
                        <a:spcAft>
                          <a:spcPts val="0"/>
                        </a:spcAft>
                      </a:pPr>
                      <a:r>
                        <a:rPr lang="en-CA" sz="2400" u="sng" dirty="0">
                          <a:effectLst/>
                        </a:rPr>
                        <a:t> $       </a:t>
                      </a:r>
                      <a:r>
                        <a:rPr lang="en-CA" sz="2400" u="sng" dirty="0">
                          <a:solidFill>
                            <a:srgbClr val="C00000"/>
                          </a:solidFill>
                          <a:effectLst/>
                        </a:rPr>
                        <a:t>6 522,28 </a:t>
                      </a:r>
                      <a:endParaRPr lang="en-CA" sz="2400" dirty="0">
                        <a:solidFill>
                          <a:srgbClr val="C00000"/>
                        </a:solidFill>
                        <a:effectLst/>
                        <a:latin typeface="Twentieth Century"/>
                        <a:ea typeface="Twentieth Century"/>
                        <a:cs typeface="Twentieth Century"/>
                      </a:endParaRPr>
                    </a:p>
                  </a:txBody>
                  <a:tcPr marL="68580" marR="68580" marT="0" marB="0" anchor="b"/>
                </a:tc>
                <a:extLst>
                  <a:ext uri="{0D108BD9-81ED-4DB2-BD59-A6C34878D82A}">
                    <a16:rowId xmlns:a16="http://schemas.microsoft.com/office/drawing/2014/main" val="1461943272"/>
                  </a:ext>
                </a:extLst>
              </a:tr>
            </a:tbl>
          </a:graphicData>
        </a:graphic>
      </p:graphicFrame>
      <p:graphicFrame>
        <p:nvGraphicFramePr>
          <p:cNvPr id="6" name="Table 5">
            <a:extLst>
              <a:ext uri="{FF2B5EF4-FFF2-40B4-BE49-F238E27FC236}">
                <a16:creationId xmlns:a16="http://schemas.microsoft.com/office/drawing/2014/main" id="{D1750D9B-BC3B-E7D6-0E48-60234D4C4319}"/>
              </a:ext>
            </a:extLst>
          </p:cNvPr>
          <p:cNvGraphicFramePr>
            <a:graphicFrameLocks noGrp="1"/>
          </p:cNvGraphicFramePr>
          <p:nvPr>
            <p:extLst>
              <p:ext uri="{D42A27DB-BD31-4B8C-83A1-F6EECF244321}">
                <p14:modId xmlns:p14="http://schemas.microsoft.com/office/powerpoint/2010/main" val="1295324121"/>
              </p:ext>
            </p:extLst>
          </p:nvPr>
        </p:nvGraphicFramePr>
        <p:xfrm>
          <a:off x="220717" y="4380256"/>
          <a:ext cx="10941558" cy="2286000"/>
        </p:xfrm>
        <a:graphic>
          <a:graphicData uri="http://schemas.openxmlformats.org/drawingml/2006/table">
            <a:tbl>
              <a:tblPr firstRow="1" firstCol="1" bandRow="1">
                <a:tableStyleId>{5C22544A-7EE6-4342-B048-85BDC9FD1C3A}</a:tableStyleId>
              </a:tblPr>
              <a:tblGrid>
                <a:gridCol w="8404364">
                  <a:extLst>
                    <a:ext uri="{9D8B030D-6E8A-4147-A177-3AD203B41FA5}">
                      <a16:colId xmlns:a16="http://schemas.microsoft.com/office/drawing/2014/main" val="3428005077"/>
                    </a:ext>
                  </a:extLst>
                </a:gridCol>
                <a:gridCol w="2537194">
                  <a:extLst>
                    <a:ext uri="{9D8B030D-6E8A-4147-A177-3AD203B41FA5}">
                      <a16:colId xmlns:a16="http://schemas.microsoft.com/office/drawing/2014/main" val="3330931387"/>
                    </a:ext>
                  </a:extLst>
                </a:gridCol>
              </a:tblGrid>
              <a:tr h="181610">
                <a:tc>
                  <a:txBody>
                    <a:bodyPr/>
                    <a:lstStyle/>
                    <a:p>
                      <a:pPr algn="ctr">
                        <a:lnSpc>
                          <a:spcPct val="125000"/>
                        </a:lnSpc>
                        <a:spcAft>
                          <a:spcPts val="0"/>
                        </a:spcAft>
                      </a:pPr>
                      <a:r>
                        <a:rPr lang="en-CA" sz="2400" dirty="0">
                          <a:effectLst/>
                          <a:latin typeface="+mn-lt"/>
                        </a:rPr>
                        <a:t>RATIOS:</a:t>
                      </a:r>
                      <a:endParaRPr lang="en-CA" sz="2400" dirty="0">
                        <a:effectLst/>
                        <a:latin typeface="+mn-lt"/>
                        <a:ea typeface="Twentieth Century"/>
                        <a:cs typeface="Twentieth Century"/>
                      </a:endParaRPr>
                    </a:p>
                  </a:txBody>
                  <a:tcPr marL="68580" marR="68580" marT="0" marB="0" anchor="ctr"/>
                </a:tc>
                <a:tc>
                  <a:txBody>
                    <a:bodyPr/>
                    <a:lstStyle/>
                    <a:p>
                      <a:pPr>
                        <a:lnSpc>
                          <a:spcPct val="125000"/>
                        </a:lnSpc>
                      </a:pPr>
                      <a:endParaRPr lang="en-CA" sz="2400">
                        <a:effectLst/>
                        <a:latin typeface="+mn-lt"/>
                      </a:endParaRPr>
                    </a:p>
                  </a:txBody>
                  <a:tcPr marL="68580" marR="68580" marT="0" marB="0" anchor="b"/>
                </a:tc>
                <a:extLst>
                  <a:ext uri="{0D108BD9-81ED-4DB2-BD59-A6C34878D82A}">
                    <a16:rowId xmlns:a16="http://schemas.microsoft.com/office/drawing/2014/main" val="81965525"/>
                  </a:ext>
                </a:extLst>
              </a:tr>
              <a:tr h="181610">
                <a:tc>
                  <a:txBody>
                    <a:bodyPr/>
                    <a:lstStyle/>
                    <a:p>
                      <a:pPr marL="0" marR="0" lvl="0" indent="0" algn="l" defTabSz="914400" rtl="0" eaLnBrk="1" fontAlgn="auto" latinLnBrk="0" hangingPunct="1">
                        <a:lnSpc>
                          <a:spcPct val="125000"/>
                        </a:lnSpc>
                        <a:spcBef>
                          <a:spcPts val="0"/>
                        </a:spcBef>
                        <a:spcAft>
                          <a:spcPts val="0"/>
                        </a:spcAft>
                        <a:buClrTx/>
                        <a:buSzTx/>
                        <a:buFontTx/>
                        <a:buNone/>
                        <a:tabLst/>
                        <a:defRPr/>
                      </a:pPr>
                      <a:r>
                        <a:rPr lang="en-CA" sz="2400" u="sng" dirty="0">
                          <a:solidFill>
                            <a:schemeClr val="accent6"/>
                          </a:solidFill>
                          <a:effectLst/>
                          <a:latin typeface="+mn-lt"/>
                        </a:rPr>
                        <a:t>Gross Profit Margin </a:t>
                      </a:r>
                      <a:r>
                        <a:rPr lang="en-CA" sz="2400" dirty="0">
                          <a:effectLst/>
                          <a:latin typeface="+mn-lt"/>
                        </a:rPr>
                        <a:t>(</a:t>
                      </a:r>
                      <a:r>
                        <a:rPr lang="en-CA" sz="2400" i="1" dirty="0">
                          <a:effectLst/>
                          <a:latin typeface="+mn-lt"/>
                        </a:rPr>
                        <a:t>Gross profit / </a:t>
                      </a:r>
                      <a:r>
                        <a:rPr lang="en-CA" sz="2400" i="1" dirty="0">
                          <a:solidFill>
                            <a:srgbClr val="FFC000"/>
                          </a:solidFill>
                          <a:effectLst/>
                          <a:latin typeface="+mn-lt"/>
                        </a:rPr>
                        <a:t>Sales revenue </a:t>
                      </a:r>
                      <a:r>
                        <a:rPr lang="en-CA" sz="2400" i="1" dirty="0">
                          <a:effectLst/>
                          <a:latin typeface="+mn-lt"/>
                        </a:rPr>
                        <a:t>X 100) </a:t>
                      </a:r>
                      <a:endParaRPr lang="en-CA" sz="2400" i="1" dirty="0">
                        <a:effectLst/>
                        <a:latin typeface="+mn-lt"/>
                        <a:ea typeface="Twentieth Century"/>
                        <a:cs typeface="Twentieth Century"/>
                      </a:endParaRPr>
                    </a:p>
                    <a:p>
                      <a:pPr>
                        <a:lnSpc>
                          <a:spcPct val="125000"/>
                        </a:lnSpc>
                        <a:spcAft>
                          <a:spcPts val="0"/>
                        </a:spcAft>
                      </a:pPr>
                      <a:endParaRPr lang="en-CA" sz="2400" dirty="0">
                        <a:effectLst/>
                        <a:latin typeface="+mn-lt"/>
                        <a:ea typeface="Twentieth Century"/>
                        <a:cs typeface="Twentieth Century"/>
                      </a:endParaRPr>
                    </a:p>
                  </a:txBody>
                  <a:tcPr marL="68580" marR="68580" marT="0" marB="0" anchor="ctr"/>
                </a:tc>
                <a:tc>
                  <a:txBody>
                    <a:bodyPr/>
                    <a:lstStyle/>
                    <a:p>
                      <a:pPr algn="r">
                        <a:lnSpc>
                          <a:spcPct val="125000"/>
                        </a:lnSpc>
                        <a:spcAft>
                          <a:spcPts val="0"/>
                        </a:spcAft>
                      </a:pPr>
                      <a:r>
                        <a:rPr lang="en-CA" sz="2400" dirty="0">
                          <a:effectLst/>
                          <a:latin typeface="+mn-lt"/>
                        </a:rPr>
                        <a:t>67%</a:t>
                      </a:r>
                      <a:endParaRPr lang="en-CA" sz="2400" dirty="0">
                        <a:effectLst/>
                        <a:latin typeface="+mn-lt"/>
                        <a:ea typeface="Twentieth Century"/>
                        <a:cs typeface="Twentieth Century"/>
                      </a:endParaRPr>
                    </a:p>
                  </a:txBody>
                  <a:tcPr marL="68580" marR="68580" marT="0" marB="0" anchor="b"/>
                </a:tc>
                <a:extLst>
                  <a:ext uri="{0D108BD9-81ED-4DB2-BD59-A6C34878D82A}">
                    <a16:rowId xmlns:a16="http://schemas.microsoft.com/office/drawing/2014/main" val="2369592571"/>
                  </a:ext>
                </a:extLst>
              </a:tr>
              <a:tr h="181610">
                <a:tc>
                  <a:txBody>
                    <a:bodyPr/>
                    <a:lstStyle/>
                    <a:p>
                      <a:pPr marL="0" marR="0" lvl="0" indent="0" algn="l" defTabSz="914400" rtl="0" eaLnBrk="1" fontAlgn="auto" latinLnBrk="0" hangingPunct="1">
                        <a:lnSpc>
                          <a:spcPct val="125000"/>
                        </a:lnSpc>
                        <a:spcBef>
                          <a:spcPts val="0"/>
                        </a:spcBef>
                        <a:spcAft>
                          <a:spcPts val="0"/>
                        </a:spcAft>
                        <a:buClrTx/>
                        <a:buSzTx/>
                        <a:buFontTx/>
                        <a:buNone/>
                        <a:tabLst/>
                        <a:defRPr/>
                      </a:pPr>
                      <a:r>
                        <a:rPr lang="en-CA" sz="2400" u="sng" dirty="0">
                          <a:solidFill>
                            <a:srgbClr val="C00000"/>
                          </a:solidFill>
                          <a:effectLst/>
                          <a:latin typeface="+mn-lt"/>
                        </a:rPr>
                        <a:t>Net Profit Margin </a:t>
                      </a:r>
                      <a:r>
                        <a:rPr lang="en-CA" sz="2400" dirty="0">
                          <a:effectLst/>
                          <a:latin typeface="+mn-lt"/>
                        </a:rPr>
                        <a:t>(</a:t>
                      </a:r>
                      <a:r>
                        <a:rPr lang="en-CA" sz="2400" i="1" dirty="0">
                          <a:effectLst/>
                          <a:latin typeface="+mn-lt"/>
                        </a:rPr>
                        <a:t>Net profit / </a:t>
                      </a:r>
                      <a:r>
                        <a:rPr lang="en-CA" sz="2400" i="1" dirty="0">
                          <a:solidFill>
                            <a:srgbClr val="FFC000"/>
                          </a:solidFill>
                          <a:effectLst/>
                          <a:latin typeface="+mn-lt"/>
                        </a:rPr>
                        <a:t>Sales revenue</a:t>
                      </a:r>
                      <a:r>
                        <a:rPr lang="en-CA" sz="2400" i="1" dirty="0">
                          <a:effectLst/>
                          <a:latin typeface="+mn-lt"/>
                        </a:rPr>
                        <a:t> X 100) </a:t>
                      </a:r>
                      <a:endParaRPr lang="en-CA" sz="2400" i="1" dirty="0">
                        <a:effectLst/>
                        <a:latin typeface="+mn-lt"/>
                        <a:ea typeface="Twentieth Century"/>
                        <a:cs typeface="Twentieth Century"/>
                      </a:endParaRPr>
                    </a:p>
                    <a:p>
                      <a:pPr>
                        <a:lnSpc>
                          <a:spcPct val="125000"/>
                        </a:lnSpc>
                        <a:spcAft>
                          <a:spcPts val="0"/>
                        </a:spcAft>
                      </a:pPr>
                      <a:endParaRPr lang="en-CA" sz="2400" dirty="0">
                        <a:effectLst/>
                        <a:latin typeface="+mn-lt"/>
                        <a:ea typeface="Twentieth Century"/>
                        <a:cs typeface="Twentieth Century"/>
                      </a:endParaRPr>
                    </a:p>
                  </a:txBody>
                  <a:tcPr marL="68580" marR="68580" marT="0" marB="0" anchor="ctr"/>
                </a:tc>
                <a:tc>
                  <a:txBody>
                    <a:bodyPr/>
                    <a:lstStyle/>
                    <a:p>
                      <a:pPr algn="r">
                        <a:lnSpc>
                          <a:spcPct val="125000"/>
                        </a:lnSpc>
                        <a:spcAft>
                          <a:spcPts val="0"/>
                        </a:spcAft>
                      </a:pPr>
                      <a:r>
                        <a:rPr lang="en-CA" sz="2400" dirty="0">
                          <a:effectLst/>
                          <a:latin typeface="+mn-lt"/>
                        </a:rPr>
                        <a:t>12%</a:t>
                      </a:r>
                      <a:endParaRPr lang="en-CA" sz="2400" dirty="0">
                        <a:effectLst/>
                        <a:latin typeface="+mn-lt"/>
                        <a:ea typeface="Twentieth Century"/>
                        <a:cs typeface="Twentieth Century"/>
                      </a:endParaRPr>
                    </a:p>
                  </a:txBody>
                  <a:tcPr marL="68580" marR="68580" marT="0" marB="0" anchor="b"/>
                </a:tc>
                <a:extLst>
                  <a:ext uri="{0D108BD9-81ED-4DB2-BD59-A6C34878D82A}">
                    <a16:rowId xmlns:a16="http://schemas.microsoft.com/office/drawing/2014/main" val="3199698079"/>
                  </a:ext>
                </a:extLst>
              </a:tr>
            </a:tbl>
          </a:graphicData>
        </a:graphic>
      </p:graphicFrame>
    </p:spTree>
    <p:extLst>
      <p:ext uri="{BB962C8B-B14F-4D97-AF65-F5344CB8AC3E}">
        <p14:creationId xmlns:p14="http://schemas.microsoft.com/office/powerpoint/2010/main" val="2031320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E9F53-4E13-EAC8-8681-B3B428F9CE8E}"/>
              </a:ext>
            </a:extLst>
          </p:cNvPr>
          <p:cNvSpPr>
            <a:spLocks noGrp="1"/>
          </p:cNvSpPr>
          <p:nvPr>
            <p:ph type="title"/>
          </p:nvPr>
        </p:nvSpPr>
        <p:spPr>
          <a:xfrm>
            <a:off x="-1135329" y="203133"/>
            <a:ext cx="10515600" cy="1325563"/>
          </a:xfrm>
        </p:spPr>
        <p:txBody>
          <a:bodyPr>
            <a:normAutofit/>
          </a:bodyPr>
          <a:lstStyle/>
          <a:p>
            <a:pPr algn="ctr"/>
            <a:r>
              <a:rPr lang="en-US" b="1" u="sng" dirty="0">
                <a:latin typeface="Arial" panose="020B0604020202020204" pitchFamily="34" charset="0"/>
                <a:cs typeface="Arial" panose="020B0604020202020204" pitchFamily="34" charset="0"/>
              </a:rPr>
              <a:t>Let’s put this table into words:</a:t>
            </a:r>
          </a:p>
        </p:txBody>
      </p:sp>
      <p:sp>
        <p:nvSpPr>
          <p:cNvPr id="4" name="Rectangle 3"/>
          <p:cNvSpPr/>
          <p:nvPr/>
        </p:nvSpPr>
        <p:spPr>
          <a:xfrm>
            <a:off x="156067" y="4183176"/>
            <a:ext cx="11313063" cy="2616101"/>
          </a:xfrm>
          <a:prstGeom prst="rect">
            <a:avLst/>
          </a:prstGeom>
        </p:spPr>
        <p:txBody>
          <a:bodyPr wrap="square">
            <a:spAutoFit/>
          </a:bodyPr>
          <a:lstStyle/>
          <a:p>
            <a:pPr>
              <a:spcAft>
                <a:spcPts val="800"/>
              </a:spcAft>
            </a:pPr>
            <a:r>
              <a:rPr lang="en-CA" sz="2400" dirty="0">
                <a:solidFill>
                  <a:srgbClr val="000000"/>
                </a:solidFill>
                <a:ea typeface="Calibri" panose="020F0502020204030204" pitchFamily="34" charset="0"/>
                <a:cs typeface="Twentieth Century"/>
              </a:rPr>
              <a:t> </a:t>
            </a:r>
          </a:p>
          <a:p>
            <a:pPr>
              <a:spcAft>
                <a:spcPts val="800"/>
              </a:spcAft>
            </a:pPr>
            <a:r>
              <a:rPr lang="en-CA" sz="2400" dirty="0">
                <a:solidFill>
                  <a:srgbClr val="000000"/>
                </a:solidFill>
                <a:ea typeface="Calibri" panose="020F0502020204030204" pitchFamily="34" charset="0"/>
                <a:cs typeface="Twentieth Century"/>
              </a:rPr>
              <a:t>A good net profit ratio can vary depending on the industry:</a:t>
            </a:r>
            <a:endParaRPr lang="en-CA" sz="2400" dirty="0">
              <a:ea typeface="Twentieth Century"/>
              <a:cs typeface="Twentieth Century"/>
            </a:endParaRPr>
          </a:p>
          <a:p>
            <a:pPr marL="342900" marR="0" lvl="0" indent="-342900">
              <a:spcBef>
                <a:spcPts val="0"/>
              </a:spcBef>
              <a:spcAft>
                <a:spcPts val="800"/>
              </a:spcAft>
              <a:buFont typeface="Arial" panose="020B0604020202020204" pitchFamily="34" charset="0"/>
              <a:buChar char="●"/>
            </a:pPr>
            <a:r>
              <a:rPr lang="en-CA" sz="2400" dirty="0">
                <a:solidFill>
                  <a:srgbClr val="000000"/>
                </a:solidFill>
                <a:ea typeface="Calibri" panose="020F0502020204030204" pitchFamily="34" charset="0"/>
                <a:cs typeface="Noto Sans Symbols"/>
              </a:rPr>
              <a:t>For example, a good net profit ratio might be between 0.5% and 3.5% in the retail and restaurant industry. </a:t>
            </a:r>
            <a:endParaRPr lang="en-CA" sz="2400" dirty="0">
              <a:ea typeface="Calibri" panose="020F0502020204030204" pitchFamily="34" charset="0"/>
              <a:cs typeface="Noto Sans Symbols"/>
            </a:endParaRPr>
          </a:p>
          <a:p>
            <a:pPr marL="342900" marR="0" lvl="0" indent="-342900">
              <a:spcBef>
                <a:spcPts val="0"/>
              </a:spcBef>
              <a:spcAft>
                <a:spcPts val="800"/>
              </a:spcAft>
              <a:buFont typeface="Arial" panose="020B0604020202020204" pitchFamily="34" charset="0"/>
              <a:buChar char="●"/>
            </a:pPr>
            <a:r>
              <a:rPr lang="en-CA" sz="2400" dirty="0">
                <a:solidFill>
                  <a:srgbClr val="000000"/>
                </a:solidFill>
                <a:ea typeface="Calibri" panose="020F0502020204030204" pitchFamily="34" charset="0"/>
              </a:rPr>
              <a:t>Businesses should aim for profit ratios between 10% and 20% while paying attention to their industry's average.</a:t>
            </a:r>
            <a:endParaRPr lang="en-CA" sz="2400" dirty="0"/>
          </a:p>
        </p:txBody>
      </p:sp>
      <p:pic>
        <p:nvPicPr>
          <p:cNvPr id="1026" name="Picture 2" descr="https://shopcdn.stockphotosecrets.com/smsimg32/PV1000/IsignstockContributors/iss_33813_03550.jpg?token=0Xj8DVy9U__9qjUHEov8FRNP0TEsZBq4LN-Jr_xHbtc&amp;class=pv60&amp;smss=52&amp;expires=41023584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1632" y="1209689"/>
            <a:ext cx="5715000" cy="319087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56067" y="1427078"/>
            <a:ext cx="6664193" cy="2780248"/>
          </a:xfrm>
          <a:prstGeom prst="rect">
            <a:avLst/>
          </a:prstGeom>
        </p:spPr>
        <p:txBody>
          <a:bodyPr wrap="square">
            <a:spAutoFit/>
          </a:bodyPr>
          <a:lstStyle/>
          <a:p>
            <a:pPr>
              <a:spcAft>
                <a:spcPts val="800"/>
              </a:spcAft>
            </a:pPr>
            <a:r>
              <a:rPr lang="en-CA" sz="2400" dirty="0">
                <a:solidFill>
                  <a:srgbClr val="000000"/>
                </a:solidFill>
                <a:ea typeface="Calibri" panose="020F0502020204030204" pitchFamily="34" charset="0"/>
                <a:cs typeface="Twentieth Century"/>
              </a:rPr>
              <a:t>For instance, a 67 % gross margin means that for every $100 in revenue, the company pays $33 in costs directly connected to producing the product or service, leaving $67 as gross profit.</a:t>
            </a:r>
            <a:endParaRPr lang="en-CA" sz="2400" dirty="0">
              <a:ea typeface="Twentieth Century"/>
              <a:cs typeface="Twentieth Century"/>
            </a:endParaRPr>
          </a:p>
          <a:p>
            <a:pPr>
              <a:spcAft>
                <a:spcPts val="800"/>
              </a:spcAft>
            </a:pPr>
            <a:r>
              <a:rPr lang="en-CA" sz="2400" dirty="0">
                <a:solidFill>
                  <a:srgbClr val="000000"/>
                </a:solidFill>
                <a:ea typeface="Calibri" panose="020F0502020204030204" pitchFamily="34" charset="0"/>
                <a:cs typeface="Twentieth Century"/>
              </a:rPr>
              <a:t> In relation to the Net Profit Margin, the business managed to generate profits worth 12 cents for every dollar worth of sales.</a:t>
            </a:r>
            <a:endParaRPr lang="en-CA" sz="2400" dirty="0">
              <a:ea typeface="Twentieth Century"/>
              <a:cs typeface="Twentieth Century"/>
            </a:endParaRPr>
          </a:p>
        </p:txBody>
      </p:sp>
    </p:spTree>
    <p:extLst>
      <p:ext uri="{BB962C8B-B14F-4D97-AF65-F5344CB8AC3E}">
        <p14:creationId xmlns:p14="http://schemas.microsoft.com/office/powerpoint/2010/main" val="2986956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3943</TotalTime>
  <Words>1790</Words>
  <Application>Microsoft Office PowerPoint</Application>
  <PresentationFormat>Widescreen</PresentationFormat>
  <Paragraphs>206</Paragraphs>
  <Slides>22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Noto Sans Symbols</vt:lpstr>
      <vt:lpstr>Twentieth Century</vt:lpstr>
      <vt:lpstr>Arial</vt:lpstr>
      <vt:lpstr>Calibri</vt:lpstr>
      <vt:lpstr>Calibri Light</vt:lpstr>
      <vt:lpstr>Cooper Black</vt:lpstr>
      <vt:lpstr>1_Office Theme</vt:lpstr>
      <vt:lpstr>Entrepreneur Local Learning Centers</vt:lpstr>
      <vt:lpstr>SEMINAR 30: How to read financial ratios</vt:lpstr>
      <vt:lpstr>Financial Ratios: Starting Info</vt:lpstr>
      <vt:lpstr>The Advantage of Using Ratios </vt:lpstr>
      <vt:lpstr>Profitability Ratios</vt:lpstr>
      <vt:lpstr>Gross Profit Margin</vt:lpstr>
      <vt:lpstr>Net Profit Margin</vt:lpstr>
      <vt:lpstr>PowerPoint Presentation</vt:lpstr>
      <vt:lpstr>Let’s put this table into words:</vt:lpstr>
      <vt:lpstr>Liquidity Ratios</vt:lpstr>
      <vt:lpstr>PowerPoint Presentation</vt:lpstr>
      <vt:lpstr>PowerPoint Presentation</vt:lpstr>
      <vt:lpstr>PowerPoint Presentation</vt:lpstr>
      <vt:lpstr>PowerPoint Presentation</vt:lpstr>
      <vt:lpstr>SELF-EVALUATION</vt:lpstr>
      <vt:lpstr>PowerPoint Presentation</vt:lpstr>
      <vt:lpstr>PowerPoint Presentation</vt:lpstr>
      <vt:lpstr>PowerPoint Presentation</vt:lpstr>
      <vt:lpstr>TRUE OR FALSE</vt:lpstr>
      <vt:lpstr>PowerPoint Presentation</vt:lpstr>
      <vt:lpstr>PowerPoint Presentation</vt:lpstr>
      <vt:lpstr>GLOSSARY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25: how to budget</dc:title>
  <dc:creator>Keilan Baker</dc:creator>
  <cp:lastModifiedBy>cloudconvert_8</cp:lastModifiedBy>
  <cp:revision>38</cp:revision>
  <dcterms:created xsi:type="dcterms:W3CDTF">2022-10-06T20:26:41Z</dcterms:created>
  <dcterms:modified xsi:type="dcterms:W3CDTF">2023-08-21T17:49:00Z</dcterms:modified>
</cp:coreProperties>
</file>