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8" r:id="rId2"/>
    <p:sldId id="256" r:id="rId3"/>
    <p:sldId id="321" r:id="rId4"/>
    <p:sldId id="257" r:id="rId5"/>
    <p:sldId id="258" r:id="rId6"/>
    <p:sldId id="259" r:id="rId7"/>
    <p:sldId id="260" r:id="rId8"/>
    <p:sldId id="261" r:id="rId9"/>
    <p:sldId id="262" r:id="rId10"/>
    <p:sldId id="320" r:id="rId11"/>
    <p:sldId id="263" r:id="rId12"/>
    <p:sldId id="264" r:id="rId13"/>
    <p:sldId id="265" r:id="rId14"/>
    <p:sldId id="266" r:id="rId15"/>
    <p:sldId id="267" r:id="rId16"/>
    <p:sldId id="268" r:id="rId17"/>
    <p:sldId id="269" r:id="rId18"/>
    <p:sldId id="271" r:id="rId19"/>
    <p:sldId id="270" r:id="rId20"/>
    <p:sldId id="31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9" d="100"/>
          <a:sy n="109" d="100"/>
        </p:scale>
        <p:origin x="552"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28363-CB75-41FB-B83A-02B6A4CDE851}"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CE95A-A7A0-47C6-A547-F8355A9D1631}" type="slidenum">
              <a:rPr lang="en-US" smtClean="0"/>
              <a:t>‹#›</a:t>
            </a:fld>
            <a:endParaRPr lang="en-US"/>
          </a:p>
        </p:txBody>
      </p:sp>
    </p:spTree>
    <p:extLst>
      <p:ext uri="{BB962C8B-B14F-4D97-AF65-F5344CB8AC3E}">
        <p14:creationId xmlns:p14="http://schemas.microsoft.com/office/powerpoint/2010/main" val="3890685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893C85-EB2E-4318-901C-A3AB50D25613}"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404512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EC64-7F27-70A3-1180-2D514A46E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B44E5F-2CF8-F486-0ED2-FF4845B60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EC0936-1757-C807-9881-9141793E7F48}"/>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5" name="Footer Placeholder 4">
            <a:extLst>
              <a:ext uri="{FF2B5EF4-FFF2-40B4-BE49-F238E27FC236}">
                <a16:creationId xmlns:a16="http://schemas.microsoft.com/office/drawing/2014/main" id="{141143D3-66CF-51FA-8C63-F3F58E33C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A6A97-49D9-B73A-FD8A-C58435495660}"/>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345735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5942-D4DE-1CC1-BF14-7652DBAC8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399A7-9332-7EFF-D6E6-477C21F7E0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77A84-57E5-6B2E-39B0-EAEAD5D75231}"/>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5" name="Footer Placeholder 4">
            <a:extLst>
              <a:ext uri="{FF2B5EF4-FFF2-40B4-BE49-F238E27FC236}">
                <a16:creationId xmlns:a16="http://schemas.microsoft.com/office/drawing/2014/main" id="{08C72873-B4C4-5AAF-023C-1FE2B727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43B5E-EF12-E5B7-B1E2-83D7021DF283}"/>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8888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1C5B1-D886-66AF-9A7E-2E52699D7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33DED2-EA3A-BD0A-2CEE-C944D91B4B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97A25-5ED0-4BC0-A2E5-FBC9A628695A}"/>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5" name="Footer Placeholder 4">
            <a:extLst>
              <a:ext uri="{FF2B5EF4-FFF2-40B4-BE49-F238E27FC236}">
                <a16:creationId xmlns:a16="http://schemas.microsoft.com/office/drawing/2014/main" id="{2FA5CB32-85F9-20A6-C292-2339A6E7D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D280B-2651-A5F0-75B6-1BF9F9BFC803}"/>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224271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EC70-9F6F-28E4-EE0F-D2F31FC10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006A84-EFB9-FFBF-1042-DA299E879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E941A-C014-96F4-3B9F-7D7EF9751D6E}"/>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5" name="Footer Placeholder 4">
            <a:extLst>
              <a:ext uri="{FF2B5EF4-FFF2-40B4-BE49-F238E27FC236}">
                <a16:creationId xmlns:a16="http://schemas.microsoft.com/office/drawing/2014/main" id="{C8A10FF4-56F4-8EF2-8F06-7C3850F3F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DCD28-3ED3-A7F4-EB0D-E3E747AF21EF}"/>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219046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7E16-56E3-D2DD-B912-A59C93D6A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2CEEF0-5F99-4F2E-3C56-08A7078AE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013EE4-F623-6E5D-8991-84016690CA95}"/>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5" name="Footer Placeholder 4">
            <a:extLst>
              <a:ext uri="{FF2B5EF4-FFF2-40B4-BE49-F238E27FC236}">
                <a16:creationId xmlns:a16="http://schemas.microsoft.com/office/drawing/2014/main" id="{588943EF-0369-8BB9-C6E1-AFCF54D3F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6DD43-8D56-4DF4-ADEC-79F85723D2C4}"/>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210144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4AED-8592-A793-DA8B-3E150876A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697BF-D0B7-0C2D-6D1B-88332A3D9F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67E622-6ED0-CAF2-2B02-934903DB2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09D9F-4837-7973-FD06-E529DE62A528}"/>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6" name="Footer Placeholder 5">
            <a:extLst>
              <a:ext uri="{FF2B5EF4-FFF2-40B4-BE49-F238E27FC236}">
                <a16:creationId xmlns:a16="http://schemas.microsoft.com/office/drawing/2014/main" id="{4BF471ED-91EF-CC5F-53CD-9383FFA9D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D7144-A2C7-2D46-ED43-906943E47C21}"/>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338147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994C-AE8F-2321-094C-8AE1B5744C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B5A490-0378-8BC0-D8A6-BC9004833D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E3E953-6626-9BED-14C1-61646CE783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15CEC-2FD1-2C09-8834-281314C3D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BF600-3F5F-2CAA-527F-96FC401FC0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58395-2E12-B128-BF10-4A5D13A4E632}"/>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8" name="Footer Placeholder 7">
            <a:extLst>
              <a:ext uri="{FF2B5EF4-FFF2-40B4-BE49-F238E27FC236}">
                <a16:creationId xmlns:a16="http://schemas.microsoft.com/office/drawing/2014/main" id="{F078250B-AFFE-3864-5327-EA6D4C902D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06563B-2F06-420D-2CAE-76C057559843}"/>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96816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C9CA-734D-CF3C-EBC2-854F5CFECB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A2E10-7CD9-62EB-CC4E-039B57D04AFF}"/>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4" name="Footer Placeholder 3">
            <a:extLst>
              <a:ext uri="{FF2B5EF4-FFF2-40B4-BE49-F238E27FC236}">
                <a16:creationId xmlns:a16="http://schemas.microsoft.com/office/drawing/2014/main" id="{BF33C296-498D-AED2-D3FE-4AD927D665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1F364-0B6A-364B-1963-3FFEA6815F70}"/>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220715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0AD1E-167D-B6DF-9256-95DDEDFF8F82}"/>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3" name="Footer Placeholder 2">
            <a:extLst>
              <a:ext uri="{FF2B5EF4-FFF2-40B4-BE49-F238E27FC236}">
                <a16:creationId xmlns:a16="http://schemas.microsoft.com/office/drawing/2014/main" id="{AA28F1D8-217E-68C4-6BB1-535E606D73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E40617-EFA7-5272-263C-89FEF6A5F701}"/>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100350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CA56-2130-D53F-DBEF-EE45BA5D6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E5753C-BD5F-77C2-B542-9110F5D42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01902-F509-09A2-FC8F-94B4005DD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67DB4-4F66-AFAC-5A8B-7C8767414304}"/>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6" name="Footer Placeholder 5">
            <a:extLst>
              <a:ext uri="{FF2B5EF4-FFF2-40B4-BE49-F238E27FC236}">
                <a16:creationId xmlns:a16="http://schemas.microsoft.com/office/drawing/2014/main" id="{F7861102-9ED7-21A1-4104-CF2BA960F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7E109-275B-50E3-7692-0437E7FF7841}"/>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162362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D97B-56CE-4263-B14A-02DF542AD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6C6C15-DCEE-7E49-9D7D-DD80A33AC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6C8172-FB4E-603E-D237-F44F411E2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BCDD1-1944-1C26-45CB-0A477B762591}"/>
              </a:ext>
            </a:extLst>
          </p:cNvPr>
          <p:cNvSpPr>
            <a:spLocks noGrp="1"/>
          </p:cNvSpPr>
          <p:nvPr>
            <p:ph type="dt" sz="half" idx="10"/>
          </p:nvPr>
        </p:nvSpPr>
        <p:spPr/>
        <p:txBody>
          <a:bodyPr/>
          <a:lstStyle/>
          <a:p>
            <a:fld id="{9E9CEFD1-3CCB-48F2-9728-7DAC1D2C1EF1}" type="datetimeFigureOut">
              <a:rPr lang="en-US" smtClean="0"/>
              <a:t>1/14/2023</a:t>
            </a:fld>
            <a:endParaRPr lang="en-US"/>
          </a:p>
        </p:txBody>
      </p:sp>
      <p:sp>
        <p:nvSpPr>
          <p:cNvPr id="6" name="Footer Placeholder 5">
            <a:extLst>
              <a:ext uri="{FF2B5EF4-FFF2-40B4-BE49-F238E27FC236}">
                <a16:creationId xmlns:a16="http://schemas.microsoft.com/office/drawing/2014/main" id="{91D6A7FD-03AB-66E4-9850-6CCCA3486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00C97-F2D5-F1B0-6B88-33C61BDAA5B9}"/>
              </a:ext>
            </a:extLst>
          </p:cNvPr>
          <p:cNvSpPr>
            <a:spLocks noGrp="1"/>
          </p:cNvSpPr>
          <p:nvPr>
            <p:ph type="sldNum" sz="quarter" idx="12"/>
          </p:nvPr>
        </p:nvSpPr>
        <p:spPr/>
        <p:txBody>
          <a:bodyPr/>
          <a:lstStyle/>
          <a:p>
            <a:fld id="{0BD8ECB6-89C0-4D62-BF9F-8287EE95B512}" type="slidenum">
              <a:rPr lang="en-US" smtClean="0"/>
              <a:t>‹#›</a:t>
            </a:fld>
            <a:endParaRPr lang="en-US"/>
          </a:p>
        </p:txBody>
      </p:sp>
    </p:spTree>
    <p:extLst>
      <p:ext uri="{BB962C8B-B14F-4D97-AF65-F5344CB8AC3E}">
        <p14:creationId xmlns:p14="http://schemas.microsoft.com/office/powerpoint/2010/main" val="322833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BEDCD9-9E4B-44B7-4962-9BFC1567A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A81DF3-4805-3EBD-0B67-437CA1287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575B5-1D59-6679-2C46-9487A808E1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CEFD1-3CCB-48F2-9728-7DAC1D2C1EF1}" type="datetimeFigureOut">
              <a:rPr lang="en-US" smtClean="0"/>
              <a:t>1/14/2023</a:t>
            </a:fld>
            <a:endParaRPr lang="en-US"/>
          </a:p>
        </p:txBody>
      </p:sp>
      <p:sp>
        <p:nvSpPr>
          <p:cNvPr id="5" name="Footer Placeholder 4">
            <a:extLst>
              <a:ext uri="{FF2B5EF4-FFF2-40B4-BE49-F238E27FC236}">
                <a16:creationId xmlns:a16="http://schemas.microsoft.com/office/drawing/2014/main" id="{600BF935-384E-6696-A213-0109FF6C7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63ADAD-E0EE-E1B7-DC4A-CFA2A675CE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8ECB6-89C0-4D62-BF9F-8287EE95B512}" type="slidenum">
              <a:rPr lang="en-US" smtClean="0"/>
              <a:t>‹#›</a:t>
            </a:fld>
            <a:endParaRPr lang="en-US"/>
          </a:p>
        </p:txBody>
      </p:sp>
    </p:spTree>
    <p:extLst>
      <p:ext uri="{BB962C8B-B14F-4D97-AF65-F5344CB8AC3E}">
        <p14:creationId xmlns:p14="http://schemas.microsoft.com/office/powerpoint/2010/main" val="353545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47814" y="299289"/>
            <a:ext cx="9120187" cy="1600200"/>
          </a:xfrm>
        </p:spPr>
        <p:txBody>
          <a:bodyPr>
            <a:noAutofit/>
          </a:bodyPr>
          <a:lstStyle/>
          <a:p>
            <a:pPr eaLnBrk="1" hangingPunct="1">
              <a:defRPr/>
            </a:pPr>
            <a:r>
              <a:rPr lang="en-US" b="1" dirty="0">
                <a:latin typeface="Cooper Black" panose="0208090404030B020404" pitchFamily="18" charset="0"/>
                <a:cs typeface="Arial" panose="020B0604020202020204" pitchFamily="34" charset="0"/>
              </a:rPr>
              <a:t>Entrepreneur</a:t>
            </a:r>
            <a:br>
              <a:rPr lang="en-US" b="1" dirty="0">
                <a:latin typeface="Cooper Black" panose="0208090404030B020404" pitchFamily="18" charset="0"/>
                <a:cs typeface="Arial" panose="020B0604020202020204" pitchFamily="34" charset="0"/>
              </a:rPr>
            </a:br>
            <a:r>
              <a:rPr lang="en-US" b="1" dirty="0">
                <a:latin typeface="Cooper Black" panose="0208090404030B020404" pitchFamily="18" charset="0"/>
                <a:cs typeface="Arial" panose="020B0604020202020204" pitchFamily="34" charset="0"/>
              </a:rPr>
              <a:t>Local Learning Centers</a:t>
            </a:r>
            <a:endParaRPr lang="en-US" b="1" i="1" dirty="0">
              <a:latin typeface="Cooper Black" panose="0208090404030B020404" pitchFamily="18" charset="0"/>
              <a:cs typeface="Arial" panose="020B0604020202020204" pitchFamily="34" charset="0"/>
            </a:endParaRPr>
          </a:p>
        </p:txBody>
      </p:sp>
      <p:sp>
        <p:nvSpPr>
          <p:cNvPr id="3" name="Rectangle 2"/>
          <p:cNvSpPr txBox="1">
            <a:spLocks noChangeArrowheads="1"/>
          </p:cNvSpPr>
          <p:nvPr/>
        </p:nvSpPr>
        <p:spPr bwMode="auto">
          <a:xfrm>
            <a:off x="6477000" y="4038600"/>
            <a:ext cx="1524000" cy="838200"/>
          </a:xfrm>
          <a:prstGeom prst="rect">
            <a:avLst/>
          </a:prstGeom>
          <a:noFill/>
          <a:ln w="9525">
            <a:noFill/>
            <a:miter lim="800000"/>
            <a:headEnd/>
            <a:tailEnd/>
          </a:ln>
          <a:effectLst/>
        </p:spPr>
        <p:txBody>
          <a:bodyPr anchor="ctr"/>
          <a:lstStyle/>
          <a:p>
            <a:pPr algn="ctr" eaLnBrk="1" hangingPunct="1">
              <a:defRPr/>
            </a:pPr>
            <a:endParaRPr lang="en-US" sz="2800" b="1" kern="0" dirty="0">
              <a:solidFill>
                <a:schemeClr val="tx2"/>
              </a:solidFill>
              <a:effectLst>
                <a:outerShdw blurRad="38100" dist="38100" dir="2700000" algn="tl">
                  <a:srgbClr val="000000"/>
                </a:outerShdw>
              </a:effectLst>
              <a:latin typeface="+mj-lt"/>
              <a:ea typeface="+mj-ea"/>
              <a:cs typeface="+mj-cs"/>
            </a:endParaRPr>
          </a:p>
        </p:txBody>
      </p:sp>
      <p:pic>
        <p:nvPicPr>
          <p:cNvPr id="61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2444552"/>
            <a:ext cx="6297827" cy="157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1462" y="2682839"/>
            <a:ext cx="2939921" cy="288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4561057"/>
            <a:ext cx="5334000" cy="1904245"/>
          </a:xfrm>
          <a:prstGeom prst="rect">
            <a:avLst/>
          </a:prstGeom>
        </p:spPr>
      </p:pic>
    </p:spTree>
    <p:extLst>
      <p:ext uri="{BB962C8B-B14F-4D97-AF65-F5344CB8AC3E}">
        <p14:creationId xmlns:p14="http://schemas.microsoft.com/office/powerpoint/2010/main" val="328459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2FF3-3815-CFEB-14F2-54ACE33A7540}"/>
              </a:ext>
            </a:extLst>
          </p:cNvPr>
          <p:cNvSpPr>
            <a:spLocks noGrp="1"/>
          </p:cNvSpPr>
          <p:nvPr>
            <p:ph type="title"/>
          </p:nvPr>
        </p:nvSpPr>
        <p:spPr/>
        <p:txBody>
          <a:bodyPr>
            <a:normAutofit/>
          </a:bodyPr>
          <a:lstStyle/>
          <a:p>
            <a:pPr algn="ctr"/>
            <a:r>
              <a:rPr lang="en-CA" sz="6000" b="1" dirty="0">
                <a:latin typeface="Arial" panose="020B0604020202020204" pitchFamily="34" charset="0"/>
                <a:cs typeface="Arial" panose="020B0604020202020204" pitchFamily="34" charset="0"/>
              </a:rPr>
              <a:t>Investors</a:t>
            </a:r>
            <a:endParaRPr lang="en-US" sz="6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3912F14-CA01-7B76-560C-C04627839096}"/>
              </a:ext>
            </a:extLst>
          </p:cNvPr>
          <p:cNvSpPr txBox="1"/>
          <p:nvPr/>
        </p:nvSpPr>
        <p:spPr>
          <a:xfrm>
            <a:off x="1954222" y="1499663"/>
            <a:ext cx="2410060" cy="730969"/>
          </a:xfrm>
          <a:prstGeom prst="ellipse">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5000"/>
              </a:lnSpc>
              <a:spcAft>
                <a:spcPts val="800"/>
              </a:spcAft>
            </a:pPr>
            <a:r>
              <a:rPr lang="en-CA" sz="2400" b="1" dirty="0">
                <a:effectLst/>
                <a:latin typeface="Calibri" panose="020F0502020204030204" pitchFamily="34" charset="0"/>
                <a:ea typeface="Twentieth Century"/>
                <a:cs typeface="Twentieth Century"/>
              </a:rPr>
              <a:t>1. Investors</a:t>
            </a:r>
            <a:endParaRPr lang="en-CA" sz="2400" dirty="0">
              <a:effectLst/>
              <a:latin typeface="Twentieth Century"/>
              <a:ea typeface="Twentieth Century"/>
              <a:cs typeface="Twentieth Century"/>
            </a:endParaRPr>
          </a:p>
        </p:txBody>
      </p:sp>
      <p:sp>
        <p:nvSpPr>
          <p:cNvPr id="4" name="TextBox 3">
            <a:extLst>
              <a:ext uri="{FF2B5EF4-FFF2-40B4-BE49-F238E27FC236}">
                <a16:creationId xmlns:a16="http://schemas.microsoft.com/office/drawing/2014/main" id="{E11D5561-5852-BECC-4AF8-FA18BE85353C}"/>
              </a:ext>
            </a:extLst>
          </p:cNvPr>
          <p:cNvSpPr txBox="1"/>
          <p:nvPr/>
        </p:nvSpPr>
        <p:spPr>
          <a:xfrm>
            <a:off x="93726" y="2344994"/>
            <a:ext cx="6416802" cy="1569660"/>
          </a:xfrm>
          <a:prstGeom prst="rect">
            <a:avLst/>
          </a:prstGeom>
          <a:noFill/>
        </p:spPr>
        <p:txBody>
          <a:bodyPr wrap="square">
            <a:spAutoFit/>
          </a:bodyPr>
          <a:lstStyle/>
          <a:p>
            <a:pPr>
              <a:spcAft>
                <a:spcPts val="800"/>
              </a:spcAft>
            </a:pPr>
            <a:r>
              <a:rPr lang="en-CA" sz="2400" b="1" dirty="0">
                <a:effectLst/>
                <a:latin typeface="Calibri" panose="020F0502020204030204" pitchFamily="34" charset="0"/>
                <a:ea typeface="Twentieth Century"/>
                <a:cs typeface="Twentieth Century"/>
              </a:rPr>
              <a:t>Love Money - Family Donations</a:t>
            </a:r>
            <a:r>
              <a:rPr lang="en-CA" sz="2400" i="1" dirty="0">
                <a:effectLst/>
                <a:latin typeface="Calibri" panose="020F0502020204030204" pitchFamily="34" charset="0"/>
                <a:ea typeface="Twentieth Century"/>
                <a:cs typeface="Twentieth Century"/>
              </a:rPr>
              <a:t>: </a:t>
            </a:r>
            <a:r>
              <a:rPr lang="en-CA" sz="2400" dirty="0">
                <a:effectLst/>
                <a:latin typeface="Calibri" panose="020F0502020204030204" pitchFamily="34" charset="0"/>
                <a:ea typeface="Twentieth Century"/>
                <a:cs typeface="Twentieth Century"/>
              </a:rPr>
              <a:t>Family donations or love money come from just that! Your friends and family. It is a great way to raise funds without giving up equity or control in your company.</a:t>
            </a:r>
            <a:endParaRPr lang="en-CA" sz="2400" dirty="0">
              <a:effectLst/>
              <a:latin typeface="Twentieth Century"/>
              <a:ea typeface="Twentieth Century"/>
              <a:cs typeface="Twentieth Century"/>
            </a:endParaRPr>
          </a:p>
        </p:txBody>
      </p:sp>
      <p:sp>
        <p:nvSpPr>
          <p:cNvPr id="6" name="TextBox 5">
            <a:extLst>
              <a:ext uri="{FF2B5EF4-FFF2-40B4-BE49-F238E27FC236}">
                <a16:creationId xmlns:a16="http://schemas.microsoft.com/office/drawing/2014/main" id="{B96AF3CA-D5B1-E971-6FCA-78810895F5DA}"/>
              </a:ext>
            </a:extLst>
          </p:cNvPr>
          <p:cNvSpPr txBox="1"/>
          <p:nvPr/>
        </p:nvSpPr>
        <p:spPr>
          <a:xfrm>
            <a:off x="955548" y="4320063"/>
            <a:ext cx="10742676" cy="2308324"/>
          </a:xfrm>
          <a:prstGeom prst="rect">
            <a:avLst/>
          </a:prstGeom>
          <a:noFill/>
        </p:spPr>
        <p:txBody>
          <a:bodyPr wrap="square">
            <a:spAutoFit/>
          </a:bodyPr>
          <a:lstStyle/>
          <a:p>
            <a:r>
              <a:rPr lang="en-CA" sz="2400" b="1" dirty="0">
                <a:solidFill>
                  <a:srgbClr val="000000"/>
                </a:solidFill>
                <a:effectLst/>
                <a:latin typeface="Calibri" panose="020F0502020204030204" pitchFamily="34" charset="0"/>
                <a:ea typeface="Twentieth Century"/>
              </a:rPr>
              <a:t>You could consider partnering</a:t>
            </a:r>
            <a:r>
              <a:rPr lang="en-CA" sz="2400" dirty="0">
                <a:solidFill>
                  <a:srgbClr val="000000"/>
                </a:solidFill>
                <a:effectLst/>
                <a:latin typeface="Calibri" panose="020F0502020204030204" pitchFamily="34" charset="0"/>
                <a:ea typeface="Twentieth Century"/>
              </a:rPr>
              <a:t> with someone or another company (Joint venture)</a:t>
            </a:r>
            <a:r>
              <a:rPr lang="en-CA" sz="2400" dirty="0">
                <a:effectLst/>
                <a:latin typeface="Calibri" panose="020F0502020204030204" pitchFamily="34" charset="0"/>
                <a:ea typeface="Twentieth Century"/>
              </a:rPr>
              <a:t>. This form of financing is an excellent way of sharing risks, costs, and liabilities with a partner. When a partner invests in your business, they buy shares in your business in exchange for money or sometimes assets.  If each contributes 50 percent of the start-up money, each is entitled to 50 percent of the profits. </a:t>
            </a:r>
            <a:r>
              <a:rPr lang="en-CA" sz="2400" dirty="0">
                <a:solidFill>
                  <a:srgbClr val="000000"/>
                </a:solidFill>
                <a:effectLst/>
                <a:latin typeface="Calibri" panose="020F0502020204030204" pitchFamily="34" charset="0"/>
                <a:ea typeface="Twentieth Century"/>
              </a:rPr>
              <a:t>See also: </a:t>
            </a:r>
            <a:r>
              <a:rPr lang="en-CA" sz="2400" b="1" i="1" dirty="0">
                <a:effectLst/>
                <a:latin typeface="Calibri" panose="020F0502020204030204" pitchFamily="34" charset="0"/>
                <a:ea typeface="Twentieth Century"/>
              </a:rPr>
              <a:t>SEMINAR 20: What are joint ventures and partnerships </a:t>
            </a:r>
            <a:r>
              <a:rPr lang="en-CA" sz="2400" dirty="0">
                <a:solidFill>
                  <a:srgbClr val="000000"/>
                </a:solidFill>
                <a:effectLst/>
                <a:latin typeface="Calibri" panose="020F0502020204030204" pitchFamily="34" charset="0"/>
                <a:ea typeface="Twentieth Century"/>
              </a:rPr>
              <a:t>for more details.</a:t>
            </a:r>
            <a:endParaRPr lang="en-US" sz="2400" dirty="0"/>
          </a:p>
        </p:txBody>
      </p:sp>
      <p:pic>
        <p:nvPicPr>
          <p:cNvPr id="1026" name="Picture 2">
            <a:extLst>
              <a:ext uri="{FF2B5EF4-FFF2-40B4-BE49-F238E27FC236}">
                <a16:creationId xmlns:a16="http://schemas.microsoft.com/office/drawing/2014/main" id="{7D7F29C2-3295-083D-EFCE-310F478E19D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327049" y="484286"/>
            <a:ext cx="3026751" cy="3721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0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9F65-E68E-90F4-84E4-F7331BD0FE6E}"/>
              </a:ext>
            </a:extLst>
          </p:cNvPr>
          <p:cNvSpPr>
            <a:spLocks noGrp="1"/>
          </p:cNvSpPr>
          <p:nvPr>
            <p:ph type="title"/>
          </p:nvPr>
        </p:nvSpPr>
        <p:spPr>
          <a:xfrm>
            <a:off x="838200" y="-49166"/>
            <a:ext cx="10515600" cy="1325563"/>
          </a:xfrm>
        </p:spPr>
        <p:txBody>
          <a:bodyPr>
            <a:normAutofit/>
          </a:bodyPr>
          <a:lstStyle/>
          <a:p>
            <a:pPr algn="ctr"/>
            <a:r>
              <a:rPr lang="en-CA" sz="6600" b="1" dirty="0">
                <a:latin typeface="Arial" panose="020B0604020202020204" pitchFamily="34" charset="0"/>
                <a:cs typeface="Arial" panose="020B0604020202020204" pitchFamily="34" charset="0"/>
              </a:rPr>
              <a:t>Investors, Cont’d.</a:t>
            </a:r>
            <a:endParaRPr lang="en-US" sz="6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01B5C72-B2C0-D300-1F9F-764D9E21B2AF}"/>
              </a:ext>
            </a:extLst>
          </p:cNvPr>
          <p:cNvSpPr txBox="1"/>
          <p:nvPr/>
        </p:nvSpPr>
        <p:spPr>
          <a:xfrm>
            <a:off x="1067562" y="1068514"/>
            <a:ext cx="11478006" cy="461665"/>
          </a:xfrm>
          <a:prstGeom prst="rect">
            <a:avLst/>
          </a:prstGeom>
          <a:noFill/>
        </p:spPr>
        <p:txBody>
          <a:bodyPr wrap="square">
            <a:spAutoFit/>
          </a:bodyPr>
          <a:lstStyle/>
          <a:p>
            <a:r>
              <a:rPr lang="en-CA" sz="2400" dirty="0">
                <a:effectLst/>
                <a:latin typeface="Calibri" panose="020F0502020204030204" pitchFamily="34" charset="0"/>
                <a:ea typeface="Twentieth Century"/>
              </a:rPr>
              <a:t>What are the differences between an </a:t>
            </a:r>
            <a:r>
              <a:rPr lang="en-CA" sz="2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wentieth Century"/>
              </a:rPr>
              <a:t>Angel Investor</a:t>
            </a:r>
            <a:r>
              <a:rPr lang="en-CA" sz="2400" dirty="0">
                <a:effectLst/>
                <a:latin typeface="Calibri" panose="020F0502020204030204" pitchFamily="34" charset="0"/>
                <a:ea typeface="Twentieth Century"/>
              </a:rPr>
              <a:t> and a</a:t>
            </a:r>
            <a:r>
              <a:rPr lang="en-CA" sz="2400" b="1" dirty="0">
                <a:ln w="22225">
                  <a:solidFill>
                    <a:schemeClr val="accent2"/>
                  </a:solidFill>
                  <a:prstDash val="solid"/>
                </a:ln>
                <a:solidFill>
                  <a:schemeClr val="accent2">
                    <a:lumMod val="40000"/>
                    <a:lumOff val="60000"/>
                  </a:schemeClr>
                </a:solidFill>
                <a:latin typeface="Calibri" panose="020F0502020204030204" pitchFamily="34" charset="0"/>
                <a:ea typeface="Twentieth Century"/>
              </a:rPr>
              <a:t> Venture Capitalist</a:t>
            </a:r>
            <a:r>
              <a:rPr lang="en-CA" sz="2400" dirty="0">
                <a:effectLst/>
                <a:latin typeface="Calibri" panose="020F0502020204030204" pitchFamily="34" charset="0"/>
                <a:ea typeface="Twentieth Century"/>
              </a:rPr>
              <a:t>?</a:t>
            </a:r>
            <a:endParaRPr lang="en-US" sz="2400" dirty="0"/>
          </a:p>
        </p:txBody>
      </p:sp>
      <p:sp>
        <p:nvSpPr>
          <p:cNvPr id="8" name="TextBox 7">
            <a:extLst>
              <a:ext uri="{FF2B5EF4-FFF2-40B4-BE49-F238E27FC236}">
                <a16:creationId xmlns:a16="http://schemas.microsoft.com/office/drawing/2014/main" id="{FE50CF60-597E-40C5-E8BA-1FCD5C1B5213}"/>
              </a:ext>
            </a:extLst>
          </p:cNvPr>
          <p:cNvSpPr txBox="1"/>
          <p:nvPr/>
        </p:nvSpPr>
        <p:spPr>
          <a:xfrm>
            <a:off x="68580" y="1665016"/>
            <a:ext cx="12190096" cy="1938992"/>
          </a:xfrm>
          <a:prstGeom prst="rect">
            <a:avLst/>
          </a:prstGeom>
          <a:noFill/>
        </p:spPr>
        <p:txBody>
          <a:bodyPr wrap="square">
            <a:spAutoFit/>
          </a:bodyPr>
          <a:lstStyle/>
          <a:p>
            <a:pPr>
              <a:spcAft>
                <a:spcPts val="800"/>
              </a:spcAft>
            </a:pPr>
            <a:r>
              <a:rPr lang="en-CA" sz="2400" dirty="0">
                <a:effectLst/>
                <a:latin typeface="Calibri" panose="020F0502020204030204" pitchFamily="34" charset="0"/>
                <a:ea typeface="Twentieth Century"/>
                <a:cs typeface="Twentieth Century"/>
              </a:rPr>
              <a:t>An angel investor works alone, while venture capitalists are part of a company. They are usually used for more significant needs in financing. The main advantage is that form financing is much less risky than debt financing. Unlike a loan, invested capital does not have to be paid back in the event of business failure. </a:t>
            </a:r>
            <a:r>
              <a:rPr lang="en-CA" sz="2400" dirty="0">
                <a:latin typeface="Calibri" panose="020F0502020204030204" pitchFamily="34" charset="0"/>
                <a:ea typeface="Twentieth Century"/>
              </a:rPr>
              <a:t>Angel investors, or business angels, are individuals who invest their time and money in a start-up in exchange for an equity share. </a:t>
            </a:r>
            <a:endParaRPr lang="en-CA" sz="2400" dirty="0">
              <a:effectLst/>
              <a:latin typeface="Twentieth Century"/>
              <a:ea typeface="Twentieth Century"/>
              <a:cs typeface="Twentieth Century"/>
            </a:endParaRPr>
          </a:p>
        </p:txBody>
      </p:sp>
      <p:sp>
        <p:nvSpPr>
          <p:cNvPr id="5" name="TextBox 4">
            <a:extLst>
              <a:ext uri="{FF2B5EF4-FFF2-40B4-BE49-F238E27FC236}">
                <a16:creationId xmlns:a16="http://schemas.microsoft.com/office/drawing/2014/main" id="{F630290E-3BC5-92C2-9613-E9D811034BDB}"/>
              </a:ext>
            </a:extLst>
          </p:cNvPr>
          <p:cNvSpPr txBox="1"/>
          <p:nvPr/>
        </p:nvSpPr>
        <p:spPr>
          <a:xfrm>
            <a:off x="68580" y="3857790"/>
            <a:ext cx="12190096" cy="1938992"/>
          </a:xfrm>
          <a:prstGeom prst="rect">
            <a:avLst/>
          </a:prstGeom>
          <a:noFill/>
        </p:spPr>
        <p:txBody>
          <a:bodyPr wrap="square">
            <a:spAutoFit/>
          </a:bodyPr>
          <a:lstStyle/>
          <a:p>
            <a:r>
              <a:rPr lang="en-CA" sz="2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wentieth Century"/>
              </a:rPr>
              <a:t>Angel investors </a:t>
            </a:r>
            <a:r>
              <a:rPr lang="en-CA" sz="2400" dirty="0">
                <a:effectLst/>
                <a:latin typeface="Calibri" panose="020F0502020204030204" pitchFamily="34" charset="0"/>
                <a:ea typeface="Twentieth Century"/>
              </a:rPr>
              <a:t>will have a say in how the business is run and receive a portion of the profits when and if the company is sold.  Given that they are investing their own money, there is always a risk. An angel will invest in a business owner willing to give away a part of their company. Compared to traditional debt financing, a lending institution like a bank has no control over the operations of your business and takes no share of the profits. </a:t>
            </a:r>
            <a:endParaRPr lang="en-US" sz="2400" dirty="0"/>
          </a:p>
        </p:txBody>
      </p:sp>
    </p:spTree>
    <p:extLst>
      <p:ext uri="{BB962C8B-B14F-4D97-AF65-F5344CB8AC3E}">
        <p14:creationId xmlns:p14="http://schemas.microsoft.com/office/powerpoint/2010/main" val="41962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DF95-BE84-7CE7-BD62-2A48C68D3A12}"/>
              </a:ext>
            </a:extLst>
          </p:cNvPr>
          <p:cNvSpPr>
            <a:spLocks noGrp="1"/>
          </p:cNvSpPr>
          <p:nvPr>
            <p:ph type="title"/>
          </p:nvPr>
        </p:nvSpPr>
        <p:spPr>
          <a:xfrm>
            <a:off x="838200" y="164445"/>
            <a:ext cx="10515600" cy="1325563"/>
          </a:xfrm>
        </p:spPr>
        <p:txBody>
          <a:bodyPr>
            <a:normAutofit/>
          </a:bodyPr>
          <a:lstStyle/>
          <a:p>
            <a:pPr algn="ctr"/>
            <a:r>
              <a:rPr lang="en-CA" sz="6600" b="1" dirty="0">
                <a:latin typeface="Arial" panose="020B0604020202020204" pitchFamily="34" charset="0"/>
                <a:cs typeface="Arial" panose="020B0604020202020204" pitchFamily="34" charset="0"/>
              </a:rPr>
              <a:t>Investors Cont’d.</a:t>
            </a:r>
            <a:endParaRPr lang="en-US" sz="6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0BB4EC5-72E0-B30E-E849-068BE3C0FFBA}"/>
              </a:ext>
            </a:extLst>
          </p:cNvPr>
          <p:cNvSpPr txBox="1"/>
          <p:nvPr/>
        </p:nvSpPr>
        <p:spPr>
          <a:xfrm>
            <a:off x="0" y="2235498"/>
            <a:ext cx="4807458" cy="3046988"/>
          </a:xfrm>
          <a:prstGeom prst="rect">
            <a:avLst/>
          </a:prstGeom>
          <a:noFill/>
        </p:spPr>
        <p:txBody>
          <a:bodyPr wrap="square">
            <a:spAutoFit/>
          </a:bodyPr>
          <a:lstStyle/>
          <a:p>
            <a:r>
              <a:rPr lang="en-CA" sz="2400" b="1" dirty="0">
                <a:effectLst/>
                <a:latin typeface="Calibri" panose="020F0502020204030204" pitchFamily="34" charset="0"/>
                <a:ea typeface="Twentieth Century"/>
              </a:rPr>
              <a:t>Venture capital</a:t>
            </a:r>
            <a:r>
              <a:rPr lang="en-CA" sz="2400" dirty="0">
                <a:effectLst/>
                <a:latin typeface="Calibri" panose="020F0502020204030204" pitchFamily="34" charset="0"/>
                <a:ea typeface="Twentieth Century"/>
              </a:rPr>
              <a:t> firms are a group of professional investors. Their capital will come from individuals, corporations, pension funds, and foundations. Desjardins Capital is a fund manager offering financial support to innovative start-ups in Quebec. </a:t>
            </a:r>
            <a:endParaRPr lang="en-US" sz="2400" dirty="0"/>
          </a:p>
        </p:txBody>
      </p:sp>
      <p:sp>
        <p:nvSpPr>
          <p:cNvPr id="8" name="TextBox 7">
            <a:extLst>
              <a:ext uri="{FF2B5EF4-FFF2-40B4-BE49-F238E27FC236}">
                <a16:creationId xmlns:a16="http://schemas.microsoft.com/office/drawing/2014/main" id="{46A380D3-1807-3A56-67D9-A3C1D0FCB080}"/>
              </a:ext>
            </a:extLst>
          </p:cNvPr>
          <p:cNvSpPr txBox="1"/>
          <p:nvPr/>
        </p:nvSpPr>
        <p:spPr>
          <a:xfrm>
            <a:off x="3048762" y="1296798"/>
            <a:ext cx="6094476" cy="646331"/>
          </a:xfrm>
          <a:prstGeom prst="rect">
            <a:avLst/>
          </a:prstGeom>
          <a:noFill/>
        </p:spPr>
        <p:txBody>
          <a:bodyPr wrap="square">
            <a:spAutoFit/>
          </a:bodyPr>
          <a:lstStyle/>
          <a:p>
            <a:pPr algn="ctr"/>
            <a:r>
              <a:rPr lang="en-CA" sz="3600" b="1" dirty="0">
                <a:ln w="22225">
                  <a:solidFill>
                    <a:schemeClr val="accent2"/>
                  </a:solidFill>
                  <a:prstDash val="solid"/>
                </a:ln>
                <a:solidFill>
                  <a:schemeClr val="accent2">
                    <a:lumMod val="40000"/>
                    <a:lumOff val="60000"/>
                  </a:schemeClr>
                </a:solidFill>
                <a:latin typeface="Calibri" panose="020F0502020204030204" pitchFamily="34" charset="0"/>
                <a:ea typeface="Twentieth Century"/>
              </a:rPr>
              <a:t>Venture Capitalist</a:t>
            </a:r>
            <a:endParaRPr lang="en-US" sz="3600" dirty="0"/>
          </a:p>
        </p:txBody>
      </p:sp>
      <p:sp>
        <p:nvSpPr>
          <p:cNvPr id="10" name="TextBox 9">
            <a:extLst>
              <a:ext uri="{FF2B5EF4-FFF2-40B4-BE49-F238E27FC236}">
                <a16:creationId xmlns:a16="http://schemas.microsoft.com/office/drawing/2014/main" id="{CF4B5B14-9566-584D-8583-49A3807818AF}"/>
              </a:ext>
            </a:extLst>
          </p:cNvPr>
          <p:cNvSpPr txBox="1"/>
          <p:nvPr/>
        </p:nvSpPr>
        <p:spPr>
          <a:xfrm>
            <a:off x="4624552" y="2577485"/>
            <a:ext cx="7683062" cy="3241913"/>
          </a:xfrm>
          <a:prstGeom prst="rect">
            <a:avLst/>
          </a:prstGeom>
          <a:noFill/>
        </p:spPr>
        <p:txBody>
          <a:bodyPr wrap="square">
            <a:spAutoFit/>
          </a:bodyPr>
          <a:lstStyle/>
          <a:p>
            <a:pPr>
              <a:spcAft>
                <a:spcPts val="800"/>
              </a:spcAft>
            </a:pPr>
            <a:r>
              <a:rPr lang="en-CA" sz="2200" dirty="0">
                <a:effectLst/>
                <a:latin typeface="Calibri" panose="020F0502020204030204" pitchFamily="34" charset="0"/>
                <a:ea typeface="Twentieth Century"/>
                <a:cs typeface="Twentieth Century"/>
              </a:rPr>
              <a:t>Receiving venture capital means giving up some level of your control in your business. In return, you also have access to Experienced leadership and advice, and increased publicity and exposure are likely.</a:t>
            </a:r>
            <a:endParaRPr lang="en-CA" sz="2200" dirty="0">
              <a:effectLst/>
              <a:latin typeface="Twentieth Century"/>
              <a:ea typeface="Twentieth Century"/>
              <a:cs typeface="Twentieth Century"/>
            </a:endParaRPr>
          </a:p>
          <a:p>
            <a:r>
              <a:rPr lang="en-CA" sz="2200" dirty="0">
                <a:effectLst/>
                <a:latin typeface="Calibri" panose="020F0502020204030204" pitchFamily="34" charset="0"/>
                <a:ea typeface="Twentieth Century"/>
              </a:rPr>
              <a:t>On the other hand, funding is difficult to obtain. The overall cost of financing is expensive. A formal reporting structure and board of directors are required, and funds are released immediately; they are usually released upon an objectives/performance schedule.</a:t>
            </a:r>
            <a:endParaRPr lang="en-US" sz="2200" dirty="0"/>
          </a:p>
        </p:txBody>
      </p:sp>
    </p:spTree>
    <p:extLst>
      <p:ext uri="{BB962C8B-B14F-4D97-AF65-F5344CB8AC3E}">
        <p14:creationId xmlns:p14="http://schemas.microsoft.com/office/powerpoint/2010/main" val="16278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2230FE4-F405-45C4-822C-4ACDEA22AC71}"/>
              </a:ext>
            </a:extLst>
          </p:cNvPr>
          <p:cNvSpPr>
            <a:spLocks noGrp="1"/>
          </p:cNvSpPr>
          <p:nvPr>
            <p:ph type="title"/>
          </p:nvPr>
        </p:nvSpPr>
        <p:spPr>
          <a:xfrm>
            <a:off x="838200" y="310261"/>
            <a:ext cx="10515600" cy="1325563"/>
          </a:xfrm>
        </p:spPr>
        <p:txBody>
          <a:bodyPr>
            <a:noAutofit/>
          </a:bodyPr>
          <a:lstStyle/>
          <a:p>
            <a:pPr algn="ctr">
              <a:lnSpc>
                <a:spcPct val="100000"/>
              </a:lnSpc>
              <a:spcAft>
                <a:spcPts val="800"/>
              </a:spcAft>
            </a:pPr>
            <a:r>
              <a:rPr lang="en-CA" b="1" dirty="0">
                <a:effectLst/>
                <a:latin typeface="Arial" panose="020B0604020202020204" pitchFamily="34" charset="0"/>
                <a:ea typeface="Twentieth Century"/>
                <a:cs typeface="Arial" panose="020B0604020202020204" pitchFamily="34" charset="0"/>
              </a:rPr>
              <a:t>What To Do When You Don't Have Enough Money To Start A Business, Cont’d.</a:t>
            </a:r>
            <a:endParaRPr lang="en-CA" dirty="0">
              <a:effectLst/>
              <a:latin typeface="Arial" panose="020B0604020202020204" pitchFamily="34" charset="0"/>
              <a:ea typeface="Twentieth Century"/>
              <a:cs typeface="Arial" panose="020B0604020202020204" pitchFamily="34" charset="0"/>
            </a:endParaRPr>
          </a:p>
        </p:txBody>
      </p:sp>
      <p:sp>
        <p:nvSpPr>
          <p:cNvPr id="4" name="TextBox 3">
            <a:extLst>
              <a:ext uri="{FF2B5EF4-FFF2-40B4-BE49-F238E27FC236}">
                <a16:creationId xmlns:a16="http://schemas.microsoft.com/office/drawing/2014/main" id="{AD6F2DA9-FC8E-314D-41B2-2A094153D150}"/>
              </a:ext>
            </a:extLst>
          </p:cNvPr>
          <p:cNvSpPr txBox="1"/>
          <p:nvPr/>
        </p:nvSpPr>
        <p:spPr>
          <a:xfrm>
            <a:off x="1153668" y="1911096"/>
            <a:ext cx="9884664" cy="830997"/>
          </a:xfrm>
          <a:prstGeom prst="rect">
            <a:avLst/>
          </a:prstGeom>
          <a:noFill/>
        </p:spPr>
        <p:txBody>
          <a:bodyPr wrap="square" rtlCol="0">
            <a:spAutoFit/>
          </a:bodyPr>
          <a:lstStyle/>
          <a:p>
            <a:pPr algn="ctr"/>
            <a:r>
              <a:rPr lang="en-CA" sz="2400" u="sng" dirty="0">
                <a:ln w="0"/>
                <a:solidFill>
                  <a:schemeClr val="accent1"/>
                </a:solidFill>
                <a:effectLst>
                  <a:outerShdw blurRad="38100" dist="25400" dir="5400000" algn="ctr" rotWithShape="0">
                    <a:srgbClr val="6E747A">
                      <a:alpha val="43000"/>
                    </a:srgbClr>
                  </a:outerShdw>
                </a:effectLst>
              </a:rPr>
              <a:t>That covers the Investors side of </a:t>
            </a:r>
            <a:r>
              <a:rPr lang="en-CA" sz="2400" u="sng"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wentieth Century"/>
                <a:cs typeface="Twentieth Century"/>
              </a:rPr>
              <a:t>equity financing sources. Now, we’ll be talking about:</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243A5778-EEA3-4D54-8603-75251DCBA46B}"/>
              </a:ext>
            </a:extLst>
          </p:cNvPr>
          <p:cNvSpPr txBox="1"/>
          <p:nvPr/>
        </p:nvSpPr>
        <p:spPr>
          <a:xfrm>
            <a:off x="70558" y="2441999"/>
            <a:ext cx="3449882" cy="1380157"/>
          </a:xfrm>
          <a:prstGeom prst="ellipse">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5000"/>
              </a:lnSpc>
              <a:spcAft>
                <a:spcPts val="800"/>
              </a:spcAft>
            </a:pPr>
            <a:r>
              <a:rPr lang="en-CA" sz="2400" b="1" dirty="0">
                <a:latin typeface="Calibri" panose="020F0502020204030204" pitchFamily="34" charset="0"/>
                <a:ea typeface="Twentieth Century"/>
                <a:cs typeface="Twentieth Century"/>
              </a:rPr>
              <a:t>2. Business Loans and Grants</a:t>
            </a:r>
            <a:endParaRPr lang="en-CA" sz="2400" dirty="0">
              <a:effectLst/>
              <a:latin typeface="Twentieth Century"/>
              <a:ea typeface="Twentieth Century"/>
              <a:cs typeface="Twentieth Century"/>
            </a:endParaRPr>
          </a:p>
        </p:txBody>
      </p:sp>
      <p:sp>
        <p:nvSpPr>
          <p:cNvPr id="7" name="TextBox 6">
            <a:extLst>
              <a:ext uri="{FF2B5EF4-FFF2-40B4-BE49-F238E27FC236}">
                <a16:creationId xmlns:a16="http://schemas.microsoft.com/office/drawing/2014/main" id="{D31C3EAB-CE59-A5C2-E755-A0A069039D1A}"/>
              </a:ext>
            </a:extLst>
          </p:cNvPr>
          <p:cNvSpPr txBox="1"/>
          <p:nvPr/>
        </p:nvSpPr>
        <p:spPr>
          <a:xfrm>
            <a:off x="3520440" y="2708333"/>
            <a:ext cx="8454698" cy="1569660"/>
          </a:xfrm>
          <a:prstGeom prst="rect">
            <a:avLst/>
          </a:prstGeom>
          <a:noFill/>
        </p:spPr>
        <p:txBody>
          <a:bodyPr wrap="square">
            <a:spAutoFit/>
          </a:bodyPr>
          <a:lstStyle/>
          <a:p>
            <a:r>
              <a:rPr lang="en-CA" sz="2400" b="1" dirty="0">
                <a:effectLst/>
                <a:latin typeface="Calibri" panose="020F0502020204030204" pitchFamily="34" charset="0"/>
                <a:ea typeface="Twentieth Century"/>
              </a:rPr>
              <a:t>Definitions</a:t>
            </a:r>
            <a:r>
              <a:rPr lang="en-CA" sz="2400" dirty="0">
                <a:effectLst/>
                <a:latin typeface="Calibri" panose="020F0502020204030204" pitchFamily="34" charset="0"/>
                <a:ea typeface="Twentieth Century"/>
              </a:rPr>
              <a:t>: Grants, also known as funding, are amounts you don’t have to repay and are usually based on your financial need, while loans are amounts you borrow and pay back, usually with interest fees.</a:t>
            </a:r>
            <a:endParaRPr lang="en-US" sz="2400" dirty="0"/>
          </a:p>
        </p:txBody>
      </p:sp>
      <p:sp>
        <p:nvSpPr>
          <p:cNvPr id="9" name="TextBox 8">
            <a:extLst>
              <a:ext uri="{FF2B5EF4-FFF2-40B4-BE49-F238E27FC236}">
                <a16:creationId xmlns:a16="http://schemas.microsoft.com/office/drawing/2014/main" id="{D93F7164-94FD-3A6C-FF05-F8FDC93D9D50}"/>
              </a:ext>
            </a:extLst>
          </p:cNvPr>
          <p:cNvSpPr txBox="1"/>
          <p:nvPr/>
        </p:nvSpPr>
        <p:spPr>
          <a:xfrm>
            <a:off x="160020" y="4642841"/>
            <a:ext cx="4110228" cy="1938992"/>
          </a:xfrm>
          <a:prstGeom prst="rect">
            <a:avLst/>
          </a:prstGeom>
          <a:noFill/>
        </p:spPr>
        <p:txBody>
          <a:bodyPr wrap="square">
            <a:spAutoFit/>
          </a:bodyPr>
          <a:lstStyle/>
          <a:p>
            <a:pPr>
              <a:spcAft>
                <a:spcPts val="800"/>
              </a:spcAft>
            </a:pPr>
            <a:r>
              <a:rPr lang="en-CA" sz="2400" dirty="0">
                <a:effectLst/>
                <a:latin typeface="Calibri" panose="020F0502020204030204" pitchFamily="34" charset="0"/>
                <a:ea typeface="Twentieth Century"/>
                <a:cs typeface="Twentieth Century"/>
              </a:rPr>
              <a:t>The Regional and Local Development Department offers programs and services to support the region’s business development:</a:t>
            </a:r>
            <a:endParaRPr lang="en-CA" sz="2400" dirty="0">
              <a:effectLst/>
              <a:latin typeface="Twentieth Century"/>
              <a:ea typeface="Twentieth Century"/>
              <a:cs typeface="Twentieth Century"/>
            </a:endParaRPr>
          </a:p>
        </p:txBody>
      </p:sp>
      <p:sp>
        <p:nvSpPr>
          <p:cNvPr id="11" name="TextBox 10">
            <a:extLst>
              <a:ext uri="{FF2B5EF4-FFF2-40B4-BE49-F238E27FC236}">
                <a16:creationId xmlns:a16="http://schemas.microsoft.com/office/drawing/2014/main" id="{5B86A186-01EC-300B-ED34-3B7F4E113C7E}"/>
              </a:ext>
            </a:extLst>
          </p:cNvPr>
          <p:cNvSpPr txBox="1"/>
          <p:nvPr/>
        </p:nvSpPr>
        <p:spPr>
          <a:xfrm>
            <a:off x="4243886" y="3975160"/>
            <a:ext cx="7948114" cy="2882840"/>
          </a:xfrm>
          <a:prstGeom prst="rect">
            <a:avLst/>
          </a:prstGeom>
          <a:noFill/>
        </p:spPr>
        <p:txBody>
          <a:bodyPr wrap="square">
            <a:spAutoFit/>
          </a:bodyPr>
          <a:lstStyle/>
          <a:p>
            <a:pPr marL="342900" lvl="0" indent="-342900">
              <a:spcAft>
                <a:spcPts val="800"/>
              </a:spcAft>
              <a:buFont typeface="Arial" panose="020B0604020202020204" pitchFamily="34" charset="0"/>
              <a:buChar char="●"/>
            </a:pPr>
            <a:r>
              <a:rPr lang="en-CA" sz="2400" u="none" strike="noStrike" dirty="0">
                <a:effectLst/>
                <a:ea typeface="Twentieth Century"/>
                <a:cs typeface="Twentieth Century"/>
              </a:rPr>
              <a:t>Inuit Business Development  Fund can provide funding for a business start-up for up to $20,000.</a:t>
            </a:r>
          </a:p>
          <a:p>
            <a:pPr marL="342900" lvl="0" indent="-342900">
              <a:spcAft>
                <a:spcPts val="800"/>
              </a:spcAft>
              <a:buFont typeface="Arial" panose="020B0604020202020204" pitchFamily="34" charset="0"/>
              <a:buChar char="●"/>
            </a:pPr>
            <a:r>
              <a:rPr lang="en-CA" sz="2400" u="none" strike="noStrike" dirty="0" err="1">
                <a:effectLst/>
                <a:ea typeface="Twentieth Century"/>
                <a:cs typeface="Twentieth Century"/>
              </a:rPr>
              <a:t>Makigiarutiit</a:t>
            </a:r>
            <a:r>
              <a:rPr lang="en-CA" sz="2400" u="none" strike="noStrike" dirty="0">
                <a:effectLst/>
                <a:ea typeface="Twentieth Century"/>
                <a:cs typeface="Twentieth Century"/>
              </a:rPr>
              <a:t>, I and II Fund can provide loans, contributions, and investments for up to $150,000.</a:t>
            </a:r>
          </a:p>
          <a:p>
            <a:pPr marL="342900" lvl="0" indent="-342900">
              <a:spcAft>
                <a:spcPts val="800"/>
              </a:spcAft>
              <a:buFont typeface="Arial" panose="020B0604020202020204" pitchFamily="34" charset="0"/>
              <a:buChar char="●"/>
            </a:pPr>
            <a:r>
              <a:rPr lang="en-CA" sz="2400" u="none" strike="noStrike" dirty="0" err="1">
                <a:effectLst/>
                <a:ea typeface="Twentieth Century"/>
                <a:cs typeface="Twentieth Century"/>
              </a:rPr>
              <a:t>Makigiarutiit</a:t>
            </a:r>
            <a:r>
              <a:rPr lang="en-CA" sz="2400" u="none" strike="noStrike" dirty="0">
                <a:effectLst/>
                <a:ea typeface="Twentieth Century"/>
                <a:cs typeface="Twentieth Century"/>
              </a:rPr>
              <a:t> III Fund can provide funding to women and youth for business development and entrepreneurship for up to $500,000</a:t>
            </a:r>
          </a:p>
        </p:txBody>
      </p:sp>
      <p:sp>
        <p:nvSpPr>
          <p:cNvPr id="12" name="Arrow: Right 11">
            <a:extLst>
              <a:ext uri="{FF2B5EF4-FFF2-40B4-BE49-F238E27FC236}">
                <a16:creationId xmlns:a16="http://schemas.microsoft.com/office/drawing/2014/main" id="{808D78B6-EB38-5035-45CF-B546B0311579}"/>
              </a:ext>
            </a:extLst>
          </p:cNvPr>
          <p:cNvSpPr/>
          <p:nvPr/>
        </p:nvSpPr>
        <p:spPr>
          <a:xfrm>
            <a:off x="10631424" y="6419088"/>
            <a:ext cx="1400556" cy="363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Continued</a:t>
            </a:r>
            <a:endParaRPr lang="en-US" dirty="0"/>
          </a:p>
        </p:txBody>
      </p:sp>
    </p:spTree>
    <p:extLst>
      <p:ext uri="{BB962C8B-B14F-4D97-AF65-F5344CB8AC3E}">
        <p14:creationId xmlns:p14="http://schemas.microsoft.com/office/powerpoint/2010/main" val="20495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1B0D-3F8C-80A7-512E-97EA50D68E0D}"/>
              </a:ext>
            </a:extLst>
          </p:cNvPr>
          <p:cNvSpPr>
            <a:spLocks noGrp="1"/>
          </p:cNvSpPr>
          <p:nvPr>
            <p:ph type="title"/>
          </p:nvPr>
        </p:nvSpPr>
        <p:spPr>
          <a:xfrm>
            <a:off x="1234440" y="0"/>
            <a:ext cx="9723120" cy="1299083"/>
          </a:xfrm>
        </p:spPr>
        <p:txBody>
          <a:bodyPr>
            <a:noAutofit/>
          </a:bodyPr>
          <a:lstStyle/>
          <a:p>
            <a:pPr algn="ctr"/>
            <a:r>
              <a:rPr lang="en-CA" b="1" dirty="0">
                <a:latin typeface="Arial" panose="020B0604020202020204" pitchFamily="34" charset="0"/>
                <a:cs typeface="Arial" panose="020B0604020202020204" pitchFamily="34" charset="0"/>
              </a:rPr>
              <a:t>Business Loans and Grants, Cont’d.</a:t>
            </a:r>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22332C-B21C-EDFB-CD07-7B1F86B7F43D}"/>
              </a:ext>
            </a:extLst>
          </p:cNvPr>
          <p:cNvSpPr txBox="1"/>
          <p:nvPr/>
        </p:nvSpPr>
        <p:spPr>
          <a:xfrm>
            <a:off x="0" y="1299083"/>
            <a:ext cx="9119616" cy="1200329"/>
          </a:xfrm>
          <a:prstGeom prst="rect">
            <a:avLst/>
          </a:prstGeom>
          <a:noFill/>
        </p:spPr>
        <p:txBody>
          <a:bodyPr wrap="square">
            <a:spAutoFit/>
          </a:bodyPr>
          <a:lstStyle/>
          <a:p>
            <a:pPr>
              <a:spcAft>
                <a:spcPts val="800"/>
              </a:spcAft>
            </a:pPr>
            <a:r>
              <a:rPr lang="en-CA" sz="2400" dirty="0">
                <a:effectLst/>
                <a:latin typeface="Calibri" panose="020F0502020204030204" pitchFamily="34" charset="0"/>
                <a:ea typeface="Twentieth Century"/>
                <a:cs typeface="Twentieth Century"/>
              </a:rPr>
              <a:t>The bank or </a:t>
            </a:r>
            <a:r>
              <a:rPr lang="en-CA" sz="2400" dirty="0" err="1">
                <a:effectLst/>
                <a:latin typeface="Calibri" panose="020F0502020204030204" pitchFamily="34" charset="0"/>
                <a:ea typeface="Twentieth Century"/>
                <a:cs typeface="Twentieth Century"/>
              </a:rPr>
              <a:t>Caisse</a:t>
            </a:r>
            <a:r>
              <a:rPr lang="en-CA" sz="2400" dirty="0">
                <a:effectLst/>
                <a:latin typeface="Calibri" panose="020F0502020204030204" pitchFamily="34" charset="0"/>
                <a:ea typeface="Twentieth Century"/>
                <a:cs typeface="Twentieth Century"/>
              </a:rPr>
              <a:t> Desjardins loans are the most common form of debt financing. Other debt financing means taking loans from family and friends and borrowing through a credit card.</a:t>
            </a:r>
            <a:endParaRPr lang="en-CA" sz="2400" dirty="0">
              <a:effectLst/>
              <a:latin typeface="Twentieth Century"/>
              <a:ea typeface="Twentieth Century"/>
              <a:cs typeface="Twentieth Century"/>
            </a:endParaRPr>
          </a:p>
        </p:txBody>
      </p:sp>
      <p:pic>
        <p:nvPicPr>
          <p:cNvPr id="5122" name="Picture 2">
            <a:extLst>
              <a:ext uri="{FF2B5EF4-FFF2-40B4-BE49-F238E27FC236}">
                <a16:creationId xmlns:a16="http://schemas.microsoft.com/office/drawing/2014/main" id="{C1A107FC-11F1-6B34-DCD5-A4627CDFD7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000" y1="86333" x2="50167" y2="87500"/>
                        <a14:foregroundMark x1="50167" y1="87500" x2="64167" y2="86500"/>
                        <a14:foregroundMark x1="73667" y1="87167" x2="71333" y2="86667"/>
                        <a14:foregroundMark x1="27000" y1="86667" x2="25167" y2="86667"/>
                        <a14:foregroundMark x1="25667" y1="86833" x2="23833" y2="86833"/>
                        <a14:foregroundMark x1="25833" y1="86167" x2="48667" y2="86500"/>
                        <a14:foregroundMark x1="48667" y1="86500" x2="60667" y2="85833"/>
                        <a14:foregroundMark x1="60667" y1="85833" x2="76333" y2="87167"/>
                        <a14:foregroundMark x1="77333" y1="87833" x2="50333" y2="88000"/>
                      </a14:backgroundRemoval>
                    </a14:imgEffect>
                  </a14:imgLayer>
                </a14:imgProps>
              </a:ext>
              <a:ext uri="{28A0092B-C50C-407E-A947-70E740481C1C}">
                <a14:useLocalDpi xmlns:a14="http://schemas.microsoft.com/office/drawing/2010/main" val="0"/>
              </a:ext>
            </a:extLst>
          </a:blip>
          <a:srcRect/>
          <a:stretch>
            <a:fillRect/>
          </a:stretch>
        </p:blipFill>
        <p:spPr bwMode="auto">
          <a:xfrm>
            <a:off x="9316212" y="-523373"/>
            <a:ext cx="3282696" cy="3282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7A2CAA-1095-75EF-3E3C-0168F305C457}"/>
              </a:ext>
            </a:extLst>
          </p:cNvPr>
          <p:cNvSpPr txBox="1"/>
          <p:nvPr/>
        </p:nvSpPr>
        <p:spPr>
          <a:xfrm>
            <a:off x="129920" y="2471761"/>
            <a:ext cx="5720715" cy="57512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nSpc>
                <a:spcPct val="125000"/>
              </a:lnSpc>
              <a:spcAft>
                <a:spcPts val="800"/>
              </a:spcAft>
            </a:pPr>
            <a:r>
              <a:rPr lang="en-CA" sz="2400" b="1" dirty="0">
                <a:latin typeface="Calibri" panose="020F0502020204030204" pitchFamily="34" charset="0"/>
                <a:ea typeface="Twentieth Century"/>
                <a:cs typeface="Twentieth Century"/>
              </a:rPr>
              <a:t>- </a:t>
            </a:r>
            <a:r>
              <a:rPr lang="en-CA" sz="2400" b="1" dirty="0">
                <a:effectLst/>
                <a:latin typeface="Calibri" panose="020F0502020204030204" pitchFamily="34" charset="0"/>
                <a:ea typeface="Twentieth Century"/>
                <a:cs typeface="Twentieth Century"/>
              </a:rPr>
              <a:t>Debt Financing Over the Short-Term</a:t>
            </a:r>
            <a:endParaRPr lang="en-CA" sz="2000" dirty="0">
              <a:effectLst/>
              <a:latin typeface="Twentieth Century"/>
              <a:ea typeface="Twentieth Century"/>
              <a:cs typeface="Twentieth Century"/>
            </a:endParaRPr>
          </a:p>
        </p:txBody>
      </p:sp>
      <p:sp>
        <p:nvSpPr>
          <p:cNvPr id="8" name="TextBox 7">
            <a:extLst>
              <a:ext uri="{FF2B5EF4-FFF2-40B4-BE49-F238E27FC236}">
                <a16:creationId xmlns:a16="http://schemas.microsoft.com/office/drawing/2014/main" id="{42E11C72-CA23-ED58-64C5-613A6264A371}"/>
              </a:ext>
            </a:extLst>
          </p:cNvPr>
          <p:cNvSpPr txBox="1"/>
          <p:nvPr/>
        </p:nvSpPr>
        <p:spPr>
          <a:xfrm>
            <a:off x="129920" y="2969756"/>
            <a:ext cx="6341364" cy="3888244"/>
          </a:xfrm>
          <a:prstGeom prst="rect">
            <a:avLst/>
          </a:prstGeom>
          <a:noFill/>
        </p:spPr>
        <p:txBody>
          <a:bodyPr wrap="square">
            <a:spAutoFit/>
          </a:bodyPr>
          <a:lstStyle/>
          <a:p>
            <a:pPr>
              <a:spcAft>
                <a:spcPts val="800"/>
              </a:spcAft>
            </a:pPr>
            <a:r>
              <a:rPr lang="en-CA" sz="2400" dirty="0">
                <a:effectLst/>
                <a:ea typeface="Twentieth Century"/>
                <a:cs typeface="Twentieth Century"/>
              </a:rPr>
              <a:t>Businesses use short-term debt financing to fund their working capital operations. It can include paying wages, buying </a:t>
            </a:r>
            <a:r>
              <a:rPr lang="en-CA" sz="2400" dirty="0" err="1">
                <a:effectLst/>
                <a:ea typeface="Twentieth Century"/>
                <a:cs typeface="Twentieth Century"/>
              </a:rPr>
              <a:t>ifor</a:t>
            </a:r>
            <a:r>
              <a:rPr lang="en-CA" sz="2400" dirty="0">
                <a:effectLst/>
                <a:ea typeface="Twentieth Century"/>
                <a:cs typeface="Twentieth Century"/>
              </a:rPr>
              <a:t> day-to-day </a:t>
            </a:r>
            <a:r>
              <a:rPr lang="en-CA" sz="2400" dirty="0" err="1">
                <a:effectLst/>
                <a:ea typeface="Twentieth Century"/>
                <a:cs typeface="Twentieth Century"/>
              </a:rPr>
              <a:t>nventory</a:t>
            </a:r>
            <a:r>
              <a:rPr lang="en-CA" sz="2400" dirty="0">
                <a:effectLst/>
                <a:ea typeface="Twentieth Century"/>
                <a:cs typeface="Twentieth Century"/>
              </a:rPr>
              <a:t>, or costs incurred for supplies and maintenance. The scheduled loan repayment is usually within a year, and the interest rate is typically higher. </a:t>
            </a:r>
          </a:p>
          <a:p>
            <a:pPr>
              <a:spcAft>
                <a:spcPts val="800"/>
              </a:spcAft>
            </a:pPr>
            <a:r>
              <a:rPr lang="en-CA" sz="2400" dirty="0">
                <a:effectLst/>
                <a:ea typeface="Twentieth Century"/>
              </a:rPr>
              <a:t>A common type of short-term financing is a line of credit or credit card. This financing is not recommended for typical start-up costs such as equipment and machinery. </a:t>
            </a:r>
            <a:endParaRPr lang="en-US" sz="2400" dirty="0"/>
          </a:p>
        </p:txBody>
      </p:sp>
      <p:sp>
        <p:nvSpPr>
          <p:cNvPr id="10" name="TextBox 9">
            <a:extLst>
              <a:ext uri="{FF2B5EF4-FFF2-40B4-BE49-F238E27FC236}">
                <a16:creationId xmlns:a16="http://schemas.microsoft.com/office/drawing/2014/main" id="{0A23AD3C-86AB-D7A0-BE14-A5383DD18DB7}"/>
              </a:ext>
            </a:extLst>
          </p:cNvPr>
          <p:cNvSpPr txBox="1"/>
          <p:nvPr/>
        </p:nvSpPr>
        <p:spPr>
          <a:xfrm>
            <a:off x="6471284" y="2536106"/>
            <a:ext cx="5720716" cy="510778"/>
          </a:xfrm>
          <a:prstGeom prst="round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CA" sz="2400" b="1" dirty="0">
                <a:effectLst/>
                <a:latin typeface="Calibri" panose="020F0502020204030204" pitchFamily="34" charset="0"/>
                <a:ea typeface="Twentieth Century"/>
              </a:rPr>
              <a:t>- Debt Financing Over the Long-Term        </a:t>
            </a:r>
            <a:endParaRPr lang="en-US" sz="2400" dirty="0"/>
          </a:p>
        </p:txBody>
      </p:sp>
      <p:sp>
        <p:nvSpPr>
          <p:cNvPr id="12" name="TextBox 11">
            <a:extLst>
              <a:ext uri="{FF2B5EF4-FFF2-40B4-BE49-F238E27FC236}">
                <a16:creationId xmlns:a16="http://schemas.microsoft.com/office/drawing/2014/main" id="{01095ED4-8410-2A53-A07F-94BA8CC98DBF}"/>
              </a:ext>
            </a:extLst>
          </p:cNvPr>
          <p:cNvSpPr txBox="1"/>
          <p:nvPr/>
        </p:nvSpPr>
        <p:spPr>
          <a:xfrm>
            <a:off x="6471284" y="3030528"/>
            <a:ext cx="5908929" cy="3621504"/>
          </a:xfrm>
          <a:prstGeom prst="rect">
            <a:avLst/>
          </a:prstGeom>
          <a:noFill/>
        </p:spPr>
        <p:txBody>
          <a:bodyPr wrap="square">
            <a:spAutoFit/>
          </a:bodyPr>
          <a:lstStyle/>
          <a:p>
            <a:pPr>
              <a:spcAft>
                <a:spcPts val="800"/>
              </a:spcAft>
            </a:pPr>
            <a:r>
              <a:rPr lang="en-CA" sz="2400" dirty="0">
                <a:effectLst/>
                <a:latin typeface="Calibri" panose="020F0502020204030204" pitchFamily="34" charset="0"/>
                <a:ea typeface="Twentieth Century"/>
                <a:cs typeface="Twentieth Century"/>
              </a:rPr>
              <a:t>Long-term debt financing purchases assets, such as buildings, equipment, and machinery. The assets that will be purchased are usually also used to secure the loan as collateral. </a:t>
            </a:r>
            <a:endParaRPr lang="en-CA" sz="2400" dirty="0">
              <a:effectLst/>
              <a:latin typeface="Twentieth Century"/>
              <a:ea typeface="Twentieth Century"/>
              <a:cs typeface="Twentieth Century"/>
            </a:endParaRPr>
          </a:p>
          <a:p>
            <a:pPr>
              <a:spcAft>
                <a:spcPts val="800"/>
              </a:spcAft>
            </a:pPr>
            <a:r>
              <a:rPr lang="en-CA" sz="2400" dirty="0">
                <a:effectLst/>
                <a:latin typeface="Calibri" panose="020F0502020204030204" pitchFamily="34" charset="0"/>
                <a:ea typeface="Twentieth Century"/>
                <a:cs typeface="Twentieth Century"/>
              </a:rPr>
              <a:t> </a:t>
            </a:r>
            <a:endParaRPr lang="en-CA" sz="2400" dirty="0">
              <a:effectLst/>
              <a:latin typeface="Twentieth Century"/>
              <a:ea typeface="Twentieth Century"/>
              <a:cs typeface="Twentieth Century"/>
            </a:endParaRPr>
          </a:p>
          <a:p>
            <a:r>
              <a:rPr lang="en-CA" sz="2400" dirty="0">
                <a:effectLst/>
                <a:latin typeface="Calibri" panose="020F0502020204030204" pitchFamily="34" charset="0"/>
                <a:ea typeface="Twentieth Century"/>
              </a:rPr>
              <a:t>The scheduled repayment for the loans is usually up to 10 years, with monthly payments and fixed interest rates lower than the short-term loans.</a:t>
            </a:r>
            <a:endParaRPr lang="en-US" sz="2400" dirty="0"/>
          </a:p>
        </p:txBody>
      </p:sp>
      <p:sp>
        <p:nvSpPr>
          <p:cNvPr id="13" name="Arrow: Right 12">
            <a:extLst>
              <a:ext uri="{FF2B5EF4-FFF2-40B4-BE49-F238E27FC236}">
                <a16:creationId xmlns:a16="http://schemas.microsoft.com/office/drawing/2014/main" id="{49859606-A171-CABE-9242-370F9F41FEB3}"/>
              </a:ext>
            </a:extLst>
          </p:cNvPr>
          <p:cNvSpPr/>
          <p:nvPr/>
        </p:nvSpPr>
        <p:spPr>
          <a:xfrm>
            <a:off x="10499836" y="6178909"/>
            <a:ext cx="1450428" cy="676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Continued</a:t>
            </a:r>
            <a:endParaRPr lang="en-US" dirty="0"/>
          </a:p>
        </p:txBody>
      </p:sp>
    </p:spTree>
    <p:extLst>
      <p:ext uri="{BB962C8B-B14F-4D97-AF65-F5344CB8AC3E}">
        <p14:creationId xmlns:p14="http://schemas.microsoft.com/office/powerpoint/2010/main" val="418799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1885-89A1-7BDB-86BC-DBF8A1A27C8C}"/>
              </a:ext>
            </a:extLst>
          </p:cNvPr>
          <p:cNvSpPr>
            <a:spLocks noGrp="1"/>
          </p:cNvSpPr>
          <p:nvPr>
            <p:ph type="title"/>
          </p:nvPr>
        </p:nvSpPr>
        <p:spPr>
          <a:xfrm>
            <a:off x="838200" y="-109728"/>
            <a:ext cx="10515600" cy="1325563"/>
          </a:xfrm>
        </p:spPr>
        <p:txBody>
          <a:bodyPr>
            <a:normAutofit/>
          </a:bodyPr>
          <a:lstStyle/>
          <a:p>
            <a:pPr algn="ctr"/>
            <a:r>
              <a:rPr lang="en-CA" sz="6600" b="1" dirty="0">
                <a:latin typeface="Arial" panose="020B0604020202020204" pitchFamily="34" charset="0"/>
                <a:cs typeface="Arial" panose="020B0604020202020204" pitchFamily="34" charset="0"/>
              </a:rPr>
              <a:t>Debt Financing, Cont’d.</a:t>
            </a:r>
            <a:endParaRPr lang="en-US" sz="6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0EA03E5-DBCC-2E53-B83C-9829CE49EB9B}"/>
              </a:ext>
            </a:extLst>
          </p:cNvPr>
          <p:cNvSpPr txBox="1"/>
          <p:nvPr/>
        </p:nvSpPr>
        <p:spPr>
          <a:xfrm>
            <a:off x="1840230" y="1215835"/>
            <a:ext cx="8511540" cy="523220"/>
          </a:xfrm>
          <a:prstGeom prst="rect">
            <a:avLst/>
          </a:prstGeom>
          <a:noFill/>
        </p:spPr>
        <p:txBody>
          <a:bodyPr wrap="square" rtlCol="0">
            <a:spAutoFit/>
          </a:bodyPr>
          <a:lstStyle/>
          <a:p>
            <a:pPr algn="ctr"/>
            <a:r>
              <a:rPr lang="en-CA" sz="2800" b="1" u="sng"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Here are some of the Pros and Cons of Debt Financing. </a:t>
            </a:r>
            <a:endParaRPr lang="en-US" sz="2800" b="1" u="sng"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endParaRPr>
          </a:p>
        </p:txBody>
      </p:sp>
      <p:sp>
        <p:nvSpPr>
          <p:cNvPr id="7" name="TextBox 6">
            <a:extLst>
              <a:ext uri="{FF2B5EF4-FFF2-40B4-BE49-F238E27FC236}">
                <a16:creationId xmlns:a16="http://schemas.microsoft.com/office/drawing/2014/main" id="{4C380137-0876-6CD9-96B9-7E40AC38169B}"/>
              </a:ext>
            </a:extLst>
          </p:cNvPr>
          <p:cNvSpPr txBox="1"/>
          <p:nvPr/>
        </p:nvSpPr>
        <p:spPr>
          <a:xfrm>
            <a:off x="172974" y="1746308"/>
            <a:ext cx="6094476" cy="1590179"/>
          </a:xfrm>
          <a:prstGeom prst="rect">
            <a:avLst/>
          </a:prstGeom>
          <a:noFill/>
        </p:spPr>
        <p:txBody>
          <a:bodyPr wrap="square">
            <a:spAutoFit/>
          </a:bodyPr>
          <a:lstStyle/>
          <a:p>
            <a:pPr>
              <a:lnSpc>
                <a:spcPct val="125000"/>
              </a:lnSpc>
              <a:spcAft>
                <a:spcPts val="800"/>
              </a:spcAft>
            </a:pPr>
            <a:r>
              <a:rPr lang="en-CA" sz="2400" b="1" dirty="0">
                <a:effectLst/>
                <a:ea typeface="Twentieth Century"/>
                <a:cs typeface="Twentieth Century"/>
              </a:rPr>
              <a:t>Advantages of Debt Financing</a:t>
            </a:r>
            <a:endParaRPr lang="en-CA" sz="2400" dirty="0">
              <a:effectLst/>
              <a:ea typeface="Twentieth Century"/>
              <a:cs typeface="Twentieth Century"/>
            </a:endParaRPr>
          </a:p>
          <a:p>
            <a:pPr>
              <a:lnSpc>
                <a:spcPct val="125000"/>
              </a:lnSpc>
              <a:spcAft>
                <a:spcPts val="800"/>
              </a:spcAft>
            </a:pPr>
            <a:r>
              <a:rPr lang="en-CA" sz="2400" dirty="0">
                <a:effectLst/>
                <a:ea typeface="Twentieth Century"/>
                <a:cs typeface="Twentieth Century"/>
              </a:rPr>
              <a:t>• Preserve company ownership</a:t>
            </a:r>
          </a:p>
          <a:p>
            <a:r>
              <a:rPr lang="en-CA" sz="2400" dirty="0">
                <a:effectLst/>
                <a:ea typeface="Twentieth Century"/>
              </a:rPr>
              <a:t>• Tax-deductible interest payments</a:t>
            </a:r>
            <a:endParaRPr lang="en-US" sz="2400" dirty="0"/>
          </a:p>
        </p:txBody>
      </p:sp>
      <p:sp>
        <p:nvSpPr>
          <p:cNvPr id="9" name="TextBox 8">
            <a:extLst>
              <a:ext uri="{FF2B5EF4-FFF2-40B4-BE49-F238E27FC236}">
                <a16:creationId xmlns:a16="http://schemas.microsoft.com/office/drawing/2014/main" id="{5E5B8EED-4EEC-C378-0446-C9BA15FB6739}"/>
              </a:ext>
            </a:extLst>
          </p:cNvPr>
          <p:cNvSpPr txBox="1"/>
          <p:nvPr/>
        </p:nvSpPr>
        <p:spPr>
          <a:xfrm>
            <a:off x="5744718" y="1746308"/>
            <a:ext cx="6630924" cy="2212593"/>
          </a:xfrm>
          <a:prstGeom prst="rect">
            <a:avLst/>
          </a:prstGeom>
          <a:noFill/>
        </p:spPr>
        <p:txBody>
          <a:bodyPr wrap="square">
            <a:spAutoFit/>
          </a:bodyPr>
          <a:lstStyle/>
          <a:p>
            <a:pPr>
              <a:lnSpc>
                <a:spcPct val="125000"/>
              </a:lnSpc>
              <a:spcAft>
                <a:spcPts val="800"/>
              </a:spcAft>
            </a:pPr>
            <a:r>
              <a:rPr lang="en-CA" sz="2400" b="1" dirty="0">
                <a:effectLst/>
                <a:ea typeface="Twentieth Century"/>
                <a:cs typeface="Twentieth Century"/>
              </a:rPr>
              <a:t>Disadvantages of Debt Financing</a:t>
            </a:r>
            <a:endParaRPr lang="en-CA" sz="2400" dirty="0">
              <a:effectLst/>
              <a:ea typeface="Twentieth Century"/>
              <a:cs typeface="Twentieth Century"/>
            </a:endParaRPr>
          </a:p>
          <a:p>
            <a:pPr>
              <a:lnSpc>
                <a:spcPct val="125000"/>
              </a:lnSpc>
              <a:spcAft>
                <a:spcPts val="800"/>
              </a:spcAft>
            </a:pPr>
            <a:r>
              <a:rPr lang="en-CA" sz="2400" dirty="0">
                <a:effectLst/>
                <a:ea typeface="Twentieth Century"/>
                <a:cs typeface="Twentieth Century"/>
              </a:rPr>
              <a:t>• The need for regular income</a:t>
            </a:r>
          </a:p>
          <a:p>
            <a:pPr>
              <a:lnSpc>
                <a:spcPct val="125000"/>
              </a:lnSpc>
              <a:spcAft>
                <a:spcPts val="800"/>
              </a:spcAft>
            </a:pPr>
            <a:r>
              <a:rPr lang="en-CA" sz="2400" dirty="0">
                <a:effectLst/>
                <a:ea typeface="Twentieth Century"/>
                <a:cs typeface="Twentieth Century"/>
              </a:rPr>
              <a:t>• Adverse impact on credit ratings</a:t>
            </a:r>
          </a:p>
          <a:p>
            <a:pPr>
              <a:lnSpc>
                <a:spcPct val="125000"/>
              </a:lnSpc>
              <a:spcAft>
                <a:spcPts val="800"/>
              </a:spcAft>
            </a:pPr>
            <a:r>
              <a:rPr lang="en-CA" sz="2400" dirty="0">
                <a:effectLst/>
                <a:ea typeface="Twentieth Century"/>
                <a:cs typeface="Twentieth Century"/>
              </a:rPr>
              <a:t>• Late payments can lead to a potential bankruptcy</a:t>
            </a:r>
          </a:p>
        </p:txBody>
      </p:sp>
      <p:pic>
        <p:nvPicPr>
          <p:cNvPr id="7170" name="Picture 2">
            <a:extLst>
              <a:ext uri="{FF2B5EF4-FFF2-40B4-BE49-F238E27FC236}">
                <a16:creationId xmlns:a16="http://schemas.microsoft.com/office/drawing/2014/main" id="{378498C5-33D4-9F7F-BFD9-0F31A09F4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28" y="3521514"/>
            <a:ext cx="4826508" cy="32176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5F8F1CC-EA2E-C390-266F-43D7386029B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115556" y="3486035"/>
            <a:ext cx="3659124" cy="365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15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fade">
                                      <p:cBhvr>
                                        <p:cTn id="1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2E16E1-E7E4-FC17-CD28-D110BB2477EA}"/>
              </a:ext>
            </a:extLst>
          </p:cNvPr>
          <p:cNvSpPr>
            <a:spLocks noGrp="1"/>
          </p:cNvSpPr>
          <p:nvPr>
            <p:ph type="title"/>
          </p:nvPr>
        </p:nvSpPr>
        <p:spPr>
          <a:xfrm>
            <a:off x="838200" y="392557"/>
            <a:ext cx="10515600" cy="1325563"/>
          </a:xfrm>
        </p:spPr>
        <p:txBody>
          <a:bodyPr>
            <a:noAutofit/>
          </a:bodyPr>
          <a:lstStyle/>
          <a:p>
            <a:pPr algn="ctr">
              <a:lnSpc>
                <a:spcPct val="100000"/>
              </a:lnSpc>
              <a:spcAft>
                <a:spcPts val="800"/>
              </a:spcAft>
            </a:pPr>
            <a:r>
              <a:rPr lang="en-CA" b="1" dirty="0">
                <a:effectLst/>
                <a:latin typeface="Arial" panose="020B0604020202020204" pitchFamily="34" charset="0"/>
                <a:ea typeface="Twentieth Century"/>
                <a:cs typeface="Arial" panose="020B0604020202020204" pitchFamily="34" charset="0"/>
              </a:rPr>
              <a:t>What To Do When You Don't Have Enough Money To Start A Business, Cont’d.</a:t>
            </a:r>
            <a:endParaRPr lang="en-CA" dirty="0">
              <a:effectLst/>
              <a:latin typeface="Arial" panose="020B0604020202020204" pitchFamily="34" charset="0"/>
              <a:ea typeface="Twentieth Century"/>
              <a:cs typeface="Arial" panose="020B0604020202020204" pitchFamily="34" charset="0"/>
            </a:endParaRPr>
          </a:p>
        </p:txBody>
      </p:sp>
      <p:sp>
        <p:nvSpPr>
          <p:cNvPr id="4" name="TextBox 3">
            <a:extLst>
              <a:ext uri="{FF2B5EF4-FFF2-40B4-BE49-F238E27FC236}">
                <a16:creationId xmlns:a16="http://schemas.microsoft.com/office/drawing/2014/main" id="{E2DF311B-56F9-BD99-12A5-FCD838940FF8}"/>
              </a:ext>
            </a:extLst>
          </p:cNvPr>
          <p:cNvSpPr txBox="1"/>
          <p:nvPr/>
        </p:nvSpPr>
        <p:spPr>
          <a:xfrm>
            <a:off x="1226820" y="2020824"/>
            <a:ext cx="9884664" cy="461665"/>
          </a:xfrm>
          <a:prstGeom prst="rect">
            <a:avLst/>
          </a:prstGeom>
          <a:noFill/>
        </p:spPr>
        <p:txBody>
          <a:bodyPr wrap="square" rtlCol="0">
            <a:spAutoFit/>
          </a:bodyPr>
          <a:lstStyle/>
          <a:p>
            <a:pPr algn="ctr"/>
            <a:r>
              <a:rPr lang="en-CA" sz="2400" u="sng" dirty="0">
                <a:ln w="0"/>
                <a:solidFill>
                  <a:schemeClr val="accent1"/>
                </a:solidFill>
                <a:effectLst>
                  <a:outerShdw blurRad="38100" dist="25400" dir="5400000" algn="ctr" rotWithShape="0">
                    <a:srgbClr val="6E747A">
                      <a:alpha val="43000"/>
                    </a:srgbClr>
                  </a:outerShdw>
                </a:effectLst>
              </a:rPr>
              <a:t>Now for our final source of Equity Financing:</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5" name="TextBox 4">
            <a:extLst>
              <a:ext uri="{FF2B5EF4-FFF2-40B4-BE49-F238E27FC236}">
                <a16:creationId xmlns:a16="http://schemas.microsoft.com/office/drawing/2014/main" id="{9903BEFC-6506-265D-F8B0-8E7CFB25C656}"/>
              </a:ext>
            </a:extLst>
          </p:cNvPr>
          <p:cNvSpPr txBox="1"/>
          <p:nvPr/>
        </p:nvSpPr>
        <p:spPr>
          <a:xfrm>
            <a:off x="70558" y="2441999"/>
            <a:ext cx="3449882" cy="730969"/>
          </a:xfrm>
          <a:prstGeom prst="ellipse">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5000"/>
              </a:lnSpc>
              <a:spcAft>
                <a:spcPts val="800"/>
              </a:spcAft>
            </a:pPr>
            <a:r>
              <a:rPr lang="en-CA" sz="2400" b="1" dirty="0">
                <a:latin typeface="Calibri" panose="020F0502020204030204" pitchFamily="34" charset="0"/>
                <a:ea typeface="Twentieth Century"/>
                <a:cs typeface="Twentieth Century"/>
              </a:rPr>
              <a:t>3. Crowdfunding</a:t>
            </a:r>
            <a:endParaRPr lang="en-CA" sz="2400" dirty="0">
              <a:effectLst/>
              <a:latin typeface="Twentieth Century"/>
              <a:ea typeface="Twentieth Century"/>
              <a:cs typeface="Twentieth Century"/>
            </a:endParaRPr>
          </a:p>
        </p:txBody>
      </p:sp>
      <p:pic>
        <p:nvPicPr>
          <p:cNvPr id="8196" name="Picture 4">
            <a:extLst>
              <a:ext uri="{FF2B5EF4-FFF2-40B4-BE49-F238E27FC236}">
                <a16:creationId xmlns:a16="http://schemas.microsoft.com/office/drawing/2014/main" id="{09C9AC00-AAEA-1102-C756-6F2F608F4D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rot="21166245">
            <a:off x="6940819" y="2711811"/>
            <a:ext cx="4991102" cy="3327401"/>
          </a:xfrm>
          <a:prstGeom prst="rect">
            <a:avLst/>
          </a:prstGeom>
          <a:ln w="38100" cap="sq">
            <a:solidFill>
              <a:srgbClr val="000000"/>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9FE7DFE-D104-72FF-287E-1917D4E42B5E}"/>
              </a:ext>
            </a:extLst>
          </p:cNvPr>
          <p:cNvSpPr txBox="1"/>
          <p:nvPr/>
        </p:nvSpPr>
        <p:spPr>
          <a:xfrm>
            <a:off x="0" y="3206368"/>
            <a:ext cx="6509004" cy="3518912"/>
          </a:xfrm>
          <a:prstGeom prst="rect">
            <a:avLst/>
          </a:prstGeom>
          <a:noFill/>
        </p:spPr>
        <p:txBody>
          <a:bodyPr wrap="square">
            <a:spAutoFit/>
          </a:bodyPr>
          <a:lstStyle/>
          <a:p>
            <a:pPr>
              <a:spcAft>
                <a:spcPts val="800"/>
              </a:spcAft>
            </a:pPr>
            <a:r>
              <a:rPr lang="en-CA" sz="2400" dirty="0">
                <a:effectLst/>
                <a:latin typeface="Calibri" panose="020F0502020204030204" pitchFamily="34" charset="0"/>
                <a:ea typeface="Twentieth Century"/>
                <a:cs typeface="Twentieth Century"/>
              </a:rPr>
              <a:t>Crowdfunding is a way for an entrepreneur to raise money by collecting small, individual contributions from a large pool of donors through online platforms such as Kickstarter, GoFundMe, and Indiegogo. They are known as La </a:t>
            </a:r>
            <a:r>
              <a:rPr lang="en-CA" sz="2400" dirty="0" err="1">
                <a:effectLst/>
                <a:latin typeface="Calibri" panose="020F0502020204030204" pitchFamily="34" charset="0"/>
                <a:ea typeface="Twentieth Century"/>
                <a:cs typeface="Twentieth Century"/>
              </a:rPr>
              <a:t>ruche</a:t>
            </a:r>
            <a:r>
              <a:rPr lang="en-CA" sz="2400" dirty="0">
                <a:effectLst/>
                <a:latin typeface="Calibri" panose="020F0502020204030204" pitchFamily="34" charset="0"/>
                <a:ea typeface="Twentieth Century"/>
                <a:cs typeface="Twentieth Century"/>
              </a:rPr>
              <a:t>, </a:t>
            </a:r>
            <a:r>
              <a:rPr lang="en-CA" sz="2400" dirty="0" err="1">
                <a:effectLst/>
                <a:latin typeface="Calibri" panose="020F0502020204030204" pitchFamily="34" charset="0"/>
                <a:ea typeface="Twentieth Century"/>
                <a:cs typeface="Twentieth Century"/>
              </a:rPr>
              <a:t>Ulule</a:t>
            </a:r>
            <a:r>
              <a:rPr lang="en-CA" sz="2400" dirty="0">
                <a:effectLst/>
                <a:latin typeface="Calibri" panose="020F0502020204030204" pitchFamily="34" charset="0"/>
                <a:ea typeface="Twentieth Century"/>
                <a:cs typeface="Twentieth Century"/>
              </a:rPr>
              <a:t>, Ma Belle Terre, and other social networks in Quebec.</a:t>
            </a:r>
            <a:endParaRPr lang="en-CA" sz="2400" dirty="0">
              <a:effectLst/>
              <a:latin typeface="Twentieth Century"/>
              <a:ea typeface="Twentieth Century"/>
              <a:cs typeface="Twentieth Century"/>
            </a:endParaRPr>
          </a:p>
          <a:p>
            <a:r>
              <a:rPr lang="en-CA" sz="2400" dirty="0">
                <a:latin typeface="Calibri" panose="020F0502020204030204" pitchFamily="34" charset="0"/>
                <a:ea typeface="Twentieth Century"/>
              </a:rPr>
              <a:t>Th</a:t>
            </a:r>
            <a:r>
              <a:rPr lang="en-CA" sz="2400" dirty="0">
                <a:effectLst/>
                <a:latin typeface="Calibri" panose="020F0502020204030204" pitchFamily="34" charset="0"/>
                <a:ea typeface="Twentieth Century"/>
              </a:rPr>
              <a:t>ere are many forms of crowdfunding; the most common are Donation/rewards-based crowdfunding and equity crowdfunding.</a:t>
            </a:r>
            <a:endParaRPr lang="en-US" sz="2400" dirty="0"/>
          </a:p>
        </p:txBody>
      </p:sp>
      <p:sp>
        <p:nvSpPr>
          <p:cNvPr id="11" name="Arrow: Right 10">
            <a:extLst>
              <a:ext uri="{FF2B5EF4-FFF2-40B4-BE49-F238E27FC236}">
                <a16:creationId xmlns:a16="http://schemas.microsoft.com/office/drawing/2014/main" id="{0330EF37-22A1-6BFA-D648-3B1877FB1EE2}"/>
              </a:ext>
            </a:extLst>
          </p:cNvPr>
          <p:cNvSpPr/>
          <p:nvPr/>
        </p:nvSpPr>
        <p:spPr>
          <a:xfrm>
            <a:off x="10541876" y="6064470"/>
            <a:ext cx="1490104" cy="718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Continued</a:t>
            </a:r>
            <a:endParaRPr lang="en-US" dirty="0"/>
          </a:p>
        </p:txBody>
      </p:sp>
    </p:spTree>
    <p:extLst>
      <p:ext uri="{BB962C8B-B14F-4D97-AF65-F5344CB8AC3E}">
        <p14:creationId xmlns:p14="http://schemas.microsoft.com/office/powerpoint/2010/main" val="11318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FEF6-AE79-F901-2DEA-70366C8673F5}"/>
              </a:ext>
            </a:extLst>
          </p:cNvPr>
          <p:cNvSpPr>
            <a:spLocks noGrp="1"/>
          </p:cNvSpPr>
          <p:nvPr>
            <p:ph type="title"/>
          </p:nvPr>
        </p:nvSpPr>
        <p:spPr>
          <a:xfrm>
            <a:off x="838200" y="0"/>
            <a:ext cx="10515600" cy="1325563"/>
          </a:xfrm>
        </p:spPr>
        <p:txBody>
          <a:bodyPr>
            <a:normAutofit/>
          </a:bodyPr>
          <a:lstStyle/>
          <a:p>
            <a:pPr algn="ctr"/>
            <a:r>
              <a:rPr lang="en-CA" sz="6600" b="1" dirty="0">
                <a:latin typeface="+mn-lt"/>
              </a:rPr>
              <a:t>Crowdfunding, Cont’d. </a:t>
            </a:r>
            <a:endParaRPr lang="en-US" sz="6600" b="1" dirty="0">
              <a:latin typeface="+mn-lt"/>
            </a:endParaRPr>
          </a:p>
        </p:txBody>
      </p:sp>
      <p:sp>
        <p:nvSpPr>
          <p:cNvPr id="4" name="TextBox 3">
            <a:extLst>
              <a:ext uri="{FF2B5EF4-FFF2-40B4-BE49-F238E27FC236}">
                <a16:creationId xmlns:a16="http://schemas.microsoft.com/office/drawing/2014/main" id="{5B9B0A33-1141-D4FF-99D0-08B8D48C6D56}"/>
              </a:ext>
            </a:extLst>
          </p:cNvPr>
          <p:cNvSpPr txBox="1"/>
          <p:nvPr/>
        </p:nvSpPr>
        <p:spPr>
          <a:xfrm>
            <a:off x="0" y="1151827"/>
            <a:ext cx="5681472" cy="4596130"/>
          </a:xfrm>
          <a:prstGeom prst="rect">
            <a:avLst/>
          </a:prstGeom>
          <a:noFill/>
        </p:spPr>
        <p:txBody>
          <a:bodyPr wrap="square">
            <a:spAutoFit/>
          </a:bodyPr>
          <a:lstStyle/>
          <a:p>
            <a:pPr>
              <a:spcAft>
                <a:spcPts val="800"/>
              </a:spcAft>
            </a:pPr>
            <a:r>
              <a:rPr lang="en-CA" sz="2200" b="1" dirty="0">
                <a:effectLst/>
                <a:ea typeface="Twentieth Century"/>
                <a:cs typeface="Twentieth Century"/>
              </a:rPr>
              <a:t>Donation Crowdfunding:</a:t>
            </a:r>
            <a:r>
              <a:rPr lang="en-CA" sz="2200" dirty="0">
                <a:effectLst/>
                <a:ea typeface="Twentieth Century"/>
                <a:cs typeface="Twentieth Century"/>
              </a:rPr>
              <a:t> The entrepreneur sets a fundraising target and asks for donations.  In this form of crowdfunding, donors receive something in return for their contributions. The rewards vary depending on the size of the donation. </a:t>
            </a:r>
          </a:p>
          <a:p>
            <a:pPr>
              <a:spcAft>
                <a:spcPts val="800"/>
              </a:spcAft>
            </a:pPr>
            <a:r>
              <a:rPr lang="en-CA" sz="2200" dirty="0">
                <a:effectLst/>
                <a:ea typeface="Twentieth Century"/>
                <a:cs typeface="Twentieth Century"/>
              </a:rPr>
              <a:t>Based on how much money participants give to a campaign, they may receive a T-shirt, a thank you note, and other types of gifts, the product, or service, often at a discounted rate.  </a:t>
            </a:r>
            <a:r>
              <a:rPr lang="en-CA" sz="2200" dirty="0">
                <a:effectLst/>
                <a:ea typeface="Twentieth Century"/>
              </a:rPr>
              <a:t>Donation/rewards crowdfunding is also a great form of market testing and marketing research, seeking the opinion of your target audience.</a:t>
            </a:r>
            <a:endParaRPr lang="en-US" sz="2200" dirty="0"/>
          </a:p>
        </p:txBody>
      </p:sp>
      <p:sp>
        <p:nvSpPr>
          <p:cNvPr id="6" name="TextBox 5">
            <a:extLst>
              <a:ext uri="{FF2B5EF4-FFF2-40B4-BE49-F238E27FC236}">
                <a16:creationId xmlns:a16="http://schemas.microsoft.com/office/drawing/2014/main" id="{BE1BE217-90D1-F4E0-53DD-3F5BAF06BE6D}"/>
              </a:ext>
            </a:extLst>
          </p:cNvPr>
          <p:cNvSpPr txBox="1"/>
          <p:nvPr/>
        </p:nvSpPr>
        <p:spPr>
          <a:xfrm>
            <a:off x="7060711" y="1151827"/>
            <a:ext cx="4873750" cy="2462213"/>
          </a:xfrm>
          <a:prstGeom prst="rect">
            <a:avLst/>
          </a:prstGeom>
          <a:noFill/>
        </p:spPr>
        <p:txBody>
          <a:bodyPr wrap="square">
            <a:spAutoFit/>
          </a:bodyPr>
          <a:lstStyle/>
          <a:p>
            <a:r>
              <a:rPr lang="en-CA" sz="2200" b="1" dirty="0">
                <a:effectLst/>
                <a:latin typeface="Calibri" panose="020F0502020204030204" pitchFamily="34" charset="0"/>
                <a:ea typeface="Twentieth Century"/>
              </a:rPr>
              <a:t>Equity Crowdfunding</a:t>
            </a:r>
            <a:r>
              <a:rPr lang="en-CA" sz="2200" dirty="0">
                <a:effectLst/>
                <a:latin typeface="Calibri" panose="020F0502020204030204" pitchFamily="34" charset="0"/>
                <a:ea typeface="Twentieth Century"/>
              </a:rPr>
              <a:t> allows start-ups to give away a portion of their business in exchange for funding. These donations are a type of investment where participants receive shares in the company based on how much money they contribute. </a:t>
            </a:r>
            <a:endParaRPr lang="en-US" sz="2200" dirty="0"/>
          </a:p>
        </p:txBody>
      </p:sp>
      <p:sp>
        <p:nvSpPr>
          <p:cNvPr id="8" name="TextBox 7">
            <a:extLst>
              <a:ext uri="{FF2B5EF4-FFF2-40B4-BE49-F238E27FC236}">
                <a16:creationId xmlns:a16="http://schemas.microsoft.com/office/drawing/2014/main" id="{BEDA197B-6341-1E95-C290-8C4346801128}"/>
              </a:ext>
            </a:extLst>
          </p:cNvPr>
          <p:cNvSpPr txBox="1"/>
          <p:nvPr/>
        </p:nvSpPr>
        <p:spPr>
          <a:xfrm rot="21178788">
            <a:off x="5689862" y="3679733"/>
            <a:ext cx="6236208" cy="51982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just">
              <a:lnSpc>
                <a:spcPct val="125000"/>
              </a:lnSpc>
              <a:spcAft>
                <a:spcPts val="800"/>
              </a:spcAft>
            </a:pPr>
            <a:r>
              <a:rPr lang="en-CA" sz="2400" b="1" i="1" dirty="0">
                <a:ln/>
                <a:solidFill>
                  <a:schemeClr val="accent6">
                    <a:lumMod val="75000"/>
                  </a:schemeClr>
                </a:solidFill>
                <a:latin typeface="Calibri" panose="020F0502020204030204" pitchFamily="34" charset="0"/>
                <a:ea typeface="Twentieth Century"/>
                <a:cs typeface="Twentieth Century"/>
              </a:rPr>
              <a:t>Pros and cons: </a:t>
            </a:r>
            <a:endParaRPr lang="en-CA" sz="2000" b="1" i="1" dirty="0">
              <a:ln/>
              <a:solidFill>
                <a:schemeClr val="accent6">
                  <a:lumMod val="75000"/>
                </a:schemeClr>
              </a:solidFill>
              <a:latin typeface="Twentieth Century"/>
              <a:ea typeface="Twentieth Century"/>
              <a:cs typeface="Twentieth Century"/>
            </a:endParaRPr>
          </a:p>
        </p:txBody>
      </p:sp>
      <p:sp>
        <p:nvSpPr>
          <p:cNvPr id="10" name="TextBox 9">
            <a:extLst>
              <a:ext uri="{FF2B5EF4-FFF2-40B4-BE49-F238E27FC236}">
                <a16:creationId xmlns:a16="http://schemas.microsoft.com/office/drawing/2014/main" id="{EDDFAA8B-6E95-7ABF-656F-051C9C0C1B35}"/>
              </a:ext>
            </a:extLst>
          </p:cNvPr>
          <p:cNvSpPr txBox="1"/>
          <p:nvPr/>
        </p:nvSpPr>
        <p:spPr>
          <a:xfrm>
            <a:off x="5681470" y="4495585"/>
            <a:ext cx="6135624" cy="2421176"/>
          </a:xfrm>
          <a:prstGeom prst="rect">
            <a:avLst/>
          </a:prstGeom>
          <a:noFill/>
        </p:spPr>
        <p:txBody>
          <a:bodyPr wrap="square">
            <a:spAutoFit/>
          </a:bodyPr>
          <a:lstStyle/>
          <a:p>
            <a:pPr marL="342900" lvl="0" indent="-342900" algn="just">
              <a:lnSpc>
                <a:spcPct val="125000"/>
              </a:lnSpc>
              <a:spcAft>
                <a:spcPts val="800"/>
              </a:spcAft>
              <a:buFont typeface="Arial" panose="020B0604020202020204" pitchFamily="34" charset="0"/>
              <a:buChar char="•"/>
            </a:pPr>
            <a:r>
              <a:rPr lang="en-CA" sz="2400" u="none" strike="noStrike" dirty="0">
                <a:effectLst/>
                <a:latin typeface="Calibri" panose="020F0502020204030204" pitchFamily="34" charset="0"/>
                <a:ea typeface="Twentieth Century"/>
                <a:cs typeface="Twentieth Century"/>
              </a:rPr>
              <a:t>It offers minimal upfront fees.</a:t>
            </a:r>
            <a:endParaRPr lang="en-CA" sz="2400" u="none" strike="noStrike" dirty="0">
              <a:effectLst/>
              <a:latin typeface="Twentieth Century"/>
              <a:ea typeface="Twentieth Century"/>
              <a:cs typeface="Twentieth Century"/>
            </a:endParaRPr>
          </a:p>
          <a:p>
            <a:pPr marL="342900" lvl="0" indent="-342900" algn="just">
              <a:lnSpc>
                <a:spcPct val="125000"/>
              </a:lnSpc>
              <a:spcAft>
                <a:spcPts val="800"/>
              </a:spcAft>
              <a:buFont typeface="Arial" panose="020B0604020202020204" pitchFamily="34" charset="0"/>
              <a:buChar char="•"/>
            </a:pPr>
            <a:r>
              <a:rPr lang="en-CA" sz="2400" u="none" strike="noStrike" dirty="0">
                <a:effectLst/>
                <a:latin typeface="Calibri" panose="020F0502020204030204" pitchFamily="34" charset="0"/>
                <a:ea typeface="Twentieth Century"/>
                <a:cs typeface="Twentieth Century"/>
              </a:rPr>
              <a:t>There is minimal financial risk with almost no start-up debt.</a:t>
            </a:r>
            <a:endParaRPr lang="en-CA" sz="2400" u="none" strike="noStrike" dirty="0">
              <a:effectLst/>
              <a:latin typeface="Twentieth Century"/>
              <a:ea typeface="Twentieth Century"/>
              <a:cs typeface="Twentieth Century"/>
            </a:endParaRPr>
          </a:p>
          <a:p>
            <a:pPr marL="342900" indent="-342900">
              <a:buFont typeface="Arial" panose="020B0604020202020204" pitchFamily="34" charset="0"/>
              <a:buChar char="•"/>
            </a:pPr>
            <a:r>
              <a:rPr lang="en-CA" sz="2400" dirty="0">
                <a:effectLst/>
                <a:latin typeface="Calibri" panose="020F0502020204030204" pitchFamily="34" charset="0"/>
                <a:ea typeface="Twentieth Century"/>
              </a:rPr>
              <a:t>If the target is not met, the funds are returned to the investors. </a:t>
            </a:r>
            <a:endParaRPr lang="en-US" sz="2400" dirty="0"/>
          </a:p>
        </p:txBody>
      </p:sp>
    </p:spTree>
    <p:extLst>
      <p:ext uri="{BB962C8B-B14F-4D97-AF65-F5344CB8AC3E}">
        <p14:creationId xmlns:p14="http://schemas.microsoft.com/office/powerpoint/2010/main" val="976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1E64-0598-AE15-35F5-48E756EB8238}"/>
              </a:ext>
            </a:extLst>
          </p:cNvPr>
          <p:cNvSpPr>
            <a:spLocks noGrp="1"/>
          </p:cNvSpPr>
          <p:nvPr>
            <p:ph type="title"/>
          </p:nvPr>
        </p:nvSpPr>
        <p:spPr>
          <a:xfrm>
            <a:off x="838200" y="-128651"/>
            <a:ext cx="10515600" cy="1325563"/>
          </a:xfrm>
        </p:spPr>
        <p:txBody>
          <a:bodyPr>
            <a:normAutofit/>
          </a:bodyPr>
          <a:lstStyle/>
          <a:p>
            <a:pPr algn="ctr"/>
            <a:r>
              <a:rPr lang="en-CA" sz="6000" b="1" dirty="0">
                <a:latin typeface="Arial" panose="020B0604020202020204" pitchFamily="34" charset="0"/>
                <a:cs typeface="Arial" panose="020B0604020202020204" pitchFamily="34" charset="0"/>
              </a:rPr>
              <a:t>What is Equity Leverage? </a:t>
            </a:r>
            <a:endParaRPr lang="en-US" sz="6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8793672-0808-14F3-1008-09D4B124EA36}"/>
              </a:ext>
            </a:extLst>
          </p:cNvPr>
          <p:cNvSpPr txBox="1"/>
          <p:nvPr/>
        </p:nvSpPr>
        <p:spPr>
          <a:xfrm>
            <a:off x="75438" y="1343174"/>
            <a:ext cx="7998714" cy="3494996"/>
          </a:xfrm>
          <a:prstGeom prst="rect">
            <a:avLst/>
          </a:prstGeom>
          <a:noFill/>
        </p:spPr>
        <p:txBody>
          <a:bodyPr wrap="square">
            <a:spAutoFit/>
          </a:bodyPr>
          <a:lstStyle/>
          <a:p>
            <a:pPr>
              <a:lnSpc>
                <a:spcPct val="125000"/>
              </a:lnSpc>
              <a:spcAft>
                <a:spcPts val="800"/>
              </a:spcAft>
            </a:pPr>
            <a:r>
              <a:rPr lang="en-CA" sz="2400" dirty="0">
                <a:effectLst/>
                <a:ea typeface="Twentieth Century"/>
                <a:cs typeface="Twentieth Century"/>
              </a:rPr>
              <a:t>Equity Leverage refers to using borrowed money to increase the return on investment. </a:t>
            </a:r>
          </a:p>
          <a:p>
            <a:pPr>
              <a:lnSpc>
                <a:spcPct val="125000"/>
              </a:lnSpc>
              <a:spcAft>
                <a:spcPts val="800"/>
              </a:spcAft>
            </a:pPr>
            <a:r>
              <a:rPr lang="en-CA" sz="2400" dirty="0">
                <a:effectLst/>
                <a:ea typeface="Twentieth Century"/>
                <a:cs typeface="Twentieth Century"/>
              </a:rPr>
              <a:t> </a:t>
            </a:r>
          </a:p>
          <a:p>
            <a:pPr>
              <a:lnSpc>
                <a:spcPct val="125000"/>
              </a:lnSpc>
              <a:spcAft>
                <a:spcPts val="800"/>
              </a:spcAft>
            </a:pPr>
            <a:r>
              <a:rPr lang="en-CA" sz="2400" dirty="0">
                <a:effectLst/>
                <a:ea typeface="Twentieth Century"/>
                <a:cs typeface="Twentieth Century"/>
              </a:rPr>
              <a:t>If the return on the total value invested (total equity) in the project (your cash + borrowed funds) is higher than the interest you pay on the borrowed funds, you can make a significant profit.</a:t>
            </a:r>
          </a:p>
        </p:txBody>
      </p:sp>
      <p:pic>
        <p:nvPicPr>
          <p:cNvPr id="9218" name="Picture 2">
            <a:extLst>
              <a:ext uri="{FF2B5EF4-FFF2-40B4-BE49-F238E27FC236}">
                <a16:creationId xmlns:a16="http://schemas.microsoft.com/office/drawing/2014/main" id="{DBB64D8A-0FDD-E17D-CEDF-D31CA251A99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500" b="92667" l="10000" r="90000">
                        <a14:foregroundMark x1="13833" y1="29500" x2="10333" y2="41500"/>
                        <a14:foregroundMark x1="10333" y1="41500" x2="15833" y2="51000"/>
                        <a14:foregroundMark x1="15833" y1="51000" x2="28667" y2="46333"/>
                        <a14:foregroundMark x1="28667" y1="46333" x2="24500" y2="29500"/>
                        <a14:foregroundMark x1="45333" y1="9167" x2="53667" y2="8500"/>
                        <a14:foregroundMark x1="53667" y1="8500" x2="54000" y2="9000"/>
                        <a14:foregroundMark x1="21500" y1="93667" x2="65500" y2="92333"/>
                        <a14:foregroundMark x1="65500" y1="92333" x2="74667" y2="92667"/>
                        <a14:foregroundMark x1="74667" y1="92667" x2="79000" y2="92500"/>
                        <a14:foregroundMark x1="74833" y1="83500" x2="76500" y2="63167"/>
                        <a14:foregroundMark x1="24667" y1="61667" x2="23833" y2="65500"/>
                        <a14:foregroundMark x1="22000" y1="71667" x2="23667" y2="76000"/>
                        <a14:foregroundMark x1="23833" y1="81500" x2="25667" y2="85000"/>
                        <a14:foregroundMark x1="75167" y1="29333" x2="71500" y2="41500"/>
                        <a14:foregroundMark x1="71500" y1="41500" x2="78500" y2="50667"/>
                        <a14:foregroundMark x1="78500" y1="50667" x2="86333" y2="47500"/>
                        <a14:foregroundMark x1="86333" y1="47500" x2="87833" y2="36000"/>
                        <a14:foregroundMark x1="87833" y1="36000" x2="85667" y2="30833"/>
                      </a14:backgroundRemoval>
                    </a14:imgEffect>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8753094" y="1030224"/>
            <a:ext cx="3363468" cy="3363468"/>
          </a:xfrm>
          <a:prstGeom prst="rect">
            <a:avLst/>
          </a:prstGeom>
          <a:noFill/>
          <a:effectLst>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BA222E-298C-8DF4-3974-0DFB5CF658B6}"/>
              </a:ext>
            </a:extLst>
          </p:cNvPr>
          <p:cNvSpPr txBox="1"/>
          <p:nvPr/>
        </p:nvSpPr>
        <p:spPr>
          <a:xfrm>
            <a:off x="1106424" y="5687568"/>
            <a:ext cx="9738360" cy="461665"/>
          </a:xfrm>
          <a:prstGeom prst="rect">
            <a:avLst/>
          </a:prstGeom>
          <a:noFill/>
        </p:spPr>
        <p:txBody>
          <a:bodyPr wrap="square" rtlCol="0">
            <a:spAutoFit/>
          </a:bodyPr>
          <a:lstStyle/>
          <a:p>
            <a:r>
              <a:rPr lang="en-CA" sz="2400" i="1" dirty="0"/>
              <a:t>The table on the next slide will help to illustrate this concept…</a:t>
            </a:r>
            <a:endParaRPr lang="en-US" sz="2400" i="1" dirty="0"/>
          </a:p>
        </p:txBody>
      </p:sp>
    </p:spTree>
    <p:extLst>
      <p:ext uri="{BB962C8B-B14F-4D97-AF65-F5344CB8AC3E}">
        <p14:creationId xmlns:p14="http://schemas.microsoft.com/office/powerpoint/2010/main" val="311798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4511953-7E86-6EC6-8B74-F503ADDE7BAA}"/>
              </a:ext>
            </a:extLst>
          </p:cNvPr>
          <p:cNvGraphicFramePr>
            <a:graphicFrameLocks noGrp="1"/>
          </p:cNvGraphicFramePr>
          <p:nvPr>
            <p:extLst>
              <p:ext uri="{D42A27DB-BD31-4B8C-83A1-F6EECF244321}">
                <p14:modId xmlns:p14="http://schemas.microsoft.com/office/powerpoint/2010/main" val="840427841"/>
              </p:ext>
            </p:extLst>
          </p:nvPr>
        </p:nvGraphicFramePr>
        <p:xfrm>
          <a:off x="186691" y="731520"/>
          <a:ext cx="6872477" cy="5505375"/>
        </p:xfrm>
        <a:graphic>
          <a:graphicData uri="http://schemas.openxmlformats.org/drawingml/2006/table">
            <a:tbl>
              <a:tblPr firstRow="1" firstCol="1" bandRow="1">
                <a:tableStyleId>{5C22544A-7EE6-4342-B048-85BDC9FD1C3A}</a:tableStyleId>
              </a:tblPr>
              <a:tblGrid>
                <a:gridCol w="4701384">
                  <a:extLst>
                    <a:ext uri="{9D8B030D-6E8A-4147-A177-3AD203B41FA5}">
                      <a16:colId xmlns:a16="http://schemas.microsoft.com/office/drawing/2014/main" val="1880147243"/>
                    </a:ext>
                  </a:extLst>
                </a:gridCol>
                <a:gridCol w="1115287">
                  <a:extLst>
                    <a:ext uri="{9D8B030D-6E8A-4147-A177-3AD203B41FA5}">
                      <a16:colId xmlns:a16="http://schemas.microsoft.com/office/drawing/2014/main" val="2084815346"/>
                    </a:ext>
                  </a:extLst>
                </a:gridCol>
                <a:gridCol w="1055806">
                  <a:extLst>
                    <a:ext uri="{9D8B030D-6E8A-4147-A177-3AD203B41FA5}">
                      <a16:colId xmlns:a16="http://schemas.microsoft.com/office/drawing/2014/main" val="1035786031"/>
                    </a:ext>
                  </a:extLst>
                </a:gridCol>
              </a:tblGrid>
              <a:tr h="347942">
                <a:tc>
                  <a:txBody>
                    <a:bodyPr/>
                    <a:lstStyle/>
                    <a:p>
                      <a:pPr>
                        <a:lnSpc>
                          <a:spcPct val="125000"/>
                        </a:lnSpc>
                        <a:spcAft>
                          <a:spcPts val="0"/>
                        </a:spcAft>
                      </a:pPr>
                      <a:r>
                        <a:rPr lang="en-CA" sz="2000">
                          <a:effectLst/>
                        </a:rPr>
                        <a:t> </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Case-  1</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Case- 2</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1857843664"/>
                  </a:ext>
                </a:extLst>
              </a:tr>
              <a:tr h="347942">
                <a:tc>
                  <a:txBody>
                    <a:bodyPr/>
                    <a:lstStyle/>
                    <a:p>
                      <a:pPr>
                        <a:lnSpc>
                          <a:spcPct val="125000"/>
                        </a:lnSpc>
                        <a:spcAft>
                          <a:spcPts val="0"/>
                        </a:spcAft>
                      </a:pPr>
                      <a:r>
                        <a:rPr lang="en-CA" sz="2000">
                          <a:effectLst/>
                        </a:rPr>
                        <a:t>Debt</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$10 000</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$2 000</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312506088"/>
                  </a:ext>
                </a:extLst>
              </a:tr>
              <a:tr h="347942">
                <a:tc>
                  <a:txBody>
                    <a:bodyPr/>
                    <a:lstStyle/>
                    <a:p>
                      <a:pPr>
                        <a:lnSpc>
                          <a:spcPct val="125000"/>
                        </a:lnSpc>
                        <a:spcAft>
                          <a:spcPts val="0"/>
                        </a:spcAft>
                      </a:pPr>
                      <a:r>
                        <a:rPr lang="en-CA" sz="2000">
                          <a:effectLst/>
                        </a:rPr>
                        <a:t>Capital Invested</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$2 000</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$10 000</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1327886758"/>
                  </a:ext>
                </a:extLst>
              </a:tr>
              <a:tr h="347942">
                <a:tc>
                  <a:txBody>
                    <a:bodyPr/>
                    <a:lstStyle/>
                    <a:p>
                      <a:pPr>
                        <a:lnSpc>
                          <a:spcPct val="125000"/>
                        </a:lnSpc>
                        <a:spcAft>
                          <a:spcPts val="0"/>
                        </a:spcAft>
                      </a:pPr>
                      <a:r>
                        <a:rPr lang="en-CA" sz="2000">
                          <a:effectLst/>
                        </a:rPr>
                        <a:t>Total equity </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$12 000</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$12 000</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2573189572"/>
                  </a:ext>
                </a:extLst>
              </a:tr>
              <a:tr h="434463">
                <a:tc>
                  <a:txBody>
                    <a:bodyPr/>
                    <a:lstStyle/>
                    <a:p>
                      <a:pPr>
                        <a:lnSpc>
                          <a:spcPct val="125000"/>
                        </a:lnSpc>
                        <a:spcAft>
                          <a:spcPts val="0"/>
                        </a:spcAft>
                      </a:pPr>
                      <a:r>
                        <a:rPr lang="en-CA" sz="2000">
                          <a:effectLst/>
                        </a:rPr>
                        <a:t>Return on investment  (%) </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15%</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15%</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2264912415"/>
                  </a:ext>
                </a:extLst>
              </a:tr>
              <a:tr h="347942">
                <a:tc>
                  <a:txBody>
                    <a:bodyPr/>
                    <a:lstStyle/>
                    <a:p>
                      <a:pPr>
                        <a:lnSpc>
                          <a:spcPct val="125000"/>
                        </a:lnSpc>
                        <a:spcAft>
                          <a:spcPts val="0"/>
                        </a:spcAft>
                      </a:pPr>
                      <a:r>
                        <a:rPr lang="en-CA" sz="2000">
                          <a:effectLst/>
                        </a:rPr>
                        <a:t>Interest cost (%)</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5%</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5%</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2139999922"/>
                  </a:ext>
                </a:extLst>
              </a:tr>
              <a:tr h="731429">
                <a:tc>
                  <a:txBody>
                    <a:bodyPr/>
                    <a:lstStyle/>
                    <a:p>
                      <a:pPr>
                        <a:lnSpc>
                          <a:spcPct val="125000"/>
                        </a:lnSpc>
                        <a:spcAft>
                          <a:spcPts val="0"/>
                        </a:spcAft>
                      </a:pPr>
                      <a:r>
                        <a:rPr lang="en-CA" sz="2000" dirty="0">
                          <a:effectLst/>
                        </a:rPr>
                        <a:t>Return on investment ($) </a:t>
                      </a:r>
                      <a:br>
                        <a:rPr lang="en-CA" sz="2000" dirty="0">
                          <a:effectLst/>
                        </a:rPr>
                      </a:br>
                      <a:r>
                        <a:rPr lang="en-CA" sz="2000" dirty="0">
                          <a:effectLst/>
                        </a:rPr>
                        <a:t>(Total equity X Return on investment %)</a:t>
                      </a:r>
                      <a:endParaRPr lang="en-CA" sz="2000" dirty="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$1 800</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dirty="0">
                          <a:effectLst/>
                        </a:rPr>
                        <a:t>$1 800</a:t>
                      </a:r>
                      <a:endParaRPr lang="en-CA" sz="2000" dirty="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3391574284"/>
                  </a:ext>
                </a:extLst>
              </a:tr>
              <a:tr h="723689">
                <a:tc>
                  <a:txBody>
                    <a:bodyPr/>
                    <a:lstStyle/>
                    <a:p>
                      <a:pPr>
                        <a:lnSpc>
                          <a:spcPct val="125000"/>
                        </a:lnSpc>
                        <a:spcAft>
                          <a:spcPts val="0"/>
                        </a:spcAft>
                      </a:pPr>
                      <a:r>
                        <a:rPr lang="en-CA" sz="2000" dirty="0">
                          <a:effectLst/>
                        </a:rPr>
                        <a:t>Interest cost ($) </a:t>
                      </a:r>
                      <a:br>
                        <a:rPr lang="en-CA" sz="2000" dirty="0">
                          <a:effectLst/>
                        </a:rPr>
                      </a:br>
                      <a:r>
                        <a:rPr lang="en-CA" sz="2000" dirty="0">
                          <a:effectLst/>
                        </a:rPr>
                        <a:t>(Debt  x Interest cost (%)</a:t>
                      </a:r>
                      <a:endParaRPr lang="en-CA" sz="2000" dirty="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$500</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$100</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2321328655"/>
                  </a:ext>
                </a:extLst>
              </a:tr>
              <a:tr h="723689">
                <a:tc>
                  <a:txBody>
                    <a:bodyPr/>
                    <a:lstStyle/>
                    <a:p>
                      <a:pPr>
                        <a:lnSpc>
                          <a:spcPct val="125000"/>
                        </a:lnSpc>
                        <a:spcAft>
                          <a:spcPts val="0"/>
                        </a:spcAft>
                      </a:pPr>
                      <a:r>
                        <a:rPr lang="en-CA" sz="2000" dirty="0">
                          <a:effectLst/>
                        </a:rPr>
                        <a:t>Profits ($) </a:t>
                      </a:r>
                      <a:br>
                        <a:rPr lang="en-CA" sz="2000" dirty="0">
                          <a:effectLst/>
                        </a:rPr>
                      </a:br>
                      <a:r>
                        <a:rPr lang="en-CA" sz="2000" dirty="0">
                          <a:effectLst/>
                        </a:rPr>
                        <a:t>( Return on investment - Interest cost) </a:t>
                      </a:r>
                      <a:endParaRPr lang="en-CA" sz="2000" dirty="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$1 300</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$1 700</a:t>
                      </a:r>
                      <a:endParaRPr lang="en-CA" sz="200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2462868882"/>
                  </a:ext>
                </a:extLst>
              </a:tr>
              <a:tr h="879912">
                <a:tc>
                  <a:txBody>
                    <a:bodyPr/>
                    <a:lstStyle/>
                    <a:p>
                      <a:pPr>
                        <a:lnSpc>
                          <a:spcPct val="125000"/>
                        </a:lnSpc>
                        <a:spcAft>
                          <a:spcPts val="0"/>
                        </a:spcAft>
                      </a:pPr>
                      <a:r>
                        <a:rPr lang="en-CA" sz="2000" dirty="0">
                          <a:effectLst/>
                        </a:rPr>
                        <a:t>Return on investment (ROI) (%)</a:t>
                      </a:r>
                      <a:br>
                        <a:rPr lang="en-CA" sz="2000" dirty="0">
                          <a:effectLst/>
                        </a:rPr>
                      </a:br>
                      <a:r>
                        <a:rPr lang="en-CA" sz="2000" dirty="0">
                          <a:effectLst/>
                        </a:rPr>
                        <a:t>(Profits / Capital Invested)</a:t>
                      </a:r>
                      <a:endParaRPr lang="en-CA" sz="2000" dirty="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a:effectLst/>
                        </a:rPr>
                        <a:t>65%</a:t>
                      </a:r>
                      <a:endParaRPr lang="en-CA" sz="2000">
                        <a:effectLst/>
                        <a:latin typeface="Twentieth Century"/>
                        <a:ea typeface="Twentieth Century"/>
                        <a:cs typeface="Twentieth Century"/>
                      </a:endParaRPr>
                    </a:p>
                  </a:txBody>
                  <a:tcPr marL="68580" marR="68580" marT="0" marB="0" anchor="b"/>
                </a:tc>
                <a:tc>
                  <a:txBody>
                    <a:bodyPr/>
                    <a:lstStyle/>
                    <a:p>
                      <a:pPr algn="ctr">
                        <a:lnSpc>
                          <a:spcPct val="125000"/>
                        </a:lnSpc>
                        <a:spcAft>
                          <a:spcPts val="0"/>
                        </a:spcAft>
                      </a:pPr>
                      <a:r>
                        <a:rPr lang="en-CA" sz="2000" dirty="0">
                          <a:effectLst/>
                        </a:rPr>
                        <a:t>17%</a:t>
                      </a:r>
                      <a:endParaRPr lang="en-CA" sz="2000" dirty="0">
                        <a:effectLst/>
                        <a:latin typeface="Twentieth Century"/>
                        <a:ea typeface="Twentieth Century"/>
                        <a:cs typeface="Twentieth Century"/>
                      </a:endParaRPr>
                    </a:p>
                  </a:txBody>
                  <a:tcPr marL="68580" marR="68580" marT="0" marB="0" anchor="b"/>
                </a:tc>
                <a:extLst>
                  <a:ext uri="{0D108BD9-81ED-4DB2-BD59-A6C34878D82A}">
                    <a16:rowId xmlns:a16="http://schemas.microsoft.com/office/drawing/2014/main" val="3504350888"/>
                  </a:ext>
                </a:extLst>
              </a:tr>
            </a:tbl>
          </a:graphicData>
        </a:graphic>
      </p:graphicFrame>
      <p:sp>
        <p:nvSpPr>
          <p:cNvPr id="5" name="TextBox 4">
            <a:extLst>
              <a:ext uri="{FF2B5EF4-FFF2-40B4-BE49-F238E27FC236}">
                <a16:creationId xmlns:a16="http://schemas.microsoft.com/office/drawing/2014/main" id="{F31C3449-81DA-0286-6B17-B5791D4ED055}"/>
              </a:ext>
            </a:extLst>
          </p:cNvPr>
          <p:cNvSpPr txBox="1"/>
          <p:nvPr/>
        </p:nvSpPr>
        <p:spPr>
          <a:xfrm>
            <a:off x="8433054" y="343900"/>
            <a:ext cx="6094476" cy="461665"/>
          </a:xfrm>
          <a:prstGeom prst="rect">
            <a:avLst/>
          </a:prstGeom>
          <a:noFill/>
        </p:spPr>
        <p:txBody>
          <a:bodyPr wrap="square">
            <a:spAutoFit/>
          </a:bodyPr>
          <a:lstStyle/>
          <a:p>
            <a:r>
              <a:rPr lang="en-CA" sz="2400" b="1" dirty="0">
                <a:effectLst/>
                <a:latin typeface="Calibri" panose="020F0502020204030204" pitchFamily="34" charset="0"/>
                <a:ea typeface="Twentieth Century"/>
              </a:rPr>
              <a:t>In case number # 1: </a:t>
            </a:r>
            <a:endParaRPr lang="en-US" sz="2400" dirty="0"/>
          </a:p>
        </p:txBody>
      </p:sp>
      <p:sp>
        <p:nvSpPr>
          <p:cNvPr id="7" name="TextBox 6">
            <a:extLst>
              <a:ext uri="{FF2B5EF4-FFF2-40B4-BE49-F238E27FC236}">
                <a16:creationId xmlns:a16="http://schemas.microsoft.com/office/drawing/2014/main" id="{4F7F51B7-F798-01BD-2A00-7CC94DE15004}"/>
              </a:ext>
            </a:extLst>
          </p:cNvPr>
          <p:cNvSpPr txBox="1"/>
          <p:nvPr/>
        </p:nvSpPr>
        <p:spPr>
          <a:xfrm>
            <a:off x="7120889" y="953853"/>
            <a:ext cx="5071111" cy="2328843"/>
          </a:xfrm>
          <a:prstGeom prst="rect">
            <a:avLst/>
          </a:prstGeom>
          <a:noFill/>
        </p:spPr>
        <p:txBody>
          <a:bodyPr wrap="square">
            <a:spAutoFit/>
          </a:bodyPr>
          <a:lstStyle/>
          <a:p>
            <a:pPr marL="342900" lvl="0" indent="-342900">
              <a:spcAft>
                <a:spcPts val="800"/>
              </a:spcAft>
              <a:buFont typeface="Arial" panose="020B0604020202020204" pitchFamily="34" charset="0"/>
              <a:buChar char="●"/>
            </a:pPr>
            <a:r>
              <a:rPr lang="en-CA" sz="2200" u="none" strike="noStrike" dirty="0">
                <a:effectLst/>
                <a:ea typeface="Twentieth Century"/>
                <a:cs typeface="Twentieth Century"/>
              </a:rPr>
              <a:t>I invested 2000 $ of my own money and borrowed 10 000 $. </a:t>
            </a:r>
          </a:p>
          <a:p>
            <a:pPr marL="342900" lvl="0" indent="-342900">
              <a:spcAft>
                <a:spcPts val="800"/>
              </a:spcAft>
              <a:buFont typeface="Arial" panose="020B0604020202020204" pitchFamily="34" charset="0"/>
              <a:buChar char="●"/>
            </a:pPr>
            <a:r>
              <a:rPr lang="en-CA" sz="2200" u="none" strike="noStrike" dirty="0">
                <a:effectLst/>
                <a:ea typeface="Twentieth Century"/>
                <a:cs typeface="Twentieth Century"/>
              </a:rPr>
              <a:t>The return rate on my equity is 15% and the debt interest rate is 5 %.  </a:t>
            </a:r>
          </a:p>
          <a:p>
            <a:pPr marL="342900" lvl="0" indent="-342900">
              <a:spcAft>
                <a:spcPts val="800"/>
              </a:spcAft>
              <a:buFont typeface="Arial" panose="020B0604020202020204" pitchFamily="34" charset="0"/>
              <a:buChar char="●"/>
            </a:pPr>
            <a:r>
              <a:rPr lang="en-CA" sz="2200" u="none" strike="noStrike" dirty="0">
                <a:effectLst/>
                <a:ea typeface="Twentieth Century"/>
                <a:cs typeface="Twentieth Century"/>
              </a:rPr>
              <a:t>I have made 1300$ with 2000$ </a:t>
            </a:r>
            <a:r>
              <a:rPr lang="en-CA" sz="2200" dirty="0">
                <a:ea typeface="Twentieth Century"/>
                <a:cs typeface="Twentieth Century"/>
              </a:rPr>
              <a:t>from</a:t>
            </a:r>
            <a:r>
              <a:rPr lang="en-CA" sz="2200" u="none" strike="noStrike" dirty="0">
                <a:effectLst/>
                <a:ea typeface="Twentieth Century"/>
                <a:cs typeface="Twentieth Century"/>
              </a:rPr>
              <a:t> my own pocket, ROI of 65 %.</a:t>
            </a:r>
          </a:p>
        </p:txBody>
      </p:sp>
      <p:sp>
        <p:nvSpPr>
          <p:cNvPr id="9" name="TextBox 8">
            <a:extLst>
              <a:ext uri="{FF2B5EF4-FFF2-40B4-BE49-F238E27FC236}">
                <a16:creationId xmlns:a16="http://schemas.microsoft.com/office/drawing/2014/main" id="{77CFC1B6-9B01-1C9C-A8DF-E8C924FBB4CD}"/>
              </a:ext>
            </a:extLst>
          </p:cNvPr>
          <p:cNvSpPr txBox="1"/>
          <p:nvPr/>
        </p:nvSpPr>
        <p:spPr>
          <a:xfrm>
            <a:off x="6023990" y="3670589"/>
            <a:ext cx="7264908" cy="519822"/>
          </a:xfrm>
          <a:prstGeom prst="rect">
            <a:avLst/>
          </a:prstGeom>
          <a:noFill/>
        </p:spPr>
        <p:txBody>
          <a:bodyPr wrap="square">
            <a:spAutoFit/>
          </a:bodyPr>
          <a:lstStyle/>
          <a:p>
            <a:pPr algn="ctr">
              <a:lnSpc>
                <a:spcPct val="125000"/>
              </a:lnSpc>
              <a:spcAft>
                <a:spcPts val="800"/>
              </a:spcAft>
            </a:pPr>
            <a:r>
              <a:rPr lang="en-CA" sz="2400" b="1" dirty="0">
                <a:effectLst/>
                <a:latin typeface="Calibri" panose="020F0502020204030204" pitchFamily="34" charset="0"/>
                <a:ea typeface="Twentieth Century"/>
                <a:cs typeface="Twentieth Century"/>
              </a:rPr>
              <a:t>In case number # 2:</a:t>
            </a:r>
            <a:endParaRPr lang="en-CA" sz="2000" dirty="0">
              <a:effectLst/>
              <a:latin typeface="Twentieth Century"/>
              <a:ea typeface="Twentieth Century"/>
              <a:cs typeface="Twentieth Century"/>
            </a:endParaRPr>
          </a:p>
        </p:txBody>
      </p:sp>
      <p:sp>
        <p:nvSpPr>
          <p:cNvPr id="11" name="TextBox 10">
            <a:extLst>
              <a:ext uri="{FF2B5EF4-FFF2-40B4-BE49-F238E27FC236}">
                <a16:creationId xmlns:a16="http://schemas.microsoft.com/office/drawing/2014/main" id="{F3C23BE5-41E9-4CD7-51F8-FD2D0F99EE8C}"/>
              </a:ext>
            </a:extLst>
          </p:cNvPr>
          <p:cNvSpPr txBox="1"/>
          <p:nvPr/>
        </p:nvSpPr>
        <p:spPr>
          <a:xfrm>
            <a:off x="7154227" y="4390660"/>
            <a:ext cx="5037773" cy="1990288"/>
          </a:xfrm>
          <a:prstGeom prst="rect">
            <a:avLst/>
          </a:prstGeom>
          <a:noFill/>
        </p:spPr>
        <p:txBody>
          <a:bodyPr wrap="square">
            <a:spAutoFit/>
          </a:bodyPr>
          <a:lstStyle/>
          <a:p>
            <a:pPr marL="342900" lvl="0" indent="-342900">
              <a:spcAft>
                <a:spcPts val="800"/>
              </a:spcAft>
              <a:buFont typeface="Arial" panose="020B0604020202020204" pitchFamily="34" charset="0"/>
              <a:buChar char="●"/>
            </a:pPr>
            <a:r>
              <a:rPr lang="en-CA" sz="2200" u="none" strike="noStrike" dirty="0">
                <a:effectLst/>
                <a:ea typeface="Twentieth Century"/>
                <a:cs typeface="Twentieth Century"/>
              </a:rPr>
              <a:t> I invested 10 000 $ of my own money and borrowed 2 000 $. </a:t>
            </a:r>
          </a:p>
          <a:p>
            <a:pPr marL="342900" lvl="0" indent="-342900">
              <a:spcAft>
                <a:spcPts val="800"/>
              </a:spcAft>
              <a:buFont typeface="Arial" panose="020B0604020202020204" pitchFamily="34" charset="0"/>
              <a:buChar char="●"/>
            </a:pPr>
            <a:r>
              <a:rPr lang="en-CA" sz="2200" u="none" strike="noStrike">
                <a:effectLst/>
                <a:ea typeface="Twentieth Century"/>
                <a:cs typeface="Twentieth Century"/>
              </a:rPr>
              <a:t>These were done at </a:t>
            </a:r>
            <a:r>
              <a:rPr lang="en-CA" sz="2200" u="none" strike="noStrike" dirty="0">
                <a:effectLst/>
                <a:ea typeface="Twentieth Century"/>
                <a:cs typeface="Twentieth Century"/>
              </a:rPr>
              <a:t>the same rates. </a:t>
            </a:r>
          </a:p>
          <a:p>
            <a:pPr marL="342900" lvl="0" indent="-342900">
              <a:spcAft>
                <a:spcPts val="800"/>
              </a:spcAft>
              <a:buFont typeface="Arial" panose="020B0604020202020204" pitchFamily="34" charset="0"/>
              <a:buChar char="●"/>
            </a:pPr>
            <a:r>
              <a:rPr lang="en-CA" sz="2200" u="none" strike="noStrike" dirty="0">
                <a:effectLst/>
                <a:ea typeface="Twentieth Century"/>
                <a:cs typeface="Twentieth Century"/>
              </a:rPr>
              <a:t> I have made 1700$ with 10 000 $ </a:t>
            </a:r>
            <a:r>
              <a:rPr lang="en-CA" sz="2200" dirty="0">
                <a:ea typeface="Twentieth Century"/>
                <a:cs typeface="Twentieth Century"/>
              </a:rPr>
              <a:t>from</a:t>
            </a:r>
            <a:r>
              <a:rPr lang="en-CA" sz="2200" u="none" strike="noStrike" dirty="0">
                <a:effectLst/>
                <a:ea typeface="Twentieth Century"/>
                <a:cs typeface="Twentieth Century"/>
              </a:rPr>
              <a:t> my own pocket, making an ROI of 17 %.</a:t>
            </a:r>
          </a:p>
        </p:txBody>
      </p:sp>
    </p:spTree>
    <p:extLst>
      <p:ext uri="{BB962C8B-B14F-4D97-AF65-F5344CB8AC3E}">
        <p14:creationId xmlns:p14="http://schemas.microsoft.com/office/powerpoint/2010/main" val="91847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B182-90B7-0CED-AFAD-36404CB95EF9}"/>
              </a:ext>
            </a:extLst>
          </p:cNvPr>
          <p:cNvSpPr>
            <a:spLocks noGrp="1"/>
          </p:cNvSpPr>
          <p:nvPr>
            <p:ph type="ctrTitle"/>
          </p:nvPr>
        </p:nvSpPr>
        <p:spPr>
          <a:xfrm>
            <a:off x="2386441" y="566927"/>
            <a:ext cx="7419118" cy="1745171"/>
          </a:xfrm>
        </p:spPr>
        <p:txBody>
          <a:bodyPr>
            <a:normAutofit fontScale="90000"/>
          </a:bodyPr>
          <a:lstStyle/>
          <a:p>
            <a:r>
              <a:rPr lang="en-CA" b="1" dirty="0">
                <a:latin typeface="Arial" panose="020B0604020202020204" pitchFamily="34" charset="0"/>
                <a:cs typeface="Arial" panose="020B0604020202020204" pitchFamily="34" charset="0"/>
              </a:rPr>
              <a:t>SEMINAR 31: SOURCES OF EQUITY FINANCING </a:t>
            </a:r>
            <a:endParaRPr lang="en-US"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D1C57C7-13E7-25BA-5D77-E42EB83B559E}"/>
              </a:ext>
            </a:extLst>
          </p:cNvPr>
          <p:cNvSpPr>
            <a:spLocks noGrp="1"/>
          </p:cNvSpPr>
          <p:nvPr>
            <p:ph type="subTitle" idx="1"/>
          </p:nvPr>
        </p:nvSpPr>
        <p:spPr>
          <a:xfrm>
            <a:off x="1524000" y="2203006"/>
            <a:ext cx="9144000" cy="1655762"/>
          </a:xfrm>
        </p:spPr>
        <p:txBody>
          <a:bodyPr>
            <a:noAutofit/>
          </a:bodyPr>
          <a:lstStyle/>
          <a:p>
            <a:pP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dirty="0">
                <a:effectLst/>
                <a:ea typeface="Twentieth Century"/>
                <a:cs typeface="Twentieth Century"/>
              </a:rPr>
              <a:t>Do I have enough money to go into business? Before you rush to open a shop, how much money do you need to start a business? This infamous question is one that new entrepreneurs sometimes have a hard time answering! </a:t>
            </a:r>
          </a:p>
          <a:p>
            <a:pP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dirty="0">
                <a:effectLst/>
                <a:ea typeface="Twentieth Century"/>
                <a:cs typeface="Twentieth Century"/>
              </a:rPr>
              <a:t> One of the biggest challenges for small businesses is getting adequate financing. Some entrepreneurs will need almost nothing to start their business, like a graphic designer who would only need his computer and a web page, but others will have high start-up costs. </a:t>
            </a:r>
          </a:p>
          <a:p>
            <a:pP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dirty="0">
                <a:effectLst/>
                <a:ea typeface="Twentieth Century"/>
                <a:cs typeface="Twentieth Century"/>
              </a:rPr>
              <a:t> Here are the main steps to evaluate the start-up cost and potential sources of financing. </a:t>
            </a:r>
          </a:p>
          <a:p>
            <a:endParaRPr lang="en-US" dirty="0"/>
          </a:p>
        </p:txBody>
      </p:sp>
      <p:grpSp>
        <p:nvGrpSpPr>
          <p:cNvPr id="4" name="Group 3">
            <a:extLst>
              <a:ext uri="{FF2B5EF4-FFF2-40B4-BE49-F238E27FC236}">
                <a16:creationId xmlns:a16="http://schemas.microsoft.com/office/drawing/2014/main" id="{D1B21E7D-DEB8-F6AA-4C23-67A61D89CB88}"/>
              </a:ext>
            </a:extLst>
          </p:cNvPr>
          <p:cNvGrpSpPr/>
          <p:nvPr/>
        </p:nvGrpSpPr>
        <p:grpSpPr>
          <a:xfrm>
            <a:off x="161831" y="6169003"/>
            <a:ext cx="4276819" cy="627572"/>
            <a:chOff x="161831" y="6169003"/>
            <a:chExt cx="4276819" cy="627572"/>
          </a:xfrm>
        </p:grpSpPr>
        <p:pic>
          <p:nvPicPr>
            <p:cNvPr id="5" name="Picture 4">
              <a:extLst>
                <a:ext uri="{FF2B5EF4-FFF2-40B4-BE49-F238E27FC236}">
                  <a16:creationId xmlns:a16="http://schemas.microsoft.com/office/drawing/2014/main" id="{A2026879-DDCE-CA6F-B8D8-98C9B076B8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831" y="6205943"/>
              <a:ext cx="1352739" cy="590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D958D96-1EEF-3CFC-7F0F-16DC3CA544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4570" y="6169003"/>
              <a:ext cx="5715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CFE21284-8222-404D-78D0-9B294D662A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05050" y="6184856"/>
              <a:ext cx="2133600" cy="533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0401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1A7475-EA94-4EEE-817F-4F5029F976A2}"/>
              </a:ext>
            </a:extLst>
          </p:cNvPr>
          <p:cNvSpPr txBox="1"/>
          <p:nvPr/>
        </p:nvSpPr>
        <p:spPr>
          <a:xfrm>
            <a:off x="2195804" y="1063690"/>
            <a:ext cx="7800391" cy="313932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CA" sz="6600" b="1" dirty="0">
                <a:ln w="22225">
                  <a:solidFill>
                    <a:schemeClr val="accent6">
                      <a:lumMod val="75000"/>
                    </a:schemeClr>
                  </a:solidFill>
                  <a:prstDash val="solid"/>
                </a:ln>
                <a:solidFill>
                  <a:schemeClr val="accent6">
                    <a:lumMod val="60000"/>
                    <a:lumOff val="40000"/>
                  </a:schemeClr>
                </a:solidFill>
              </a:rPr>
              <a:t>Congratulations, you have completed this module! </a:t>
            </a:r>
            <a:endParaRPr lang="en-US" sz="6600" b="1" dirty="0">
              <a:ln w="22225">
                <a:solidFill>
                  <a:schemeClr val="accent6">
                    <a:lumMod val="75000"/>
                  </a:schemeClr>
                </a:solidFill>
                <a:prstDash val="solid"/>
              </a:ln>
              <a:solidFill>
                <a:schemeClr val="accent6">
                  <a:lumMod val="60000"/>
                  <a:lumOff val="40000"/>
                </a:schemeClr>
              </a:solidFill>
            </a:endParaRPr>
          </a:p>
        </p:txBody>
      </p:sp>
      <p:grpSp>
        <p:nvGrpSpPr>
          <p:cNvPr id="4" name="Group 3">
            <a:extLst>
              <a:ext uri="{FF2B5EF4-FFF2-40B4-BE49-F238E27FC236}">
                <a16:creationId xmlns:a16="http://schemas.microsoft.com/office/drawing/2014/main" id="{46857C66-D892-4134-A931-22A840CC1362}"/>
              </a:ext>
            </a:extLst>
          </p:cNvPr>
          <p:cNvGrpSpPr/>
          <p:nvPr/>
        </p:nvGrpSpPr>
        <p:grpSpPr>
          <a:xfrm>
            <a:off x="161831" y="6169003"/>
            <a:ext cx="4276819" cy="627572"/>
            <a:chOff x="161831" y="6169003"/>
            <a:chExt cx="4276819" cy="627572"/>
          </a:xfrm>
        </p:grpSpPr>
        <p:pic>
          <p:nvPicPr>
            <p:cNvPr id="5" name="Picture 4">
              <a:extLst>
                <a:ext uri="{FF2B5EF4-FFF2-40B4-BE49-F238E27FC236}">
                  <a16:creationId xmlns:a16="http://schemas.microsoft.com/office/drawing/2014/main" id="{D55347D2-CEAB-4BE5-89E6-25197637A2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831" y="6205943"/>
              <a:ext cx="1352739" cy="5906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901EFE-AE32-49A8-A27C-13A58F5138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4570" y="6169003"/>
              <a:ext cx="571500" cy="552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4ED21EC-3265-4656-9981-5AC3CABA4FE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05050" y="6184856"/>
              <a:ext cx="2133600" cy="533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9770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0726-D851-3BC1-F090-7567AD0001AB}"/>
              </a:ext>
            </a:extLst>
          </p:cNvPr>
          <p:cNvSpPr>
            <a:spLocks noGrp="1"/>
          </p:cNvSpPr>
          <p:nvPr>
            <p:ph type="title"/>
          </p:nvPr>
        </p:nvSpPr>
        <p:spPr>
          <a:xfrm>
            <a:off x="838200" y="124458"/>
            <a:ext cx="10515600" cy="1325563"/>
          </a:xfrm>
        </p:spPr>
        <p:txBody>
          <a:bodyPr>
            <a:normAutofit/>
          </a:bodyPr>
          <a:lstStyle/>
          <a:p>
            <a:pPr algn="ctr"/>
            <a:r>
              <a:rPr lang="en-CA" sz="7200" b="1" dirty="0">
                <a:latin typeface="Arial" panose="020B0604020202020204" pitchFamily="34" charset="0"/>
                <a:cs typeface="Arial" panose="020B0604020202020204" pitchFamily="34" charset="0"/>
              </a:rPr>
              <a:t>Getting Started </a:t>
            </a:r>
            <a:endParaRPr lang="en-US" sz="7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FA09398-290C-EC4B-3A45-85E45E9A2DB1}"/>
              </a:ext>
            </a:extLst>
          </p:cNvPr>
          <p:cNvSpPr txBox="1"/>
          <p:nvPr/>
        </p:nvSpPr>
        <p:spPr>
          <a:xfrm>
            <a:off x="84084" y="1320684"/>
            <a:ext cx="12276082" cy="1569660"/>
          </a:xfrm>
          <a:prstGeom prst="rect">
            <a:avLst/>
          </a:prstGeom>
          <a:noFill/>
        </p:spPr>
        <p:txBody>
          <a:bodyPr wrap="square">
            <a:spAutoFit/>
          </a:bodyPr>
          <a:lstStyle/>
          <a:p>
            <a:pP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effectLst/>
                <a:ea typeface="Twentieth Century"/>
                <a:cs typeface="Twentieth Century"/>
              </a:rPr>
              <a:t> One of the biggest challenges for small businesses is getting adequate financing. Some entrepreneurs will need almost nothing to start their business, like a graphic designer who would only need his computer and a web page, but others will have high start-up costs. </a:t>
            </a:r>
          </a:p>
          <a:p>
            <a:pPr>
              <a:lnSpc>
                <a:spcPct val="10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effectLst/>
                <a:ea typeface="Twentieth Century"/>
                <a:cs typeface="Twentieth Century"/>
              </a:rPr>
              <a:t>Here are the main steps to evaluate the start-up cost and potential sources of financing. </a:t>
            </a:r>
          </a:p>
        </p:txBody>
      </p:sp>
      <p:pic>
        <p:nvPicPr>
          <p:cNvPr id="2050" name="Picture 2">
            <a:extLst>
              <a:ext uri="{FF2B5EF4-FFF2-40B4-BE49-F238E27FC236}">
                <a16:creationId xmlns:a16="http://schemas.microsoft.com/office/drawing/2014/main" id="{2E6B48DA-51EB-C690-7796-C825BE977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569" y="3014832"/>
            <a:ext cx="3034861" cy="3034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587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2669-CD1D-AA7D-12AF-374EBA91F386}"/>
              </a:ext>
            </a:extLst>
          </p:cNvPr>
          <p:cNvSpPr>
            <a:spLocks noGrp="1"/>
          </p:cNvSpPr>
          <p:nvPr>
            <p:ph type="title"/>
          </p:nvPr>
        </p:nvSpPr>
        <p:spPr>
          <a:xfrm>
            <a:off x="838200" y="127381"/>
            <a:ext cx="10515600" cy="1325563"/>
          </a:xfrm>
        </p:spPr>
        <p:txBody>
          <a:bodyPr>
            <a:noAutofit/>
          </a:bodyPr>
          <a:lstStyle/>
          <a:p>
            <a:pPr algn="ctr"/>
            <a:r>
              <a:rPr lang="en-CA" sz="5400" b="1" dirty="0">
                <a:effectLst/>
                <a:latin typeface="Arial" panose="020B0604020202020204" pitchFamily="34" charset="0"/>
                <a:ea typeface="Twentieth Century"/>
                <a:cs typeface="Arial" panose="020B0604020202020204" pitchFamily="34" charset="0"/>
              </a:rPr>
              <a:t>How to Estimate the Cost of Starting A Business </a:t>
            </a:r>
            <a:endParaRPr lang="en-US" sz="5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32481B-7D05-CA0E-FB86-BD709E93BB08}"/>
              </a:ext>
            </a:extLst>
          </p:cNvPr>
          <p:cNvSpPr txBox="1"/>
          <p:nvPr/>
        </p:nvSpPr>
        <p:spPr>
          <a:xfrm>
            <a:off x="129540" y="1452944"/>
            <a:ext cx="11999976" cy="461665"/>
          </a:xfrm>
          <a:prstGeom prst="rect">
            <a:avLst/>
          </a:prstGeom>
          <a:noFill/>
        </p:spPr>
        <p:txBody>
          <a:bodyPr wrap="square">
            <a:spAutoFit/>
          </a:bodyPr>
          <a:lstStyle/>
          <a:p>
            <a:pPr algn="ct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wentieth Century"/>
                <a:cs typeface="Twentieth Century"/>
              </a:rPr>
              <a:t>Drafting a business plan is the best way to assess your business start-up costs. </a:t>
            </a:r>
            <a:endParaRPr lang="en-CA" sz="2400" dirty="0">
              <a:ln w="0"/>
              <a:solidFill>
                <a:schemeClr val="accent1"/>
              </a:solidFill>
              <a:effectLst>
                <a:outerShdw blurRad="38100" dist="25400" dir="5400000" algn="ctr" rotWithShape="0">
                  <a:srgbClr val="6E747A">
                    <a:alpha val="43000"/>
                  </a:srgbClr>
                </a:outerShdw>
              </a:effectLst>
              <a:latin typeface="Twentieth Century"/>
              <a:ea typeface="Twentieth Century"/>
              <a:cs typeface="Twentieth Century"/>
            </a:endParaRPr>
          </a:p>
        </p:txBody>
      </p:sp>
      <p:sp>
        <p:nvSpPr>
          <p:cNvPr id="7" name="TextBox 6">
            <a:extLst>
              <a:ext uri="{FF2B5EF4-FFF2-40B4-BE49-F238E27FC236}">
                <a16:creationId xmlns:a16="http://schemas.microsoft.com/office/drawing/2014/main" id="{EB73CC9B-164E-FAFA-2025-466C7012D1B9}"/>
              </a:ext>
            </a:extLst>
          </p:cNvPr>
          <p:cNvSpPr txBox="1"/>
          <p:nvPr/>
        </p:nvSpPr>
        <p:spPr>
          <a:xfrm>
            <a:off x="67056" y="3501522"/>
            <a:ext cx="11999976" cy="1446550"/>
          </a:xfrm>
          <a:prstGeom prst="rect">
            <a:avLst/>
          </a:prstGeom>
          <a:noFill/>
        </p:spPr>
        <p:txBody>
          <a:bodyPr wrap="square">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200" dirty="0">
                <a:latin typeface="Calibri" panose="020F0502020204030204" pitchFamily="34" charset="0"/>
                <a:ea typeface="Twentieth Century"/>
                <a:cs typeface="Twentieth Century"/>
              </a:rPr>
              <a:t>-  </a:t>
            </a:r>
            <a:r>
              <a:rPr lang="en-CA" sz="2200" dirty="0">
                <a:effectLst/>
                <a:latin typeface="Calibri" panose="020F0502020204030204" pitchFamily="34" charset="0"/>
                <a:ea typeface="Twentieth Century"/>
                <a:cs typeface="Twentieth Century"/>
              </a:rPr>
              <a:t>Do not forget to include sufficient working capital to cover a 3 to 6-month operation cycle in the total cost of your project. It’s prudent to cover three (3) to six (6) months’ worth of expenses minimum upfront; this financial cushion will support you in your business’s early stages when your profit margins might be slim.</a:t>
            </a:r>
            <a:endParaRPr lang="en-CA" sz="2200" dirty="0">
              <a:effectLst/>
              <a:latin typeface="Twentieth Century"/>
              <a:ea typeface="Twentieth Century"/>
              <a:cs typeface="Twentieth Century"/>
            </a:endParaRPr>
          </a:p>
        </p:txBody>
      </p:sp>
      <p:sp>
        <p:nvSpPr>
          <p:cNvPr id="9" name="TextBox 8">
            <a:extLst>
              <a:ext uri="{FF2B5EF4-FFF2-40B4-BE49-F238E27FC236}">
                <a16:creationId xmlns:a16="http://schemas.microsoft.com/office/drawing/2014/main" id="{3C3649CC-42B2-C5F5-926E-D2DBB7A2EA02}"/>
              </a:ext>
            </a:extLst>
          </p:cNvPr>
          <p:cNvSpPr txBox="1"/>
          <p:nvPr/>
        </p:nvSpPr>
        <p:spPr>
          <a:xfrm>
            <a:off x="67056" y="1909928"/>
            <a:ext cx="12124944" cy="1446550"/>
          </a:xfrm>
          <a:prstGeom prst="rect">
            <a:avLst/>
          </a:prstGeom>
          <a:noFill/>
        </p:spPr>
        <p:txBody>
          <a:bodyPr wrap="square">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200" dirty="0">
                <a:effectLst/>
                <a:latin typeface="Calibri" panose="020F0502020204030204" pitchFamily="34" charset="0"/>
                <a:ea typeface="Twentieth Century"/>
                <a:cs typeface="Twentieth Century"/>
              </a:rPr>
              <a:t>- Equipment and leasehold improvement costs are often thought of first and can be very expensive. Still, many other expenses must be included in start-up costs, such as advertising costs, graphic design costs, registration/incorporation costs, office supplies, start-up inventory, licenses, etc. All the expenses incurred only once, at the start of the business, can be considered start-up costs.</a:t>
            </a:r>
            <a:endParaRPr lang="en-CA" sz="2200" dirty="0">
              <a:effectLst/>
              <a:latin typeface="Twentieth Century"/>
              <a:ea typeface="Twentieth Century"/>
              <a:cs typeface="Twentieth Century"/>
            </a:endParaRPr>
          </a:p>
        </p:txBody>
      </p:sp>
      <p:sp>
        <p:nvSpPr>
          <p:cNvPr id="11" name="TextBox 10">
            <a:extLst>
              <a:ext uri="{FF2B5EF4-FFF2-40B4-BE49-F238E27FC236}">
                <a16:creationId xmlns:a16="http://schemas.microsoft.com/office/drawing/2014/main" id="{EEB6898B-5B95-2859-8DAE-D8BCB3F2FD8D}"/>
              </a:ext>
            </a:extLst>
          </p:cNvPr>
          <p:cNvSpPr txBox="1"/>
          <p:nvPr/>
        </p:nvSpPr>
        <p:spPr>
          <a:xfrm>
            <a:off x="67056" y="5093116"/>
            <a:ext cx="10951464" cy="1446550"/>
          </a:xfrm>
          <a:prstGeom prst="rect">
            <a:avLst/>
          </a:prstGeom>
          <a:noFill/>
        </p:spPr>
        <p:txBody>
          <a:bodyPr wrap="square">
            <a:spAutoFit/>
          </a:bodyPr>
          <a:lstStyle/>
          <a:p>
            <a:r>
              <a:rPr lang="en-CA" sz="2200" dirty="0">
                <a:effectLst/>
                <a:latin typeface="Calibri" panose="020F0502020204030204" pitchFamily="34" charset="0"/>
                <a:ea typeface="Twentieth Century"/>
              </a:rPr>
              <a:t>- What are some ways to save on start-up costs? Using software like QuickBooks can save on the costs of hiring a professional bookkeeper. Working from home or using a coworking space is a cost-effective alternative to leasing office space. And leveraging social media can mitigate your marketing costs.</a:t>
            </a:r>
            <a:endParaRPr lang="en-US" sz="2200" dirty="0"/>
          </a:p>
        </p:txBody>
      </p:sp>
      <p:sp>
        <p:nvSpPr>
          <p:cNvPr id="12" name="Arrow: Right 11">
            <a:extLst>
              <a:ext uri="{FF2B5EF4-FFF2-40B4-BE49-F238E27FC236}">
                <a16:creationId xmlns:a16="http://schemas.microsoft.com/office/drawing/2014/main" id="{906E915E-8FC5-5CAE-22D6-0B9E10DB83DC}"/>
              </a:ext>
            </a:extLst>
          </p:cNvPr>
          <p:cNvSpPr/>
          <p:nvPr/>
        </p:nvSpPr>
        <p:spPr>
          <a:xfrm>
            <a:off x="10735056" y="5852160"/>
            <a:ext cx="1456944" cy="8784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Continued</a:t>
            </a:r>
            <a:endParaRPr lang="en-US" dirty="0"/>
          </a:p>
        </p:txBody>
      </p:sp>
    </p:spTree>
    <p:extLst>
      <p:ext uri="{BB962C8B-B14F-4D97-AF65-F5344CB8AC3E}">
        <p14:creationId xmlns:p14="http://schemas.microsoft.com/office/powerpoint/2010/main" val="34936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F0F72A-EE7E-3CBC-21CB-D591C0A37F0C}"/>
              </a:ext>
            </a:extLst>
          </p:cNvPr>
          <p:cNvSpPr txBox="1"/>
          <p:nvPr/>
        </p:nvSpPr>
        <p:spPr>
          <a:xfrm>
            <a:off x="102870" y="1788158"/>
            <a:ext cx="9873234" cy="1877437"/>
          </a:xfrm>
          <a:prstGeom prst="rect">
            <a:avLst/>
          </a:prstGeom>
          <a:noFill/>
        </p:spPr>
        <p:txBody>
          <a:bodyPr wrap="square">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effectLst/>
                <a:latin typeface="Calibri" panose="020F0502020204030204" pitchFamily="34" charset="0"/>
                <a:ea typeface="Twentieth Century"/>
                <a:cs typeface="Twentieth Century"/>
              </a:rPr>
              <a:t>Once the start-up cost has been determined, ask yourself: </a:t>
            </a:r>
            <a:r>
              <a:rPr lang="en-CA" sz="2400" i="1" dirty="0">
                <a:effectLst/>
                <a:latin typeface="Calibri" panose="020F0502020204030204" pitchFamily="34" charset="0"/>
                <a:ea typeface="Twentieth Century"/>
                <a:cs typeface="Twentieth Century"/>
              </a:rPr>
              <a:t>how do I finance it? </a:t>
            </a:r>
          </a:p>
          <a:p>
            <a:pPr marL="342900" indent="-342900">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effectLst/>
                <a:latin typeface="Calibri" panose="020F0502020204030204" pitchFamily="34" charset="0"/>
                <a:ea typeface="Twentieth Century"/>
                <a:cs typeface="Twentieth Century"/>
              </a:rPr>
              <a:t>What are my options? </a:t>
            </a:r>
          </a:p>
          <a:p>
            <a:pPr marL="342900" indent="-342900">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effectLst/>
                <a:latin typeface="Calibri" panose="020F0502020204030204" pitchFamily="34" charset="0"/>
                <a:ea typeface="Twentieth Century"/>
                <a:cs typeface="Twentieth Century"/>
              </a:rPr>
              <a:t>Should I Invest my own money? </a:t>
            </a:r>
          </a:p>
          <a:p>
            <a:pPr marL="342900" indent="-342900">
              <a:spcAft>
                <a:spcPts val="80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effectLst/>
                <a:latin typeface="Calibri" panose="020F0502020204030204" pitchFamily="34" charset="0"/>
                <a:ea typeface="Twentieth Century"/>
                <a:cs typeface="Twentieth Century"/>
              </a:rPr>
              <a:t>What are my options/sources of equity to leverage for financing? </a:t>
            </a:r>
            <a:endParaRPr lang="en-CA" sz="2400" dirty="0">
              <a:effectLst/>
              <a:latin typeface="Twentieth Century"/>
              <a:ea typeface="Twentieth Century"/>
              <a:cs typeface="Twentieth Century"/>
            </a:endParaRPr>
          </a:p>
        </p:txBody>
      </p:sp>
      <p:sp>
        <p:nvSpPr>
          <p:cNvPr id="6" name="TextBox 5">
            <a:extLst>
              <a:ext uri="{FF2B5EF4-FFF2-40B4-BE49-F238E27FC236}">
                <a16:creationId xmlns:a16="http://schemas.microsoft.com/office/drawing/2014/main" id="{AD8FF87A-1BB5-EFE4-FA0B-6642C55696C8}"/>
              </a:ext>
            </a:extLst>
          </p:cNvPr>
          <p:cNvSpPr txBox="1"/>
          <p:nvPr/>
        </p:nvSpPr>
        <p:spPr>
          <a:xfrm rot="21102625">
            <a:off x="3645376" y="3917592"/>
            <a:ext cx="5769170" cy="1200329"/>
          </a:xfrm>
          <a:prstGeom prst="rect">
            <a:avLst/>
          </a:prstGeom>
          <a:noFill/>
        </p:spPr>
        <p:txBody>
          <a:bodyPr wrap="square">
            <a:spAutoFit/>
          </a:bodyPr>
          <a:lstStyle/>
          <a:p>
            <a:pPr>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dirty="0">
                <a:effectLst/>
                <a:latin typeface="Calibri" panose="020F0502020204030204" pitchFamily="34" charset="0"/>
                <a:ea typeface="Twentieth Century"/>
                <a:cs typeface="Twentieth Century"/>
              </a:rPr>
              <a:t>There are three primary sources of equity finance/ funding sources for start-ups: </a:t>
            </a:r>
            <a:r>
              <a:rPr lang="en-CA" sz="2400" dirty="0">
                <a:solidFill>
                  <a:schemeClr val="accent6">
                    <a:lumMod val="75000"/>
                  </a:schemeClr>
                </a:solidFill>
                <a:effectLst/>
                <a:latin typeface="Calibri" panose="020F0502020204030204" pitchFamily="34" charset="0"/>
                <a:ea typeface="Twentieth Century"/>
                <a:cs typeface="Twentieth Century"/>
              </a:rPr>
              <a:t>self-funding</a:t>
            </a:r>
            <a:r>
              <a:rPr lang="en-CA" sz="2400" dirty="0">
                <a:effectLst/>
                <a:latin typeface="Calibri" panose="020F0502020204030204" pitchFamily="34" charset="0"/>
                <a:ea typeface="Twentieth Century"/>
                <a:cs typeface="Twentieth Century"/>
              </a:rPr>
              <a:t>, </a:t>
            </a:r>
            <a:r>
              <a:rPr lang="en-CA" sz="2400" dirty="0">
                <a:solidFill>
                  <a:srgbClr val="0070C0"/>
                </a:solidFill>
                <a:effectLst/>
                <a:latin typeface="Calibri" panose="020F0502020204030204" pitchFamily="34" charset="0"/>
                <a:ea typeface="Twentieth Century"/>
                <a:cs typeface="Twentieth Century"/>
              </a:rPr>
              <a:t>investors, </a:t>
            </a:r>
            <a:r>
              <a:rPr lang="en-CA" sz="2400" dirty="0">
                <a:effectLst/>
                <a:latin typeface="Calibri" panose="020F0502020204030204" pitchFamily="34" charset="0"/>
                <a:ea typeface="Twentieth Century"/>
                <a:cs typeface="Twentieth Century"/>
              </a:rPr>
              <a:t>and </a:t>
            </a:r>
            <a:r>
              <a:rPr lang="en-CA" sz="2400" dirty="0">
                <a:solidFill>
                  <a:schemeClr val="accent2">
                    <a:lumMod val="75000"/>
                  </a:schemeClr>
                </a:solidFill>
                <a:effectLst/>
                <a:latin typeface="Calibri" panose="020F0502020204030204" pitchFamily="34" charset="0"/>
                <a:ea typeface="Twentieth Century"/>
                <a:cs typeface="Twentieth Century"/>
              </a:rPr>
              <a:t>loans.</a:t>
            </a:r>
            <a:endParaRPr lang="en-CA" sz="2400" dirty="0">
              <a:solidFill>
                <a:schemeClr val="accent2">
                  <a:lumMod val="75000"/>
                </a:schemeClr>
              </a:solidFill>
              <a:effectLst/>
              <a:latin typeface="Twentieth Century"/>
              <a:ea typeface="Twentieth Century"/>
              <a:cs typeface="Twentieth Century"/>
            </a:endParaRPr>
          </a:p>
        </p:txBody>
      </p:sp>
      <p:sp>
        <p:nvSpPr>
          <p:cNvPr id="10" name="Title 1">
            <a:extLst>
              <a:ext uri="{FF2B5EF4-FFF2-40B4-BE49-F238E27FC236}">
                <a16:creationId xmlns:a16="http://schemas.microsoft.com/office/drawing/2014/main" id="{8D4E5FFB-A51E-9ED3-7CE5-767D1CA5DB89}"/>
              </a:ext>
            </a:extLst>
          </p:cNvPr>
          <p:cNvSpPr>
            <a:spLocks noGrp="1"/>
          </p:cNvSpPr>
          <p:nvPr>
            <p:ph type="title"/>
          </p:nvPr>
        </p:nvSpPr>
        <p:spPr>
          <a:xfrm>
            <a:off x="578938" y="-73787"/>
            <a:ext cx="11234928" cy="2515235"/>
          </a:xfrm>
        </p:spPr>
        <p:txBody>
          <a:bodyPr>
            <a:normAutofit/>
          </a:bodyPr>
          <a:lstStyle/>
          <a:p>
            <a:pPr algn="ctr"/>
            <a:r>
              <a:rPr lang="en-CA" sz="4800" b="1" dirty="0">
                <a:effectLst/>
                <a:latin typeface="Arial" panose="020B0604020202020204" pitchFamily="34" charset="0"/>
                <a:ea typeface="Twentieth Century"/>
                <a:cs typeface="Arial" panose="020B0604020202020204" pitchFamily="34" charset="0"/>
              </a:rPr>
              <a:t>How to Estimate the Cost of Starting A Business Cont’d.</a:t>
            </a:r>
            <a:endParaRPr lang="en-US" sz="4800" dirty="0"/>
          </a:p>
        </p:txBody>
      </p:sp>
      <p:pic>
        <p:nvPicPr>
          <p:cNvPr id="1026" name="Picture 2">
            <a:extLst>
              <a:ext uri="{FF2B5EF4-FFF2-40B4-BE49-F238E27FC236}">
                <a16:creationId xmlns:a16="http://schemas.microsoft.com/office/drawing/2014/main" id="{36878F24-15C1-B4FF-31FC-5FB25CF05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 y="3653174"/>
            <a:ext cx="3381756" cy="32013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C45DF1-44CF-BD0E-5CD7-AD7404AC84E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68659" y="1512908"/>
            <a:ext cx="4268527" cy="32013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B5516D5-577F-FABE-4BE4-7E74646C4C8F}"/>
              </a:ext>
            </a:extLst>
          </p:cNvPr>
          <p:cNvSpPr txBox="1"/>
          <p:nvPr/>
        </p:nvSpPr>
        <p:spPr>
          <a:xfrm>
            <a:off x="5821498" y="5160454"/>
            <a:ext cx="6058082" cy="1569660"/>
          </a:xfrm>
          <a:prstGeom prst="rect">
            <a:avLst/>
          </a:prstGeom>
          <a:noFill/>
        </p:spPr>
        <p:txBody>
          <a:bodyPr wrap="square">
            <a:spAutoFit/>
          </a:bodyPr>
          <a:lstStyle/>
          <a:p>
            <a:r>
              <a:rPr lang="en-CA" sz="2400" dirty="0">
                <a:effectLst/>
                <a:latin typeface="Calibri" panose="020F0502020204030204" pitchFamily="34" charset="0"/>
                <a:ea typeface="Twentieth Century"/>
              </a:rPr>
              <a:t>For </a:t>
            </a:r>
            <a:r>
              <a:rPr lang="en-CA" sz="2400" b="1" dirty="0">
                <a:latin typeface="Calibri" panose="020F0502020204030204" pitchFamily="34" charset="0"/>
                <a:ea typeface="Twentieth Century"/>
              </a:rPr>
              <a:t>self funding, </a:t>
            </a:r>
            <a:r>
              <a:rPr lang="en-CA" sz="2400" dirty="0">
                <a:latin typeface="Calibri" panose="020F0502020204030204" pitchFamily="34" charset="0"/>
                <a:ea typeface="Twentieth Century"/>
              </a:rPr>
              <a:t>y</a:t>
            </a:r>
            <a:r>
              <a:rPr lang="en-CA" sz="2400" dirty="0">
                <a:effectLst/>
                <a:latin typeface="Calibri" panose="020F0502020204030204" pitchFamily="34" charset="0"/>
                <a:ea typeface="Twentieth Century"/>
              </a:rPr>
              <a:t>ou need to ask yourself:</a:t>
            </a:r>
            <a:br>
              <a:rPr lang="en-CA" sz="2400" dirty="0">
                <a:effectLst/>
                <a:latin typeface="Calibri" panose="020F0502020204030204" pitchFamily="34" charset="0"/>
                <a:ea typeface="Twentieth Century"/>
              </a:rPr>
            </a:br>
            <a:r>
              <a:rPr lang="en-CA" sz="2400" dirty="0">
                <a:effectLst/>
                <a:latin typeface="Calibri" panose="020F0502020204030204" pitchFamily="34" charset="0"/>
                <a:ea typeface="Twentieth Century"/>
              </a:rPr>
              <a:t> </a:t>
            </a:r>
            <a:r>
              <a:rPr lang="en-CA" sz="2400" dirty="0">
                <a:latin typeface="Calibri" panose="020F0502020204030204" pitchFamily="34" charset="0"/>
                <a:ea typeface="Twentieth Century"/>
              </a:rPr>
              <a:t>W</a:t>
            </a:r>
            <a:r>
              <a:rPr lang="en-CA" sz="2400" dirty="0">
                <a:effectLst/>
                <a:latin typeface="Calibri" panose="020F0502020204030204" pitchFamily="34" charset="0"/>
                <a:ea typeface="Twentieth Century"/>
              </a:rPr>
              <a:t>hat capital do </a:t>
            </a:r>
            <a:r>
              <a:rPr lang="en-CA" sz="2400" dirty="0">
                <a:latin typeface="Calibri" panose="020F0502020204030204" pitchFamily="34" charset="0"/>
                <a:ea typeface="Twentieth Century"/>
              </a:rPr>
              <a:t>I</a:t>
            </a:r>
            <a:r>
              <a:rPr lang="en-CA" sz="2400" dirty="0">
                <a:effectLst/>
                <a:latin typeface="Calibri" panose="020F0502020204030204" pitchFamily="34" charset="0"/>
                <a:ea typeface="Twentieth Century"/>
              </a:rPr>
              <a:t> have? Do I believe in my project?  Am I ready to invest my personal resources into my business?</a:t>
            </a:r>
            <a:endParaRPr lang="en-US" sz="2400" dirty="0"/>
          </a:p>
        </p:txBody>
      </p:sp>
    </p:spTree>
    <p:extLst>
      <p:ext uri="{BB962C8B-B14F-4D97-AF65-F5344CB8AC3E}">
        <p14:creationId xmlns:p14="http://schemas.microsoft.com/office/powerpoint/2010/main" val="17998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149763-26BB-6BF4-A49C-76348BB39AEA}"/>
              </a:ext>
            </a:extLst>
          </p:cNvPr>
          <p:cNvSpPr txBox="1"/>
          <p:nvPr/>
        </p:nvSpPr>
        <p:spPr>
          <a:xfrm>
            <a:off x="2114557" y="372422"/>
            <a:ext cx="7962885" cy="646331"/>
          </a:xfrm>
          <a:prstGeom prst="rect">
            <a:avLst/>
          </a:prstGeom>
          <a:noFill/>
        </p:spPr>
        <p:txBody>
          <a:bodyPr wrap="none" rtlCol="0">
            <a:spAutoFit/>
          </a:bodyPr>
          <a:lstStyle/>
          <a:p>
            <a:r>
              <a:rPr lang="en-CA" sz="3600" b="1" dirty="0">
                <a:ln w="13462">
                  <a:solidFill>
                    <a:schemeClr val="bg1"/>
                  </a:solidFill>
                  <a:prstDash val="solid"/>
                </a:ln>
                <a:solidFill>
                  <a:schemeClr val="accent1">
                    <a:lumMod val="75000"/>
                  </a:schemeClr>
                </a:solidFill>
                <a:effectLst>
                  <a:outerShdw blurRad="60007" dist="310007" dir="7680000" sy="30000" kx="1300200" algn="ctr" rotWithShape="0">
                    <a:prstClr val="black">
                      <a:alpha val="32000"/>
                    </a:prstClr>
                  </a:outerShdw>
                </a:effectLst>
              </a:rPr>
              <a:t>Let’s Apply these Lessons to an Example:</a:t>
            </a:r>
            <a:endParaRPr lang="en-US" sz="3600" b="1" dirty="0">
              <a:ln w="13462">
                <a:solidFill>
                  <a:schemeClr val="bg1"/>
                </a:solidFill>
                <a:prstDash val="solid"/>
              </a:ln>
              <a:solidFill>
                <a:schemeClr val="accent1">
                  <a:lumMod val="75000"/>
                </a:schemeClr>
              </a:solidFill>
              <a:effectLst>
                <a:outerShdw blurRad="60007" dist="310007" dir="7680000" sy="30000" kx="1300200" algn="ctr" rotWithShape="0">
                  <a:prstClr val="black">
                    <a:alpha val="32000"/>
                  </a:prstClr>
                </a:outerShdw>
              </a:effectLst>
            </a:endParaRPr>
          </a:p>
        </p:txBody>
      </p:sp>
      <p:sp>
        <p:nvSpPr>
          <p:cNvPr id="4" name="TextBox 3">
            <a:extLst>
              <a:ext uri="{FF2B5EF4-FFF2-40B4-BE49-F238E27FC236}">
                <a16:creationId xmlns:a16="http://schemas.microsoft.com/office/drawing/2014/main" id="{E6EB7AAC-8427-8C86-E9FC-EE7A47850AE6}"/>
              </a:ext>
            </a:extLst>
          </p:cNvPr>
          <p:cNvSpPr txBox="1"/>
          <p:nvPr/>
        </p:nvSpPr>
        <p:spPr>
          <a:xfrm>
            <a:off x="165735" y="1951039"/>
            <a:ext cx="9362313" cy="519822"/>
          </a:xfrm>
          <a:prstGeom prst="rect">
            <a:avLst/>
          </a:prstGeom>
          <a:noFill/>
        </p:spPr>
        <p:txBody>
          <a:bodyPr wrap="square">
            <a:spAutoFit/>
          </a:bodyPr>
          <a:lstStyle/>
          <a:p>
            <a:pPr>
              <a:lnSpc>
                <a:spcPct val="125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CA" sz="2400" b="1" dirty="0">
                <a:effectLst/>
                <a:latin typeface="Calibri" panose="020F0502020204030204" pitchFamily="34" charset="0"/>
                <a:ea typeface="Twentieth Century"/>
                <a:cs typeface="Twentieth Century"/>
              </a:rPr>
              <a:t>Kuujjuaq Colorful Scarves has estimated their start-up cost at $10 500:</a:t>
            </a:r>
            <a:endParaRPr lang="en-CA" sz="2400" dirty="0">
              <a:effectLst/>
              <a:latin typeface="Twentieth Century"/>
              <a:ea typeface="Twentieth Century"/>
              <a:cs typeface="Twentieth Century"/>
            </a:endParaRPr>
          </a:p>
        </p:txBody>
      </p:sp>
      <p:sp>
        <p:nvSpPr>
          <p:cNvPr id="8" name="TextBox 7">
            <a:extLst>
              <a:ext uri="{FF2B5EF4-FFF2-40B4-BE49-F238E27FC236}">
                <a16:creationId xmlns:a16="http://schemas.microsoft.com/office/drawing/2014/main" id="{4111AA8F-EB1D-73C8-9E29-F9273E882BC7}"/>
              </a:ext>
            </a:extLst>
          </p:cNvPr>
          <p:cNvSpPr txBox="1"/>
          <p:nvPr/>
        </p:nvSpPr>
        <p:spPr>
          <a:xfrm>
            <a:off x="448818" y="1120042"/>
            <a:ext cx="11505438" cy="830997"/>
          </a:xfrm>
          <a:prstGeom prst="rect">
            <a:avLst/>
          </a:prstGeom>
          <a:noFill/>
        </p:spPr>
        <p:txBody>
          <a:bodyPr wrap="square">
            <a:spAutoFit/>
          </a:bodyPr>
          <a:lstStyle/>
          <a:p>
            <a:pPr algn="ctr"/>
            <a:r>
              <a:rPr lang="en-CA" sz="2400" dirty="0">
                <a:effectLst/>
                <a:latin typeface="Calibri" panose="020F0502020204030204" pitchFamily="34" charset="0"/>
                <a:ea typeface="Twentieth Century"/>
              </a:rPr>
              <a:t>Preparing your first budget will help you define the fixed costs and the variable costs, then determine the number of periods/months for which the start-up income is insufficient.</a:t>
            </a:r>
            <a:endParaRPr lang="en-US" sz="2400" dirty="0"/>
          </a:p>
        </p:txBody>
      </p:sp>
      <p:graphicFrame>
        <p:nvGraphicFramePr>
          <p:cNvPr id="9" name="Table 8">
            <a:extLst>
              <a:ext uri="{FF2B5EF4-FFF2-40B4-BE49-F238E27FC236}">
                <a16:creationId xmlns:a16="http://schemas.microsoft.com/office/drawing/2014/main" id="{7192C4D9-3AEE-B020-08A5-E3632904635E}"/>
              </a:ext>
            </a:extLst>
          </p:cNvPr>
          <p:cNvGraphicFramePr>
            <a:graphicFrameLocks noGrp="1"/>
          </p:cNvGraphicFramePr>
          <p:nvPr>
            <p:extLst>
              <p:ext uri="{D42A27DB-BD31-4B8C-83A1-F6EECF244321}">
                <p14:modId xmlns:p14="http://schemas.microsoft.com/office/powerpoint/2010/main" val="3298262108"/>
              </p:ext>
            </p:extLst>
          </p:nvPr>
        </p:nvGraphicFramePr>
        <p:xfrm>
          <a:off x="260223" y="2572151"/>
          <a:ext cx="11694033" cy="3657600"/>
        </p:xfrm>
        <a:graphic>
          <a:graphicData uri="http://schemas.openxmlformats.org/drawingml/2006/table">
            <a:tbl>
              <a:tblPr firstRow="1" firstCol="1" bandRow="1">
                <a:tableStyleId>{5C22544A-7EE6-4342-B048-85BDC9FD1C3A}</a:tableStyleId>
              </a:tblPr>
              <a:tblGrid>
                <a:gridCol w="4773865">
                  <a:extLst>
                    <a:ext uri="{9D8B030D-6E8A-4147-A177-3AD203B41FA5}">
                      <a16:colId xmlns:a16="http://schemas.microsoft.com/office/drawing/2014/main" val="844895828"/>
                    </a:ext>
                  </a:extLst>
                </a:gridCol>
                <a:gridCol w="1974537">
                  <a:extLst>
                    <a:ext uri="{9D8B030D-6E8A-4147-A177-3AD203B41FA5}">
                      <a16:colId xmlns:a16="http://schemas.microsoft.com/office/drawing/2014/main" val="3359395269"/>
                    </a:ext>
                  </a:extLst>
                </a:gridCol>
                <a:gridCol w="4945631">
                  <a:extLst>
                    <a:ext uri="{9D8B030D-6E8A-4147-A177-3AD203B41FA5}">
                      <a16:colId xmlns:a16="http://schemas.microsoft.com/office/drawing/2014/main" val="3692898111"/>
                    </a:ext>
                  </a:extLst>
                </a:gridCol>
              </a:tblGrid>
              <a:tr h="403683">
                <a:tc>
                  <a:txBody>
                    <a:bodyPr/>
                    <a:lstStyle/>
                    <a:p>
                      <a:pPr>
                        <a:lnSpc>
                          <a:spcPct val="125000"/>
                        </a:lnSpc>
                        <a:spcAft>
                          <a:spcPts val="0"/>
                        </a:spcAft>
                      </a:pPr>
                      <a:r>
                        <a:rPr lang="fr-CA" sz="2400">
                          <a:effectLst/>
                        </a:rPr>
                        <a:t>Salary</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fr-CA" sz="2400">
                          <a:effectLst/>
                        </a:rPr>
                        <a:t>2 months</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fr-CA" sz="2400" dirty="0">
                          <a:effectLst/>
                        </a:rPr>
                        <a:t> $          3 833 </a:t>
                      </a:r>
                      <a:endParaRPr lang="en-CA" sz="2400" dirty="0">
                        <a:effectLst/>
                        <a:latin typeface="Twentieth Century"/>
                        <a:ea typeface="Twentieth Century"/>
                        <a:cs typeface="Twentieth Century"/>
                      </a:endParaRPr>
                    </a:p>
                  </a:txBody>
                  <a:tcPr marL="44450" marR="44450" marT="0" marB="0" anchor="b"/>
                </a:tc>
                <a:extLst>
                  <a:ext uri="{0D108BD9-81ED-4DB2-BD59-A6C34878D82A}">
                    <a16:rowId xmlns:a16="http://schemas.microsoft.com/office/drawing/2014/main" val="2937354617"/>
                  </a:ext>
                </a:extLst>
              </a:tr>
              <a:tr h="403683">
                <a:tc>
                  <a:txBody>
                    <a:bodyPr/>
                    <a:lstStyle/>
                    <a:p>
                      <a:pPr>
                        <a:lnSpc>
                          <a:spcPct val="125000"/>
                        </a:lnSpc>
                        <a:spcAft>
                          <a:spcPts val="0"/>
                        </a:spcAft>
                      </a:pPr>
                      <a:r>
                        <a:rPr lang="fr-CA" sz="2400">
                          <a:effectLst/>
                        </a:rPr>
                        <a:t>Sales fees</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fr-CA" sz="2400">
                          <a:effectLst/>
                        </a:rPr>
                        <a:t>2 months</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fr-CA" sz="2400">
                          <a:effectLst/>
                        </a:rPr>
                        <a:t> $             168 </a:t>
                      </a:r>
                      <a:endParaRPr lang="en-CA" sz="2400">
                        <a:effectLst/>
                        <a:latin typeface="Twentieth Century"/>
                        <a:ea typeface="Twentieth Century"/>
                        <a:cs typeface="Twentieth Century"/>
                      </a:endParaRPr>
                    </a:p>
                  </a:txBody>
                  <a:tcPr marL="44450" marR="44450" marT="0" marB="0" anchor="b"/>
                </a:tc>
                <a:extLst>
                  <a:ext uri="{0D108BD9-81ED-4DB2-BD59-A6C34878D82A}">
                    <a16:rowId xmlns:a16="http://schemas.microsoft.com/office/drawing/2014/main" val="569100599"/>
                  </a:ext>
                </a:extLst>
              </a:tr>
              <a:tr h="403683">
                <a:tc>
                  <a:txBody>
                    <a:bodyPr/>
                    <a:lstStyle/>
                    <a:p>
                      <a:pPr>
                        <a:lnSpc>
                          <a:spcPct val="125000"/>
                        </a:lnSpc>
                        <a:spcAft>
                          <a:spcPts val="0"/>
                        </a:spcAft>
                      </a:pPr>
                      <a:r>
                        <a:rPr lang="fr-CA" sz="2400">
                          <a:effectLst/>
                        </a:rPr>
                        <a:t>Administration fees </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fr-CA" sz="2400">
                          <a:effectLst/>
                        </a:rPr>
                        <a:t>3 -4  months</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fr-CA" sz="2400" dirty="0">
                          <a:effectLst/>
                        </a:rPr>
                        <a:t> $             512</a:t>
                      </a:r>
                      <a:endParaRPr lang="en-CA" sz="2400" dirty="0">
                        <a:effectLst/>
                        <a:latin typeface="Twentieth Century"/>
                        <a:ea typeface="Twentieth Century"/>
                        <a:cs typeface="Twentieth Century"/>
                      </a:endParaRPr>
                    </a:p>
                  </a:txBody>
                  <a:tcPr marL="44450" marR="44450" marT="0" marB="0" anchor="b"/>
                </a:tc>
                <a:extLst>
                  <a:ext uri="{0D108BD9-81ED-4DB2-BD59-A6C34878D82A}">
                    <a16:rowId xmlns:a16="http://schemas.microsoft.com/office/drawing/2014/main" val="1236385300"/>
                  </a:ext>
                </a:extLst>
              </a:tr>
              <a:tr h="839626">
                <a:tc>
                  <a:txBody>
                    <a:bodyPr/>
                    <a:lstStyle/>
                    <a:p>
                      <a:pPr>
                        <a:lnSpc>
                          <a:spcPct val="125000"/>
                        </a:lnSpc>
                        <a:spcAft>
                          <a:spcPts val="0"/>
                        </a:spcAft>
                      </a:pPr>
                      <a:r>
                        <a:rPr lang="en-CA" sz="2400">
                          <a:effectLst/>
                        </a:rPr>
                        <a:t>Subtotal start-up costs (rollover funds + excess liquidity)</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a:effectLst/>
                        </a:rPr>
                        <a:t> </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a:effectLst/>
                        </a:rPr>
                        <a:t> $          4 491 </a:t>
                      </a:r>
                      <a:endParaRPr lang="en-CA" sz="2400">
                        <a:effectLst/>
                        <a:latin typeface="Twentieth Century"/>
                        <a:ea typeface="Twentieth Century"/>
                        <a:cs typeface="Twentieth Century"/>
                      </a:endParaRPr>
                    </a:p>
                  </a:txBody>
                  <a:tcPr marL="44450" marR="44450" marT="0" marB="0" anchor="b"/>
                </a:tc>
                <a:extLst>
                  <a:ext uri="{0D108BD9-81ED-4DB2-BD59-A6C34878D82A}">
                    <a16:rowId xmlns:a16="http://schemas.microsoft.com/office/drawing/2014/main" val="892151582"/>
                  </a:ext>
                </a:extLst>
              </a:tr>
              <a:tr h="403683">
                <a:tc>
                  <a:txBody>
                    <a:bodyPr/>
                    <a:lstStyle/>
                    <a:p>
                      <a:pPr>
                        <a:lnSpc>
                          <a:spcPct val="125000"/>
                        </a:lnSpc>
                        <a:spcAft>
                          <a:spcPts val="0"/>
                        </a:spcAft>
                      </a:pPr>
                      <a:r>
                        <a:rPr lang="en-CA" sz="2400">
                          <a:effectLst/>
                        </a:rPr>
                        <a:t>Inventory purchases</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a:effectLst/>
                        </a:rPr>
                        <a:t>1 month</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a:effectLst/>
                        </a:rPr>
                        <a:t> $          3188 </a:t>
                      </a:r>
                      <a:endParaRPr lang="en-CA" sz="2400">
                        <a:effectLst/>
                        <a:latin typeface="Twentieth Century"/>
                        <a:ea typeface="Twentieth Century"/>
                        <a:cs typeface="Twentieth Century"/>
                      </a:endParaRPr>
                    </a:p>
                  </a:txBody>
                  <a:tcPr marL="44450" marR="44450" marT="0" marB="0" anchor="b"/>
                </a:tc>
                <a:extLst>
                  <a:ext uri="{0D108BD9-81ED-4DB2-BD59-A6C34878D82A}">
                    <a16:rowId xmlns:a16="http://schemas.microsoft.com/office/drawing/2014/main" val="181114838"/>
                  </a:ext>
                </a:extLst>
              </a:tr>
              <a:tr h="403683">
                <a:tc>
                  <a:txBody>
                    <a:bodyPr/>
                    <a:lstStyle/>
                    <a:p>
                      <a:pPr>
                        <a:lnSpc>
                          <a:spcPct val="125000"/>
                        </a:lnSpc>
                        <a:spcAft>
                          <a:spcPts val="0"/>
                        </a:spcAft>
                      </a:pPr>
                      <a:r>
                        <a:rPr lang="en-CA" sz="2400">
                          <a:effectLst/>
                        </a:rPr>
                        <a:t>Assets</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a:effectLst/>
                        </a:rPr>
                        <a:t>1month</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a:effectLst/>
                        </a:rPr>
                        <a:t> $          2 800 </a:t>
                      </a:r>
                      <a:endParaRPr lang="en-CA" sz="2400">
                        <a:effectLst/>
                        <a:latin typeface="Twentieth Century"/>
                        <a:ea typeface="Twentieth Century"/>
                        <a:cs typeface="Twentieth Century"/>
                      </a:endParaRPr>
                    </a:p>
                  </a:txBody>
                  <a:tcPr marL="44450" marR="44450" marT="0" marB="0" anchor="b"/>
                </a:tc>
                <a:extLst>
                  <a:ext uri="{0D108BD9-81ED-4DB2-BD59-A6C34878D82A}">
                    <a16:rowId xmlns:a16="http://schemas.microsoft.com/office/drawing/2014/main" val="2091545985"/>
                  </a:ext>
                </a:extLst>
              </a:tr>
              <a:tr h="403683">
                <a:tc>
                  <a:txBody>
                    <a:bodyPr/>
                    <a:lstStyle/>
                    <a:p>
                      <a:pPr>
                        <a:lnSpc>
                          <a:spcPct val="125000"/>
                        </a:lnSpc>
                        <a:spcAft>
                          <a:spcPts val="0"/>
                        </a:spcAft>
                      </a:pPr>
                      <a:r>
                        <a:rPr lang="en-CA" sz="2400">
                          <a:effectLst/>
                        </a:rPr>
                        <a:t>Total project cost</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a:effectLst/>
                        </a:rPr>
                        <a:t> </a:t>
                      </a:r>
                      <a:endParaRPr lang="en-CA" sz="2400">
                        <a:effectLst/>
                        <a:latin typeface="Twentieth Century"/>
                        <a:ea typeface="Twentieth Century"/>
                        <a:cs typeface="Twentieth Century"/>
                      </a:endParaRPr>
                    </a:p>
                  </a:txBody>
                  <a:tcPr marL="44450" marR="44450" marT="0" marB="0" anchor="b"/>
                </a:tc>
                <a:tc>
                  <a:txBody>
                    <a:bodyPr/>
                    <a:lstStyle/>
                    <a:p>
                      <a:pPr>
                        <a:lnSpc>
                          <a:spcPct val="125000"/>
                        </a:lnSpc>
                        <a:spcAft>
                          <a:spcPts val="0"/>
                        </a:spcAft>
                      </a:pPr>
                      <a:r>
                        <a:rPr lang="en-CA" sz="2400" dirty="0">
                          <a:effectLst/>
                        </a:rPr>
                        <a:t> $        10 500 </a:t>
                      </a:r>
                      <a:endParaRPr lang="en-CA" sz="2400" dirty="0">
                        <a:effectLst/>
                        <a:latin typeface="Twentieth Century"/>
                        <a:ea typeface="Twentieth Century"/>
                        <a:cs typeface="Twentieth Century"/>
                      </a:endParaRPr>
                    </a:p>
                  </a:txBody>
                  <a:tcPr marL="44450" marR="44450" marT="0" marB="0" anchor="b"/>
                </a:tc>
                <a:extLst>
                  <a:ext uri="{0D108BD9-81ED-4DB2-BD59-A6C34878D82A}">
                    <a16:rowId xmlns:a16="http://schemas.microsoft.com/office/drawing/2014/main" val="555690335"/>
                  </a:ext>
                </a:extLst>
              </a:tr>
            </a:tbl>
          </a:graphicData>
        </a:graphic>
      </p:graphicFrame>
      <p:sp>
        <p:nvSpPr>
          <p:cNvPr id="10" name="Arrow: Right 9">
            <a:extLst>
              <a:ext uri="{FF2B5EF4-FFF2-40B4-BE49-F238E27FC236}">
                <a16:creationId xmlns:a16="http://schemas.microsoft.com/office/drawing/2014/main" id="{9AC2F8B8-40D9-475C-968D-0A9D06ABB090}"/>
              </a:ext>
            </a:extLst>
          </p:cNvPr>
          <p:cNvSpPr/>
          <p:nvPr/>
        </p:nvSpPr>
        <p:spPr>
          <a:xfrm>
            <a:off x="10625328" y="6094126"/>
            <a:ext cx="1444752" cy="777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Continued</a:t>
            </a:r>
            <a:endParaRPr lang="en-US" dirty="0"/>
          </a:p>
        </p:txBody>
      </p:sp>
    </p:spTree>
    <p:extLst>
      <p:ext uri="{BB962C8B-B14F-4D97-AF65-F5344CB8AC3E}">
        <p14:creationId xmlns:p14="http://schemas.microsoft.com/office/powerpoint/2010/main" val="390680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4D7800-E6A2-6201-1656-C92C44FFE07C}"/>
              </a:ext>
            </a:extLst>
          </p:cNvPr>
          <p:cNvSpPr txBox="1"/>
          <p:nvPr/>
        </p:nvSpPr>
        <p:spPr>
          <a:xfrm>
            <a:off x="670179" y="335203"/>
            <a:ext cx="10851642" cy="1200329"/>
          </a:xfrm>
          <a:prstGeom prst="rect">
            <a:avLst/>
          </a:prstGeom>
          <a:noFill/>
        </p:spPr>
        <p:txBody>
          <a:bodyPr wrap="square">
            <a:spAutoFit/>
          </a:bodyPr>
          <a:lstStyle/>
          <a:p>
            <a:pPr algn="ctr"/>
            <a:r>
              <a:rPr lang="en-CA" sz="2400" b="1" dirty="0">
                <a:effectLst/>
                <a:latin typeface="Calibri" panose="020F0502020204030204" pitchFamily="34" charset="0"/>
                <a:ea typeface="Twentieth Century"/>
              </a:rPr>
              <a:t>Kuujjuaq Colourful Scarves then decided to finance the project with $2000 in self-funding and borrow $ 8000 from the bank to buy equipment for a 2 year term at a 12 % interest rate.  </a:t>
            </a:r>
            <a:endParaRPr lang="en-US" sz="2400" b="1" dirty="0"/>
          </a:p>
        </p:txBody>
      </p:sp>
      <p:grpSp>
        <p:nvGrpSpPr>
          <p:cNvPr id="11" name="Group 10">
            <a:extLst>
              <a:ext uri="{FF2B5EF4-FFF2-40B4-BE49-F238E27FC236}">
                <a16:creationId xmlns:a16="http://schemas.microsoft.com/office/drawing/2014/main" id="{FF550523-CC35-4223-C9D9-21A7D73F1289}"/>
              </a:ext>
            </a:extLst>
          </p:cNvPr>
          <p:cNvGrpSpPr/>
          <p:nvPr/>
        </p:nvGrpSpPr>
        <p:grpSpPr>
          <a:xfrm>
            <a:off x="1797805" y="-7797287"/>
            <a:ext cx="8507483" cy="22144261"/>
            <a:chOff x="1797805" y="-7797287"/>
            <a:chExt cx="7906195" cy="22144261"/>
          </a:xfrm>
        </p:grpSpPr>
        <p:sp>
          <p:nvSpPr>
            <p:cNvPr id="9" name="Rectangle 8">
              <a:extLst>
                <a:ext uri="{FF2B5EF4-FFF2-40B4-BE49-F238E27FC236}">
                  <a16:creationId xmlns:a16="http://schemas.microsoft.com/office/drawing/2014/main" id="{4C487A25-F511-5CBA-7889-9AF64AE146AE}"/>
                </a:ext>
              </a:extLst>
            </p:cNvPr>
            <p:cNvSpPr>
              <a:spLocks noChangeArrowheads="1"/>
            </p:cNvSpPr>
            <p:nvPr/>
          </p:nvSpPr>
          <p:spPr bwMode="auto">
            <a:xfrm rot="17166972">
              <a:off x="-2020825" y="3038630"/>
              <a:ext cx="22144261" cy="47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9" name="Image 1">
              <a:extLst>
                <a:ext uri="{FF2B5EF4-FFF2-40B4-BE49-F238E27FC236}">
                  <a16:creationId xmlns:a16="http://schemas.microsoft.com/office/drawing/2014/main" id="{9882E8BF-ABBA-3F6A-BB0E-30FAFFA30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20" t="30618" r="34935" b="35820"/>
            <a:stretch>
              <a:fillRect/>
            </a:stretch>
          </p:blipFill>
          <p:spPr bwMode="auto">
            <a:xfrm>
              <a:off x="1797805" y="1876982"/>
              <a:ext cx="7906195" cy="40828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6254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195F4-AC29-7A29-ECD5-9B2F8F5CDC97}"/>
              </a:ext>
            </a:extLst>
          </p:cNvPr>
          <p:cNvSpPr>
            <a:spLocks noGrp="1"/>
          </p:cNvSpPr>
          <p:nvPr>
            <p:ph type="title"/>
          </p:nvPr>
        </p:nvSpPr>
        <p:spPr>
          <a:xfrm>
            <a:off x="838200" y="237109"/>
            <a:ext cx="10515600" cy="1325563"/>
          </a:xfrm>
        </p:spPr>
        <p:txBody>
          <a:bodyPr>
            <a:noAutofit/>
          </a:bodyPr>
          <a:lstStyle/>
          <a:p>
            <a:pPr algn="ctr"/>
            <a:r>
              <a:rPr lang="en-CA" sz="6000" b="1" dirty="0">
                <a:latin typeface="Arial" panose="020B0604020202020204" pitchFamily="34" charset="0"/>
                <a:ea typeface="Twentieth Century"/>
                <a:cs typeface="Arial" panose="020B0604020202020204" pitchFamily="34" charset="0"/>
              </a:rPr>
              <a:t>C</a:t>
            </a:r>
            <a:r>
              <a:rPr lang="en-CA" sz="6000" b="1" dirty="0">
                <a:effectLst/>
                <a:latin typeface="Arial" panose="020B0604020202020204" pitchFamily="34" charset="0"/>
                <a:ea typeface="Twentieth Century"/>
                <a:cs typeface="Arial" panose="020B0604020202020204" pitchFamily="34" charset="0"/>
              </a:rPr>
              <a:t>ash and Other </a:t>
            </a:r>
            <a:r>
              <a:rPr lang="en-CA" sz="6000" b="1" dirty="0">
                <a:latin typeface="Arial" panose="020B0604020202020204" pitchFamily="34" charset="0"/>
                <a:ea typeface="Twentieth Century"/>
                <a:cs typeface="Arial" panose="020B0604020202020204" pitchFamily="34" charset="0"/>
              </a:rPr>
              <a:t>A</a:t>
            </a:r>
            <a:r>
              <a:rPr lang="en-CA" sz="6000" b="1" dirty="0">
                <a:effectLst/>
                <a:latin typeface="Arial" panose="020B0604020202020204" pitchFamily="34" charset="0"/>
                <a:ea typeface="Twentieth Century"/>
                <a:cs typeface="Arial" panose="020B0604020202020204" pitchFamily="34" charset="0"/>
              </a:rPr>
              <a:t>ssets or Bootstrapping</a:t>
            </a:r>
            <a:endParaRPr lang="en-US" sz="6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A63C7B-D095-3F33-30C4-138C0AE5CFCC}"/>
              </a:ext>
            </a:extLst>
          </p:cNvPr>
          <p:cNvSpPr txBox="1"/>
          <p:nvPr/>
        </p:nvSpPr>
        <p:spPr>
          <a:xfrm>
            <a:off x="0" y="1859340"/>
            <a:ext cx="11958066" cy="1569660"/>
          </a:xfrm>
          <a:prstGeom prst="rect">
            <a:avLst/>
          </a:prstGeom>
          <a:noFill/>
        </p:spPr>
        <p:txBody>
          <a:bodyPr wrap="square">
            <a:spAutoFit/>
          </a:bodyPr>
          <a:lstStyle/>
          <a:p>
            <a:r>
              <a:rPr lang="en-CA" sz="2400" dirty="0">
                <a:effectLst/>
                <a:latin typeface="Calibri" panose="020F0502020204030204" pitchFamily="34" charset="0"/>
                <a:ea typeface="Twentieth Century"/>
              </a:rPr>
              <a:t>A first step would be to complete your personal financial statement to assess your net worth. To do this, you can simply go to the personal balance sheet tab of the excel file. It will allow you to identify your assets versus your liabilities and, therefore, if you have adequate funds to invest. </a:t>
            </a:r>
            <a:endParaRPr lang="en-US" sz="2400" dirty="0"/>
          </a:p>
        </p:txBody>
      </p:sp>
      <p:sp>
        <p:nvSpPr>
          <p:cNvPr id="6" name="TextBox 5">
            <a:extLst>
              <a:ext uri="{FF2B5EF4-FFF2-40B4-BE49-F238E27FC236}">
                <a16:creationId xmlns:a16="http://schemas.microsoft.com/office/drawing/2014/main" id="{8368AEB4-535B-EF48-0C6F-0606B4423CB7}"/>
              </a:ext>
            </a:extLst>
          </p:cNvPr>
          <p:cNvSpPr txBox="1"/>
          <p:nvPr/>
        </p:nvSpPr>
        <p:spPr>
          <a:xfrm>
            <a:off x="1649730" y="3072384"/>
            <a:ext cx="10308336" cy="1569660"/>
          </a:xfrm>
          <a:prstGeom prst="rect">
            <a:avLst/>
          </a:prstGeom>
          <a:noFill/>
        </p:spPr>
        <p:txBody>
          <a:bodyPr wrap="square">
            <a:spAutoFit/>
          </a:bodyPr>
          <a:lstStyle/>
          <a:p>
            <a:r>
              <a:rPr lang="en-CA" sz="2400" b="1" dirty="0">
                <a:effectLst/>
                <a:latin typeface="Calibri" panose="020F0502020204030204" pitchFamily="34" charset="0"/>
                <a:ea typeface="Twentieth Century"/>
              </a:rPr>
              <a:t>Bootstrapping</a:t>
            </a:r>
            <a:r>
              <a:rPr lang="en-CA" sz="2400" dirty="0">
                <a:effectLst/>
                <a:latin typeface="Calibri" panose="020F0502020204030204" pitchFamily="34" charset="0"/>
                <a:ea typeface="Twentieth Century"/>
              </a:rPr>
              <a:t> is founding and running a company using only personal finances or operating revenue. This form of financing allows the entrepreneur to maintain more control, produce more efficiently, and carry no debt or obligation to a third party. However, It also can increase financial strain.</a:t>
            </a:r>
            <a:endParaRPr lang="en-US" sz="2400" dirty="0"/>
          </a:p>
        </p:txBody>
      </p:sp>
      <p:sp>
        <p:nvSpPr>
          <p:cNvPr id="8" name="TextBox 7">
            <a:extLst>
              <a:ext uri="{FF2B5EF4-FFF2-40B4-BE49-F238E27FC236}">
                <a16:creationId xmlns:a16="http://schemas.microsoft.com/office/drawing/2014/main" id="{86605E10-9175-12A7-63C1-F57BB6F189D9}"/>
              </a:ext>
            </a:extLst>
          </p:cNvPr>
          <p:cNvSpPr txBox="1"/>
          <p:nvPr/>
        </p:nvSpPr>
        <p:spPr>
          <a:xfrm>
            <a:off x="1649730" y="5018961"/>
            <a:ext cx="10413316" cy="1672253"/>
          </a:xfrm>
          <a:prstGeom prst="rect">
            <a:avLst/>
          </a:prstGeom>
          <a:noFill/>
        </p:spPr>
        <p:txBody>
          <a:bodyPr wrap="square">
            <a:spAutoFit/>
          </a:bodyPr>
          <a:lstStyle/>
          <a:p>
            <a:pPr>
              <a:spcAft>
                <a:spcPts val="800"/>
              </a:spcAft>
            </a:pPr>
            <a:r>
              <a:rPr lang="en-CA" sz="2400" dirty="0">
                <a:latin typeface="Calibri" panose="020F0502020204030204" pitchFamily="34" charset="0"/>
                <a:ea typeface="Twentieth Century"/>
                <a:cs typeface="Twentieth Century"/>
              </a:rPr>
              <a:t>Y</a:t>
            </a:r>
            <a:r>
              <a:rPr lang="en-CA" sz="2400" dirty="0">
                <a:effectLst/>
                <a:latin typeface="Calibri" panose="020F0502020204030204" pitchFamily="34" charset="0"/>
                <a:ea typeface="Twentieth Century"/>
                <a:cs typeface="Twentieth Century"/>
              </a:rPr>
              <a:t>ou should also always separate personal versus company assets/equity.</a:t>
            </a:r>
            <a:endParaRPr lang="en-CA" sz="2400" dirty="0">
              <a:effectLst/>
              <a:latin typeface="Twentieth Century"/>
              <a:ea typeface="Twentieth Century"/>
              <a:cs typeface="Twentieth Century"/>
            </a:endParaRPr>
          </a:p>
          <a:p>
            <a:r>
              <a:rPr lang="en-CA" sz="2400" dirty="0">
                <a:effectLst/>
                <a:latin typeface="Calibri" panose="020F0502020204030204" pitchFamily="34" charset="0"/>
                <a:ea typeface="Twentieth Century"/>
              </a:rPr>
              <a:t>That being said, this method should always be your first option. Unfortunately, most young entrepreneurs don’t have much in assets or money, and if your idea is complex enough, you'll need to bring in outside sources of capital.</a:t>
            </a:r>
            <a:endParaRPr lang="en-US" sz="2400" dirty="0"/>
          </a:p>
        </p:txBody>
      </p:sp>
      <p:sp>
        <p:nvSpPr>
          <p:cNvPr id="9" name="TextBox 8">
            <a:extLst>
              <a:ext uri="{FF2B5EF4-FFF2-40B4-BE49-F238E27FC236}">
                <a16:creationId xmlns:a16="http://schemas.microsoft.com/office/drawing/2014/main" id="{8B9A6F64-EE50-362D-D311-3F0836E963CF}"/>
              </a:ext>
            </a:extLst>
          </p:cNvPr>
          <p:cNvSpPr txBox="1"/>
          <p:nvPr/>
        </p:nvSpPr>
        <p:spPr>
          <a:xfrm>
            <a:off x="212598" y="4662527"/>
            <a:ext cx="2874264" cy="523220"/>
          </a:xfrm>
          <a:prstGeom prst="rect">
            <a:avLst/>
          </a:prstGeom>
          <a:noFill/>
        </p:spPr>
        <p:txBody>
          <a:bodyPr wrap="square" rtlCol="0">
            <a:spAutoFit/>
            <a:scene3d>
              <a:camera prst="perspectiveContrastingRightFacing"/>
              <a:lightRig rig="threePt" dir="t"/>
            </a:scene3d>
          </a:bodyPr>
          <a:lstStyle/>
          <a:p>
            <a:r>
              <a:rPr lang="en-CA" sz="28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Remember:</a:t>
            </a:r>
            <a:endParaRPr lang="en-US" sz="28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423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1925C-A67F-E690-BDF7-44A2F55F5719}"/>
              </a:ext>
            </a:extLst>
          </p:cNvPr>
          <p:cNvSpPr>
            <a:spLocks noGrp="1"/>
          </p:cNvSpPr>
          <p:nvPr>
            <p:ph type="title"/>
          </p:nvPr>
        </p:nvSpPr>
        <p:spPr>
          <a:xfrm>
            <a:off x="838200" y="365125"/>
            <a:ext cx="10515600" cy="1325563"/>
          </a:xfrm>
        </p:spPr>
        <p:txBody>
          <a:bodyPr>
            <a:noAutofit/>
          </a:bodyPr>
          <a:lstStyle/>
          <a:p>
            <a:pPr algn="ctr">
              <a:lnSpc>
                <a:spcPct val="100000"/>
              </a:lnSpc>
              <a:spcAft>
                <a:spcPts val="800"/>
              </a:spcAft>
            </a:pPr>
            <a:r>
              <a:rPr lang="en-CA" sz="4800" b="1" dirty="0">
                <a:effectLst/>
                <a:latin typeface="Arial" panose="020B0604020202020204" pitchFamily="34" charset="0"/>
                <a:ea typeface="Twentieth Century"/>
                <a:cs typeface="Arial" panose="020B0604020202020204" pitchFamily="34" charset="0"/>
              </a:rPr>
              <a:t>What To Do When You Don't Have Enough Money To Start A Business?</a:t>
            </a:r>
            <a:endParaRPr lang="en-CA" sz="4800" dirty="0">
              <a:effectLst/>
              <a:latin typeface="Arial" panose="020B0604020202020204" pitchFamily="34" charset="0"/>
              <a:ea typeface="Twentieth Century"/>
              <a:cs typeface="Arial" panose="020B0604020202020204" pitchFamily="34" charset="0"/>
            </a:endParaRPr>
          </a:p>
        </p:txBody>
      </p:sp>
      <p:sp>
        <p:nvSpPr>
          <p:cNvPr id="3" name="TextBox 2">
            <a:extLst>
              <a:ext uri="{FF2B5EF4-FFF2-40B4-BE49-F238E27FC236}">
                <a16:creationId xmlns:a16="http://schemas.microsoft.com/office/drawing/2014/main" id="{BC2F99C1-389A-2B91-03B0-D1DA0A5398A0}"/>
              </a:ext>
            </a:extLst>
          </p:cNvPr>
          <p:cNvSpPr txBox="1"/>
          <p:nvPr/>
        </p:nvSpPr>
        <p:spPr>
          <a:xfrm rot="20609721">
            <a:off x="9247632" y="1270064"/>
            <a:ext cx="3005328" cy="461665"/>
          </a:xfrm>
          <a:prstGeom prst="rect">
            <a:avLst/>
          </a:prstGeom>
          <a:noFill/>
        </p:spPr>
        <p:txBody>
          <a:bodyPr wrap="square" rtlCol="0">
            <a:spAutoFit/>
          </a:bodyPr>
          <a:lstStyle/>
          <a:p>
            <a:r>
              <a:rPr lang="en-CA" sz="2400" i="1" dirty="0">
                <a:solidFill>
                  <a:schemeClr val="accent6">
                    <a:lumMod val="75000"/>
                  </a:schemeClr>
                </a:solidFill>
              </a:rPr>
              <a:t>(Get ready to read!)</a:t>
            </a:r>
            <a:endParaRPr lang="en-US" sz="2400" i="1" dirty="0">
              <a:solidFill>
                <a:schemeClr val="accent6">
                  <a:lumMod val="75000"/>
                </a:schemeClr>
              </a:solidFill>
            </a:endParaRPr>
          </a:p>
        </p:txBody>
      </p:sp>
      <p:sp>
        <p:nvSpPr>
          <p:cNvPr id="5" name="TextBox 4">
            <a:extLst>
              <a:ext uri="{FF2B5EF4-FFF2-40B4-BE49-F238E27FC236}">
                <a16:creationId xmlns:a16="http://schemas.microsoft.com/office/drawing/2014/main" id="{8F759029-F050-70C0-8A9D-641DA8D75468}"/>
              </a:ext>
            </a:extLst>
          </p:cNvPr>
          <p:cNvSpPr txBox="1"/>
          <p:nvPr/>
        </p:nvSpPr>
        <p:spPr>
          <a:xfrm>
            <a:off x="2292096" y="2422282"/>
            <a:ext cx="7464552" cy="575123"/>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5400000" scaled="1"/>
            <a:tileRect/>
          </a:gradFill>
        </p:spPr>
        <p:txBody>
          <a:bodyPr wrap="square">
            <a:spAutoFit/>
          </a:bodyPr>
          <a:lstStyle/>
          <a:p>
            <a:pPr algn="just">
              <a:lnSpc>
                <a:spcPct val="125000"/>
              </a:lnSpc>
              <a:spcAft>
                <a:spcPts val="800"/>
              </a:spcAft>
            </a:pPr>
            <a:r>
              <a:rPr lang="en-CA" sz="2400" u="sng" dirty="0">
                <a:effectLst/>
                <a:latin typeface="Calibri" panose="020F0502020204030204" pitchFamily="34" charset="0"/>
                <a:ea typeface="Twentieth Century"/>
                <a:cs typeface="Twentieth Century"/>
              </a:rPr>
              <a:t>Here are the main categories of equity financing sources:</a:t>
            </a:r>
            <a:endParaRPr lang="en-CA" sz="2400" u="sng" dirty="0">
              <a:effectLst/>
              <a:latin typeface="Twentieth Century"/>
              <a:ea typeface="Twentieth Century"/>
              <a:cs typeface="Twentieth Century"/>
            </a:endParaRPr>
          </a:p>
        </p:txBody>
      </p:sp>
      <p:sp>
        <p:nvSpPr>
          <p:cNvPr id="7" name="TextBox 6">
            <a:extLst>
              <a:ext uri="{FF2B5EF4-FFF2-40B4-BE49-F238E27FC236}">
                <a16:creationId xmlns:a16="http://schemas.microsoft.com/office/drawing/2014/main" id="{BC49F588-F0AB-896A-EA9E-E32C647BEF3F}"/>
              </a:ext>
            </a:extLst>
          </p:cNvPr>
          <p:cNvSpPr txBox="1"/>
          <p:nvPr/>
        </p:nvSpPr>
        <p:spPr>
          <a:xfrm>
            <a:off x="4678680" y="3292079"/>
            <a:ext cx="6204204" cy="1648336"/>
          </a:xfrm>
          <a:prstGeom prst="rect">
            <a:avLst/>
          </a:prstGeom>
          <a:noFill/>
        </p:spPr>
        <p:txBody>
          <a:bodyPr wrap="square">
            <a:spAutoFit/>
          </a:bodyPr>
          <a:lstStyle/>
          <a:p>
            <a:pPr algn="just">
              <a:lnSpc>
                <a:spcPct val="125000"/>
              </a:lnSpc>
              <a:spcAft>
                <a:spcPts val="800"/>
              </a:spcAft>
            </a:pPr>
            <a:r>
              <a:rPr lang="en-CA" sz="2400" dirty="0">
                <a:effectLst/>
                <a:latin typeface="Calibri" panose="020F0502020204030204" pitchFamily="34" charset="0"/>
                <a:ea typeface="Twentieth Century"/>
                <a:cs typeface="Twentieth Century"/>
              </a:rPr>
              <a:t>1- Investors</a:t>
            </a:r>
            <a:endParaRPr lang="en-CA" sz="2400" dirty="0">
              <a:effectLst/>
              <a:latin typeface="Twentieth Century"/>
              <a:ea typeface="Twentieth Century"/>
              <a:cs typeface="Twentieth Century"/>
            </a:endParaRPr>
          </a:p>
          <a:p>
            <a:pPr algn="just">
              <a:lnSpc>
                <a:spcPct val="125000"/>
              </a:lnSpc>
              <a:spcAft>
                <a:spcPts val="800"/>
              </a:spcAft>
            </a:pPr>
            <a:r>
              <a:rPr lang="en-CA" sz="2400" dirty="0">
                <a:effectLst/>
                <a:latin typeface="Calibri" panose="020F0502020204030204" pitchFamily="34" charset="0"/>
                <a:ea typeface="Twentieth Century"/>
                <a:cs typeface="Twentieth Century"/>
              </a:rPr>
              <a:t>2- Business Loans and Grants</a:t>
            </a:r>
            <a:endParaRPr lang="en-CA" sz="2400" dirty="0">
              <a:effectLst/>
              <a:latin typeface="Twentieth Century"/>
              <a:ea typeface="Twentieth Century"/>
              <a:cs typeface="Twentieth Century"/>
            </a:endParaRPr>
          </a:p>
          <a:p>
            <a:pPr algn="just">
              <a:lnSpc>
                <a:spcPct val="125000"/>
              </a:lnSpc>
              <a:spcAft>
                <a:spcPts val="800"/>
              </a:spcAft>
            </a:pPr>
            <a:r>
              <a:rPr lang="en-CA" sz="2400" dirty="0">
                <a:effectLst/>
                <a:latin typeface="Calibri" panose="020F0502020204030204" pitchFamily="34" charset="0"/>
                <a:ea typeface="Twentieth Century"/>
                <a:cs typeface="Twentieth Century"/>
              </a:rPr>
              <a:t>3- Crowdfunding</a:t>
            </a:r>
            <a:endParaRPr lang="en-CA" sz="2400" dirty="0">
              <a:effectLst/>
              <a:latin typeface="Twentieth Century"/>
              <a:ea typeface="Twentieth Century"/>
              <a:cs typeface="Twentieth Century"/>
            </a:endParaRPr>
          </a:p>
        </p:txBody>
      </p:sp>
      <p:pic>
        <p:nvPicPr>
          <p:cNvPr id="4098" name="Picture 2">
            <a:extLst>
              <a:ext uri="{FF2B5EF4-FFF2-40B4-BE49-F238E27FC236}">
                <a16:creationId xmlns:a16="http://schemas.microsoft.com/office/drawing/2014/main" id="{FE0698BF-73F6-C2CC-3317-FD039D262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630" y="3860596"/>
            <a:ext cx="3351362" cy="2368296"/>
          </a:xfrm>
          <a:prstGeom prst="rect">
            <a:avLst/>
          </a:prstGeom>
          <a:ln w="38100" cap="sq">
            <a:solidFill>
              <a:srgbClr val="000000"/>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6CF35B6F-6492-7F35-4E2D-F585E4AEE54D}"/>
              </a:ext>
            </a:extLst>
          </p:cNvPr>
          <p:cNvSpPr/>
          <p:nvPr/>
        </p:nvSpPr>
        <p:spPr>
          <a:xfrm>
            <a:off x="10631424" y="6005322"/>
            <a:ext cx="1444752" cy="777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Continued</a:t>
            </a:r>
            <a:endParaRPr lang="en-US" dirty="0"/>
          </a:p>
        </p:txBody>
      </p:sp>
    </p:spTree>
    <p:extLst>
      <p:ext uri="{BB962C8B-B14F-4D97-AF65-F5344CB8AC3E}">
        <p14:creationId xmlns:p14="http://schemas.microsoft.com/office/powerpoint/2010/main" val="197918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6960</TotalTime>
  <Words>2302</Words>
  <Application>Microsoft Office PowerPoint</Application>
  <PresentationFormat>Widescreen</PresentationFormat>
  <Paragraphs>160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Cooper Black</vt:lpstr>
      <vt:lpstr>Twentieth Century</vt:lpstr>
      <vt:lpstr>Office Theme</vt:lpstr>
      <vt:lpstr>Entrepreneur Local Learning Centers</vt:lpstr>
      <vt:lpstr>SEMINAR 31: SOURCES OF EQUITY FINANCING </vt:lpstr>
      <vt:lpstr>Getting Started </vt:lpstr>
      <vt:lpstr>How to Estimate the Cost of Starting A Business </vt:lpstr>
      <vt:lpstr>How to Estimate the Cost of Starting A Business Cont’d.</vt:lpstr>
      <vt:lpstr>PowerPoint Presentation</vt:lpstr>
      <vt:lpstr>PowerPoint Presentation</vt:lpstr>
      <vt:lpstr>Cash and Other Assets or Bootstrapping</vt:lpstr>
      <vt:lpstr>What To Do When You Don't Have Enough Money To Start A Business?</vt:lpstr>
      <vt:lpstr>Investors</vt:lpstr>
      <vt:lpstr>Investors, Cont’d.</vt:lpstr>
      <vt:lpstr>Investors Cont’d.</vt:lpstr>
      <vt:lpstr>What To Do When You Don't Have Enough Money To Start A Business, Cont’d.</vt:lpstr>
      <vt:lpstr>Business Loans and Grants, Cont’d.</vt:lpstr>
      <vt:lpstr>Debt Financing, Cont’d.</vt:lpstr>
      <vt:lpstr>What To Do When You Don't Have Enough Money To Start A Business, Cont’d.</vt:lpstr>
      <vt:lpstr>Crowdfunding, Cont’d. </vt:lpstr>
      <vt:lpstr>What is Equity Leverage?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31: SOURCES OF EQUITY FINANCING</dc:title>
  <dc:creator>Keilan Baker</dc:creator>
  <cp:lastModifiedBy>Dave McMullen</cp:lastModifiedBy>
  <cp:revision>5</cp:revision>
  <dcterms:created xsi:type="dcterms:W3CDTF">2022-09-30T22:59:50Z</dcterms:created>
  <dcterms:modified xsi:type="dcterms:W3CDTF">2023-01-14T16:15:27Z</dcterms:modified>
</cp:coreProperties>
</file>