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28" r:id="rId2"/>
    <p:sldId id="257" r:id="rId3"/>
    <p:sldId id="258" r:id="rId4"/>
    <p:sldId id="329" r:id="rId5"/>
    <p:sldId id="316" r:id="rId6"/>
    <p:sldId id="330" r:id="rId7"/>
    <p:sldId id="331" r:id="rId8"/>
    <p:sldId id="332" r:id="rId9"/>
    <p:sldId id="333" r:id="rId10"/>
    <p:sldId id="334" r:id="rId11"/>
    <p:sldId id="335" r:id="rId12"/>
    <p:sldId id="336" r:id="rId13"/>
    <p:sldId id="337" r:id="rId14"/>
    <p:sldId id="338" r:id="rId15"/>
    <p:sldId id="339" r:id="rId16"/>
    <p:sldId id="340" r:id="rId17"/>
    <p:sldId id="341" r:id="rId18"/>
    <p:sldId id="31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lan Baker" initials="KB" lastIdx="1" clrIdx="0">
    <p:extLst>
      <p:ext uri="{19B8F6BF-5375-455C-9EA6-DF929625EA0E}">
        <p15:presenceInfo xmlns:p15="http://schemas.microsoft.com/office/powerpoint/2012/main" userId="f55a0ce9be160cb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9" d="100"/>
          <a:sy n="109"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0DD71-9358-48D3-9321-6A12779FD427}" type="datetimeFigureOut">
              <a:rPr lang="en-US" smtClean="0"/>
              <a:t>5/31/2021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A3D04-554B-4264-A5D2-FC858AD6B702}" type="slidenum">
              <a:rPr lang="en-US" smtClean="0"/>
              <a:t>‹#›</a:t>
            </a:fld>
            <a:endParaRPr lang="en-US"/>
          </a:p>
        </p:txBody>
      </p:sp>
    </p:spTree>
    <p:extLst>
      <p:ext uri="{BB962C8B-B14F-4D97-AF65-F5344CB8AC3E}">
        <p14:creationId xmlns:p14="http://schemas.microsoft.com/office/powerpoint/2010/main" val="2325061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93C85-EB2E-4318-901C-A3AB50D25613}"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4045121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F65D-0085-4F56-99A0-44C47713E6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D1CF01-FFF5-4C3C-83E4-1497FA322C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7439D4-E41A-4C79-8F9E-F15C2597D563}"/>
              </a:ext>
            </a:extLst>
          </p:cNvPr>
          <p:cNvSpPr>
            <a:spLocks noGrp="1"/>
          </p:cNvSpPr>
          <p:nvPr>
            <p:ph type="dt" sz="half" idx="10"/>
          </p:nvPr>
        </p:nvSpPr>
        <p:spPr/>
        <p:txBody>
          <a:bodyPr/>
          <a:lstStyle/>
          <a:p>
            <a:fld id="{EE21E01D-E22F-4FEC-AE9F-8FADEF0ED96B}" type="datetimeFigureOut">
              <a:rPr lang="en-US" smtClean="0"/>
              <a:t>5/31/2021</a:t>
            </a:fld>
            <a:endParaRPr lang="en-US"/>
          </a:p>
        </p:txBody>
      </p:sp>
      <p:sp>
        <p:nvSpPr>
          <p:cNvPr id="5" name="Footer Placeholder 4">
            <a:extLst>
              <a:ext uri="{FF2B5EF4-FFF2-40B4-BE49-F238E27FC236}">
                <a16:creationId xmlns:a16="http://schemas.microsoft.com/office/drawing/2014/main" id="{426093DA-D734-4893-AF43-C57D7A5EF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12502-F5B1-48C0-9B6F-8329BB8C1A9C}"/>
              </a:ext>
            </a:extLst>
          </p:cNvPr>
          <p:cNvSpPr>
            <a:spLocks noGrp="1"/>
          </p:cNvSpPr>
          <p:nvPr>
            <p:ph type="sldNum" sz="quarter" idx="12"/>
          </p:nvPr>
        </p:nvSpPr>
        <p:spPr/>
        <p:txBody>
          <a:bodyPr/>
          <a:lstStyle/>
          <a:p>
            <a:fld id="{A87CFBEF-1835-490B-9DD2-D2393060A8F2}" type="slidenum">
              <a:rPr lang="en-US" smtClean="0"/>
              <a:t>‹#›</a:t>
            </a:fld>
            <a:endParaRPr lang="en-US"/>
          </a:p>
        </p:txBody>
      </p:sp>
    </p:spTree>
    <p:extLst>
      <p:ext uri="{BB962C8B-B14F-4D97-AF65-F5344CB8AC3E}">
        <p14:creationId xmlns:p14="http://schemas.microsoft.com/office/powerpoint/2010/main" val="1089608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5652-1E14-410C-B881-7122C125FA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9F6CFC-C9F2-4BA6-8855-AE348C24BC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598A1-3C18-47DC-8019-0E7BDD81D272}"/>
              </a:ext>
            </a:extLst>
          </p:cNvPr>
          <p:cNvSpPr>
            <a:spLocks noGrp="1"/>
          </p:cNvSpPr>
          <p:nvPr>
            <p:ph type="dt" sz="half" idx="10"/>
          </p:nvPr>
        </p:nvSpPr>
        <p:spPr/>
        <p:txBody>
          <a:bodyPr/>
          <a:lstStyle/>
          <a:p>
            <a:fld id="{EE21E01D-E22F-4FEC-AE9F-8FADEF0ED96B}" type="datetimeFigureOut">
              <a:rPr lang="en-US" smtClean="0"/>
              <a:t>5/31/2021</a:t>
            </a:fld>
            <a:endParaRPr lang="en-US"/>
          </a:p>
        </p:txBody>
      </p:sp>
      <p:sp>
        <p:nvSpPr>
          <p:cNvPr id="5" name="Footer Placeholder 4">
            <a:extLst>
              <a:ext uri="{FF2B5EF4-FFF2-40B4-BE49-F238E27FC236}">
                <a16:creationId xmlns:a16="http://schemas.microsoft.com/office/drawing/2014/main" id="{CC7984CA-39D4-4119-8BD2-F8557601A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4C772-1141-42D2-A495-86CCC891971B}"/>
              </a:ext>
            </a:extLst>
          </p:cNvPr>
          <p:cNvSpPr>
            <a:spLocks noGrp="1"/>
          </p:cNvSpPr>
          <p:nvPr>
            <p:ph type="sldNum" sz="quarter" idx="12"/>
          </p:nvPr>
        </p:nvSpPr>
        <p:spPr/>
        <p:txBody>
          <a:bodyPr/>
          <a:lstStyle/>
          <a:p>
            <a:fld id="{A87CFBEF-1835-490B-9DD2-D2393060A8F2}" type="slidenum">
              <a:rPr lang="en-US" smtClean="0"/>
              <a:t>‹#›</a:t>
            </a:fld>
            <a:endParaRPr lang="en-US"/>
          </a:p>
        </p:txBody>
      </p:sp>
    </p:spTree>
    <p:extLst>
      <p:ext uri="{BB962C8B-B14F-4D97-AF65-F5344CB8AC3E}">
        <p14:creationId xmlns:p14="http://schemas.microsoft.com/office/powerpoint/2010/main" val="2459159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DB5D9D-6A18-46B6-A52A-C754B071AE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8FDF7E-A1F3-46A5-810C-371F04585A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7647D-D5D3-4B5B-8D42-FB53C07142F7}"/>
              </a:ext>
            </a:extLst>
          </p:cNvPr>
          <p:cNvSpPr>
            <a:spLocks noGrp="1"/>
          </p:cNvSpPr>
          <p:nvPr>
            <p:ph type="dt" sz="half" idx="10"/>
          </p:nvPr>
        </p:nvSpPr>
        <p:spPr/>
        <p:txBody>
          <a:bodyPr/>
          <a:lstStyle/>
          <a:p>
            <a:fld id="{EE21E01D-E22F-4FEC-AE9F-8FADEF0ED96B}" type="datetimeFigureOut">
              <a:rPr lang="en-US" smtClean="0"/>
              <a:t>5/31/2021</a:t>
            </a:fld>
            <a:endParaRPr lang="en-US"/>
          </a:p>
        </p:txBody>
      </p:sp>
      <p:sp>
        <p:nvSpPr>
          <p:cNvPr id="5" name="Footer Placeholder 4">
            <a:extLst>
              <a:ext uri="{FF2B5EF4-FFF2-40B4-BE49-F238E27FC236}">
                <a16:creationId xmlns:a16="http://schemas.microsoft.com/office/drawing/2014/main" id="{1A5F6209-8353-4FED-AD29-C7F57B517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BC6AD-009D-49D4-B254-4D9D860EC3ED}"/>
              </a:ext>
            </a:extLst>
          </p:cNvPr>
          <p:cNvSpPr>
            <a:spLocks noGrp="1"/>
          </p:cNvSpPr>
          <p:nvPr>
            <p:ph type="sldNum" sz="quarter" idx="12"/>
          </p:nvPr>
        </p:nvSpPr>
        <p:spPr/>
        <p:txBody>
          <a:bodyPr/>
          <a:lstStyle/>
          <a:p>
            <a:fld id="{A87CFBEF-1835-490B-9DD2-D2393060A8F2}" type="slidenum">
              <a:rPr lang="en-US" smtClean="0"/>
              <a:t>‹#›</a:t>
            </a:fld>
            <a:endParaRPr lang="en-US"/>
          </a:p>
        </p:txBody>
      </p:sp>
    </p:spTree>
    <p:extLst>
      <p:ext uri="{BB962C8B-B14F-4D97-AF65-F5344CB8AC3E}">
        <p14:creationId xmlns:p14="http://schemas.microsoft.com/office/powerpoint/2010/main" val="2198900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8326-DBC0-4203-BF66-3DE3F57DCC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9599BB-5BFE-49A7-B3CA-B99ACF0DD6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F8CD1-D0E2-4CBD-A949-04772B5426BC}"/>
              </a:ext>
            </a:extLst>
          </p:cNvPr>
          <p:cNvSpPr>
            <a:spLocks noGrp="1"/>
          </p:cNvSpPr>
          <p:nvPr>
            <p:ph type="dt" sz="half" idx="10"/>
          </p:nvPr>
        </p:nvSpPr>
        <p:spPr/>
        <p:txBody>
          <a:bodyPr/>
          <a:lstStyle/>
          <a:p>
            <a:fld id="{EE21E01D-E22F-4FEC-AE9F-8FADEF0ED96B}" type="datetimeFigureOut">
              <a:rPr lang="en-US" smtClean="0"/>
              <a:t>5/31/2021</a:t>
            </a:fld>
            <a:endParaRPr lang="en-US"/>
          </a:p>
        </p:txBody>
      </p:sp>
      <p:sp>
        <p:nvSpPr>
          <p:cNvPr id="5" name="Footer Placeholder 4">
            <a:extLst>
              <a:ext uri="{FF2B5EF4-FFF2-40B4-BE49-F238E27FC236}">
                <a16:creationId xmlns:a16="http://schemas.microsoft.com/office/drawing/2014/main" id="{6E585F6E-71D5-4F60-A19E-2795B8F59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33F29-B3C7-4268-9EA5-DBDF8BC86B05}"/>
              </a:ext>
            </a:extLst>
          </p:cNvPr>
          <p:cNvSpPr>
            <a:spLocks noGrp="1"/>
          </p:cNvSpPr>
          <p:nvPr>
            <p:ph type="sldNum" sz="quarter" idx="12"/>
          </p:nvPr>
        </p:nvSpPr>
        <p:spPr/>
        <p:txBody>
          <a:bodyPr/>
          <a:lstStyle/>
          <a:p>
            <a:fld id="{A87CFBEF-1835-490B-9DD2-D2393060A8F2}" type="slidenum">
              <a:rPr lang="en-US" smtClean="0"/>
              <a:t>‹#›</a:t>
            </a:fld>
            <a:endParaRPr lang="en-US"/>
          </a:p>
        </p:txBody>
      </p:sp>
    </p:spTree>
    <p:extLst>
      <p:ext uri="{BB962C8B-B14F-4D97-AF65-F5344CB8AC3E}">
        <p14:creationId xmlns:p14="http://schemas.microsoft.com/office/powerpoint/2010/main" val="2275737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F654-259C-4D91-BAA6-34EE58C6E7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72DEFC-1A63-438C-A11B-536040D74C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3C5210-50F0-4564-927D-27DA97791D8D}"/>
              </a:ext>
            </a:extLst>
          </p:cNvPr>
          <p:cNvSpPr>
            <a:spLocks noGrp="1"/>
          </p:cNvSpPr>
          <p:nvPr>
            <p:ph type="dt" sz="half" idx="10"/>
          </p:nvPr>
        </p:nvSpPr>
        <p:spPr/>
        <p:txBody>
          <a:bodyPr/>
          <a:lstStyle/>
          <a:p>
            <a:fld id="{EE21E01D-E22F-4FEC-AE9F-8FADEF0ED96B}" type="datetimeFigureOut">
              <a:rPr lang="en-US" smtClean="0"/>
              <a:t>5/31/2021</a:t>
            </a:fld>
            <a:endParaRPr lang="en-US"/>
          </a:p>
        </p:txBody>
      </p:sp>
      <p:sp>
        <p:nvSpPr>
          <p:cNvPr id="5" name="Footer Placeholder 4">
            <a:extLst>
              <a:ext uri="{FF2B5EF4-FFF2-40B4-BE49-F238E27FC236}">
                <a16:creationId xmlns:a16="http://schemas.microsoft.com/office/drawing/2014/main" id="{B1BA77F6-20C1-43F2-9A6B-AF9369ECA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BD5C6-8335-4409-B420-242EDE264FA5}"/>
              </a:ext>
            </a:extLst>
          </p:cNvPr>
          <p:cNvSpPr>
            <a:spLocks noGrp="1"/>
          </p:cNvSpPr>
          <p:nvPr>
            <p:ph type="sldNum" sz="quarter" idx="12"/>
          </p:nvPr>
        </p:nvSpPr>
        <p:spPr/>
        <p:txBody>
          <a:bodyPr/>
          <a:lstStyle/>
          <a:p>
            <a:fld id="{A87CFBEF-1835-490B-9DD2-D2393060A8F2}" type="slidenum">
              <a:rPr lang="en-US" smtClean="0"/>
              <a:t>‹#›</a:t>
            </a:fld>
            <a:endParaRPr lang="en-US"/>
          </a:p>
        </p:txBody>
      </p:sp>
    </p:spTree>
    <p:extLst>
      <p:ext uri="{BB962C8B-B14F-4D97-AF65-F5344CB8AC3E}">
        <p14:creationId xmlns:p14="http://schemas.microsoft.com/office/powerpoint/2010/main" val="16728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8245A-D027-4177-B127-EBA0FA3A6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4C15C-0B4C-47FB-A158-12EAFF5C2E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CD6BB4-1BD2-4DCE-85BC-E5F223FD5F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D42C3F-66C7-4B02-A030-ADBA25CDFCA1}"/>
              </a:ext>
            </a:extLst>
          </p:cNvPr>
          <p:cNvSpPr>
            <a:spLocks noGrp="1"/>
          </p:cNvSpPr>
          <p:nvPr>
            <p:ph type="dt" sz="half" idx="10"/>
          </p:nvPr>
        </p:nvSpPr>
        <p:spPr/>
        <p:txBody>
          <a:bodyPr/>
          <a:lstStyle/>
          <a:p>
            <a:fld id="{EE21E01D-E22F-4FEC-AE9F-8FADEF0ED96B}" type="datetimeFigureOut">
              <a:rPr lang="en-US" smtClean="0"/>
              <a:t>5/31/2021</a:t>
            </a:fld>
            <a:endParaRPr lang="en-US"/>
          </a:p>
        </p:txBody>
      </p:sp>
      <p:sp>
        <p:nvSpPr>
          <p:cNvPr id="6" name="Footer Placeholder 5">
            <a:extLst>
              <a:ext uri="{FF2B5EF4-FFF2-40B4-BE49-F238E27FC236}">
                <a16:creationId xmlns:a16="http://schemas.microsoft.com/office/drawing/2014/main" id="{0A789C86-2EA9-4FF5-B62E-FC221426E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1CD6A-1B73-4E7B-A016-968AA370C76B}"/>
              </a:ext>
            </a:extLst>
          </p:cNvPr>
          <p:cNvSpPr>
            <a:spLocks noGrp="1"/>
          </p:cNvSpPr>
          <p:nvPr>
            <p:ph type="sldNum" sz="quarter" idx="12"/>
          </p:nvPr>
        </p:nvSpPr>
        <p:spPr/>
        <p:txBody>
          <a:bodyPr/>
          <a:lstStyle/>
          <a:p>
            <a:fld id="{A87CFBEF-1835-490B-9DD2-D2393060A8F2}" type="slidenum">
              <a:rPr lang="en-US" smtClean="0"/>
              <a:t>‹#›</a:t>
            </a:fld>
            <a:endParaRPr lang="en-US"/>
          </a:p>
        </p:txBody>
      </p:sp>
    </p:spTree>
    <p:extLst>
      <p:ext uri="{BB962C8B-B14F-4D97-AF65-F5344CB8AC3E}">
        <p14:creationId xmlns:p14="http://schemas.microsoft.com/office/powerpoint/2010/main" val="153144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C8C47-4885-400B-AB7A-CDA7B876ED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49FA6C-FCBC-424B-A033-420A6D8C79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9B58A2-E7CC-4761-8ADF-C5E8B81B3F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73774E-CF2D-44A9-90AC-856E7659DE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D5BFDE-0633-454E-9DC6-F6ED2A55F6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FEB40-6215-450D-A73C-58FCD5860398}"/>
              </a:ext>
            </a:extLst>
          </p:cNvPr>
          <p:cNvSpPr>
            <a:spLocks noGrp="1"/>
          </p:cNvSpPr>
          <p:nvPr>
            <p:ph type="dt" sz="half" idx="10"/>
          </p:nvPr>
        </p:nvSpPr>
        <p:spPr/>
        <p:txBody>
          <a:bodyPr/>
          <a:lstStyle/>
          <a:p>
            <a:fld id="{EE21E01D-E22F-4FEC-AE9F-8FADEF0ED96B}" type="datetimeFigureOut">
              <a:rPr lang="en-US" smtClean="0"/>
              <a:t>5/31/2021</a:t>
            </a:fld>
            <a:endParaRPr lang="en-US"/>
          </a:p>
        </p:txBody>
      </p:sp>
      <p:sp>
        <p:nvSpPr>
          <p:cNvPr id="8" name="Footer Placeholder 7">
            <a:extLst>
              <a:ext uri="{FF2B5EF4-FFF2-40B4-BE49-F238E27FC236}">
                <a16:creationId xmlns:a16="http://schemas.microsoft.com/office/drawing/2014/main" id="{5D7CEA5D-C6A2-4F12-9D6D-B868967766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F27918-B67B-487F-977C-D6502A157A0F}"/>
              </a:ext>
            </a:extLst>
          </p:cNvPr>
          <p:cNvSpPr>
            <a:spLocks noGrp="1"/>
          </p:cNvSpPr>
          <p:nvPr>
            <p:ph type="sldNum" sz="quarter" idx="12"/>
          </p:nvPr>
        </p:nvSpPr>
        <p:spPr/>
        <p:txBody>
          <a:bodyPr/>
          <a:lstStyle/>
          <a:p>
            <a:fld id="{A87CFBEF-1835-490B-9DD2-D2393060A8F2}" type="slidenum">
              <a:rPr lang="en-US" smtClean="0"/>
              <a:t>‹#›</a:t>
            </a:fld>
            <a:endParaRPr lang="en-US"/>
          </a:p>
        </p:txBody>
      </p:sp>
    </p:spTree>
    <p:extLst>
      <p:ext uri="{BB962C8B-B14F-4D97-AF65-F5344CB8AC3E}">
        <p14:creationId xmlns:p14="http://schemas.microsoft.com/office/powerpoint/2010/main" val="2306518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2E63-2B82-4254-B95B-ED7F4DADBD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576277-7204-4363-8B49-671BE4EA94AB}"/>
              </a:ext>
            </a:extLst>
          </p:cNvPr>
          <p:cNvSpPr>
            <a:spLocks noGrp="1"/>
          </p:cNvSpPr>
          <p:nvPr>
            <p:ph type="dt" sz="half" idx="10"/>
          </p:nvPr>
        </p:nvSpPr>
        <p:spPr/>
        <p:txBody>
          <a:bodyPr/>
          <a:lstStyle/>
          <a:p>
            <a:fld id="{EE21E01D-E22F-4FEC-AE9F-8FADEF0ED96B}" type="datetimeFigureOut">
              <a:rPr lang="en-US" smtClean="0"/>
              <a:t>5/31/2021</a:t>
            </a:fld>
            <a:endParaRPr lang="en-US"/>
          </a:p>
        </p:txBody>
      </p:sp>
      <p:sp>
        <p:nvSpPr>
          <p:cNvPr id="4" name="Footer Placeholder 3">
            <a:extLst>
              <a:ext uri="{FF2B5EF4-FFF2-40B4-BE49-F238E27FC236}">
                <a16:creationId xmlns:a16="http://schemas.microsoft.com/office/drawing/2014/main" id="{A8AAB5F8-9A10-4B05-A6CD-CEEE38CB6A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19647E-535A-47E9-9C58-C4ADEC1592B3}"/>
              </a:ext>
            </a:extLst>
          </p:cNvPr>
          <p:cNvSpPr>
            <a:spLocks noGrp="1"/>
          </p:cNvSpPr>
          <p:nvPr>
            <p:ph type="sldNum" sz="quarter" idx="12"/>
          </p:nvPr>
        </p:nvSpPr>
        <p:spPr/>
        <p:txBody>
          <a:bodyPr/>
          <a:lstStyle/>
          <a:p>
            <a:fld id="{A87CFBEF-1835-490B-9DD2-D2393060A8F2}" type="slidenum">
              <a:rPr lang="en-US" smtClean="0"/>
              <a:t>‹#›</a:t>
            </a:fld>
            <a:endParaRPr lang="en-US"/>
          </a:p>
        </p:txBody>
      </p:sp>
    </p:spTree>
    <p:extLst>
      <p:ext uri="{BB962C8B-B14F-4D97-AF65-F5344CB8AC3E}">
        <p14:creationId xmlns:p14="http://schemas.microsoft.com/office/powerpoint/2010/main" val="530191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42FB5D-8CE6-4A20-92D9-493BC1B65516}"/>
              </a:ext>
            </a:extLst>
          </p:cNvPr>
          <p:cNvSpPr>
            <a:spLocks noGrp="1"/>
          </p:cNvSpPr>
          <p:nvPr>
            <p:ph type="dt" sz="half" idx="10"/>
          </p:nvPr>
        </p:nvSpPr>
        <p:spPr/>
        <p:txBody>
          <a:bodyPr/>
          <a:lstStyle/>
          <a:p>
            <a:fld id="{EE21E01D-E22F-4FEC-AE9F-8FADEF0ED96B}" type="datetimeFigureOut">
              <a:rPr lang="en-US" smtClean="0"/>
              <a:t>5/31/2021</a:t>
            </a:fld>
            <a:endParaRPr lang="en-US"/>
          </a:p>
        </p:txBody>
      </p:sp>
      <p:sp>
        <p:nvSpPr>
          <p:cNvPr id="3" name="Footer Placeholder 2">
            <a:extLst>
              <a:ext uri="{FF2B5EF4-FFF2-40B4-BE49-F238E27FC236}">
                <a16:creationId xmlns:a16="http://schemas.microsoft.com/office/drawing/2014/main" id="{EAE90E28-2D5C-4C04-B8A0-A4809FCB5B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23F775-6EE6-4345-9774-F5CF27B9B808}"/>
              </a:ext>
            </a:extLst>
          </p:cNvPr>
          <p:cNvSpPr>
            <a:spLocks noGrp="1"/>
          </p:cNvSpPr>
          <p:nvPr>
            <p:ph type="sldNum" sz="quarter" idx="12"/>
          </p:nvPr>
        </p:nvSpPr>
        <p:spPr/>
        <p:txBody>
          <a:bodyPr/>
          <a:lstStyle/>
          <a:p>
            <a:fld id="{A87CFBEF-1835-490B-9DD2-D2393060A8F2}" type="slidenum">
              <a:rPr lang="en-US" smtClean="0"/>
              <a:t>‹#›</a:t>
            </a:fld>
            <a:endParaRPr lang="en-US"/>
          </a:p>
        </p:txBody>
      </p:sp>
    </p:spTree>
    <p:extLst>
      <p:ext uri="{BB962C8B-B14F-4D97-AF65-F5344CB8AC3E}">
        <p14:creationId xmlns:p14="http://schemas.microsoft.com/office/powerpoint/2010/main" val="140002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8D62-20B1-434C-8AB6-44404FD9E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444956-673F-46E8-9639-E8464F9F63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DA0A81-590F-4804-86C2-904D5E8636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8DCCB-2F7C-4D15-831B-A54DDDB80206}"/>
              </a:ext>
            </a:extLst>
          </p:cNvPr>
          <p:cNvSpPr>
            <a:spLocks noGrp="1"/>
          </p:cNvSpPr>
          <p:nvPr>
            <p:ph type="dt" sz="half" idx="10"/>
          </p:nvPr>
        </p:nvSpPr>
        <p:spPr/>
        <p:txBody>
          <a:bodyPr/>
          <a:lstStyle/>
          <a:p>
            <a:fld id="{EE21E01D-E22F-4FEC-AE9F-8FADEF0ED96B}" type="datetimeFigureOut">
              <a:rPr lang="en-US" smtClean="0"/>
              <a:t>5/31/2021</a:t>
            </a:fld>
            <a:endParaRPr lang="en-US"/>
          </a:p>
        </p:txBody>
      </p:sp>
      <p:sp>
        <p:nvSpPr>
          <p:cNvPr id="6" name="Footer Placeholder 5">
            <a:extLst>
              <a:ext uri="{FF2B5EF4-FFF2-40B4-BE49-F238E27FC236}">
                <a16:creationId xmlns:a16="http://schemas.microsoft.com/office/drawing/2014/main" id="{C86612C0-9CE8-447D-A7F5-A7BD8AA8C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AA5072-8AAB-4E88-9D67-4F62D8BFB802}"/>
              </a:ext>
            </a:extLst>
          </p:cNvPr>
          <p:cNvSpPr>
            <a:spLocks noGrp="1"/>
          </p:cNvSpPr>
          <p:nvPr>
            <p:ph type="sldNum" sz="quarter" idx="12"/>
          </p:nvPr>
        </p:nvSpPr>
        <p:spPr/>
        <p:txBody>
          <a:bodyPr/>
          <a:lstStyle/>
          <a:p>
            <a:fld id="{A87CFBEF-1835-490B-9DD2-D2393060A8F2}" type="slidenum">
              <a:rPr lang="en-US" smtClean="0"/>
              <a:t>‹#›</a:t>
            </a:fld>
            <a:endParaRPr lang="en-US"/>
          </a:p>
        </p:txBody>
      </p:sp>
    </p:spTree>
    <p:extLst>
      <p:ext uri="{BB962C8B-B14F-4D97-AF65-F5344CB8AC3E}">
        <p14:creationId xmlns:p14="http://schemas.microsoft.com/office/powerpoint/2010/main" val="2349545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B548-A39E-46B0-B1E2-FAC1FB609B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FFDB84-13A5-49A5-B07A-8DB5871B2A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BA5379-4F4C-4290-A651-45B6FFF932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CC49AF-9E50-46F9-A8A5-29974EC0DAD9}"/>
              </a:ext>
            </a:extLst>
          </p:cNvPr>
          <p:cNvSpPr>
            <a:spLocks noGrp="1"/>
          </p:cNvSpPr>
          <p:nvPr>
            <p:ph type="dt" sz="half" idx="10"/>
          </p:nvPr>
        </p:nvSpPr>
        <p:spPr/>
        <p:txBody>
          <a:bodyPr/>
          <a:lstStyle/>
          <a:p>
            <a:fld id="{EE21E01D-E22F-4FEC-AE9F-8FADEF0ED96B}" type="datetimeFigureOut">
              <a:rPr lang="en-US" smtClean="0"/>
              <a:t>5/31/2021</a:t>
            </a:fld>
            <a:endParaRPr lang="en-US"/>
          </a:p>
        </p:txBody>
      </p:sp>
      <p:sp>
        <p:nvSpPr>
          <p:cNvPr id="6" name="Footer Placeholder 5">
            <a:extLst>
              <a:ext uri="{FF2B5EF4-FFF2-40B4-BE49-F238E27FC236}">
                <a16:creationId xmlns:a16="http://schemas.microsoft.com/office/drawing/2014/main" id="{1B0FECAA-7120-4DDD-ADCF-36D81FC94D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D9BE4A-1825-4209-98DE-848D0102E14B}"/>
              </a:ext>
            </a:extLst>
          </p:cNvPr>
          <p:cNvSpPr>
            <a:spLocks noGrp="1"/>
          </p:cNvSpPr>
          <p:nvPr>
            <p:ph type="sldNum" sz="quarter" idx="12"/>
          </p:nvPr>
        </p:nvSpPr>
        <p:spPr/>
        <p:txBody>
          <a:bodyPr/>
          <a:lstStyle/>
          <a:p>
            <a:fld id="{A87CFBEF-1835-490B-9DD2-D2393060A8F2}" type="slidenum">
              <a:rPr lang="en-US" smtClean="0"/>
              <a:t>‹#›</a:t>
            </a:fld>
            <a:endParaRPr lang="en-US"/>
          </a:p>
        </p:txBody>
      </p:sp>
    </p:spTree>
    <p:extLst>
      <p:ext uri="{BB962C8B-B14F-4D97-AF65-F5344CB8AC3E}">
        <p14:creationId xmlns:p14="http://schemas.microsoft.com/office/powerpoint/2010/main" val="2108053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46ABE5-3A7D-4D17-8668-3AC0A17089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75D728-F5E3-4391-A32E-5AFC061E54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396FF-801B-4B6A-B379-E166B651C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1E01D-E22F-4FEC-AE9F-8FADEF0ED96B}" type="datetimeFigureOut">
              <a:rPr lang="en-US" smtClean="0"/>
              <a:t>5/31/2021</a:t>
            </a:fld>
            <a:endParaRPr lang="en-US"/>
          </a:p>
        </p:txBody>
      </p:sp>
      <p:sp>
        <p:nvSpPr>
          <p:cNvPr id="5" name="Footer Placeholder 4">
            <a:extLst>
              <a:ext uri="{FF2B5EF4-FFF2-40B4-BE49-F238E27FC236}">
                <a16:creationId xmlns:a16="http://schemas.microsoft.com/office/drawing/2014/main" id="{93F374C0-C0DD-47C6-8AAC-F8F0AC94B8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7ED36D-F888-4CA3-B101-B57389EC72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CFBEF-1835-490B-9DD2-D2393060A8F2}" type="slidenum">
              <a:rPr lang="en-US" smtClean="0"/>
              <a:t>‹#›</a:t>
            </a:fld>
            <a:endParaRPr lang="en-US"/>
          </a:p>
        </p:txBody>
      </p:sp>
    </p:spTree>
    <p:extLst>
      <p:ext uri="{BB962C8B-B14F-4D97-AF65-F5344CB8AC3E}">
        <p14:creationId xmlns:p14="http://schemas.microsoft.com/office/powerpoint/2010/main" val="550379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5.xml"/><Relationship Id="rId1" Type="http://schemas.openxmlformats.org/officeDocument/2006/relationships/slideLayout" Target="../slideLayouts/slideLayout6.xml"/><Relationship Id="rId5" Type="http://schemas.openxmlformats.org/officeDocument/2006/relationships/slide" Target="slide17.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slide" Target="slide5.xml"/><Relationship Id="rId5" Type="http://schemas.openxmlformats.org/officeDocument/2006/relationships/slide" Target="slide6.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47814" y="299289"/>
            <a:ext cx="9120187" cy="1600200"/>
          </a:xfrm>
        </p:spPr>
        <p:txBody>
          <a:bodyPr>
            <a:noAutofit/>
          </a:bodyPr>
          <a:lstStyle/>
          <a:p>
            <a:pPr eaLnBrk="1" hangingPunct="1">
              <a:defRPr/>
            </a:pPr>
            <a:r>
              <a:rPr lang="en-US" b="1" dirty="0">
                <a:latin typeface="Cooper Black" panose="0208090404030B020404" pitchFamily="18" charset="0"/>
                <a:cs typeface="Arial" panose="020B0604020202020204" pitchFamily="34" charset="0"/>
              </a:rPr>
              <a:t>Entrepreneur</a:t>
            </a:r>
            <a:br>
              <a:rPr lang="en-US" b="1" dirty="0">
                <a:latin typeface="Cooper Black" panose="0208090404030B020404" pitchFamily="18" charset="0"/>
                <a:cs typeface="Arial" panose="020B0604020202020204" pitchFamily="34" charset="0"/>
              </a:rPr>
            </a:br>
            <a:r>
              <a:rPr lang="en-US" b="1" dirty="0">
                <a:latin typeface="Cooper Black" panose="0208090404030B020404" pitchFamily="18" charset="0"/>
                <a:cs typeface="Arial" panose="020B0604020202020204" pitchFamily="34" charset="0"/>
              </a:rPr>
              <a:t>Local Learning Centers</a:t>
            </a:r>
            <a:endParaRPr lang="en-US" b="1" i="1" dirty="0">
              <a:latin typeface="Cooper Black" panose="0208090404030B020404" pitchFamily="18" charset="0"/>
              <a:cs typeface="Arial" panose="020B0604020202020204" pitchFamily="34" charset="0"/>
            </a:endParaRPr>
          </a:p>
        </p:txBody>
      </p:sp>
      <p:sp>
        <p:nvSpPr>
          <p:cNvPr id="3" name="Rectangle 2"/>
          <p:cNvSpPr txBox="1">
            <a:spLocks noChangeArrowheads="1"/>
          </p:cNvSpPr>
          <p:nvPr/>
        </p:nvSpPr>
        <p:spPr bwMode="auto">
          <a:xfrm>
            <a:off x="6477000" y="4038600"/>
            <a:ext cx="1524000" cy="838200"/>
          </a:xfrm>
          <a:prstGeom prst="rect">
            <a:avLst/>
          </a:prstGeom>
          <a:noFill/>
          <a:ln w="9525">
            <a:noFill/>
            <a:miter lim="800000"/>
            <a:headEnd/>
            <a:tailEnd/>
          </a:ln>
          <a:effectLst/>
        </p:spPr>
        <p:txBody>
          <a:bodyPr anchor="ctr"/>
          <a:lstStyle/>
          <a:p>
            <a:pPr algn="ctr" eaLnBrk="1" hangingPunct="1">
              <a:defRPr/>
            </a:pPr>
            <a:endParaRPr lang="en-US" sz="2800" b="1" kern="0" dirty="0">
              <a:solidFill>
                <a:schemeClr val="tx2"/>
              </a:solidFill>
              <a:effectLst>
                <a:outerShdw blurRad="38100" dist="38100" dir="2700000" algn="tl">
                  <a:srgbClr val="000000"/>
                </a:outerShdw>
              </a:effectLst>
              <a:latin typeface="+mj-lt"/>
              <a:ea typeface="+mj-ea"/>
              <a:cs typeface="+mj-cs"/>
            </a:endParaRPr>
          </a:p>
        </p:txBody>
      </p:sp>
      <p:pic>
        <p:nvPicPr>
          <p:cNvPr id="61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444552"/>
            <a:ext cx="6297827" cy="157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462" y="2682839"/>
            <a:ext cx="2939921" cy="28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561057"/>
            <a:ext cx="5334000" cy="1904245"/>
          </a:xfrm>
          <a:prstGeom prst="rect">
            <a:avLst/>
          </a:prstGeom>
        </p:spPr>
      </p:pic>
    </p:spTree>
    <p:extLst>
      <p:ext uri="{BB962C8B-B14F-4D97-AF65-F5344CB8AC3E}">
        <p14:creationId xmlns:p14="http://schemas.microsoft.com/office/powerpoint/2010/main" val="3284594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FE02-F92D-4CBA-9E3B-A2CDC27B671C}"/>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TRUE OR FALSE</a:t>
            </a:r>
            <a:endParaRPr lang="en-US"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2EE7B4F-2969-4700-8F43-15DFA429726D}"/>
              </a:ext>
            </a:extLst>
          </p:cNvPr>
          <p:cNvGrpSpPr/>
          <p:nvPr/>
        </p:nvGrpSpPr>
        <p:grpSpPr>
          <a:xfrm>
            <a:off x="3418113" y="3601617"/>
            <a:ext cx="5355775" cy="1138334"/>
            <a:chOff x="3418113" y="3601617"/>
            <a:chExt cx="5355775" cy="1138334"/>
          </a:xfrm>
        </p:grpSpPr>
        <p:sp>
          <p:nvSpPr>
            <p:cNvPr id="4" name="Rectangle: Rounded Corners 3">
              <a:hlinkClick r:id="rId2" action="ppaction://hlinksldjump"/>
              <a:extLst>
                <a:ext uri="{FF2B5EF4-FFF2-40B4-BE49-F238E27FC236}">
                  <a16:creationId xmlns:a16="http://schemas.microsoft.com/office/drawing/2014/main" id="{5C71EC42-5C76-473E-B870-ED94EB17BA95}"/>
                </a:ext>
              </a:extLst>
            </p:cNvPr>
            <p:cNvSpPr/>
            <p:nvPr/>
          </p:nvSpPr>
          <p:spPr>
            <a:xfrm>
              <a:off x="7517366" y="3601617"/>
              <a:ext cx="1256522" cy="113833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False</a:t>
              </a:r>
              <a:endParaRPr lang="en-US" sz="2400" dirty="0"/>
            </a:p>
          </p:txBody>
        </p:sp>
        <p:sp>
          <p:nvSpPr>
            <p:cNvPr id="5" name="Rectangle: Rounded Corners 4">
              <a:hlinkClick r:id="rId3" action="ppaction://hlinksldjump"/>
              <a:extLst>
                <a:ext uri="{FF2B5EF4-FFF2-40B4-BE49-F238E27FC236}">
                  <a16:creationId xmlns:a16="http://schemas.microsoft.com/office/drawing/2014/main" id="{FAF705D0-0FCE-4094-B4D8-DCFFC8A119E8}"/>
                </a:ext>
              </a:extLst>
            </p:cNvPr>
            <p:cNvSpPr/>
            <p:nvPr/>
          </p:nvSpPr>
          <p:spPr>
            <a:xfrm>
              <a:off x="3418113" y="3601617"/>
              <a:ext cx="1256522" cy="1138334"/>
            </a:xfrm>
            <a:prstGeom prst="round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800" dirty="0"/>
                <a:t>True</a:t>
              </a:r>
              <a:endParaRPr lang="en-US" sz="2800" dirty="0"/>
            </a:p>
          </p:txBody>
        </p:sp>
      </p:grpSp>
      <p:sp>
        <p:nvSpPr>
          <p:cNvPr id="6" name="TextBox 5">
            <a:extLst>
              <a:ext uri="{FF2B5EF4-FFF2-40B4-BE49-F238E27FC236}">
                <a16:creationId xmlns:a16="http://schemas.microsoft.com/office/drawing/2014/main" id="{6254C2E0-7288-4964-8738-931D1D264B62}"/>
              </a:ext>
            </a:extLst>
          </p:cNvPr>
          <p:cNvSpPr txBox="1"/>
          <p:nvPr/>
        </p:nvSpPr>
        <p:spPr>
          <a:xfrm>
            <a:off x="2579588" y="2322987"/>
            <a:ext cx="7032823" cy="646331"/>
          </a:xfrm>
          <a:prstGeom prst="rect">
            <a:avLst/>
          </a:prstGeom>
          <a:noFill/>
        </p:spPr>
        <p:txBody>
          <a:bodyPr wrap="none" rtlCol="0">
            <a:spAutoFit/>
          </a:bodyPr>
          <a:lstStyle/>
          <a:p>
            <a:r>
              <a:rPr lang="en-CA" sz="3600" dirty="0"/>
              <a:t>The “True” button is coloured green.</a:t>
            </a:r>
            <a:endParaRPr lang="en-US" sz="3600" dirty="0"/>
          </a:p>
        </p:txBody>
      </p:sp>
    </p:spTree>
    <p:extLst>
      <p:ext uri="{BB962C8B-B14F-4D97-AF65-F5344CB8AC3E}">
        <p14:creationId xmlns:p14="http://schemas.microsoft.com/office/powerpoint/2010/main" val="3546857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9858746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4077466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E9C5BB1-B7D0-4255-96F0-8F512F12F032}"/>
              </a:ext>
            </a:extLst>
          </p:cNvPr>
          <p:cNvGrpSpPr/>
          <p:nvPr/>
        </p:nvGrpSpPr>
        <p:grpSpPr>
          <a:xfrm>
            <a:off x="362540" y="2919148"/>
            <a:ext cx="459535" cy="2605699"/>
            <a:chOff x="461865" y="2905780"/>
            <a:chExt cx="459535" cy="2605699"/>
          </a:xfrm>
        </p:grpSpPr>
        <p:sp>
          <p:nvSpPr>
            <p:cNvPr id="5" name="Rectangle: Rounded Corners 4">
              <a:extLst>
                <a:ext uri="{FF2B5EF4-FFF2-40B4-BE49-F238E27FC236}">
                  <a16:creationId xmlns:a16="http://schemas.microsoft.com/office/drawing/2014/main" id="{8B4471C6-9C2D-430F-B608-FF72ED3DF82C}"/>
                </a:ext>
              </a:extLst>
            </p:cNvPr>
            <p:cNvSpPr/>
            <p:nvPr/>
          </p:nvSpPr>
          <p:spPr>
            <a:xfrm>
              <a:off x="473529" y="5095558"/>
              <a:ext cx="447871" cy="4159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EAC862D1-4F28-4A93-9DD8-8999C7F1777F}"/>
                </a:ext>
              </a:extLst>
            </p:cNvPr>
            <p:cNvSpPr/>
            <p:nvPr/>
          </p:nvSpPr>
          <p:spPr>
            <a:xfrm>
              <a:off x="461865" y="4334174"/>
              <a:ext cx="447871" cy="4159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8C4815C-3A05-457B-B409-0564ACE10047}"/>
                </a:ext>
              </a:extLst>
            </p:cNvPr>
            <p:cNvSpPr/>
            <p:nvPr/>
          </p:nvSpPr>
          <p:spPr>
            <a:xfrm>
              <a:off x="461866" y="3549306"/>
              <a:ext cx="447870" cy="4159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B21965B-7ADB-4E14-A411-4D520251BF14}"/>
                </a:ext>
              </a:extLst>
            </p:cNvPr>
            <p:cNvSpPr/>
            <p:nvPr/>
          </p:nvSpPr>
          <p:spPr>
            <a:xfrm>
              <a:off x="461865" y="2905780"/>
              <a:ext cx="447871" cy="4029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D8A3B342-F6FC-41E9-ADD1-82EA5E03BFBF}"/>
              </a:ext>
            </a:extLst>
          </p:cNvPr>
          <p:cNvSpPr>
            <a:spLocks noGrp="1"/>
          </p:cNvSpPr>
          <p:nvPr>
            <p:ph type="title"/>
          </p:nvPr>
        </p:nvSpPr>
        <p:spPr/>
        <p:txBody>
          <a:bodyPr>
            <a:normAutofit/>
          </a:bodyPr>
          <a:lstStyle/>
          <a:p>
            <a:pPr algn="ctr"/>
            <a:r>
              <a:rPr lang="en-CA" sz="5400" b="1" dirty="0">
                <a:latin typeface="Arial" panose="020B0604020202020204" pitchFamily="34" charset="0"/>
                <a:cs typeface="Arial" panose="020B0604020202020204" pitchFamily="34" charset="0"/>
              </a:rPr>
              <a:t>MULTIPLE CHOICE</a:t>
            </a:r>
            <a:endParaRPr lang="en-US" sz="5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BC491D-1731-4284-8C33-CEA470681883}"/>
              </a:ext>
            </a:extLst>
          </p:cNvPr>
          <p:cNvSpPr txBox="1"/>
          <p:nvPr/>
        </p:nvSpPr>
        <p:spPr>
          <a:xfrm>
            <a:off x="374204" y="2576661"/>
            <a:ext cx="11715219" cy="3046988"/>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rId2" action="ppaction://hlinksldjump"/>
              </a:rPr>
              <a:t>A.</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 Call the police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 </a:t>
            </a:r>
            <a:r>
              <a:rPr lang="en-CA" sz="2400" b="0" i="0" dirty="0" smtClean="0">
                <a:solidFill>
                  <a:srgbClr val="000000"/>
                </a:solidFill>
                <a:effectLst/>
                <a:latin typeface="Tw Cen MT" panose="020B0602020104020603" pitchFamily="34" charset="0"/>
              </a:rPr>
              <a:t> Ask </a:t>
            </a:r>
            <a:r>
              <a:rPr lang="en-CA" sz="2400" b="0" i="0" dirty="0">
                <a:solidFill>
                  <a:srgbClr val="000000"/>
                </a:solidFill>
                <a:effectLst/>
                <a:latin typeface="Tw Cen MT" panose="020B0602020104020603" pitchFamily="34" charset="0"/>
              </a:rPr>
              <a:t>them to leave</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4" action="ppaction://hlinksldjump"/>
              </a:rPr>
              <a:t>C.</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 Patience, friendliness, and good customer service</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5" action="ppaction://hlinksldjump"/>
              </a:rPr>
              <a:t>D.</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 Distract them by telling the story of how </a:t>
            </a:r>
            <a:r>
              <a:rPr lang="en-CA" sz="2400" b="0" i="0" dirty="0" smtClean="0">
                <a:solidFill>
                  <a:srgbClr val="000000"/>
                </a:solidFill>
                <a:effectLst/>
                <a:latin typeface="Tw Cen MT" panose="020B0602020104020603" pitchFamily="34" charset="0"/>
              </a:rPr>
              <a:t>your cousin </a:t>
            </a:r>
            <a:r>
              <a:rPr lang="en-CA" sz="2400" b="0" i="0" dirty="0">
                <a:solidFill>
                  <a:srgbClr val="000000"/>
                </a:solidFill>
                <a:effectLst/>
                <a:latin typeface="Tw Cen MT" panose="020B0602020104020603" pitchFamily="34" charset="0"/>
              </a:rPr>
              <a:t>fought off a </a:t>
            </a:r>
            <a:r>
              <a:rPr lang="en-CA" sz="2400" b="0" i="0" dirty="0" smtClean="0">
                <a:solidFill>
                  <a:srgbClr val="000000"/>
                </a:solidFill>
                <a:effectLst/>
                <a:latin typeface="Tw Cen MT" panose="020B0602020104020603" pitchFamily="34" charset="0"/>
              </a:rPr>
              <a:t>polar </a:t>
            </a:r>
            <a:r>
              <a:rPr lang="en-CA" sz="2400" b="0" i="0" dirty="0">
                <a:solidFill>
                  <a:srgbClr val="000000"/>
                </a:solidFill>
                <a:effectLst/>
                <a:latin typeface="Tw Cen MT" panose="020B0602020104020603" pitchFamily="34" charset="0"/>
              </a:rPr>
              <a:t>bear with his </a:t>
            </a:r>
            <a:r>
              <a:rPr lang="en-CA" sz="2400" b="0" i="0" dirty="0" smtClean="0">
                <a:solidFill>
                  <a:srgbClr val="000000"/>
                </a:solidFill>
                <a:effectLst/>
                <a:latin typeface="Tw Cen MT" panose="020B0602020104020603" pitchFamily="34" charset="0"/>
              </a:rPr>
              <a:t>hands</a:t>
            </a:r>
            <a:endParaRPr lang="en-CA" sz="2400" b="0" i="0" dirty="0">
              <a:solidFill>
                <a:srgbClr val="000000"/>
              </a:solidFill>
              <a:effectLst/>
              <a:latin typeface="Segoe UI" panose="020B0502040204020203" pitchFamily="34" charset="0"/>
            </a:endParaRPr>
          </a:p>
        </p:txBody>
      </p:sp>
      <p:sp>
        <p:nvSpPr>
          <p:cNvPr id="9" name="TextBox 8">
            <a:extLst>
              <a:ext uri="{FF2B5EF4-FFF2-40B4-BE49-F238E27FC236}">
                <a16:creationId xmlns:a16="http://schemas.microsoft.com/office/drawing/2014/main" id="{9549CE0F-BAF5-4144-9856-EEFBAB0EEF85}"/>
              </a:ext>
            </a:extLst>
          </p:cNvPr>
          <p:cNvSpPr txBox="1"/>
          <p:nvPr/>
        </p:nvSpPr>
        <p:spPr>
          <a:xfrm>
            <a:off x="592308" y="1920240"/>
            <a:ext cx="9253944" cy="584775"/>
          </a:xfrm>
          <a:prstGeom prst="rect">
            <a:avLst/>
          </a:prstGeom>
          <a:noFill/>
        </p:spPr>
        <p:txBody>
          <a:bodyPr wrap="none" rtlCol="0">
            <a:spAutoFit/>
          </a:bodyPr>
          <a:lstStyle/>
          <a:p>
            <a:r>
              <a:rPr lang="en-CA" sz="3200" dirty="0"/>
              <a:t>What is the best way to deal with a difficult customer?</a:t>
            </a:r>
            <a:endParaRPr lang="en-US" sz="3200" dirty="0"/>
          </a:p>
        </p:txBody>
      </p:sp>
      <p:sp>
        <p:nvSpPr>
          <p:cNvPr id="10" name="TextBox 9">
            <a:extLst>
              <a:ext uri="{FF2B5EF4-FFF2-40B4-BE49-F238E27FC236}">
                <a16:creationId xmlns:a16="http://schemas.microsoft.com/office/drawing/2014/main" id="{B68F3F3A-C278-4E24-B750-0CBD17BC6A97}"/>
              </a:ext>
            </a:extLst>
          </p:cNvPr>
          <p:cNvSpPr txBox="1"/>
          <p:nvPr/>
        </p:nvSpPr>
        <p:spPr>
          <a:xfrm rot="20316113">
            <a:off x="8013739" y="2959326"/>
            <a:ext cx="4086307" cy="707886"/>
          </a:xfrm>
          <a:prstGeom prst="rect">
            <a:avLst/>
          </a:prstGeom>
          <a:noFill/>
        </p:spPr>
        <p:txBody>
          <a:bodyPr wrap="square" rtlCol="0">
            <a:spAutoFit/>
          </a:bodyPr>
          <a:lstStyle/>
          <a:p>
            <a:r>
              <a:rPr lang="en-CA" sz="2000" i="1" dirty="0"/>
              <a:t>Remember to click specifically on the letter for these!</a:t>
            </a:r>
            <a:endParaRPr lang="en-US" sz="2000" i="1" dirty="0"/>
          </a:p>
        </p:txBody>
      </p:sp>
    </p:spTree>
    <p:extLst>
      <p:ext uri="{BB962C8B-B14F-4D97-AF65-F5344CB8AC3E}">
        <p14:creationId xmlns:p14="http://schemas.microsoft.com/office/powerpoint/2010/main" val="2827133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1979025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4043879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610638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332145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1A7475-EA94-4EEE-817F-4F5029F976A2}"/>
              </a:ext>
            </a:extLst>
          </p:cNvPr>
          <p:cNvSpPr txBox="1"/>
          <p:nvPr/>
        </p:nvSpPr>
        <p:spPr>
          <a:xfrm>
            <a:off x="2195804" y="1063690"/>
            <a:ext cx="7800391" cy="31393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6600" dirty="0">
                <a:ln w="0"/>
                <a:solidFill>
                  <a:schemeClr val="accent6">
                    <a:lumMod val="60000"/>
                    <a:lumOff val="40000"/>
                  </a:schemeClr>
                </a:solidFill>
                <a:effectLst>
                  <a:glow rad="101600">
                    <a:schemeClr val="accent6">
                      <a:satMod val="175000"/>
                      <a:alpha val="40000"/>
                    </a:schemeClr>
                  </a:glow>
                  <a:outerShdw blurRad="38100" dist="19050" dir="2700000" algn="tl" rotWithShape="0">
                    <a:schemeClr val="dk1">
                      <a:alpha val="40000"/>
                    </a:schemeClr>
                  </a:outerShdw>
                </a:effectLst>
              </a:rPr>
              <a:t>Congratulations, you have completed this introduction module!</a:t>
            </a:r>
            <a:r>
              <a:rPr lang="en-CA"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endParaRPr lang="en-US" sz="6600" b="1" dirty="0">
              <a:ln/>
              <a:solidFill>
                <a:schemeClr val="accent3"/>
              </a:solidFill>
            </a:endParaRPr>
          </a:p>
        </p:txBody>
      </p:sp>
      <p:grpSp>
        <p:nvGrpSpPr>
          <p:cNvPr id="4" name="Group 3">
            <a:extLst>
              <a:ext uri="{FF2B5EF4-FFF2-40B4-BE49-F238E27FC236}">
                <a16:creationId xmlns:a16="http://schemas.microsoft.com/office/drawing/2014/main" id="{46857C66-D892-4134-A931-22A840CC1362}"/>
              </a:ext>
            </a:extLst>
          </p:cNvPr>
          <p:cNvGrpSpPr/>
          <p:nvPr/>
        </p:nvGrpSpPr>
        <p:grpSpPr>
          <a:xfrm>
            <a:off x="161831" y="6169003"/>
            <a:ext cx="4276819" cy="627572"/>
            <a:chOff x="161831" y="6169003"/>
            <a:chExt cx="4276819" cy="627572"/>
          </a:xfrm>
        </p:grpSpPr>
        <p:pic>
          <p:nvPicPr>
            <p:cNvPr id="5" name="Picture 4">
              <a:extLst>
                <a:ext uri="{FF2B5EF4-FFF2-40B4-BE49-F238E27FC236}">
                  <a16:creationId xmlns:a16="http://schemas.microsoft.com/office/drawing/2014/main" id="{D55347D2-CEAB-4BE5-89E6-25197637A2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901EFE-AE32-49A8-A27C-13A58F5138B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64ED21EC-3265-4656-9981-5AC3CABA4FE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Audio 11">
            <a:hlinkClick r:id="" action="ppaction://media"/>
            <a:extLst>
              <a:ext uri="{FF2B5EF4-FFF2-40B4-BE49-F238E27FC236}">
                <a16:creationId xmlns:a16="http://schemas.microsoft.com/office/drawing/2014/main" id="{52ECEEF5-1DF8-4416-B801-A7A8A08A55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977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F9BA-3644-409B-A329-FDA5B34B3D4C}"/>
              </a:ext>
            </a:extLst>
          </p:cNvPr>
          <p:cNvSpPr>
            <a:spLocks noGrp="1"/>
          </p:cNvSpPr>
          <p:nvPr>
            <p:ph type="ctrTitle"/>
          </p:nvPr>
        </p:nvSpPr>
        <p:spPr/>
        <p:txBody>
          <a:bodyPr>
            <a:normAutofit fontScale="90000"/>
          </a:bodyPr>
          <a:lstStyle/>
          <a:p>
            <a:r>
              <a:rPr lang="en-CA" sz="6000" b="1" i="0" cap="all" dirty="0">
                <a:effectLst/>
                <a:latin typeface="Arial" panose="020B0604020202020204" pitchFamily="34" charset="0"/>
                <a:cs typeface="Arial" panose="020B0604020202020204" pitchFamily="34" charset="0"/>
              </a:rPr>
              <a:t>SEMINAR 0:</a:t>
            </a:r>
            <a:br>
              <a:rPr lang="en-CA" sz="6000" b="1" i="0" cap="all" dirty="0">
                <a:effectLst/>
                <a:latin typeface="Arial" panose="020B0604020202020204" pitchFamily="34" charset="0"/>
                <a:cs typeface="Arial" panose="020B0604020202020204" pitchFamily="34" charset="0"/>
              </a:rPr>
            </a:br>
            <a:r>
              <a:rPr lang="en-CA" sz="6000" b="1" i="0" cap="all" dirty="0">
                <a:effectLst/>
                <a:latin typeface="Arial" panose="020B0604020202020204" pitchFamily="34" charset="0"/>
                <a:cs typeface="Arial" panose="020B0604020202020204" pitchFamily="34" charset="0"/>
              </a:rPr>
              <a:t>introduction to the modules </a:t>
            </a:r>
            <a:endParaRPr lang="en-US" dirty="0"/>
          </a:p>
        </p:txBody>
      </p:sp>
      <p:sp>
        <p:nvSpPr>
          <p:cNvPr id="3" name="Subtitle 2">
            <a:extLst>
              <a:ext uri="{FF2B5EF4-FFF2-40B4-BE49-F238E27FC236}">
                <a16:creationId xmlns:a16="http://schemas.microsoft.com/office/drawing/2014/main" id="{BD927E72-D458-4392-8AF8-90E59AFA697A}"/>
              </a:ext>
            </a:extLst>
          </p:cNvPr>
          <p:cNvSpPr>
            <a:spLocks noGrp="1"/>
          </p:cNvSpPr>
          <p:nvPr>
            <p:ph type="subTitle" idx="1"/>
          </p:nvPr>
        </p:nvSpPr>
        <p:spPr/>
        <p:txBody>
          <a:bodyPr/>
          <a:lstStyle/>
          <a:p>
            <a:r>
              <a:rPr lang="en-CA" dirty="0"/>
              <a:t>This presentation will provide instructions on how to navigate the features you will find as you progress throughout the program.</a:t>
            </a:r>
            <a:endParaRPr lang="en-US" dirty="0"/>
          </a:p>
        </p:txBody>
      </p:sp>
      <p:pic>
        <p:nvPicPr>
          <p:cNvPr id="14" name="Audio 13">
            <a:hlinkClick r:id="" action="ppaction://media"/>
            <a:extLst>
              <a:ext uri="{FF2B5EF4-FFF2-40B4-BE49-F238E27FC236}">
                <a16:creationId xmlns:a16="http://schemas.microsoft.com/office/drawing/2014/main" id="{AE1EF328-5A79-437D-8667-4B4D4AA631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326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D083-F178-43D2-A177-B5BA2E48A273}"/>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Lesson 1: Navigating the Presentation </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D618A43-C073-499A-8C41-38431614A064}"/>
              </a:ext>
            </a:extLst>
          </p:cNvPr>
          <p:cNvSpPr>
            <a:spLocks noGrp="1"/>
          </p:cNvSpPr>
          <p:nvPr>
            <p:ph idx="1"/>
          </p:nvPr>
        </p:nvSpPr>
        <p:spPr/>
        <p:txBody>
          <a:bodyPr/>
          <a:lstStyle/>
          <a:p>
            <a:r>
              <a:rPr lang="en-CA" dirty="0"/>
              <a:t>Clicking the mouse will proceed to the next slide, along with hitting the Right (or forward) arrow key – hitting the Left key will send you backwards. </a:t>
            </a:r>
          </a:p>
          <a:p>
            <a:r>
              <a:rPr lang="en-CA" dirty="0"/>
              <a:t>Some text will only appear after being prompted by a click or hitting the forward arrow key. </a:t>
            </a:r>
          </a:p>
          <a:p>
            <a:r>
              <a:rPr lang="en-CA" dirty="0"/>
              <a:t>Remember to go through slides at a steady pace so you don’t miss any information or skip ahead prematurely! </a:t>
            </a:r>
            <a:endParaRPr lang="en-US" dirty="0"/>
          </a:p>
        </p:txBody>
      </p:sp>
      <p:pic>
        <p:nvPicPr>
          <p:cNvPr id="1026" name="Picture 2" descr="How to control Windows with only a keyboard - Hongkiat">
            <a:extLst>
              <a:ext uri="{FF2B5EF4-FFF2-40B4-BE49-F238E27FC236}">
                <a16:creationId xmlns:a16="http://schemas.microsoft.com/office/drawing/2014/main" id="{A36D0F62-138E-437E-9B83-47DD0659F9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232" y="4792726"/>
            <a:ext cx="4105876" cy="1519174"/>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D8C587A9-885F-449C-982B-9336B4F1503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2775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212F-5924-4CD8-AE31-82CF9BE81277}"/>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Lesson 2: The Mouseover Glossary </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AA5CA93-EB23-4BD6-AE07-9310C2AB0A34}"/>
              </a:ext>
            </a:extLst>
          </p:cNvPr>
          <p:cNvSpPr>
            <a:spLocks noGrp="1"/>
          </p:cNvSpPr>
          <p:nvPr>
            <p:ph idx="1"/>
          </p:nvPr>
        </p:nvSpPr>
        <p:spPr/>
        <p:txBody>
          <a:bodyPr/>
          <a:lstStyle/>
          <a:p>
            <a:r>
              <a:rPr lang="en-CA" dirty="0"/>
              <a:t>The mouseover glossary functions like an interactive dictionary to help you become familiar with certain words and terms.</a:t>
            </a:r>
          </a:p>
          <a:p>
            <a:r>
              <a:rPr lang="en-CA" dirty="0"/>
              <a:t>These terms will often be related to the field of entrepreneurship, such as a </a:t>
            </a:r>
            <a:r>
              <a:rPr lang="en-CA" sz="2800" b="0" i="0" dirty="0">
                <a:effectLst/>
                <a:latin typeface="Calibri" panose="020F0502020204030204" pitchFamily="34" charset="0"/>
                <a:hlinkClick r:id="rId4" action="ppaction://hlinksldjump" tooltip="Banks as well as other lending institutions can offer a type of debt which allows you to take out funds up to your credit limit without having to make a request each time. You will have to make a minimum monthly payment, though."/>
              </a:rPr>
              <a:t>line of credit.</a:t>
            </a:r>
            <a:endParaRPr lang="en-CA" sz="2800" b="0" i="0" dirty="0">
              <a:effectLst/>
              <a:latin typeface="Calibri" panose="020F0502020204030204" pitchFamily="34" charset="0"/>
            </a:endParaRPr>
          </a:p>
          <a:p>
            <a:r>
              <a:rPr lang="en-US" dirty="0"/>
              <a:t>Terms will be highlighted with a pop-up definition and, if clicked, will lead you to the full glossary page. </a:t>
            </a:r>
          </a:p>
        </p:txBody>
      </p:sp>
      <p:pic>
        <p:nvPicPr>
          <p:cNvPr id="4" name="Audio 3">
            <a:hlinkClick r:id="" action="ppaction://media"/>
            <a:extLst>
              <a:ext uri="{FF2B5EF4-FFF2-40B4-BE49-F238E27FC236}">
                <a16:creationId xmlns:a16="http://schemas.microsoft.com/office/drawing/2014/main" id="{C04E0A5F-9B51-4E7B-B0CE-8CF95A9E62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839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2277-3174-40F6-B451-13EBC9A87D3E}"/>
              </a:ext>
            </a:extLst>
          </p:cNvPr>
          <p:cNvSpPr>
            <a:spLocks noGrp="1"/>
          </p:cNvSpPr>
          <p:nvPr>
            <p:ph type="title"/>
          </p:nvPr>
        </p:nvSpPr>
        <p:spPr>
          <a:xfrm>
            <a:off x="892106" y="-182865"/>
            <a:ext cx="10515600" cy="1325563"/>
          </a:xfrm>
        </p:spPr>
        <p:txBody>
          <a:bodyPr>
            <a:normAutofit/>
          </a:bodyPr>
          <a:lstStyle/>
          <a:p>
            <a:pPr algn="ctr"/>
            <a:r>
              <a:rPr lang="en-CA" sz="4800" b="1" dirty="0">
                <a:latin typeface="Arial" panose="020B0604020202020204" pitchFamily="34" charset="0"/>
                <a:cs typeface="Arial" panose="020B0604020202020204" pitchFamily="34" charset="0"/>
              </a:rPr>
              <a:t>GLOSSARY</a:t>
            </a:r>
            <a:endParaRPr lang="en-US" sz="4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3CF9D6B-7138-4166-97A8-7871B420D8A5}"/>
              </a:ext>
            </a:extLst>
          </p:cNvPr>
          <p:cNvSpPr txBox="1"/>
          <p:nvPr/>
        </p:nvSpPr>
        <p:spPr>
          <a:xfrm>
            <a:off x="71012" y="712506"/>
            <a:ext cx="11336694" cy="5632311"/>
          </a:xfrm>
          <a:prstGeom prst="rect">
            <a:avLst/>
          </a:prstGeom>
          <a:noFill/>
        </p:spPr>
        <p:txBody>
          <a:bodyPr wrap="square" numCol="1">
            <a:spAutoFit/>
          </a:bodyPr>
          <a:lstStyle/>
          <a:p>
            <a:pPr marL="342900" indent="-342900" algn="l" rtl="0" fontAlgn="base">
              <a:buFont typeface="Arial" panose="020B0604020202020204" pitchFamily="34" charset="0"/>
              <a:buChar char="•"/>
            </a:pPr>
            <a:r>
              <a:rPr lang="en-CA" sz="2400" b="0" i="0" u="sng" dirty="0">
                <a:solidFill>
                  <a:srgbClr val="000000"/>
                </a:solidFill>
                <a:effectLst/>
                <a:latin typeface="Calibri" panose="020F0502020204030204" pitchFamily="34" charset="0"/>
                <a:hlinkClick r:id="rId4" action="ppaction://hlinksldjump"/>
              </a:rPr>
              <a:t>Budget</a:t>
            </a:r>
            <a:r>
              <a:rPr lang="en-CA" sz="2400" b="0" i="0" dirty="0">
                <a:solidFill>
                  <a:srgbClr val="000000"/>
                </a:solidFill>
                <a:effectLst/>
                <a:latin typeface="Calibri" panose="020F0502020204030204" pitchFamily="34" charset="0"/>
              </a:rPr>
              <a:t> A budget is a cash flow road map where you predict the sources of cash as well as the ways in which you will use cash. This can be for your business on a monthly, yearly or longer basis. It can also be for a specific project such as building a new store. The important feature of a budget is to see if money coming in to the business coupled with cash reserves is able to cover expenses. </a:t>
            </a:r>
            <a:endParaRPr lang="en-CA" sz="2400" b="0" i="0" dirty="0">
              <a:solidFill>
                <a:srgbClr val="000000"/>
              </a:solidFill>
              <a:effectLst/>
              <a:latin typeface="Segoe UI" panose="020B0502040204020203" pitchFamily="34" charset="0"/>
            </a:endParaRPr>
          </a:p>
          <a:p>
            <a:pPr marL="342900" indent="-342900" algn="l" rtl="0" fontAlgn="base">
              <a:buFont typeface="Arial" panose="020B0604020202020204" pitchFamily="34" charset="0"/>
              <a:buChar char="•"/>
            </a:pPr>
            <a:r>
              <a:rPr lang="en-CA" sz="2400" b="0" i="0" u="sng" dirty="0">
                <a:solidFill>
                  <a:srgbClr val="000000"/>
                </a:solidFill>
                <a:effectLst/>
                <a:latin typeface="Calibri" panose="020F0502020204030204" pitchFamily="34" charset="0"/>
                <a:hlinkClick r:id="rId5" action="ppaction://hlinksldjump"/>
              </a:rPr>
              <a:t>Line of Credit</a:t>
            </a:r>
            <a:r>
              <a:rPr lang="en-CA" sz="2400" b="0" i="0" dirty="0">
                <a:solidFill>
                  <a:srgbClr val="000000"/>
                </a:solidFill>
                <a:effectLst/>
                <a:latin typeface="Calibri" panose="020F0502020204030204" pitchFamily="34" charset="0"/>
                <a:hlinkClick r:id="rId5" action="ppaction://hlinksldjump"/>
              </a:rPr>
              <a:t> </a:t>
            </a:r>
            <a:r>
              <a:rPr lang="en-CA" sz="2400" b="0" i="0" dirty="0">
                <a:solidFill>
                  <a:srgbClr val="000000"/>
                </a:solidFill>
                <a:effectLst/>
                <a:latin typeface="Calibri" panose="020F0502020204030204" pitchFamily="34" charset="0"/>
              </a:rPr>
              <a:t>Banks as well as other lending institutions can offer a type of debt which allows you to take out funds up to your credit limit without having to make a request each time. You will have to make a minimum monthly payment, though. The interest rate on lines of credit is usually much lower than a credit card. </a:t>
            </a:r>
            <a:endParaRPr lang="en-CA" sz="2400" b="0" i="0" dirty="0">
              <a:solidFill>
                <a:srgbClr val="000000"/>
              </a:solidFill>
              <a:effectLst/>
              <a:latin typeface="Segoe UI" panose="020B0502040204020203" pitchFamily="34" charset="0"/>
            </a:endParaRPr>
          </a:p>
          <a:p>
            <a:pPr marL="342900" indent="-342900" algn="l" rtl="0" fontAlgn="base">
              <a:buFont typeface="Arial" panose="020B0604020202020204" pitchFamily="34" charset="0"/>
              <a:buChar char="•"/>
            </a:pPr>
            <a:r>
              <a:rPr lang="en-CA" sz="2400" b="0" i="0" u="sng" dirty="0">
                <a:solidFill>
                  <a:srgbClr val="000000"/>
                </a:solidFill>
                <a:effectLst/>
                <a:latin typeface="Calibri" panose="020F0502020204030204" pitchFamily="34" charset="0"/>
                <a:hlinkClick r:id="rId6" action="ppaction://hlinksldjump"/>
              </a:rPr>
              <a:t>Budget Variance</a:t>
            </a:r>
            <a:r>
              <a:rPr lang="en-CA" sz="2400" b="0" i="0" dirty="0">
                <a:solidFill>
                  <a:srgbClr val="000000"/>
                </a:solidFill>
                <a:effectLst/>
                <a:latin typeface="Calibri" panose="020F0502020204030204" pitchFamily="34" charset="0"/>
                <a:hlinkClick r:id="rId6" action="ppaction://hlinksldjump"/>
              </a:rPr>
              <a:t> </a:t>
            </a:r>
            <a:r>
              <a:rPr lang="en-CA" sz="2400" b="0" i="0" dirty="0">
                <a:solidFill>
                  <a:srgbClr val="000000"/>
                </a:solidFill>
                <a:effectLst/>
                <a:latin typeface="Calibri" panose="020F0502020204030204" pitchFamily="34" charset="0"/>
              </a:rPr>
              <a:t>With budgeting, things never go exactly as planned. It is important to compare your predictions against the actual performance of your business as shown in your bookkeeping. It can point to dangers in the future if cash in flow is less than anticipated, or if your expenses are higher than you thought. You must then make some adjustments to make sure your business is healthy. </a:t>
            </a:r>
            <a:endParaRPr lang="en-CA" sz="2400" b="0" i="0" dirty="0">
              <a:solidFill>
                <a:srgbClr val="000000"/>
              </a:solidFill>
              <a:effectLst/>
              <a:latin typeface="Segoe UI" panose="020B0502040204020203" pitchFamily="34" charset="0"/>
            </a:endParaRPr>
          </a:p>
        </p:txBody>
      </p:sp>
      <p:sp>
        <p:nvSpPr>
          <p:cNvPr id="3" name="Rectangle 2">
            <a:extLst>
              <a:ext uri="{FF2B5EF4-FFF2-40B4-BE49-F238E27FC236}">
                <a16:creationId xmlns:a16="http://schemas.microsoft.com/office/drawing/2014/main" id="{E7236E68-D210-43DA-AF03-FEFF49677A61}"/>
              </a:ext>
            </a:extLst>
          </p:cNvPr>
          <p:cNvSpPr/>
          <p:nvPr/>
        </p:nvSpPr>
        <p:spPr>
          <a:xfrm>
            <a:off x="8190525" y="76788"/>
            <a:ext cx="3295457" cy="72336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CA" sz="2400" dirty="0">
                <a:ln w="0"/>
                <a:solidFill>
                  <a:schemeClr val="tx1"/>
                </a:solidFill>
                <a:effectLst>
                  <a:outerShdw blurRad="38100" dist="19050" dir="2700000" algn="tl" rotWithShape="0">
                    <a:schemeClr val="dk1">
                      <a:alpha val="40000"/>
                    </a:schemeClr>
                  </a:outerShdw>
                </a:effectLst>
              </a:rPr>
              <a:t>Click on the word to go back to that slide.</a:t>
            </a:r>
            <a:endParaRPr lang="en-US" sz="2400" dirty="0">
              <a:ln w="0"/>
              <a:solidFill>
                <a:schemeClr val="tx1"/>
              </a:solidFill>
              <a:effectLst>
                <a:outerShdw blurRad="38100" dist="19050" dir="2700000" algn="tl" rotWithShape="0">
                  <a:schemeClr val="dk1">
                    <a:alpha val="40000"/>
                  </a:schemeClr>
                </a:outerShdw>
              </a:effectLst>
            </a:endParaRPr>
          </a:p>
        </p:txBody>
      </p:sp>
      <p:pic>
        <p:nvPicPr>
          <p:cNvPr id="10" name="Audio 9">
            <a:hlinkClick r:id="" action="ppaction://media"/>
            <a:extLst>
              <a:ext uri="{FF2B5EF4-FFF2-40B4-BE49-F238E27FC236}">
                <a16:creationId xmlns:a16="http://schemas.microsoft.com/office/drawing/2014/main" id="{4C058B44-FDDD-4578-823A-D85BC76F10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618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212F-5924-4CD8-AE31-82CF9BE81277}"/>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Lesson 2: The Mouseover Glossary</a:t>
            </a:r>
            <a:endParaRPr lang="en-US"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AA5CA93-EB23-4BD6-AE07-9310C2AB0A34}"/>
              </a:ext>
            </a:extLst>
          </p:cNvPr>
          <p:cNvSpPr>
            <a:spLocks noGrp="1"/>
          </p:cNvSpPr>
          <p:nvPr>
            <p:ph idx="1"/>
          </p:nvPr>
        </p:nvSpPr>
        <p:spPr/>
        <p:txBody>
          <a:bodyPr/>
          <a:lstStyle/>
          <a:p>
            <a:r>
              <a:rPr lang="en-CA" dirty="0"/>
              <a:t>The mouseover glossary functions like an interactive dictionary to help you become familiar with certain words and terms.</a:t>
            </a:r>
          </a:p>
          <a:p>
            <a:r>
              <a:rPr lang="en-CA" dirty="0"/>
              <a:t>These terms will often be related to the field of entrepreneurship, such as a </a:t>
            </a:r>
            <a:r>
              <a:rPr lang="en-CA" sz="2800" b="0" i="0" dirty="0">
                <a:effectLst/>
                <a:latin typeface="Calibri" panose="020F0502020204030204" pitchFamily="34" charset="0"/>
                <a:hlinkClick r:id="rId2" action="ppaction://hlinksldjump" tooltip="Banks as well as other lending institutions can offer a type of debt which allows you to take out funds up to your credit limit without having to make a request each time. You will have to make a minimum monthly payment, though."/>
              </a:rPr>
              <a:t>line of credit.</a:t>
            </a:r>
            <a:endParaRPr lang="en-CA" sz="2800" b="0" i="0" dirty="0">
              <a:effectLst/>
              <a:latin typeface="Calibri" panose="020F0502020204030204" pitchFamily="34" charset="0"/>
            </a:endParaRPr>
          </a:p>
          <a:p>
            <a:r>
              <a:rPr lang="en-US" dirty="0"/>
              <a:t>Terms will be highlighted with a pop-up definition and, if clicked, will lead you to the full glossary page. </a:t>
            </a:r>
          </a:p>
          <a:p>
            <a:endParaRPr lang="en-US" dirty="0"/>
          </a:p>
          <a:p>
            <a:pPr marL="0" indent="0">
              <a:buNone/>
            </a:pPr>
            <a:r>
              <a:rPr lang="en-US" dirty="0">
                <a:solidFill>
                  <a:schemeClr val="accent5">
                    <a:lumMod val="75000"/>
                  </a:schemeClr>
                </a:solidFill>
              </a:rPr>
              <a:t>                    Now click (or hit the forward key) to advance! </a:t>
            </a:r>
          </a:p>
        </p:txBody>
      </p:sp>
    </p:spTree>
    <p:extLst>
      <p:ext uri="{BB962C8B-B14F-4D97-AF65-F5344CB8AC3E}">
        <p14:creationId xmlns:p14="http://schemas.microsoft.com/office/powerpoint/2010/main" val="3473992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8E7C-596C-4316-95D4-190157041736}"/>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Lesson 3: Instructional Videos</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14C763B-7666-490B-BBE6-2EA83988239B}"/>
              </a:ext>
            </a:extLst>
          </p:cNvPr>
          <p:cNvSpPr>
            <a:spLocks noGrp="1"/>
          </p:cNvSpPr>
          <p:nvPr>
            <p:ph idx="1"/>
          </p:nvPr>
        </p:nvSpPr>
        <p:spPr/>
        <p:txBody>
          <a:bodyPr/>
          <a:lstStyle/>
          <a:p>
            <a:r>
              <a:rPr lang="en-CA" dirty="0"/>
              <a:t>At a point in the presentation, a slide will appear with a link to a video with information relevant to the topic of the module. </a:t>
            </a:r>
          </a:p>
          <a:p>
            <a:pPr marL="0" indent="0">
              <a:buNone/>
            </a:pPr>
            <a:endParaRPr lang="en-CA" dirty="0"/>
          </a:p>
          <a:p>
            <a:pPr marL="0" indent="0">
              <a:buNone/>
            </a:pPr>
            <a:endParaRPr lang="en-US" dirty="0"/>
          </a:p>
        </p:txBody>
      </p:sp>
      <p:sp>
        <p:nvSpPr>
          <p:cNvPr id="4" name="TextBox 3">
            <a:extLst>
              <a:ext uri="{FF2B5EF4-FFF2-40B4-BE49-F238E27FC236}">
                <a16:creationId xmlns:a16="http://schemas.microsoft.com/office/drawing/2014/main" id="{FF38640D-4E12-4C84-A53D-A6BE2BB502A6}"/>
              </a:ext>
            </a:extLst>
          </p:cNvPr>
          <p:cNvSpPr txBox="1"/>
          <p:nvPr/>
        </p:nvSpPr>
        <p:spPr>
          <a:xfrm rot="21097212">
            <a:off x="679968" y="3785615"/>
            <a:ext cx="5687568" cy="1384995"/>
          </a:xfrm>
          <a:prstGeom prst="rect">
            <a:avLst/>
          </a:prstGeom>
          <a:noFill/>
        </p:spPr>
        <p:txBody>
          <a:bodyPr wrap="square" rtlCol="0">
            <a:spAutoFit/>
          </a:bodyPr>
          <a:lstStyle/>
          <a:p>
            <a:r>
              <a:rPr lang="en-CA" sz="2800" dirty="0">
                <a:hlinkClick r:id="rId4" action="ppaction://hlinksldjump"/>
              </a:rPr>
              <a:t>These links will be highlighted and will appear as any other text in the presentation! </a:t>
            </a:r>
            <a:endParaRPr lang="en-US" sz="2800" dirty="0"/>
          </a:p>
        </p:txBody>
      </p:sp>
      <p:pic>
        <p:nvPicPr>
          <p:cNvPr id="2050" name="Picture 2" descr="Online Video Icon | T&amp;S Online Marketing">
            <a:extLst>
              <a:ext uri="{FF2B5EF4-FFF2-40B4-BE49-F238E27FC236}">
                <a16:creationId xmlns:a16="http://schemas.microsoft.com/office/drawing/2014/main" id="{EFEE5C8F-B754-480B-9091-2532409C5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9974" y="3143823"/>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Audio 6">
            <a:hlinkClick r:id="" action="ppaction://media"/>
            <a:extLst>
              <a:ext uri="{FF2B5EF4-FFF2-40B4-BE49-F238E27FC236}">
                <a16:creationId xmlns:a16="http://schemas.microsoft.com/office/drawing/2014/main" id="{31CE7655-59A9-47DB-84BB-C2A0245403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910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ACD1-E7C4-4525-AC9A-5BB0B7B3E893}"/>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Instructional Videos</a:t>
            </a:r>
            <a:endParaRPr lang="en-US" b="1" dirty="0">
              <a:latin typeface="Arial" panose="020B0604020202020204" pitchFamily="34" charset="0"/>
              <a:cs typeface="Arial" panose="020B0604020202020204" pitchFamily="34" charset="0"/>
            </a:endParaRPr>
          </a:p>
        </p:txBody>
      </p:sp>
      <p:pic>
        <p:nvPicPr>
          <p:cNvPr id="3" name="Old Movie Countdown Timer With Sound Effect HD FREE with download link">
            <a:hlinkClick r:id="" action="ppaction://media"/>
            <a:extLst>
              <a:ext uri="{FF2B5EF4-FFF2-40B4-BE49-F238E27FC236}">
                <a16:creationId xmlns:a16="http://schemas.microsoft.com/office/drawing/2014/main" id="{C7C98742-9610-4C69-83D9-2762F550E6FB}"/>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 xmlns:asvg="http://schemas.microsoft.com/office/drawing/2016/SVG/main" r:embed="rId5"/>
              </a:ext>
            </a:extLst>
          </a:blip>
          <a:stretch>
            <a:fillRect/>
          </a:stretch>
        </p:blipFill>
        <p:spPr>
          <a:xfrm>
            <a:off x="10160000" y="0"/>
            <a:ext cx="2032000" cy="1143000"/>
          </a:xfrm>
          <a:prstGeom prst="rect">
            <a:avLst/>
          </a:prstGeom>
        </p:spPr>
      </p:pic>
      <p:sp>
        <p:nvSpPr>
          <p:cNvPr id="4" name="TextBox 3">
            <a:extLst>
              <a:ext uri="{FF2B5EF4-FFF2-40B4-BE49-F238E27FC236}">
                <a16:creationId xmlns:a16="http://schemas.microsoft.com/office/drawing/2014/main" id="{EE327478-6B55-48D0-871B-5A2C76FF6715}"/>
              </a:ext>
            </a:extLst>
          </p:cNvPr>
          <p:cNvSpPr txBox="1"/>
          <p:nvPr/>
        </p:nvSpPr>
        <p:spPr>
          <a:xfrm>
            <a:off x="256032" y="1814977"/>
            <a:ext cx="11274552" cy="3416320"/>
          </a:xfrm>
          <a:prstGeom prst="rect">
            <a:avLst/>
          </a:prstGeom>
          <a:noFill/>
        </p:spPr>
        <p:txBody>
          <a:bodyPr wrap="square" rtlCol="0">
            <a:spAutoFit/>
          </a:bodyPr>
          <a:lstStyle/>
          <a:p>
            <a:r>
              <a:rPr lang="en-CA" sz="2400" dirty="0"/>
              <a:t>If, for whatever reason, you exited the video prematurely or want to re-watch it, it can be replayed by hovering your mouse on the video box in the top right hand corner, and clicking play on the bar that appears. </a:t>
            </a:r>
          </a:p>
          <a:p>
            <a:endParaRPr lang="en-CA" sz="2400" dirty="0"/>
          </a:p>
          <a:p>
            <a:r>
              <a:rPr lang="en-CA" sz="2400" dirty="0"/>
              <a:t>Once finished, there will be a short re-cap given of what the video was about to prepare you for the upcoming quizzes.</a:t>
            </a:r>
          </a:p>
          <a:p>
            <a:endParaRPr lang="en-CA" sz="2400" dirty="0"/>
          </a:p>
          <a:p>
            <a:r>
              <a:rPr lang="en-CA" sz="2400" dirty="0"/>
              <a:t>But in this case, since there are no real quizzes and we can all count backwards from 10, we’ll just continue with the presentation!</a:t>
            </a:r>
            <a:endParaRPr lang="en-US" sz="2400" dirty="0"/>
          </a:p>
        </p:txBody>
      </p:sp>
    </p:spTree>
    <p:extLst>
      <p:ext uri="{BB962C8B-B14F-4D97-AF65-F5344CB8AC3E}">
        <p14:creationId xmlns:p14="http://schemas.microsoft.com/office/powerpoint/2010/main" val="25082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6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49423A0-BB48-478E-B607-12A685EEF450}"/>
              </a:ext>
            </a:extLst>
          </p:cNvPr>
          <p:cNvSpPr/>
          <p:nvPr/>
        </p:nvSpPr>
        <p:spPr>
          <a:xfrm>
            <a:off x="6968766" y="5063993"/>
            <a:ext cx="615695" cy="53935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D8527C4-7FED-4FC2-A10A-0365C27F3929}"/>
              </a:ext>
            </a:extLst>
          </p:cNvPr>
          <p:cNvSpPr/>
          <p:nvPr/>
        </p:nvSpPr>
        <p:spPr>
          <a:xfrm>
            <a:off x="6995679" y="5723335"/>
            <a:ext cx="615695" cy="53935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7E4DB3-2269-40F9-AC9D-AFA9BDA3B415}"/>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Lesson 4: Quizzes </a:t>
            </a:r>
            <a:endParaRPr lang="en-US"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4FF49A8-091E-41CF-9E43-F39A48409937}"/>
              </a:ext>
            </a:extLst>
          </p:cNvPr>
          <p:cNvSpPr txBox="1"/>
          <p:nvPr/>
        </p:nvSpPr>
        <p:spPr>
          <a:xfrm>
            <a:off x="630936" y="1856232"/>
            <a:ext cx="11310982" cy="2308324"/>
          </a:xfrm>
          <a:prstGeom prst="rect">
            <a:avLst/>
          </a:prstGeom>
          <a:noFill/>
        </p:spPr>
        <p:txBody>
          <a:bodyPr wrap="none" rtlCol="0">
            <a:spAutoFit/>
          </a:bodyPr>
          <a:lstStyle/>
          <a:p>
            <a:r>
              <a:rPr lang="en-CA" sz="2400" dirty="0"/>
              <a:t>Quizzes will be given in each module to test your knowledge of the subjects being taught.</a:t>
            </a:r>
          </a:p>
          <a:p>
            <a:endParaRPr lang="en-CA" sz="2400" dirty="0"/>
          </a:p>
          <a:p>
            <a:pPr marL="342900" indent="-342900">
              <a:buFont typeface="Arial" panose="020B0604020202020204" pitchFamily="34" charset="0"/>
              <a:buChar char="•"/>
            </a:pPr>
            <a:r>
              <a:rPr lang="en-CA" sz="2400" dirty="0"/>
              <a:t>They will be given in either True/False or multiple choice formats. </a:t>
            </a:r>
          </a:p>
          <a:p>
            <a:pPr marL="342900" indent="-342900">
              <a:buFont typeface="Arial" panose="020B0604020202020204" pitchFamily="34" charset="0"/>
              <a:buChar char="•"/>
            </a:pPr>
            <a:r>
              <a:rPr lang="en-CA" sz="2400" dirty="0"/>
              <a:t>It is important to only navigate these sections by clicking the respective buttons – </a:t>
            </a:r>
            <a:br>
              <a:rPr lang="en-CA" sz="2400" dirty="0"/>
            </a:br>
            <a:r>
              <a:rPr lang="en-CA" sz="2400" dirty="0"/>
              <a:t>skipping past them will result in a failure to complete the module and will likely make </a:t>
            </a:r>
            <a:br>
              <a:rPr lang="en-CA" sz="2400" dirty="0"/>
            </a:br>
            <a:r>
              <a:rPr lang="en-CA" sz="2400" dirty="0"/>
              <a:t>you lost in the slides!  </a:t>
            </a:r>
            <a:endParaRPr lang="en-US" sz="2400" dirty="0"/>
          </a:p>
        </p:txBody>
      </p:sp>
      <p:sp>
        <p:nvSpPr>
          <p:cNvPr id="4" name="TextBox 3">
            <a:extLst>
              <a:ext uri="{FF2B5EF4-FFF2-40B4-BE49-F238E27FC236}">
                <a16:creationId xmlns:a16="http://schemas.microsoft.com/office/drawing/2014/main" id="{D3405677-B08E-4D3E-8D22-72FD8D0CFF4D}"/>
              </a:ext>
            </a:extLst>
          </p:cNvPr>
          <p:cNvSpPr txBox="1"/>
          <p:nvPr/>
        </p:nvSpPr>
        <p:spPr>
          <a:xfrm>
            <a:off x="404112" y="4443984"/>
            <a:ext cx="5045712" cy="461665"/>
          </a:xfrm>
          <a:prstGeom prst="rect">
            <a:avLst/>
          </a:prstGeom>
          <a:noFill/>
        </p:spPr>
        <p:txBody>
          <a:bodyPr wrap="square" rtlCol="0">
            <a:spAutoFit/>
          </a:bodyPr>
          <a:lstStyle/>
          <a:p>
            <a:pPr algn="ctr"/>
            <a:r>
              <a:rPr lang="en-CA" sz="2400" dirty="0">
                <a:ln w="0"/>
                <a:solidFill>
                  <a:schemeClr val="accent1"/>
                </a:solidFill>
                <a:effectLst>
                  <a:outerShdw blurRad="38100" dist="25400" dir="5400000" algn="ctr" rotWithShape="0">
                    <a:srgbClr val="6E747A">
                      <a:alpha val="43000"/>
                    </a:srgbClr>
                  </a:outerShdw>
                </a:effectLst>
              </a:rPr>
              <a:t>Examples of Buttons (do not click):</a:t>
            </a:r>
            <a:endParaRPr lang="en-US" sz="2400" dirty="0">
              <a:ln w="0"/>
              <a:solidFill>
                <a:schemeClr val="accent1"/>
              </a:solidFill>
              <a:effectLst>
                <a:outerShdw blurRad="38100" dist="25400" dir="5400000" algn="ctr" rotWithShape="0">
                  <a:srgbClr val="6E747A">
                    <a:alpha val="43000"/>
                  </a:srgbClr>
                </a:outerShdw>
              </a:effectLst>
            </a:endParaRPr>
          </a:p>
        </p:txBody>
      </p:sp>
      <p:sp>
        <p:nvSpPr>
          <p:cNvPr id="11" name="Rectangle: Rounded Corners 10">
            <a:hlinkClick r:id="" action="ppaction://noaction"/>
            <a:extLst>
              <a:ext uri="{FF2B5EF4-FFF2-40B4-BE49-F238E27FC236}">
                <a16:creationId xmlns:a16="http://schemas.microsoft.com/office/drawing/2014/main" id="{1985EF1D-1E12-404E-9864-854000839308}"/>
              </a:ext>
            </a:extLst>
          </p:cNvPr>
          <p:cNvSpPr/>
          <p:nvPr/>
        </p:nvSpPr>
        <p:spPr>
          <a:xfrm>
            <a:off x="1001049" y="5034177"/>
            <a:ext cx="1256522" cy="1138334"/>
          </a:xfrm>
          <a:prstGeom prst="round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800" dirty="0"/>
              <a:t>True</a:t>
            </a:r>
            <a:endParaRPr lang="en-US" sz="2800" dirty="0"/>
          </a:p>
        </p:txBody>
      </p:sp>
      <p:sp>
        <p:nvSpPr>
          <p:cNvPr id="12" name="Rectangle: Rounded Corners 11">
            <a:hlinkClick r:id="rId4" action="ppaction://hlinksldjump"/>
            <a:extLst>
              <a:ext uri="{FF2B5EF4-FFF2-40B4-BE49-F238E27FC236}">
                <a16:creationId xmlns:a16="http://schemas.microsoft.com/office/drawing/2014/main" id="{355FE926-35D7-4237-9608-1B72C050788D}"/>
              </a:ext>
            </a:extLst>
          </p:cNvPr>
          <p:cNvSpPr/>
          <p:nvPr/>
        </p:nvSpPr>
        <p:spPr>
          <a:xfrm>
            <a:off x="3654075" y="4944002"/>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
        <p:nvSpPr>
          <p:cNvPr id="14" name="TextBox 13">
            <a:extLst>
              <a:ext uri="{FF2B5EF4-FFF2-40B4-BE49-F238E27FC236}">
                <a16:creationId xmlns:a16="http://schemas.microsoft.com/office/drawing/2014/main" id="{00EDB7BA-844F-4761-B495-E76E49864915}"/>
              </a:ext>
            </a:extLst>
          </p:cNvPr>
          <p:cNvSpPr txBox="1"/>
          <p:nvPr/>
        </p:nvSpPr>
        <p:spPr>
          <a:xfrm>
            <a:off x="6995679" y="4800618"/>
            <a:ext cx="2830141" cy="1462067"/>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 action="ppaction://noaction"/>
              </a:rPr>
              <a:t>A.</a:t>
            </a:r>
            <a:r>
              <a:rPr lang="en-CA" sz="2400" dirty="0">
                <a:solidFill>
                  <a:srgbClr val="000000"/>
                </a:solidFill>
                <a:latin typeface="Tw Cen MT" panose="020B0602020104020603" pitchFamily="34" charset="0"/>
              </a:rPr>
              <a:t>    Answer A</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 action="ppaction://noaction"/>
              </a:rPr>
              <a:t>B.</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 </a:t>
            </a:r>
            <a:r>
              <a:rPr lang="en-CA" sz="2400" dirty="0">
                <a:solidFill>
                  <a:srgbClr val="000000"/>
                </a:solidFill>
                <a:latin typeface="Tw Cen MT" panose="020B0602020104020603" pitchFamily="34" charset="0"/>
              </a:rPr>
              <a:t>   Answer B</a:t>
            </a:r>
            <a:endParaRPr lang="en-CA" sz="2400" b="0" i="0" dirty="0">
              <a:solidFill>
                <a:srgbClr val="000000"/>
              </a:solidFill>
              <a:effectLst/>
              <a:latin typeface="Segoe UI" panose="020B0502040204020203" pitchFamily="34" charset="0"/>
            </a:endParaRPr>
          </a:p>
        </p:txBody>
      </p:sp>
      <p:pic>
        <p:nvPicPr>
          <p:cNvPr id="22" name="Audio 21">
            <a:hlinkClick r:id="" action="ppaction://media"/>
            <a:extLst>
              <a:ext uri="{FF2B5EF4-FFF2-40B4-BE49-F238E27FC236}">
                <a16:creationId xmlns:a16="http://schemas.microsoft.com/office/drawing/2014/main" id="{E207AE60-646C-4527-8D92-4658D48C76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095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7|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1470</TotalTime>
  <Words>592</Words>
  <Application>Microsoft Office PowerPoint</Application>
  <PresentationFormat>Widescreen</PresentationFormat>
  <Paragraphs>66</Paragraphs>
  <Slides>18</Slides>
  <Notes>1</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Cooper Black</vt:lpstr>
      <vt:lpstr>Segoe UI</vt:lpstr>
      <vt:lpstr>Tw Cen MT</vt:lpstr>
      <vt:lpstr>Office Theme</vt:lpstr>
      <vt:lpstr>Entrepreneur Local Learning Centers</vt:lpstr>
      <vt:lpstr>SEMINAR 0: introduction to the modules </vt:lpstr>
      <vt:lpstr>Lesson 1: Navigating the Presentation </vt:lpstr>
      <vt:lpstr>Lesson 2: The Mouseover Glossary </vt:lpstr>
      <vt:lpstr>GLOSSARY</vt:lpstr>
      <vt:lpstr>Lesson 2: The Mouseover Glossary</vt:lpstr>
      <vt:lpstr>Lesson 3: Instructional Videos</vt:lpstr>
      <vt:lpstr>Instructional Videos</vt:lpstr>
      <vt:lpstr>Lesson 4: Quizzes </vt:lpstr>
      <vt:lpstr>TRUE OR FALSE</vt:lpstr>
      <vt:lpstr>PowerPoint Presentation</vt:lpstr>
      <vt:lpstr>PowerPoint Presentation</vt:lpstr>
      <vt:lpstr>MULTIPLE CHOICE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Entrepreneur Local Learning Centers</dc:title>
  <dc:creator>Keilan Baker</dc:creator>
  <cp:lastModifiedBy>Dave McMullen</cp:lastModifiedBy>
  <cp:revision>23</cp:revision>
  <dcterms:created xsi:type="dcterms:W3CDTF">2021-05-31T00:05:48Z</dcterms:created>
  <dcterms:modified xsi:type="dcterms:W3CDTF">2021-06-01T01:44:33Z</dcterms:modified>
</cp:coreProperties>
</file>