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7" r:id="rId1"/>
  </p:sldMasterIdLst>
  <p:notesMasterIdLst>
    <p:notesMasterId r:id="rId34"/>
  </p:notesMasterIdLst>
  <p:handoutMasterIdLst>
    <p:handoutMasterId r:id="rId35"/>
  </p:handoutMasterIdLst>
  <p:sldIdLst>
    <p:sldId id="256" r:id="rId2"/>
    <p:sldId id="488" r:id="rId3"/>
    <p:sldId id="338" r:id="rId4"/>
    <p:sldId id="426" r:id="rId5"/>
    <p:sldId id="455" r:id="rId6"/>
    <p:sldId id="456" r:id="rId7"/>
    <p:sldId id="457" r:id="rId8"/>
    <p:sldId id="458" r:id="rId9"/>
    <p:sldId id="459" r:id="rId10"/>
    <p:sldId id="460" r:id="rId11"/>
    <p:sldId id="462" r:id="rId12"/>
    <p:sldId id="310" r:id="rId13"/>
    <p:sldId id="471" r:id="rId14"/>
    <p:sldId id="472" r:id="rId15"/>
    <p:sldId id="473" r:id="rId16"/>
    <p:sldId id="474" r:id="rId17"/>
    <p:sldId id="475" r:id="rId18"/>
    <p:sldId id="476" r:id="rId19"/>
    <p:sldId id="364" r:id="rId20"/>
    <p:sldId id="482" r:id="rId21"/>
    <p:sldId id="483" r:id="rId22"/>
    <p:sldId id="484" r:id="rId23"/>
    <p:sldId id="485" r:id="rId24"/>
    <p:sldId id="486" r:id="rId25"/>
    <p:sldId id="487" r:id="rId26"/>
    <p:sldId id="464" r:id="rId27"/>
    <p:sldId id="477" r:id="rId28"/>
    <p:sldId id="478" r:id="rId29"/>
    <p:sldId id="447" r:id="rId30"/>
    <p:sldId id="479" r:id="rId31"/>
    <p:sldId id="480" r:id="rId32"/>
    <p:sldId id="481" r:id="rId33"/>
  </p:sldIdLst>
  <p:sldSz cx="9144000" cy="6858000" type="screen4x3"/>
  <p:notesSz cx="6858000" cy="9144000"/>
  <p:custDataLst>
    <p:tags r:id="rId36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indows User" initials="WU" lastIdx="1" clrIdx="0">
    <p:extLst>
      <p:ext uri="{19B8F6BF-5375-455C-9EA6-DF929625EA0E}">
        <p15:presenceInfo xmlns:p15="http://schemas.microsoft.com/office/powerpoint/2012/main" userId="Windows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884"/>
    <a:srgbClr val="FFCC00"/>
    <a:srgbClr val="EAE696"/>
    <a:srgbClr val="FF764B"/>
    <a:srgbClr val="000000"/>
    <a:srgbClr val="F4EE00"/>
    <a:srgbClr val="2AD313"/>
    <a:srgbClr val="1D910D"/>
    <a:srgbClr val="FFD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A9C491-4B5C-A6A7-4CC6-7FFCE0594D72}" v="2" dt="2020-08-17T00:24:10.786"/>
    <p1510:client id="{511E2587-38C7-9C76-4C19-C96D79199C9A}" v="2" dt="2020-08-17T21:02:37.574"/>
    <p1510:client id="{9DBFB8B2-D8D5-0B0B-D90A-1B8F4CD5D328}" v="4" dt="2020-01-26T01:31:53.699"/>
    <p1510:client id="{A52D54D4-F496-44A4-9694-A38407D42217}" v="8" dt="2020-01-16T17:22:32.263"/>
    <p1510:client id="{D2292EF2-524C-FAD3-F99C-CC84C61BBFB6}" v="1" dt="2020-06-26T16:06:02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ilan.baker@hotmail.com" userId="S::urn:spo:guest#keilan.baker@hotmail.com::" providerId="AD" clId="Web-{A52D54D4-F496-44A4-9694-A38407D42217}"/>
    <pc:docChg chg="modSld">
      <pc:chgData name="keilan.baker@hotmail.com" userId="S::urn:spo:guest#keilan.baker@hotmail.com::" providerId="AD" clId="Web-{A52D54D4-F496-44A4-9694-A38407D42217}" dt="2020-01-16T17:22:32.263" v="6" actId="14100"/>
      <pc:docMkLst>
        <pc:docMk/>
      </pc:docMkLst>
      <pc:sldChg chg="modSp">
        <pc:chgData name="keilan.baker@hotmail.com" userId="S::urn:spo:guest#keilan.baker@hotmail.com::" providerId="AD" clId="Web-{A52D54D4-F496-44A4-9694-A38407D42217}" dt="2020-01-16T17:22:32.263" v="6" actId="14100"/>
        <pc:sldMkLst>
          <pc:docMk/>
          <pc:sldMk cId="0" sldId="426"/>
        </pc:sldMkLst>
        <pc:spChg chg="mod">
          <ac:chgData name="keilan.baker@hotmail.com" userId="S::urn:spo:guest#keilan.baker@hotmail.com::" providerId="AD" clId="Web-{A52D54D4-F496-44A4-9694-A38407D42217}" dt="2020-01-16T17:22:32.263" v="6" actId="14100"/>
          <ac:spMkLst>
            <pc:docMk/>
            <pc:sldMk cId="0" sldId="426"/>
            <ac:spMk id="10246" creationId="{00000000-0000-0000-0000-000000000000}"/>
          </ac:spMkLst>
        </pc:spChg>
      </pc:sldChg>
      <pc:sldChg chg="modSp">
        <pc:chgData name="keilan.baker@hotmail.com" userId="S::urn:spo:guest#keilan.baker@hotmail.com::" providerId="AD" clId="Web-{A52D54D4-F496-44A4-9694-A38407D42217}" dt="2020-01-15T22:33:51.654" v="4" actId="20577"/>
        <pc:sldMkLst>
          <pc:docMk/>
          <pc:sldMk cId="0" sldId="455"/>
        </pc:sldMkLst>
        <pc:spChg chg="mod">
          <ac:chgData name="keilan.baker@hotmail.com" userId="S::urn:spo:guest#keilan.baker@hotmail.com::" providerId="AD" clId="Web-{A52D54D4-F496-44A4-9694-A38407D42217}" dt="2020-01-15T22:33:51.654" v="4" actId="20577"/>
          <ac:spMkLst>
            <pc:docMk/>
            <pc:sldMk cId="0" sldId="455"/>
            <ac:spMk id="12290" creationId="{00000000-0000-0000-0000-000000000000}"/>
          </ac:spMkLst>
        </pc:spChg>
      </pc:sldChg>
    </pc:docChg>
  </pc:docChgLst>
  <pc:docChgLst>
    <pc:chgData name="keilan.baker@hotmail.com" userId="S::urn:spo:guest#keilan.baker@hotmail.com::" providerId="AD" clId="Web-{3CA9C491-4B5C-A6A7-4CC6-7FFCE0594D72}"/>
    <pc:docChg chg="modSld">
      <pc:chgData name="keilan.baker@hotmail.com" userId="S::urn:spo:guest#keilan.baker@hotmail.com::" providerId="AD" clId="Web-{3CA9C491-4B5C-A6A7-4CC6-7FFCE0594D72}" dt="2020-08-17T00:24:10.786" v="1" actId="20577"/>
      <pc:docMkLst>
        <pc:docMk/>
      </pc:docMkLst>
      <pc:sldChg chg="modSp">
        <pc:chgData name="keilan.baker@hotmail.com" userId="S::urn:spo:guest#keilan.baker@hotmail.com::" providerId="AD" clId="Web-{3CA9C491-4B5C-A6A7-4CC6-7FFCE0594D72}" dt="2020-08-17T00:24:10.786" v="1" actId="20577"/>
        <pc:sldMkLst>
          <pc:docMk/>
          <pc:sldMk cId="2240734569" sldId="488"/>
        </pc:sldMkLst>
        <pc:spChg chg="mod">
          <ac:chgData name="keilan.baker@hotmail.com" userId="S::urn:spo:guest#keilan.baker@hotmail.com::" providerId="AD" clId="Web-{3CA9C491-4B5C-A6A7-4CC6-7FFCE0594D72}" dt="2020-08-17T00:24:10.786" v="1" actId="20577"/>
          <ac:spMkLst>
            <pc:docMk/>
            <pc:sldMk cId="2240734569" sldId="488"/>
            <ac:spMk id="2050" creationId="{00000000-0000-0000-0000-000000000000}"/>
          </ac:spMkLst>
        </pc:spChg>
      </pc:sldChg>
    </pc:docChg>
  </pc:docChgLst>
  <pc:docChgLst>
    <pc:chgData name="keilan.baker@hotmail.com" userId="S::urn:spo:guest#keilan.baker@hotmail.com::" providerId="AD" clId="Web-{D2292EF2-524C-FAD3-F99C-CC84C61BBFB6}"/>
    <pc:docChg chg="modSld">
      <pc:chgData name="keilan.baker@hotmail.com" userId="S::urn:spo:guest#keilan.baker@hotmail.com::" providerId="AD" clId="Web-{D2292EF2-524C-FAD3-F99C-CC84C61BBFB6}" dt="2020-06-26T16:06:02.461" v="0" actId="14100"/>
      <pc:docMkLst>
        <pc:docMk/>
      </pc:docMkLst>
      <pc:sldChg chg="modSp">
        <pc:chgData name="keilan.baker@hotmail.com" userId="S::urn:spo:guest#keilan.baker@hotmail.com::" providerId="AD" clId="Web-{D2292EF2-524C-FAD3-F99C-CC84C61BBFB6}" dt="2020-06-26T16:06:02.461" v="0" actId="14100"/>
        <pc:sldMkLst>
          <pc:docMk/>
          <pc:sldMk cId="0" sldId="464"/>
        </pc:sldMkLst>
        <pc:spChg chg="mod">
          <ac:chgData name="keilan.baker@hotmail.com" userId="S::urn:spo:guest#keilan.baker@hotmail.com::" providerId="AD" clId="Web-{D2292EF2-524C-FAD3-F99C-CC84C61BBFB6}" dt="2020-06-26T16:06:02.461" v="0" actId="14100"/>
          <ac:spMkLst>
            <pc:docMk/>
            <pc:sldMk cId="0" sldId="464"/>
            <ac:spMk id="7" creationId="{00000000-0000-0000-0000-000000000000}"/>
          </ac:spMkLst>
        </pc:spChg>
      </pc:sldChg>
    </pc:docChg>
  </pc:docChgLst>
  <pc:docChgLst>
    <pc:chgData name="keilan.baker@hotmail.com" userId="S::urn:spo:guest#keilan.baker@hotmail.com::" providerId="AD" clId="Web-{9DBFB8B2-D8D5-0B0B-D90A-1B8F4CD5D328}"/>
    <pc:docChg chg="modSld">
      <pc:chgData name="keilan.baker@hotmail.com" userId="S::urn:spo:guest#keilan.baker@hotmail.com::" providerId="AD" clId="Web-{9DBFB8B2-D8D5-0B0B-D90A-1B8F4CD5D328}" dt="2020-01-26T01:31:53.699" v="2"/>
      <pc:docMkLst>
        <pc:docMk/>
      </pc:docMkLst>
      <pc:sldChg chg="addSp delSp">
        <pc:chgData name="keilan.baker@hotmail.com" userId="S::urn:spo:guest#keilan.baker@hotmail.com::" providerId="AD" clId="Web-{9DBFB8B2-D8D5-0B0B-D90A-1B8F4CD5D328}" dt="2020-01-26T00:21:14.515" v="1"/>
        <pc:sldMkLst>
          <pc:docMk/>
          <pc:sldMk cId="0" sldId="256"/>
        </pc:sldMkLst>
        <pc:picChg chg="add del">
          <ac:chgData name="keilan.baker@hotmail.com" userId="S::urn:spo:guest#keilan.baker@hotmail.com::" providerId="AD" clId="Web-{9DBFB8B2-D8D5-0B0B-D90A-1B8F4CD5D328}" dt="2020-01-26T00:21:14.515" v="1"/>
          <ac:picMkLst>
            <pc:docMk/>
            <pc:sldMk cId="0" sldId="256"/>
            <ac:picMk id="7" creationId="{EEFA3B38-7B0A-4DE8-AD50-169296892491}"/>
          </ac:picMkLst>
        </pc:picChg>
      </pc:sldChg>
      <pc:sldChg chg="delSp">
        <pc:chgData name="keilan.baker@hotmail.com" userId="S::urn:spo:guest#keilan.baker@hotmail.com::" providerId="AD" clId="Web-{9DBFB8B2-D8D5-0B0B-D90A-1B8F4CD5D328}" dt="2020-01-26T01:31:53.699" v="2"/>
        <pc:sldMkLst>
          <pc:docMk/>
          <pc:sldMk cId="0" sldId="468"/>
        </pc:sldMkLst>
        <pc:spChg chg="del">
          <ac:chgData name="keilan.baker@hotmail.com" userId="S::urn:spo:guest#keilan.baker@hotmail.com::" providerId="AD" clId="Web-{9DBFB8B2-D8D5-0B0B-D90A-1B8F4CD5D328}" dt="2020-01-26T01:31:53.699" v="2"/>
          <ac:spMkLst>
            <pc:docMk/>
            <pc:sldMk cId="0" sldId="468"/>
            <ac:spMk id="3" creationId="{00000000-0000-0000-0000-000000000000}"/>
          </ac:spMkLst>
        </pc:spChg>
      </pc:sldChg>
    </pc:docChg>
  </pc:docChgLst>
  <pc:docChgLst>
    <pc:chgData name="Betsy Tukkiapik" userId="S::betsytu@kativik.qc.ca::feffacfb-9eb0-4260-a027-6399057c9b96" providerId="AD" clId="Web-{511E2587-38C7-9C76-4C19-C96D79199C9A}"/>
    <pc:docChg chg="modSld">
      <pc:chgData name="Betsy Tukkiapik" userId="S::betsytu@kativik.qc.ca::feffacfb-9eb0-4260-a027-6399057c9b96" providerId="AD" clId="Web-{511E2587-38C7-9C76-4C19-C96D79199C9A}" dt="2020-08-17T21:02:37.574" v="1" actId="14100"/>
      <pc:docMkLst>
        <pc:docMk/>
      </pc:docMkLst>
      <pc:sldChg chg="modSp">
        <pc:chgData name="Betsy Tukkiapik" userId="S::betsytu@kativik.qc.ca::feffacfb-9eb0-4260-a027-6399057c9b96" providerId="AD" clId="Web-{511E2587-38C7-9C76-4C19-C96D79199C9A}" dt="2020-08-17T21:00:58.105" v="0" actId="14100"/>
        <pc:sldMkLst>
          <pc:docMk/>
          <pc:sldMk cId="0" sldId="458"/>
        </pc:sldMkLst>
        <pc:spChg chg="mod">
          <ac:chgData name="Betsy Tukkiapik" userId="S::betsytu@kativik.qc.ca::feffacfb-9eb0-4260-a027-6399057c9b96" providerId="AD" clId="Web-{511E2587-38C7-9C76-4C19-C96D79199C9A}" dt="2020-08-17T21:00:58.105" v="0" actId="14100"/>
          <ac:spMkLst>
            <pc:docMk/>
            <pc:sldMk cId="0" sldId="458"/>
            <ac:spMk id="18435" creationId="{00000000-0000-0000-0000-000000000000}"/>
          </ac:spMkLst>
        </pc:spChg>
      </pc:sldChg>
      <pc:sldChg chg="modSp">
        <pc:chgData name="Betsy Tukkiapik" userId="S::betsytu@kativik.qc.ca::feffacfb-9eb0-4260-a027-6399057c9b96" providerId="AD" clId="Web-{511E2587-38C7-9C76-4C19-C96D79199C9A}" dt="2020-08-17T21:02:37.574" v="1" actId="14100"/>
        <pc:sldMkLst>
          <pc:docMk/>
          <pc:sldMk cId="0" sldId="459"/>
        </pc:sldMkLst>
        <pc:spChg chg="mod">
          <ac:chgData name="Betsy Tukkiapik" userId="S::betsytu@kativik.qc.ca::feffacfb-9eb0-4260-a027-6399057c9b96" providerId="AD" clId="Web-{511E2587-38C7-9C76-4C19-C96D79199C9A}" dt="2020-08-17T21:02:37.574" v="1" actId="14100"/>
          <ac:spMkLst>
            <pc:docMk/>
            <pc:sldMk cId="0" sldId="459"/>
            <ac:spMk id="5" creationId="{00000000-0000-0000-0000-000000000000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7-14T01:57:00.301" idx="1">
    <p:pos x="10" y="10"/>
    <p:text>Not sure of the answer here, but the presentation states liking risk and being outgoing as essential qualities for starting a business.</p:text>
    <p:extLst>
      <p:ext uri="{C676402C-5697-4E1C-873F-D02D1690AC5C}">
        <p15:threadingInfo xmlns:p15="http://schemas.microsoft.com/office/powerpoint/2012/main" timeZoneBias="24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+mn-cs"/>
              </a:defRPr>
            </a:lvl1pPr>
          </a:lstStyle>
          <a:p>
            <a:pPr>
              <a:defRPr/>
            </a:pPr>
            <a:fld id="{59729A8F-6A9E-4A53-99A1-16B6DE131724}" type="datetimeFigureOut">
              <a:rPr lang="en-US"/>
              <a:pPr>
                <a:defRPr/>
              </a:pPr>
              <a:t>8/17/2020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57FA742-3512-4770-94CF-4DC98B94E8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AB671B23-1FAF-417B-9662-D103C5E6D16A}" type="datetimeFigureOut">
              <a:rPr lang="en-US"/>
              <a:pPr>
                <a:defRPr/>
              </a:pPr>
              <a:t>8/17/2020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0EBB18B-587E-4D5E-9828-B636A19F328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17197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7893C85-EB2E-4318-901C-A3AB50D25613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4948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7893C85-EB2E-4318-901C-A3AB50D25613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316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5285736-F43D-4E80-83B4-A39E42712428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014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270C62C-482F-488E-96EA-05C1E2EB7B8D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589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D0F58AB-D32E-4FDE-A0E7-19CB88076A20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2871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596A3AD-2BC9-4741-8D59-BDE457CF37DF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39627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B9D901A-B53D-49D4-9756-3A3F497A69F5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758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C95F7EB-F097-4318-9FB7-4D96F3BF7F81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7148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5380D6A-92DE-4AA4-BD62-20F94CA6BE2F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3239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7394952-445D-4515-AD35-5331425FC7F2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2728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457200" eaLnBrk="1" hangingPunct="1"/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90A2310-D644-4B4E-9459-1BFC4164EE1D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35889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9084AFD-7828-481E-905B-E4374F9F9F1F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2671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457200" eaLnBrk="1" hangingPunct="1"/>
            <a:endParaRPr lang="en-US" altLang="en-US"/>
          </a:p>
        </p:txBody>
      </p:sp>
      <p:sp>
        <p:nvSpPr>
          <p:cNvPr id="31748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F75A82B7-FA2E-4015-AAF6-86B3C41A4DE5}" type="slidenum">
              <a:rPr lang="en-US" altLang="en-US">
                <a:solidFill>
                  <a:srgbClr val="727272"/>
                </a:solidFill>
                <a:latin typeface="Marker Felt"/>
                <a:ea typeface="ヒラギノ明朝 ProN W3"/>
                <a:cs typeface="ヒラギノ明朝 ProN W3"/>
                <a:sym typeface="Marker Felt"/>
              </a:rPr>
              <a:pPr algn="r" eaLnBrk="1" hangingPunct="1">
                <a:spcBef>
                  <a:spcPct val="0"/>
                </a:spcBef>
              </a:pPr>
              <a:t>19</a:t>
            </a:fld>
            <a:endParaRPr lang="en-US" altLang="en-US">
              <a:solidFill>
                <a:srgbClr val="727272"/>
              </a:solidFill>
              <a:latin typeface="Marker Felt"/>
              <a:ea typeface="ヒラギノ明朝 ProN W3"/>
              <a:cs typeface="ヒラギノ明朝 ProN W3"/>
              <a:sym typeface="Marker Felt"/>
            </a:endParaRPr>
          </a:p>
        </p:txBody>
      </p:sp>
    </p:spTree>
    <p:extLst>
      <p:ext uri="{BB962C8B-B14F-4D97-AF65-F5344CB8AC3E}">
        <p14:creationId xmlns:p14="http://schemas.microsoft.com/office/powerpoint/2010/main" val="7084893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4BE826D-FFF5-4600-9479-AE651282E1A0}" type="slidenum">
              <a:rPr lang="en-US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26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0583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F76437-3AD4-49D2-A7C0-5FBD1657373A}" type="slidenum">
              <a:rPr lang="en-US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29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598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CF4B9-2F6D-469D-B77F-D8C2002F42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F0344E-1789-4635-BC68-2EDE73B5B7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267931-AB49-441D-A667-344192E35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9BACA-57C1-4052-8642-43DFA3E61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06903-DA34-45A3-82A2-C2A46C72C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936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9B66B-A028-4D74-94E0-4CC27B04C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0821-92EF-468E-9380-A0D83CE53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47EC8-626A-4D24-8547-4A1875F6C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0A873-EA6C-4999-A04A-F0091F8BD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97DD0-87CF-461E-AA68-676AEABFA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760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4D12C-CD37-4FF2-AFA5-54873E66A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025D4-40C8-449A-A750-96A361DE8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8BE8C-6502-4F09-824D-2E051F11D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2537E-0687-40F9-A1A9-B15751D12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FB6D7-58C4-4054-A3D3-4CF8C9FA6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682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43282-9B61-4ED1-B0AC-5022C955E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5C9D1-8F22-44B7-81D8-2BE76D67CE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D065A-CFEE-44E2-92A1-9BBFAF14E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18466-FD20-4210-BB47-B8765AEB5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21CC1E-9F51-436E-AE89-A7CDAA503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21AA6D-5293-4DB5-8B94-48454A731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307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4427D-1CB9-4915-A565-7FAD9C34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2E555E-64D2-41D8-91E2-E51056DD28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2EF4AB-897D-49B0-ADB1-F696BA61E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C424A3-982C-4EAB-9D76-218AA9B7C8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649E28-CAE5-4885-BB3B-EFCA939AA7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C2887A-966A-443C-8636-1274287EA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143A7D-E261-4BE4-A27A-CA246A63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687434-4CD2-4C35-948D-9C3B44311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40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C88C5-C9A3-4802-B07C-7DBD5F6BA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46718D-816F-4732-990E-54FAC6F5C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037649-94E6-44E6-81F0-D47610E82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D52E30-5CE8-4963-AF00-FE7F9B586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35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7C137D-D873-4441-A26A-384D428AB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EB4AFD-8618-4B4A-A5E0-F02D008A5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D19AB1-D289-483B-AA0D-FC95F7D4E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422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E02E3-6104-41B8-B735-33DFA6E7F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68E58-B843-4E2E-9BC5-30D694119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FC9B25-D16B-48EA-BDE9-2D64718B5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A616D9-CBD7-4FAF-B71F-4B8F13A85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60886F-0B70-4AEE-8076-0CAB6DFFA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CF586A-AE12-450A-9873-CD396ADEF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865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C8BA-F854-4FCC-B7FB-592429DD0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DD202-8ED2-4E4C-9055-A5A6D0CFB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2DA0C7-8DAB-4A98-93B4-3E3BED3DD3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C390AA-08AE-45C6-9CBD-EFE553008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963992-D131-41D1-80F9-C8A3EC7D7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13186D-1549-4147-B7FA-B014B19F2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541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72979-2D36-4914-B5C2-E3753E973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E2834-B9A0-4CDD-88FB-B409C79FE1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DEE51-9877-4E54-A938-A99DD5A6E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334A4-FEE3-4DCD-B2B6-81B89FEB7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A2D89-204B-4F35-B64B-55F07D6DE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71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E0198A-6F2C-4B9B-88A5-29CD940BE7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721172-C34F-4ED4-B27B-8BBE561805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4EA5D-FF6D-4D1C-8A35-A6405B28C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8/17/2020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32AC9-6F1D-4FAE-8B95-BE42D75E0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D3865-2168-40EE-8F5E-F085A965C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903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2-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order-for-text-and-graphic"/>
          <p:cNvSpPr/>
          <p:nvPr userDrawn="1"/>
        </p:nvSpPr>
        <p:spPr>
          <a:xfrm>
            <a:off x="304800" y="228600"/>
            <a:ext cx="8534400" cy="5791200"/>
          </a:xfrm>
          <a:prstGeom prst="roundRect">
            <a:avLst>
              <a:gd name="adj" fmla="val 11600"/>
            </a:avLst>
          </a:prstGeom>
          <a:solidFill>
            <a:schemeClr val="bg1">
              <a:alpha val="75000"/>
            </a:schemeClr>
          </a:solidFill>
          <a:ln w="3175"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000">
              <a:solidFill>
                <a:schemeClr val="tx1"/>
              </a:solidFill>
            </a:endParaRPr>
          </a:p>
          <a:p>
            <a:pPr algn="ctr" eaLnBrk="1" hangingPunct="1">
              <a:defRPr/>
            </a:pPr>
            <a:endParaRPr lang="en-US" sz="2000">
              <a:solidFill>
                <a:schemeClr val="tx1"/>
              </a:solidFill>
            </a:endParaRPr>
          </a:p>
          <a:p>
            <a:pPr algn="ctr" eaLnBrk="1" hangingPunct="1">
              <a:defRPr/>
            </a:pPr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8" name="slide-text"/>
          <p:cNvSpPr>
            <a:spLocks noGrp="1"/>
          </p:cNvSpPr>
          <p:nvPr>
            <p:ph type="body" sz="quarter" idx="13"/>
          </p:nvPr>
        </p:nvSpPr>
        <p:spPr>
          <a:xfrm>
            <a:off x="762000" y="533400"/>
            <a:ext cx="4267200" cy="5105400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graphic"/>
          <p:cNvSpPr>
            <a:spLocks noGrp="1"/>
          </p:cNvSpPr>
          <p:nvPr>
            <p:ph type="pic" sz="quarter" idx="14"/>
          </p:nvPr>
        </p:nvSpPr>
        <p:spPr>
          <a:xfrm>
            <a:off x="5638800" y="1143000"/>
            <a:ext cx="2819400" cy="38862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24364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749320-D1F0-4137-930E-8E4B77DF0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108095-0C9D-4E5F-955B-17F18AB82D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58487F-69A9-4FE9-95A5-6169B65759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D4C3DC5A-B633-4B35-9788-F5AB160B682B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  <a:cs typeface="+mn-cs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8/17/2020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8FD83-5BCA-4E0C-9A48-67734EA02A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832BB-3145-476C-BA5E-9D87810699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A90A02F3-4255-4C54-99DD-912A274ED4A3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  <a:cs typeface="+mn-cs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3220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  <p:sldLayoutId id="2147483966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Relationship Id="rId5" Type="http://schemas.openxmlformats.org/officeDocument/2006/relationships/slide" Target="slide17.xml"/><Relationship Id="rId4" Type="http://schemas.openxmlformats.org/officeDocument/2006/relationships/slide" Target="slide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5.xml"/><Relationship Id="rId5" Type="http://schemas.openxmlformats.org/officeDocument/2006/relationships/slide" Target="slide21.xml"/><Relationship Id="rId4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slide" Target="slide3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813" y="299289"/>
            <a:ext cx="9120187" cy="1600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6000" b="1">
                <a:latin typeface="Cooper Black" panose="0208090404030B020404" pitchFamily="18" charset="0"/>
                <a:cs typeface="Arial" panose="020B0604020202020204" pitchFamily="34" charset="0"/>
              </a:rPr>
              <a:t>Entrepreneur</a:t>
            </a:r>
            <a:br>
              <a:rPr lang="en-US" sz="6000" b="1">
                <a:latin typeface="Cooper Black" panose="0208090404030B020404" pitchFamily="18" charset="0"/>
                <a:cs typeface="Arial" panose="020B0604020202020204" pitchFamily="34" charset="0"/>
              </a:rPr>
            </a:br>
            <a:r>
              <a:rPr lang="en-US" sz="6000" b="1">
                <a:latin typeface="Cooper Black" panose="0208090404030B020404" pitchFamily="18" charset="0"/>
                <a:cs typeface="Arial" panose="020B0604020202020204" pitchFamily="34" charset="0"/>
              </a:rPr>
              <a:t>Local Learning Centers</a:t>
            </a:r>
            <a:endParaRPr lang="en-US" sz="6000" b="1" i="1">
              <a:latin typeface="Cooper Black" panose="0208090404030B020404" pitchFamily="18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4953000" y="4038600"/>
            <a:ext cx="1524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endParaRPr lang="en-US" sz="2800" b="1" ker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1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444552"/>
            <a:ext cx="6297827" cy="1576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1" y="2682838"/>
            <a:ext cx="2939921" cy="2885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200" y="4561056"/>
            <a:ext cx="5334000" cy="190424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813" y="2320110"/>
            <a:ext cx="9120187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4000" b="1">
                <a:latin typeface="Arial"/>
                <a:cs typeface="Arial"/>
              </a:rPr>
              <a:t>SEMINAR 1:</a:t>
            </a:r>
            <a:b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>
                <a:latin typeface="Arial"/>
                <a:cs typeface="Arial"/>
              </a:rPr>
              <a:t>THE TRAITS OF THE ENTREPRENEUR</a:t>
            </a:r>
            <a:b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i="1">
                <a:latin typeface="Arial"/>
                <a:cs typeface="Arial"/>
              </a:rPr>
              <a:t>Do you have what it takes?</a:t>
            </a: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4953000" y="4038600"/>
            <a:ext cx="1524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endParaRPr lang="en-US" sz="2800" b="1" ker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148" name="Imag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3" y="6235700"/>
            <a:ext cx="1414462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6235700"/>
            <a:ext cx="2232025" cy="55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275" y="6207125"/>
            <a:ext cx="59531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773906" y="3672870"/>
            <a:ext cx="761999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When preparing to launch a new business project, some key skills are required to assure its success.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These are </a:t>
            </a:r>
            <a:r>
              <a:rPr lang="en-US" sz="2400" u="sng">
                <a:solidFill>
                  <a:srgbClr val="000000"/>
                </a:solidFill>
                <a:latin typeface="Tw Cen MT" panose="020B0602020104020603" pitchFamily="34" charset="0"/>
              </a:rPr>
              <a:t>8 personal qualities and skills needed in order to succeed in any business project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: </a:t>
            </a:r>
            <a:endParaRPr lang="en-US" sz="2400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734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Are You Able To Manage Risk And Keep Focused?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419100" y="1524000"/>
            <a:ext cx="8305800" cy="2514600"/>
          </a:xfrm>
        </p:spPr>
        <p:txBody>
          <a:bodyPr>
            <a:normAutofit/>
          </a:bodyPr>
          <a:lstStyle/>
          <a:p>
            <a:pPr marL="0" indent="0" algn="ctr" eaLnBrk="1" hangingPunct="1">
              <a:buFontTx/>
              <a:buNone/>
            </a:pPr>
            <a:r>
              <a:rPr lang="en-US" altLang="en-US" sz="2400" b="1"/>
              <a:t>Can you manage the risk of a business?</a:t>
            </a:r>
          </a:p>
          <a:p>
            <a:pPr marL="0" indent="0" algn="ctr" eaLnBrk="1" hangingPunct="1">
              <a:buFontTx/>
              <a:buNone/>
            </a:pPr>
            <a:r>
              <a:rPr lang="en-US" altLang="en-US" sz="2400" b="1"/>
              <a:t>Are you ready to lose everything?</a:t>
            </a:r>
          </a:p>
          <a:p>
            <a:pPr marL="0" indent="0" algn="ctr" eaLnBrk="1" hangingPunct="1">
              <a:buFontTx/>
              <a:buNone/>
            </a:pPr>
            <a:r>
              <a:rPr lang="en-US" altLang="en-US" sz="2400" b="1"/>
              <a:t>Can you lead a project and a team without losing sight of the end goal?</a:t>
            </a:r>
          </a:p>
          <a:p>
            <a:pPr marL="0" indent="0" algn="ctr" eaLnBrk="1" hangingPunct="1">
              <a:buFontTx/>
              <a:buNone/>
            </a:pPr>
            <a:endParaRPr lang="en-US" altLang="en-US" sz="280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3352800" y="5055824"/>
            <a:ext cx="5943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buFontTx/>
              <a:buNone/>
              <a:defRPr/>
            </a:pPr>
            <a:r>
              <a:rPr lang="en-US" altLang="en-US" sz="2400" kern="0"/>
              <a:t>Being a leader and not giving up on sight of troubles.</a:t>
            </a:r>
          </a:p>
        </p:txBody>
      </p:sp>
      <p:sp>
        <p:nvSpPr>
          <p:cNvPr id="8198" name="TextBox 7"/>
          <p:cNvSpPr txBox="1">
            <a:spLocks noChangeArrowheads="1"/>
          </p:cNvSpPr>
          <p:nvPr/>
        </p:nvSpPr>
        <p:spPr bwMode="auto">
          <a:xfrm rot="-2082791">
            <a:off x="2512942" y="4233070"/>
            <a:ext cx="228441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3030347"/>
            <a:ext cx="2286000" cy="176707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19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819150" y="400287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US" altLang="en-US" sz="6600" b="1">
                <a:latin typeface="Arial" panose="020B0604020202020204" pitchFamily="34" charset="0"/>
                <a:cs typeface="Arial" panose="020B0604020202020204" pitchFamily="34" charset="0"/>
              </a:rPr>
              <a:t>Are You Creative?</a:t>
            </a:r>
          </a:p>
        </p:txBody>
      </p:sp>
      <p:sp>
        <p:nvSpPr>
          <p:cNvPr id="10243" name="Content Placeholder 4"/>
          <p:cNvSpPr>
            <a:spLocks noGrp="1"/>
          </p:cNvSpPr>
          <p:nvPr>
            <p:ph idx="1"/>
          </p:nvPr>
        </p:nvSpPr>
        <p:spPr>
          <a:xfrm>
            <a:off x="152400" y="1785938"/>
            <a:ext cx="5700712" cy="2438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altLang="en-US"/>
              <a:t>- What is it that you do differently from the others?</a:t>
            </a:r>
          </a:p>
          <a:p>
            <a:pPr marL="0" indent="0">
              <a:buFontTx/>
              <a:buNone/>
            </a:pPr>
            <a:r>
              <a:rPr lang="en-US" altLang="en-US"/>
              <a:t>- How imaginative can you be?</a:t>
            </a:r>
          </a:p>
        </p:txBody>
      </p:sp>
      <p:sp>
        <p:nvSpPr>
          <p:cNvPr id="5" name="Content Placeholder 4"/>
          <p:cNvSpPr txBox="1">
            <a:spLocks/>
          </p:cNvSpPr>
          <p:nvPr/>
        </p:nvSpPr>
        <p:spPr bwMode="auto">
          <a:xfrm>
            <a:off x="1143000" y="4947207"/>
            <a:ext cx="7239000" cy="1643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en-US" altLang="en-US" sz="2400" kern="0"/>
              <a:t>Being imaginative and able to think outside the box to differentiate your business from the competition.</a:t>
            </a:r>
          </a:p>
        </p:txBody>
      </p:sp>
      <p:sp>
        <p:nvSpPr>
          <p:cNvPr id="10246" name="TextBox 2"/>
          <p:cNvSpPr txBox="1">
            <a:spLocks noChangeArrowheads="1"/>
          </p:cNvSpPr>
          <p:nvPr/>
        </p:nvSpPr>
        <p:spPr bwMode="auto">
          <a:xfrm rot="19320000">
            <a:off x="242225" y="3948869"/>
            <a:ext cx="2295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47074">
            <a:off x="5383279" y="2097398"/>
            <a:ext cx="3505200" cy="2628900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2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sz="5600">
                <a:latin typeface="Arial" panose="020B0604020202020204" pitchFamily="34" charset="0"/>
                <a:cs typeface="Arial" panose="020B0604020202020204" pitchFamily="34" charset="0"/>
              </a:rPr>
              <a:t>Do You Believe In Yourself And What You Do?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52400" y="1527494"/>
            <a:ext cx="8305800" cy="2514600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</a:pPr>
            <a:r>
              <a:rPr lang="en-US" altLang="en-US" sz="2400"/>
              <a:t>- Do you show that you believe in your business and in your capacities?</a:t>
            </a:r>
          </a:p>
          <a:p>
            <a:pPr marL="0" indent="0" eaLnBrk="1" hangingPunct="1">
              <a:buFontTx/>
              <a:buNone/>
            </a:pPr>
            <a:r>
              <a:rPr lang="en-US" altLang="en-US" sz="2400"/>
              <a:t>- Can others be reassured when looking at you?</a:t>
            </a:r>
          </a:p>
          <a:p>
            <a:pPr marL="0" indent="0" eaLnBrk="1" hangingPunct="1">
              <a:buFontTx/>
              <a:buNone/>
            </a:pPr>
            <a:endParaRPr lang="en-US" altLang="en-US" sz="240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685800" y="4834997"/>
            <a:ext cx="6019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r>
              <a:rPr lang="en-US" altLang="en-US" sz="2400" kern="0"/>
              <a:t>Being able to gather information, uncover problems and quickly find the appropriate solutions based on facts.</a:t>
            </a:r>
          </a:p>
        </p:txBody>
      </p:sp>
      <p:sp>
        <p:nvSpPr>
          <p:cNvPr id="12294" name="TextBox 7"/>
          <p:cNvSpPr txBox="1">
            <a:spLocks noChangeArrowheads="1"/>
          </p:cNvSpPr>
          <p:nvPr/>
        </p:nvSpPr>
        <p:spPr bwMode="auto">
          <a:xfrm rot="-2082791">
            <a:off x="-118840" y="3776822"/>
            <a:ext cx="228441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2784794"/>
            <a:ext cx="3345134" cy="1933176"/>
          </a:xfrm>
          <a:prstGeom prst="roundRect">
            <a:avLst>
              <a:gd name="adj" fmla="val 16667"/>
            </a:avLst>
          </a:prstGeom>
          <a:ln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2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en-US" sz="6000">
                <a:latin typeface="Arial" panose="020B0604020202020204" pitchFamily="34" charset="0"/>
                <a:cs typeface="Arial" panose="020B0604020202020204" pitchFamily="34" charset="0"/>
              </a:rPr>
              <a:t>Do You Like To Analyze?</a:t>
            </a:r>
          </a:p>
        </p:txBody>
      </p:sp>
      <p:sp>
        <p:nvSpPr>
          <p:cNvPr id="14339" name="Content Placeholder 4"/>
          <p:cNvSpPr>
            <a:spLocks noGrp="1"/>
          </p:cNvSpPr>
          <p:nvPr>
            <p:ph idx="1"/>
          </p:nvPr>
        </p:nvSpPr>
        <p:spPr>
          <a:xfrm>
            <a:off x="-22654" y="1976970"/>
            <a:ext cx="5700712" cy="1773237"/>
          </a:xfrm>
        </p:spPr>
        <p:txBody>
          <a:bodyPr>
            <a:normAutofit/>
          </a:bodyPr>
          <a:lstStyle/>
          <a:p>
            <a:r>
              <a:rPr lang="en-US" altLang="en-US" sz="2400"/>
              <a:t>Can you find the information and solutions to potential problems?</a:t>
            </a:r>
          </a:p>
        </p:txBody>
      </p:sp>
      <p:sp>
        <p:nvSpPr>
          <p:cNvPr id="5" name="Content Placeholder 4"/>
          <p:cNvSpPr txBox="1">
            <a:spLocks/>
          </p:cNvSpPr>
          <p:nvPr/>
        </p:nvSpPr>
        <p:spPr bwMode="auto">
          <a:xfrm>
            <a:off x="990600" y="5214938"/>
            <a:ext cx="7239000" cy="1643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en-US" altLang="en-US" sz="2400" kern="0"/>
              <a:t>Being able to gather information, uncover problems and quickly find the appropriate solutions based on facts.</a:t>
            </a:r>
          </a:p>
        </p:txBody>
      </p:sp>
      <p:sp>
        <p:nvSpPr>
          <p:cNvPr id="14342" name="TextBox 2"/>
          <p:cNvSpPr txBox="1">
            <a:spLocks noChangeArrowheads="1"/>
          </p:cNvSpPr>
          <p:nvPr/>
        </p:nvSpPr>
        <p:spPr bwMode="auto">
          <a:xfrm rot="-2339310">
            <a:off x="-27727" y="4283597"/>
            <a:ext cx="22844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3276">
            <a:off x="6477000" y="1293667"/>
            <a:ext cx="2328921" cy="23289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247" y="2863588"/>
            <a:ext cx="3364316" cy="22431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3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en-US" sz="6600" b="1">
                <a:latin typeface="Arial" panose="020B0604020202020204" pitchFamily="34" charset="0"/>
                <a:cs typeface="Arial" panose="020B0604020202020204" pitchFamily="34" charset="0"/>
              </a:rPr>
              <a:t>Are You Flexible?</a:t>
            </a:r>
          </a:p>
        </p:txBody>
      </p:sp>
      <p:sp>
        <p:nvSpPr>
          <p:cNvPr id="16387" name="Content Placeholder 4"/>
          <p:cNvSpPr>
            <a:spLocks noGrp="1"/>
          </p:cNvSpPr>
          <p:nvPr>
            <p:ph idx="1"/>
          </p:nvPr>
        </p:nvSpPr>
        <p:spPr>
          <a:xfrm>
            <a:off x="838200" y="5458849"/>
            <a:ext cx="5929313" cy="1773237"/>
          </a:xfrm>
        </p:spPr>
        <p:txBody>
          <a:bodyPr>
            <a:normAutofit/>
          </a:bodyPr>
          <a:lstStyle/>
          <a:p>
            <a:pPr marL="0" indent="0" algn="ctr">
              <a:buFontTx/>
              <a:buNone/>
            </a:pPr>
            <a:r>
              <a:rPr lang="en-US" altLang="en-US" sz="2400"/>
              <a:t>How quickly are you able to adapt to new information and change the way you work?</a:t>
            </a:r>
          </a:p>
        </p:txBody>
      </p:sp>
      <p:sp>
        <p:nvSpPr>
          <p:cNvPr id="5" name="Content Placeholder 4"/>
          <p:cNvSpPr txBox="1">
            <a:spLocks/>
          </p:cNvSpPr>
          <p:nvPr/>
        </p:nvSpPr>
        <p:spPr bwMode="auto">
          <a:xfrm>
            <a:off x="183356" y="1665975"/>
            <a:ext cx="72390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US" altLang="en-US" sz="2400" kern="0"/>
              <a:t>The ability to find fresh opportunities and rapidly change components of the business to adapt to reality.</a:t>
            </a:r>
          </a:p>
        </p:txBody>
      </p:sp>
      <p:sp>
        <p:nvSpPr>
          <p:cNvPr id="16390" name="TextBox 2"/>
          <p:cNvSpPr txBox="1">
            <a:spLocks noChangeArrowheads="1"/>
          </p:cNvSpPr>
          <p:nvPr/>
        </p:nvSpPr>
        <p:spPr bwMode="auto">
          <a:xfrm rot="-2339310">
            <a:off x="7107" y="4705351"/>
            <a:ext cx="22860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55004">
            <a:off x="4761256" y="2328774"/>
            <a:ext cx="3948981" cy="22213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  <p:bldP spid="163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en-US" sz="6000" b="1">
                <a:latin typeface="Arial" panose="020B0604020202020204" pitchFamily="34" charset="0"/>
                <a:cs typeface="Arial" panose="020B0604020202020204" pitchFamily="34" charset="0"/>
              </a:rPr>
              <a:t>Are You A Professional?</a:t>
            </a:r>
          </a:p>
        </p:txBody>
      </p:sp>
      <p:sp>
        <p:nvSpPr>
          <p:cNvPr id="18435" name="Content Placeholder 4"/>
          <p:cNvSpPr>
            <a:spLocks noGrp="1"/>
          </p:cNvSpPr>
          <p:nvPr>
            <p:ph idx="1"/>
          </p:nvPr>
        </p:nvSpPr>
        <p:spPr>
          <a:xfrm>
            <a:off x="729582" y="1942035"/>
            <a:ext cx="4906056" cy="1773238"/>
          </a:xfrm>
        </p:spPr>
        <p:txBody>
          <a:bodyPr>
            <a:normAutofit/>
          </a:bodyPr>
          <a:lstStyle/>
          <a:p>
            <a:pPr marL="0" indent="0">
              <a:buFontTx/>
              <a:buNone/>
            </a:pPr>
            <a:r>
              <a:rPr lang="en-US" altLang="en-US" sz="2400"/>
              <a:t>Can we rely on you?</a:t>
            </a:r>
          </a:p>
          <a:p>
            <a:pPr marL="0" indent="0">
              <a:buFontTx/>
              <a:buNone/>
            </a:pPr>
            <a:r>
              <a:rPr lang="en-US" altLang="en-US" sz="2400"/>
              <a:t>How do you treat people around you?</a:t>
            </a:r>
          </a:p>
        </p:txBody>
      </p:sp>
      <p:sp>
        <p:nvSpPr>
          <p:cNvPr id="5" name="Content Placeholder 4"/>
          <p:cNvSpPr txBox="1">
            <a:spLocks/>
          </p:cNvSpPr>
          <p:nvPr/>
        </p:nvSpPr>
        <p:spPr bwMode="auto">
          <a:xfrm>
            <a:off x="1428750" y="5156583"/>
            <a:ext cx="70866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en-US" altLang="en-US" sz="2400" kern="0"/>
              <a:t>Being respectful of all parties involved in the business and being accountable at all times.</a:t>
            </a:r>
          </a:p>
        </p:txBody>
      </p:sp>
      <p:sp>
        <p:nvSpPr>
          <p:cNvPr id="18437" name="TextBox 2"/>
          <p:cNvSpPr txBox="1">
            <a:spLocks noChangeArrowheads="1"/>
          </p:cNvSpPr>
          <p:nvPr/>
        </p:nvSpPr>
        <p:spPr bwMode="auto">
          <a:xfrm rot="-2339310">
            <a:off x="190500" y="3902075"/>
            <a:ext cx="22844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9045">
            <a:off x="5641531" y="2045496"/>
            <a:ext cx="2964753" cy="2881740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  <a:scene3d>
            <a:camera prst="perspectiveRight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84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en-US" sz="6600" b="1">
                <a:latin typeface="Arial" panose="020B0604020202020204" pitchFamily="34" charset="0"/>
                <a:cs typeface="Arial" panose="020B0604020202020204" pitchFamily="34" charset="0"/>
              </a:rPr>
              <a:t>Are You An Optimist?</a:t>
            </a:r>
          </a:p>
        </p:txBody>
      </p:sp>
      <p:sp>
        <p:nvSpPr>
          <p:cNvPr id="20483" name="Content Placeholder 4"/>
          <p:cNvSpPr>
            <a:spLocks noGrp="1"/>
          </p:cNvSpPr>
          <p:nvPr>
            <p:ph idx="1"/>
          </p:nvPr>
        </p:nvSpPr>
        <p:spPr>
          <a:xfrm>
            <a:off x="-152400" y="2126455"/>
            <a:ext cx="4983163" cy="1773237"/>
          </a:xfrm>
        </p:spPr>
        <p:txBody>
          <a:bodyPr>
            <a:normAutofit/>
          </a:bodyPr>
          <a:lstStyle/>
          <a:p>
            <a:pPr marL="0" indent="0" algn="ctr">
              <a:buFontTx/>
              <a:buNone/>
            </a:pPr>
            <a:r>
              <a:rPr lang="en-US" altLang="en-US" sz="2400" b="1"/>
              <a:t>Are you seen as a positive person?</a:t>
            </a:r>
          </a:p>
        </p:txBody>
      </p:sp>
      <p:sp>
        <p:nvSpPr>
          <p:cNvPr id="5" name="Content Placeholder 4"/>
          <p:cNvSpPr txBox="1">
            <a:spLocks/>
          </p:cNvSpPr>
          <p:nvPr/>
        </p:nvSpPr>
        <p:spPr bwMode="auto">
          <a:xfrm>
            <a:off x="2425678" y="5550807"/>
            <a:ext cx="5486400" cy="1307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en-US" altLang="en-US" sz="2400" kern="0"/>
              <a:t>Seeing the positive side of any situation.</a:t>
            </a:r>
          </a:p>
        </p:txBody>
      </p:sp>
      <p:sp>
        <p:nvSpPr>
          <p:cNvPr id="20485" name="TextBox 2"/>
          <p:cNvSpPr txBox="1">
            <a:spLocks noChangeArrowheads="1"/>
          </p:cNvSpPr>
          <p:nvPr/>
        </p:nvSpPr>
        <p:spPr bwMode="auto">
          <a:xfrm rot="20635464">
            <a:off x="1365909" y="4497368"/>
            <a:ext cx="22844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86000"/>
            <a:ext cx="4328160" cy="27051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048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723900" y="101074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US" altLang="en-US" sz="4400" b="1">
                <a:latin typeface="Arial" panose="020B0604020202020204" pitchFamily="34" charset="0"/>
                <a:cs typeface="Arial" panose="020B0604020202020204" pitchFamily="34" charset="0"/>
              </a:rPr>
              <a:t>Are You Able To Be Structured And Disciplined?</a:t>
            </a:r>
          </a:p>
        </p:txBody>
      </p:sp>
      <p:sp>
        <p:nvSpPr>
          <p:cNvPr id="22531" name="Content Placeholder 4"/>
          <p:cNvSpPr>
            <a:spLocks noGrp="1"/>
          </p:cNvSpPr>
          <p:nvPr>
            <p:ph idx="1"/>
          </p:nvPr>
        </p:nvSpPr>
        <p:spPr>
          <a:xfrm>
            <a:off x="73819" y="1810814"/>
            <a:ext cx="5700712" cy="177323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altLang="en-US" b="1"/>
              <a:t>Are you able to follow a plan or an agenda?</a:t>
            </a:r>
          </a:p>
          <a:p>
            <a:pPr marL="0" indent="0">
              <a:buFontTx/>
              <a:buNone/>
            </a:pPr>
            <a:r>
              <a:rPr lang="en-US" altLang="en-US" b="1"/>
              <a:t>Are you able to follow instructions?</a:t>
            </a:r>
          </a:p>
        </p:txBody>
      </p:sp>
      <p:sp>
        <p:nvSpPr>
          <p:cNvPr id="22534" name="TextBox 2"/>
          <p:cNvSpPr txBox="1">
            <a:spLocks noChangeArrowheads="1"/>
          </p:cNvSpPr>
          <p:nvPr/>
        </p:nvSpPr>
        <p:spPr bwMode="auto">
          <a:xfrm rot="-2339310">
            <a:off x="615950" y="4210050"/>
            <a:ext cx="22844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/>
              <a:t>Qualities of an Entrepreneur </a:t>
            </a:r>
            <a:endParaRPr lang="en-CA" altLang="en-US" sz="2400" b="1"/>
          </a:p>
        </p:txBody>
      </p:sp>
      <p:sp>
        <p:nvSpPr>
          <p:cNvPr id="5" name="Content Placeholder 4"/>
          <p:cNvSpPr txBox="1">
            <a:spLocks/>
          </p:cNvSpPr>
          <p:nvPr/>
        </p:nvSpPr>
        <p:spPr bwMode="auto">
          <a:xfrm>
            <a:off x="1736484" y="5029200"/>
            <a:ext cx="6586537" cy="164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en-US" altLang="en-US" sz="2400" kern="0">
                <a:latin typeface="Arial" panose="020B0604020202020204" pitchFamily="34" charset="0"/>
                <a:cs typeface="Arial" panose="020B0604020202020204" pitchFamily="34" charset="0"/>
              </a:rPr>
              <a:t>Having enough structure to make sure you do not forget or botch what is expected from you.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54264">
            <a:off x="5315564" y="1753384"/>
            <a:ext cx="2949068" cy="294906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CA" sz="4800" b="1">
                <a:latin typeface="Arial" panose="020B0604020202020204" pitchFamily="34" charset="0"/>
                <a:cs typeface="Arial" panose="020B0604020202020204" pitchFamily="34" charset="0"/>
              </a:rPr>
              <a:t>The 15 Characteristics Of Effective Entrepreneurs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/>
              <a:t>Many successful business people share the same traits. </a:t>
            </a:r>
            <a:r>
              <a:rPr lang="en-US">
                <a:hlinkClick r:id="rId3" action="ppaction://hlinksldjump"/>
              </a:rPr>
              <a:t>This video talks about the most important ones, and some will surprise you. </a:t>
            </a:r>
            <a:endParaRPr lang="en-US"/>
          </a:p>
          <a:p>
            <a:pPr fontAlgn="base"/>
            <a:endParaRPr lang="en-US"/>
          </a:p>
          <a:p>
            <a:pPr fontAlgn="base"/>
            <a:endParaRPr lang="en-US"/>
          </a:p>
          <a:p>
            <a:pPr marL="0" indent="0" fontAlgn="base">
              <a:buNone/>
            </a:pPr>
            <a:r>
              <a:rPr lang="en-US"/>
              <a:t>There is one word which may need explanation: liquidity. Liquidity means that you have enough access to cash (bank account, cash-on-hand, loans, credit, etc.) to make sure your business is able to stay afloat. </a:t>
            </a:r>
          </a:p>
          <a:p>
            <a:pPr marL="0" indent="0" fontAlgn="base">
              <a:buNone/>
            </a:pPr>
            <a:endParaRPr lang="en-US"/>
          </a:p>
          <a:p>
            <a:endParaRPr lang="en-CA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897392" y="6708"/>
            <a:ext cx="7725778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4000"/>
              <a:t>The 15 Characteristics Of Effective Entrepreneurs</a:t>
            </a:r>
          </a:p>
        </p:txBody>
      </p:sp>
      <p:sp>
        <p:nvSpPr>
          <p:cNvPr id="2" name="Right Arrow Callout 1"/>
          <p:cNvSpPr/>
          <p:nvPr/>
        </p:nvSpPr>
        <p:spPr>
          <a:xfrm>
            <a:off x="37170" y="1163094"/>
            <a:ext cx="1828800" cy="12954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take action</a:t>
            </a:r>
          </a:p>
        </p:txBody>
      </p:sp>
      <p:sp>
        <p:nvSpPr>
          <p:cNvPr id="17" name="Right Arrow Callout 16"/>
          <p:cNvSpPr/>
          <p:nvPr/>
        </p:nvSpPr>
        <p:spPr>
          <a:xfrm>
            <a:off x="1959322" y="1169599"/>
            <a:ext cx="1828800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You’re insecure</a:t>
            </a:r>
          </a:p>
        </p:txBody>
      </p:sp>
      <p:sp>
        <p:nvSpPr>
          <p:cNvPr id="18" name="Right Arrow Callout 17"/>
          <p:cNvSpPr/>
          <p:nvPr/>
        </p:nvSpPr>
        <p:spPr>
          <a:xfrm>
            <a:off x="3881474" y="1169599"/>
            <a:ext cx="1735448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You’re crafty</a:t>
            </a:r>
          </a:p>
        </p:txBody>
      </p:sp>
      <p:sp>
        <p:nvSpPr>
          <p:cNvPr id="19" name="Right Arrow Callout 18"/>
          <p:cNvSpPr/>
          <p:nvPr/>
        </p:nvSpPr>
        <p:spPr>
          <a:xfrm>
            <a:off x="5616922" y="1169599"/>
            <a:ext cx="2015504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You’re obsessed with cash flow</a:t>
            </a:r>
          </a:p>
        </p:txBody>
      </p:sp>
      <p:sp>
        <p:nvSpPr>
          <p:cNvPr id="20" name="Right Arrow Callout 19"/>
          <p:cNvSpPr/>
          <p:nvPr/>
        </p:nvSpPr>
        <p:spPr>
          <a:xfrm rot="5400000">
            <a:off x="7565277" y="1303501"/>
            <a:ext cx="1654502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get into hot water</a:t>
            </a:r>
          </a:p>
        </p:txBody>
      </p:sp>
      <p:sp>
        <p:nvSpPr>
          <p:cNvPr id="21" name="Right Arrow Callout 20"/>
          <p:cNvSpPr/>
          <p:nvPr/>
        </p:nvSpPr>
        <p:spPr>
          <a:xfrm flipH="1">
            <a:off x="7131903" y="2869925"/>
            <a:ext cx="1896479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You’re fearless</a:t>
            </a:r>
          </a:p>
        </p:txBody>
      </p:sp>
      <p:sp>
        <p:nvSpPr>
          <p:cNvPr id="22" name="Right Arrow Callout 21"/>
          <p:cNvSpPr/>
          <p:nvPr/>
        </p:nvSpPr>
        <p:spPr>
          <a:xfrm flipH="1">
            <a:off x="5226903" y="2873642"/>
            <a:ext cx="1863260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can’t sit still</a:t>
            </a:r>
          </a:p>
        </p:txBody>
      </p:sp>
      <p:sp>
        <p:nvSpPr>
          <p:cNvPr id="23" name="Right Arrow Callout 22"/>
          <p:cNvSpPr/>
          <p:nvPr/>
        </p:nvSpPr>
        <p:spPr>
          <a:xfrm flipH="1">
            <a:off x="3398103" y="2869925"/>
            <a:ext cx="1787059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You’re malleable</a:t>
            </a:r>
          </a:p>
        </p:txBody>
      </p:sp>
      <p:sp>
        <p:nvSpPr>
          <p:cNvPr id="24" name="Right Arrow Callout 23"/>
          <p:cNvSpPr/>
          <p:nvPr/>
        </p:nvSpPr>
        <p:spPr>
          <a:xfrm flipH="1">
            <a:off x="1486674" y="2869925"/>
            <a:ext cx="1823303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enjoy navel gazing</a:t>
            </a:r>
          </a:p>
        </p:txBody>
      </p:sp>
      <p:sp>
        <p:nvSpPr>
          <p:cNvPr id="25" name="Right Arrow Callout 24"/>
          <p:cNvSpPr/>
          <p:nvPr/>
        </p:nvSpPr>
        <p:spPr>
          <a:xfrm rot="5400000">
            <a:off x="-180743" y="3117575"/>
            <a:ext cx="1828800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You’re motivated by challenges</a:t>
            </a:r>
          </a:p>
        </p:txBody>
      </p:sp>
      <p:sp>
        <p:nvSpPr>
          <p:cNvPr id="26" name="Right Arrow Callout 25"/>
          <p:cNvSpPr/>
          <p:nvPr/>
        </p:nvSpPr>
        <p:spPr>
          <a:xfrm>
            <a:off x="130522" y="4692220"/>
            <a:ext cx="1828800" cy="12954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consider yourself an outsider</a:t>
            </a:r>
          </a:p>
        </p:txBody>
      </p:sp>
      <p:sp>
        <p:nvSpPr>
          <p:cNvPr id="27" name="Right Arrow Callout 26"/>
          <p:cNvSpPr/>
          <p:nvPr/>
        </p:nvSpPr>
        <p:spPr>
          <a:xfrm>
            <a:off x="2052674" y="4698725"/>
            <a:ext cx="1828800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recover quickly</a:t>
            </a:r>
          </a:p>
        </p:txBody>
      </p:sp>
      <p:sp>
        <p:nvSpPr>
          <p:cNvPr id="28" name="Right Arrow Callout 27"/>
          <p:cNvSpPr/>
          <p:nvPr/>
        </p:nvSpPr>
        <p:spPr>
          <a:xfrm>
            <a:off x="3974826" y="4698725"/>
            <a:ext cx="1735448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fulfill needs</a:t>
            </a:r>
          </a:p>
        </p:txBody>
      </p:sp>
      <p:sp>
        <p:nvSpPr>
          <p:cNvPr id="29" name="Right Arrow Callout 28"/>
          <p:cNvSpPr/>
          <p:nvPr/>
        </p:nvSpPr>
        <p:spPr>
          <a:xfrm>
            <a:off x="5710274" y="4698725"/>
            <a:ext cx="2015504" cy="1333500"/>
          </a:xfrm>
          <a:prstGeom prst="rightArrowCallou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surround yourself with advisors</a:t>
            </a:r>
          </a:p>
        </p:txBody>
      </p:sp>
      <p:sp>
        <p:nvSpPr>
          <p:cNvPr id="30" name="Rectangle 29"/>
          <p:cNvSpPr/>
          <p:nvPr/>
        </p:nvSpPr>
        <p:spPr>
          <a:xfrm>
            <a:off x="7725778" y="4654120"/>
            <a:ext cx="1302604" cy="13335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bg2"/>
                </a:solidFill>
              </a:rPr>
              <a:t>You work and play hard</a:t>
            </a:r>
          </a:p>
        </p:txBody>
      </p:sp>
      <p:pic>
        <p:nvPicPr>
          <p:cNvPr id="4" name="The 15 Characteristics of Effective Entrepreneur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92818" y="-72423"/>
            <a:ext cx="951182" cy="535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0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9444211-1B19-4D21-B0F5-CB8EDD670FE7}"/>
              </a:ext>
            </a:extLst>
          </p:cNvPr>
          <p:cNvGrpSpPr/>
          <p:nvPr/>
        </p:nvGrpSpPr>
        <p:grpSpPr>
          <a:xfrm>
            <a:off x="457200" y="2461117"/>
            <a:ext cx="459535" cy="2605699"/>
            <a:chOff x="461865" y="2905780"/>
            <a:chExt cx="459535" cy="2605699"/>
          </a:xfrm>
        </p:grpSpPr>
        <p:sp>
          <p:nvSpPr>
            <p:cNvPr id="6" name="Rectangle: Rounded Corners 9">
              <a:extLst>
                <a:ext uri="{FF2B5EF4-FFF2-40B4-BE49-F238E27FC236}">
                  <a16:creationId xmlns:a16="http://schemas.microsoft.com/office/drawing/2014/main" id="{C2A8B451-D472-40CF-B8B1-AEF7D7DF3CCB}"/>
                </a:ext>
              </a:extLst>
            </p:cNvPr>
            <p:cNvSpPr/>
            <p:nvPr/>
          </p:nvSpPr>
          <p:spPr>
            <a:xfrm>
              <a:off x="473529" y="5095558"/>
              <a:ext cx="447871" cy="415921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: Rounded Corners 10">
              <a:extLst>
                <a:ext uri="{FF2B5EF4-FFF2-40B4-BE49-F238E27FC236}">
                  <a16:creationId xmlns:a16="http://schemas.microsoft.com/office/drawing/2014/main" id="{3C3E93D5-2CDC-4D1F-8481-0C652CDD68E2}"/>
                </a:ext>
              </a:extLst>
            </p:cNvPr>
            <p:cNvSpPr/>
            <p:nvPr/>
          </p:nvSpPr>
          <p:spPr>
            <a:xfrm>
              <a:off x="461865" y="4334174"/>
              <a:ext cx="447871" cy="415919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: Rounded Corners 11">
              <a:extLst>
                <a:ext uri="{FF2B5EF4-FFF2-40B4-BE49-F238E27FC236}">
                  <a16:creationId xmlns:a16="http://schemas.microsoft.com/office/drawing/2014/main" id="{E50C071D-69B5-46D7-BE24-70D098AA8713}"/>
                </a:ext>
              </a:extLst>
            </p:cNvPr>
            <p:cNvSpPr/>
            <p:nvPr/>
          </p:nvSpPr>
          <p:spPr>
            <a:xfrm>
              <a:off x="461866" y="3549306"/>
              <a:ext cx="447870" cy="415918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: Rounded Corners 12">
              <a:extLst>
                <a:ext uri="{FF2B5EF4-FFF2-40B4-BE49-F238E27FC236}">
                  <a16:creationId xmlns:a16="http://schemas.microsoft.com/office/drawing/2014/main" id="{70562B76-403F-4ED0-B3C2-7A139EFFD295}"/>
                </a:ext>
              </a:extLst>
            </p:cNvPr>
            <p:cNvSpPr/>
            <p:nvPr/>
          </p:nvSpPr>
          <p:spPr>
            <a:xfrm>
              <a:off x="461865" y="2905780"/>
              <a:ext cx="447871" cy="40291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243" y="-132014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fr-CA" sz="6000" b="1">
                <a:latin typeface="Arial" panose="020B0604020202020204" pitchFamily="34" charset="0"/>
                <a:cs typeface="Arial" panose="020B0604020202020204" pitchFamily="34" charset="0"/>
              </a:rPr>
              <a:t>SELF-EVALUATION</a:t>
            </a:r>
            <a:endParaRPr lang="en-CA" sz="6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2133600"/>
            <a:ext cx="65532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2" action="ppaction://hlinksldjump"/>
              </a:rPr>
              <a:t>A.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 Has lots of energy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3" action="ppaction://hlinksldjump"/>
              </a:rPr>
              <a:t>B.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 Likes their evenings and weekends off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4" action="ppaction://hlinksldjump"/>
              </a:rPr>
              <a:t>C.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 Works hard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5" action="ppaction://hlinksldjump"/>
              </a:rPr>
              <a:t>D.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 Likes challenges </a:t>
            </a:r>
            <a:endParaRPr lang="en-US" sz="2400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8600" y="1958805"/>
            <a:ext cx="36327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A" sz="1600" i="1"/>
              <a:t>Click on the correct </a:t>
            </a:r>
            <a:r>
              <a:rPr lang="fr-CA" sz="1600" i="1" err="1"/>
              <a:t>letter</a:t>
            </a:r>
            <a:r>
              <a:rPr lang="fr-CA" sz="1600" i="1"/>
              <a:t> to continue. </a:t>
            </a:r>
            <a:endParaRPr lang="en-CA" sz="1600" i="1"/>
          </a:p>
        </p:txBody>
      </p:sp>
      <p:sp>
        <p:nvSpPr>
          <p:cNvPr id="10" name="Rectangle 9"/>
          <p:cNvSpPr/>
          <p:nvPr/>
        </p:nvSpPr>
        <p:spPr>
          <a:xfrm>
            <a:off x="98854" y="1154963"/>
            <a:ext cx="9067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Which of the following is not a quality of a successful entrepreneur? </a:t>
            </a:r>
            <a:endParaRPr lang="en-CA" sz="2400"/>
          </a:p>
        </p:txBody>
      </p:sp>
    </p:spTree>
    <p:extLst>
      <p:ext uri="{BB962C8B-B14F-4D97-AF65-F5344CB8AC3E}">
        <p14:creationId xmlns:p14="http://schemas.microsoft.com/office/powerpoint/2010/main" val="4214303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9AC5-2636-4548-B2DD-56C1A5E9E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D932FE-951A-49B0-9E48-10E7F83DE7F8}"/>
              </a:ext>
            </a:extLst>
          </p:cNvPr>
          <p:cNvSpPr/>
          <p:nvPr/>
        </p:nvSpPr>
        <p:spPr>
          <a:xfrm>
            <a:off x="2286000" y="238775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3600">
                <a:solidFill>
                  <a:prstClr val="black"/>
                </a:solidFill>
              </a:rPr>
              <a:t>Congratulations, you are correct!</a:t>
            </a:r>
          </a:p>
        </p:txBody>
      </p:sp>
      <p:sp>
        <p:nvSpPr>
          <p:cNvPr id="11" name="Rectangle: Rounded Corners 10">
            <a:hlinkClick r:id="rId2" action="ppaction://hlinksldjump"/>
            <a:extLst>
              <a:ext uri="{FF2B5EF4-FFF2-40B4-BE49-F238E27FC236}">
                <a16:creationId xmlns:a16="http://schemas.microsoft.com/office/drawing/2014/main" id="{95DB7F49-C6DC-48BF-BCBF-DFB106822CDC}"/>
              </a:ext>
            </a:extLst>
          </p:cNvPr>
          <p:cNvSpPr/>
          <p:nvPr/>
        </p:nvSpPr>
        <p:spPr>
          <a:xfrm>
            <a:off x="3927514" y="3540363"/>
            <a:ext cx="1288973" cy="89236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3415015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4665842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797607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378153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924800" cy="1325563"/>
          </a:xfrm>
        </p:spPr>
        <p:txBody>
          <a:bodyPr>
            <a:noAutofit/>
          </a:bodyPr>
          <a:lstStyle/>
          <a:p>
            <a:pPr algn="ctr"/>
            <a:r>
              <a:rPr lang="en-CA" sz="4800" b="1">
                <a:latin typeface="Arial" panose="020B0604020202020204" pitchFamily="34" charset="0"/>
                <a:cs typeface="Arial" panose="020B0604020202020204" pitchFamily="34" charset="0"/>
              </a:rPr>
              <a:t>Top Seven Things Not To Do When Starting A Business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1219200" y="2514600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2" action="ppaction://hlinksldjump"/>
              </a:rPr>
              <a:t>This presentation is very useful to the new entrepreneur. </a:t>
            </a:r>
            <a:endParaRPr lang="en-CA" sz="2400"/>
          </a:p>
        </p:txBody>
      </p:sp>
      <p:sp>
        <p:nvSpPr>
          <p:cNvPr id="4" name="Rectangle 3"/>
          <p:cNvSpPr/>
          <p:nvPr/>
        </p:nvSpPr>
        <p:spPr>
          <a:xfrm rot="21102274">
            <a:off x="206722" y="3943890"/>
            <a:ext cx="61682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By understanding what not to do, you can benefit from the mistakes of others rather than learning from your own mistakes. </a:t>
            </a:r>
            <a:endParaRPr lang="en-CA" sz="2400"/>
          </a:p>
        </p:txBody>
      </p:sp>
    </p:spTree>
    <p:extLst>
      <p:ext uri="{BB962C8B-B14F-4D97-AF65-F5344CB8AC3E}">
        <p14:creationId xmlns:p14="http://schemas.microsoft.com/office/powerpoint/2010/main" val="26701337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722" name="AutoShape 24"/>
          <p:cNvCxnSpPr>
            <a:cxnSpLocks noChangeShapeType="1"/>
          </p:cNvCxnSpPr>
          <p:nvPr/>
        </p:nvCxnSpPr>
        <p:spPr bwMode="auto">
          <a:xfrm rot="16200000" flipV="1">
            <a:off x="3943350" y="2419350"/>
            <a:ext cx="914400" cy="381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2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-114300" y="-50800"/>
            <a:ext cx="9144000" cy="1281113"/>
          </a:xfrm>
        </p:spPr>
        <p:txBody>
          <a:bodyPr lIns="34290" tIns="34290" rIns="34290" bIns="34290"/>
          <a:lstStyle/>
          <a:p>
            <a:pPr algn="ctr" eaLnBrk="1" hangingPunct="1"/>
            <a:r>
              <a:rPr lang="en-US" altLang="en-US" sz="4000" b="1">
                <a:latin typeface="Gill Sans"/>
                <a:sym typeface="Gill Sans"/>
              </a:rPr>
              <a:t>8 Traits of Successful People</a:t>
            </a:r>
            <a:endParaRPr lang="en-US" altLang="en-US" sz="4000" b="1">
              <a:latin typeface="Gill Sans"/>
              <a:ea typeface="ヒラギノ角ゴ ProN W3"/>
              <a:cs typeface="ヒラギノ角ゴ ProN W3"/>
              <a:sym typeface="Gill Sans"/>
            </a:endParaRPr>
          </a:p>
        </p:txBody>
      </p:sp>
      <p:sp>
        <p:nvSpPr>
          <p:cNvPr id="55301" name="Oval 11"/>
          <p:cNvSpPr>
            <a:spLocks noChangeArrowheads="1"/>
          </p:cNvSpPr>
          <p:nvPr/>
        </p:nvSpPr>
        <p:spPr bwMode="auto">
          <a:xfrm>
            <a:off x="3295650" y="1295400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1. Passion</a:t>
            </a:r>
          </a:p>
        </p:txBody>
      </p:sp>
      <p:sp>
        <p:nvSpPr>
          <p:cNvPr id="38922" name="Oval 4"/>
          <p:cNvSpPr>
            <a:spLocks noChangeArrowheads="1"/>
          </p:cNvSpPr>
          <p:nvPr/>
        </p:nvSpPr>
        <p:spPr bwMode="auto">
          <a:xfrm>
            <a:off x="3276600" y="2895600"/>
            <a:ext cx="2286000" cy="16002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800" b="1">
                <a:solidFill>
                  <a:schemeClr val="tx1"/>
                </a:solidFill>
                <a:latin typeface="Gill Sans"/>
                <a:ea typeface="ヒラギノ明朝 ProN W3"/>
                <a:cs typeface="ヒラギノ明朝 ProN W3"/>
                <a:sym typeface="Marker Felt"/>
              </a:rPr>
              <a:t>8 to be </a:t>
            </a:r>
          </a:p>
          <a:p>
            <a:pPr algn="ctr" defTabSz="822325" eaLnBrk="1" hangingPunct="1">
              <a:defRPr/>
            </a:pPr>
            <a:r>
              <a:rPr lang="en-US" sz="2800" b="1">
                <a:solidFill>
                  <a:schemeClr val="tx1"/>
                </a:solidFill>
                <a:latin typeface="Gill Sans"/>
                <a:ea typeface="ヒラギノ明朝 ProN W3"/>
                <a:cs typeface="ヒラギノ明朝 ProN W3"/>
                <a:sym typeface="Marker Felt"/>
              </a:rPr>
              <a:t>great</a:t>
            </a:r>
          </a:p>
        </p:txBody>
      </p:sp>
      <p:cxnSp>
        <p:nvCxnSpPr>
          <p:cNvPr id="30730" name="AutoShape 21"/>
          <p:cNvCxnSpPr>
            <a:cxnSpLocks noChangeShapeType="1"/>
          </p:cNvCxnSpPr>
          <p:nvPr/>
        </p:nvCxnSpPr>
        <p:spPr bwMode="auto">
          <a:xfrm flipV="1">
            <a:off x="5227638" y="2392363"/>
            <a:ext cx="982662" cy="7381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31" name="AutoShape 22"/>
          <p:cNvCxnSpPr>
            <a:cxnSpLocks noChangeShapeType="1"/>
          </p:cNvCxnSpPr>
          <p:nvPr/>
        </p:nvCxnSpPr>
        <p:spPr bwMode="auto">
          <a:xfrm flipV="1">
            <a:off x="5562600" y="3694113"/>
            <a:ext cx="1295400" cy="15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32" name="AutoShape 23"/>
          <p:cNvCxnSpPr>
            <a:cxnSpLocks noChangeShapeType="1"/>
          </p:cNvCxnSpPr>
          <p:nvPr/>
        </p:nvCxnSpPr>
        <p:spPr bwMode="auto">
          <a:xfrm>
            <a:off x="5145088" y="4295775"/>
            <a:ext cx="1287462" cy="76358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33" name="AutoShape 25"/>
          <p:cNvCxnSpPr>
            <a:cxnSpLocks noChangeShapeType="1"/>
          </p:cNvCxnSpPr>
          <p:nvPr/>
        </p:nvCxnSpPr>
        <p:spPr bwMode="auto">
          <a:xfrm flipH="1" flipV="1">
            <a:off x="2667000" y="2513013"/>
            <a:ext cx="944563" cy="61753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34" name="AutoShape 26"/>
          <p:cNvCxnSpPr>
            <a:cxnSpLocks noChangeShapeType="1"/>
          </p:cNvCxnSpPr>
          <p:nvPr/>
        </p:nvCxnSpPr>
        <p:spPr bwMode="auto">
          <a:xfrm flipH="1" flipV="1">
            <a:off x="2286000" y="3694113"/>
            <a:ext cx="1035050" cy="793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35" name="AutoShape 27"/>
          <p:cNvCxnSpPr>
            <a:cxnSpLocks noChangeShapeType="1"/>
          </p:cNvCxnSpPr>
          <p:nvPr/>
        </p:nvCxnSpPr>
        <p:spPr bwMode="auto">
          <a:xfrm rot="16200000" flipH="1">
            <a:off x="4031457" y="4966494"/>
            <a:ext cx="914400" cy="1428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36" name="AutoShape 20"/>
          <p:cNvCxnSpPr>
            <a:cxnSpLocks noChangeShapeType="1"/>
          </p:cNvCxnSpPr>
          <p:nvPr/>
        </p:nvCxnSpPr>
        <p:spPr bwMode="auto">
          <a:xfrm flipH="1">
            <a:off x="2673350" y="4260850"/>
            <a:ext cx="938213" cy="51276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6" name="Oval 11"/>
          <p:cNvSpPr>
            <a:spLocks noChangeArrowheads="1"/>
          </p:cNvSpPr>
          <p:nvPr/>
        </p:nvSpPr>
        <p:spPr bwMode="auto">
          <a:xfrm>
            <a:off x="5952451" y="1843506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2. Work</a:t>
            </a:r>
          </a:p>
        </p:txBody>
      </p:sp>
      <p:sp>
        <p:nvSpPr>
          <p:cNvPr id="27" name="Oval 11"/>
          <p:cNvSpPr>
            <a:spLocks noChangeArrowheads="1"/>
          </p:cNvSpPr>
          <p:nvPr/>
        </p:nvSpPr>
        <p:spPr bwMode="auto">
          <a:xfrm>
            <a:off x="681833" y="1725613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8. Persist</a:t>
            </a:r>
          </a:p>
        </p:txBody>
      </p:sp>
      <p:sp>
        <p:nvSpPr>
          <p:cNvPr id="28" name="Oval 11"/>
          <p:cNvSpPr>
            <a:spLocks noChangeArrowheads="1"/>
          </p:cNvSpPr>
          <p:nvPr/>
        </p:nvSpPr>
        <p:spPr bwMode="auto">
          <a:xfrm>
            <a:off x="6432550" y="3130550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3. Focus</a:t>
            </a:r>
          </a:p>
        </p:txBody>
      </p:sp>
      <p:sp>
        <p:nvSpPr>
          <p:cNvPr id="29" name="Oval 11"/>
          <p:cNvSpPr>
            <a:spLocks noChangeArrowheads="1"/>
          </p:cNvSpPr>
          <p:nvPr/>
        </p:nvSpPr>
        <p:spPr bwMode="auto">
          <a:xfrm>
            <a:off x="3352801" y="4973385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5. Ideas</a:t>
            </a:r>
          </a:p>
        </p:txBody>
      </p:sp>
      <p:sp>
        <p:nvSpPr>
          <p:cNvPr id="30" name="Oval 11"/>
          <p:cNvSpPr>
            <a:spLocks noChangeArrowheads="1"/>
          </p:cNvSpPr>
          <p:nvPr/>
        </p:nvSpPr>
        <p:spPr bwMode="auto">
          <a:xfrm>
            <a:off x="320746" y="3130550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7. Serve</a:t>
            </a:r>
          </a:p>
        </p:txBody>
      </p:sp>
      <p:sp>
        <p:nvSpPr>
          <p:cNvPr id="31" name="Oval 11"/>
          <p:cNvSpPr>
            <a:spLocks noChangeArrowheads="1"/>
          </p:cNvSpPr>
          <p:nvPr/>
        </p:nvSpPr>
        <p:spPr bwMode="auto">
          <a:xfrm>
            <a:off x="5976707" y="4401151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4. Push</a:t>
            </a:r>
          </a:p>
        </p:txBody>
      </p:sp>
      <p:sp>
        <p:nvSpPr>
          <p:cNvPr id="33" name="Oval 11"/>
          <p:cNvSpPr>
            <a:spLocks noChangeArrowheads="1"/>
          </p:cNvSpPr>
          <p:nvPr/>
        </p:nvSpPr>
        <p:spPr bwMode="auto">
          <a:xfrm>
            <a:off x="742272" y="4475100"/>
            <a:ext cx="2209799" cy="1066800"/>
          </a:xfrm>
          <a:prstGeom prst="ellips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lIns="82296" tIns="41148" rIns="82296" bIns="41148" anchor="ctr"/>
          <a:lstStyle/>
          <a:p>
            <a:pPr algn="ctr" defTabSz="822325" eaLnBrk="1" hangingPunct="1">
              <a:defRPr/>
            </a:pPr>
            <a:r>
              <a:rPr lang="en-US" sz="2200">
                <a:solidFill>
                  <a:srgbClr val="000000"/>
                </a:solidFill>
                <a:latin typeface="Gill Sans" charset="0"/>
                <a:ea typeface="ヒラギノ明朝 ProN W3" charset="-128"/>
                <a:sym typeface="Marker Felt" charset="0"/>
              </a:rPr>
              <a:t>6. Improve</a:t>
            </a:r>
          </a:p>
        </p:txBody>
      </p:sp>
      <p:pic>
        <p:nvPicPr>
          <p:cNvPr id="2" name="8 traits of successful people - Richard St. Joh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23197" y="76200"/>
            <a:ext cx="1083733" cy="6096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0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9">
            <a:extLst>
              <a:ext uri="{FF2B5EF4-FFF2-40B4-BE49-F238E27FC236}">
                <a16:creationId xmlns:a16="http://schemas.microsoft.com/office/drawing/2014/main" id="{C2A8B451-D472-40CF-B8B1-AEF7D7DF3CCB}"/>
              </a:ext>
            </a:extLst>
          </p:cNvPr>
          <p:cNvSpPr/>
          <p:nvPr/>
        </p:nvSpPr>
        <p:spPr>
          <a:xfrm>
            <a:off x="649141" y="5379140"/>
            <a:ext cx="447871" cy="41592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9444211-1B19-4D21-B0F5-CB8EDD670FE7}"/>
              </a:ext>
            </a:extLst>
          </p:cNvPr>
          <p:cNvGrpSpPr/>
          <p:nvPr/>
        </p:nvGrpSpPr>
        <p:grpSpPr>
          <a:xfrm>
            <a:off x="645022" y="2468090"/>
            <a:ext cx="459535" cy="2605699"/>
            <a:chOff x="461865" y="2905780"/>
            <a:chExt cx="459535" cy="2605699"/>
          </a:xfrm>
        </p:grpSpPr>
        <p:sp>
          <p:nvSpPr>
            <p:cNvPr id="7" name="Rectangle: Rounded Corners 9">
              <a:extLst>
                <a:ext uri="{FF2B5EF4-FFF2-40B4-BE49-F238E27FC236}">
                  <a16:creationId xmlns:a16="http://schemas.microsoft.com/office/drawing/2014/main" id="{C2A8B451-D472-40CF-B8B1-AEF7D7DF3CCB}"/>
                </a:ext>
              </a:extLst>
            </p:cNvPr>
            <p:cNvSpPr/>
            <p:nvPr/>
          </p:nvSpPr>
          <p:spPr>
            <a:xfrm>
              <a:off x="473529" y="5095558"/>
              <a:ext cx="447871" cy="415921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: Rounded Corners 10">
              <a:extLst>
                <a:ext uri="{FF2B5EF4-FFF2-40B4-BE49-F238E27FC236}">
                  <a16:creationId xmlns:a16="http://schemas.microsoft.com/office/drawing/2014/main" id="{3C3E93D5-2CDC-4D1F-8481-0C652CDD68E2}"/>
                </a:ext>
              </a:extLst>
            </p:cNvPr>
            <p:cNvSpPr/>
            <p:nvPr/>
          </p:nvSpPr>
          <p:spPr>
            <a:xfrm>
              <a:off x="461865" y="4334174"/>
              <a:ext cx="447871" cy="415919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: Rounded Corners 11">
              <a:extLst>
                <a:ext uri="{FF2B5EF4-FFF2-40B4-BE49-F238E27FC236}">
                  <a16:creationId xmlns:a16="http://schemas.microsoft.com/office/drawing/2014/main" id="{E50C071D-69B5-46D7-BE24-70D098AA8713}"/>
                </a:ext>
              </a:extLst>
            </p:cNvPr>
            <p:cNvSpPr/>
            <p:nvPr/>
          </p:nvSpPr>
          <p:spPr>
            <a:xfrm>
              <a:off x="461866" y="3549306"/>
              <a:ext cx="447870" cy="415918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: Rounded Corners 12">
              <a:extLst>
                <a:ext uri="{FF2B5EF4-FFF2-40B4-BE49-F238E27FC236}">
                  <a16:creationId xmlns:a16="http://schemas.microsoft.com/office/drawing/2014/main" id="{70562B76-403F-4ED0-B3C2-7A139EFFD295}"/>
                </a:ext>
              </a:extLst>
            </p:cNvPr>
            <p:cNvSpPr/>
            <p:nvPr/>
          </p:nvSpPr>
          <p:spPr>
            <a:xfrm>
              <a:off x="461865" y="2905780"/>
              <a:ext cx="447871" cy="40291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1"/>
          <p:cNvSpPr txBox="1">
            <a:spLocks/>
          </p:cNvSpPr>
          <p:nvPr/>
        </p:nvSpPr>
        <p:spPr>
          <a:xfrm>
            <a:off x="685800" y="-1853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fr-CA" sz="6000" b="1">
                <a:latin typeface="Arial" panose="020B0604020202020204" pitchFamily="34" charset="0"/>
                <a:cs typeface="Arial" panose="020B0604020202020204" pitchFamily="34" charset="0"/>
              </a:rPr>
              <a:t>SELF-EVALUATION</a:t>
            </a:r>
            <a:endParaRPr lang="en-CA" sz="6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7150" y="1307028"/>
            <a:ext cx="85153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 </a:t>
            </a:r>
            <a:r>
              <a:rPr lang="fr-FR" sz="2400" err="1">
                <a:solidFill>
                  <a:srgbClr val="000000"/>
                </a:solidFill>
                <a:latin typeface="Tw Cen MT" panose="020B0602020104020603" pitchFamily="34" charset="0"/>
              </a:rPr>
              <a:t>Instead</a:t>
            </a:r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 of </a:t>
            </a:r>
            <a:r>
              <a:rPr lang="fr-FR" sz="2400" err="1">
                <a:solidFill>
                  <a:srgbClr val="000000"/>
                </a:solidFill>
                <a:latin typeface="Tw Cen MT" panose="020B0602020104020603" pitchFamily="34" charset="0"/>
              </a:rPr>
              <a:t>spending</a:t>
            </a:r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 money on an office or building right </a:t>
            </a:r>
            <a:r>
              <a:rPr lang="fr-FR" sz="2400" err="1">
                <a:solidFill>
                  <a:srgbClr val="000000"/>
                </a:solidFill>
                <a:latin typeface="Tw Cen MT" panose="020B0602020104020603" pitchFamily="34" charset="0"/>
              </a:rPr>
              <a:t>away</a:t>
            </a:r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, </a:t>
            </a:r>
            <a:r>
              <a:rPr lang="fr-FR" sz="2400" err="1">
                <a:solidFill>
                  <a:srgbClr val="000000"/>
                </a:solidFill>
                <a:latin typeface="Tw Cen MT" panose="020B0602020104020603" pitchFamily="34" charset="0"/>
              </a:rPr>
              <a:t>what</a:t>
            </a:r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 </a:t>
            </a:r>
            <a:r>
              <a:rPr lang="fr-FR" sz="2400" err="1">
                <a:solidFill>
                  <a:srgbClr val="000000"/>
                </a:solidFill>
                <a:latin typeface="Tw Cen MT" panose="020B0602020104020603" pitchFamily="34" charset="0"/>
              </a:rPr>
              <a:t>should</a:t>
            </a:r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 </a:t>
            </a:r>
            <a:r>
              <a:rPr lang="fr-FR" sz="2400" err="1">
                <a:solidFill>
                  <a:srgbClr val="000000"/>
                </a:solidFill>
                <a:latin typeface="Tw Cen MT" panose="020B0602020104020603" pitchFamily="34" charset="0"/>
              </a:rPr>
              <a:t>you</a:t>
            </a:r>
            <a:r>
              <a:rPr lang="fr-FR" sz="2400">
                <a:solidFill>
                  <a:srgbClr val="000000"/>
                </a:solidFill>
                <a:latin typeface="Tw Cen MT" panose="020B0602020104020603" pitchFamily="34" charset="0"/>
              </a:rPr>
              <a:t> do?</a:t>
            </a:r>
            <a:endParaRPr lang="en-CA" sz="2400"/>
          </a:p>
        </p:txBody>
      </p:sp>
      <p:sp>
        <p:nvSpPr>
          <p:cNvPr id="5" name="Rectangle 4"/>
          <p:cNvSpPr/>
          <p:nvPr/>
        </p:nvSpPr>
        <p:spPr>
          <a:xfrm>
            <a:off x="685800" y="2138025"/>
            <a:ext cx="74676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2" action="ppaction://hlinksldjump"/>
              </a:rPr>
              <a:t>A.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 Work from your home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3" action="ppaction://hlinksldjump"/>
              </a:rPr>
              <a:t>B.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  Work at your client’s place of business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4" action="ppaction://hlinksldjump"/>
              </a:rPr>
              <a:t>C.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  Rent a space rather than own it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5" action="ppaction://hlinksldjump"/>
              </a:rPr>
              <a:t>D.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  All of the above </a:t>
            </a:r>
            <a:endParaRPr lang="en-US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  <a:hlinkClick r:id="rId6" action="ppaction://hlinksldjump"/>
              </a:rPr>
              <a:t>E.</a:t>
            </a:r>
            <a:r>
              <a:rPr lang="en-US" sz="2400">
                <a:solidFill>
                  <a:srgbClr val="000000"/>
                </a:solidFill>
                <a:latin typeface="Tw Cen MT" panose="020B0602020104020603" pitchFamily="34" charset="0"/>
              </a:rPr>
              <a:t>   None of the above </a:t>
            </a:r>
            <a:endParaRPr lang="en-US" sz="2400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8850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9AC5-2636-4548-B2DD-56C1A5E9E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D932FE-951A-49B0-9E48-10E7F83DE7F8}"/>
              </a:ext>
            </a:extLst>
          </p:cNvPr>
          <p:cNvSpPr/>
          <p:nvPr/>
        </p:nvSpPr>
        <p:spPr>
          <a:xfrm>
            <a:off x="2286000" y="238775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3600">
                <a:solidFill>
                  <a:prstClr val="black"/>
                </a:solidFill>
              </a:rPr>
              <a:t>Congratulations, you are correct!</a:t>
            </a:r>
          </a:p>
        </p:txBody>
      </p:sp>
      <p:sp>
        <p:nvSpPr>
          <p:cNvPr id="11" name="Rectangle: Rounded Corners 10">
            <a:hlinkClick r:id="rId2" action="ppaction://hlinksldjump"/>
            <a:extLst>
              <a:ext uri="{FF2B5EF4-FFF2-40B4-BE49-F238E27FC236}">
                <a16:creationId xmlns:a16="http://schemas.microsoft.com/office/drawing/2014/main" id="{95DB7F49-C6DC-48BF-BCBF-DFB106822CDC}"/>
              </a:ext>
            </a:extLst>
          </p:cNvPr>
          <p:cNvSpPr/>
          <p:nvPr/>
        </p:nvSpPr>
        <p:spPr>
          <a:xfrm>
            <a:off x="3927514" y="3540363"/>
            <a:ext cx="1288973" cy="89236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18446370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37705287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9574288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39970370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8312810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8382000" cy="1636713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en-US" altLang="en-US" sz="2800"/>
              <a:t>I have great negotiating skill; this is all you need to be a business person. </a:t>
            </a:r>
          </a:p>
          <a:p>
            <a:pPr marL="0" indent="0" algn="ctr">
              <a:buFontTx/>
              <a:buNone/>
            </a:pPr>
            <a:endParaRPr lang="en-US" altLang="en-US" sz="1800"/>
          </a:p>
        </p:txBody>
      </p:sp>
      <p:sp>
        <p:nvSpPr>
          <p:cNvPr id="6" name="Rectangle: Rounded Corners 5">
            <a:hlinkClick r:id="rId3" action="ppaction://hlinksldjump"/>
            <a:extLst>
              <a:ext uri="{FF2B5EF4-FFF2-40B4-BE49-F238E27FC236}">
                <a16:creationId xmlns:a16="http://schemas.microsoft.com/office/drawing/2014/main" id="{5605162C-B46D-4DEE-8006-FE4937660161}"/>
              </a:ext>
            </a:extLst>
          </p:cNvPr>
          <p:cNvSpPr/>
          <p:nvPr/>
        </p:nvSpPr>
        <p:spPr>
          <a:xfrm>
            <a:off x="1371600" y="3256756"/>
            <a:ext cx="1905000" cy="162999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4000"/>
              <a:t>True</a:t>
            </a:r>
            <a:endParaRPr lang="en-US" sz="400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091FCD3-04C3-4E89-8F8C-17F8A72DC4DE}"/>
              </a:ext>
            </a:extLst>
          </p:cNvPr>
          <p:cNvSpPr txBox="1">
            <a:spLocks/>
          </p:cNvSpPr>
          <p:nvPr/>
        </p:nvSpPr>
        <p:spPr>
          <a:xfrm>
            <a:off x="-533400" y="1222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CA" sz="6600" b="1">
                <a:latin typeface="Arial" panose="020B0604020202020204" pitchFamily="34" charset="0"/>
                <a:cs typeface="Arial" panose="020B0604020202020204" pitchFamily="34" charset="0"/>
              </a:rPr>
              <a:t>TRUE OR FALSE</a:t>
            </a:r>
            <a:endParaRPr lang="en-US" sz="6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4">
            <a:hlinkClick r:id="rId4" action="ppaction://hlinksldjump"/>
            <a:extLst>
              <a:ext uri="{FF2B5EF4-FFF2-40B4-BE49-F238E27FC236}">
                <a16:creationId xmlns:a16="http://schemas.microsoft.com/office/drawing/2014/main" id="{B2EB9CEA-08DC-437E-9410-B217174C9C09}"/>
              </a:ext>
            </a:extLst>
          </p:cNvPr>
          <p:cNvSpPr/>
          <p:nvPr/>
        </p:nvSpPr>
        <p:spPr>
          <a:xfrm>
            <a:off x="5943600" y="3256756"/>
            <a:ext cx="1905000" cy="161015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3600"/>
              <a:t>False</a:t>
            </a:r>
            <a:endParaRPr lang="en-US" sz="36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9AC5-2636-4548-B2DD-56C1A5E9E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D932FE-951A-49B0-9E48-10E7F83DE7F8}"/>
              </a:ext>
            </a:extLst>
          </p:cNvPr>
          <p:cNvSpPr/>
          <p:nvPr/>
        </p:nvSpPr>
        <p:spPr>
          <a:xfrm>
            <a:off x="2286000" y="238775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3600">
                <a:solidFill>
                  <a:prstClr val="black"/>
                </a:solidFill>
              </a:rPr>
              <a:t>Congratulations, you are correct!</a:t>
            </a:r>
          </a:p>
        </p:txBody>
      </p:sp>
      <p:sp>
        <p:nvSpPr>
          <p:cNvPr id="11" name="Rectangle: Rounded Corners 10">
            <a:hlinkClick r:id="rId2" action="ppaction://hlinksldjump"/>
            <a:extLst>
              <a:ext uri="{FF2B5EF4-FFF2-40B4-BE49-F238E27FC236}">
                <a16:creationId xmlns:a16="http://schemas.microsoft.com/office/drawing/2014/main" id="{95DB7F49-C6DC-48BF-BCBF-DFB106822CDC}"/>
              </a:ext>
            </a:extLst>
          </p:cNvPr>
          <p:cNvSpPr/>
          <p:nvPr/>
        </p:nvSpPr>
        <p:spPr>
          <a:xfrm>
            <a:off x="3927514" y="3540363"/>
            <a:ext cx="1288973" cy="89236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36821838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396923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382000" cy="1636713"/>
          </a:xfrm>
        </p:spPr>
        <p:txBody>
          <a:bodyPr>
            <a:normAutofit/>
          </a:bodyPr>
          <a:lstStyle/>
          <a:p>
            <a:pPr marL="0" indent="0" algn="ctr">
              <a:buFontTx/>
              <a:buNone/>
            </a:pPr>
            <a:r>
              <a:rPr lang="en-US" altLang="en-US" sz="2800"/>
              <a:t>I cannot start my own business; I don’t like risk, I get nervous and anxious while interacting with people I do not know.</a:t>
            </a:r>
          </a:p>
          <a:p>
            <a:pPr marL="0" indent="0" algn="ctr">
              <a:buFontTx/>
              <a:buNone/>
            </a:pPr>
            <a:endParaRPr lang="en-US" altLang="en-US" sz="1800"/>
          </a:p>
        </p:txBody>
      </p:sp>
      <p:sp>
        <p:nvSpPr>
          <p:cNvPr id="6" name="Rectangle: Rounded Corners 5">
            <a:hlinkClick r:id="rId3" action="ppaction://hlinksldjump"/>
            <a:extLst>
              <a:ext uri="{FF2B5EF4-FFF2-40B4-BE49-F238E27FC236}">
                <a16:creationId xmlns:a16="http://schemas.microsoft.com/office/drawing/2014/main" id="{5605162C-B46D-4DEE-8006-FE4937660161}"/>
              </a:ext>
            </a:extLst>
          </p:cNvPr>
          <p:cNvSpPr/>
          <p:nvPr/>
        </p:nvSpPr>
        <p:spPr>
          <a:xfrm>
            <a:off x="1371600" y="3256756"/>
            <a:ext cx="1905000" cy="162999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4000"/>
              <a:t>True</a:t>
            </a:r>
            <a:endParaRPr lang="en-US" sz="4000"/>
          </a:p>
        </p:txBody>
      </p:sp>
      <p:sp>
        <p:nvSpPr>
          <p:cNvPr id="8" name="Rectangle: Rounded Corners 4">
            <a:hlinkClick r:id="rId4" action="ppaction://hlinksldjump"/>
            <a:extLst>
              <a:ext uri="{FF2B5EF4-FFF2-40B4-BE49-F238E27FC236}">
                <a16:creationId xmlns:a16="http://schemas.microsoft.com/office/drawing/2014/main" id="{B2EB9CEA-08DC-437E-9410-B217174C9C09}"/>
              </a:ext>
            </a:extLst>
          </p:cNvPr>
          <p:cNvSpPr/>
          <p:nvPr/>
        </p:nvSpPr>
        <p:spPr>
          <a:xfrm>
            <a:off x="5943600" y="3256756"/>
            <a:ext cx="1905000" cy="161015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3600"/>
              <a:t>False</a:t>
            </a:r>
            <a:endParaRPr lang="en-US" sz="360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091FCD3-04C3-4E89-8F8C-17F8A72DC4DE}"/>
              </a:ext>
            </a:extLst>
          </p:cNvPr>
          <p:cNvSpPr txBox="1">
            <a:spLocks/>
          </p:cNvSpPr>
          <p:nvPr/>
        </p:nvSpPr>
        <p:spPr>
          <a:xfrm>
            <a:off x="-533400" y="1222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CA" sz="6600" b="1">
                <a:latin typeface="Arial" panose="020B0604020202020204" pitchFamily="34" charset="0"/>
                <a:cs typeface="Arial" panose="020B0604020202020204" pitchFamily="34" charset="0"/>
              </a:rPr>
              <a:t>TRUE OR FALSE</a:t>
            </a:r>
            <a:endParaRPr lang="en-US" sz="6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9AC5-2636-4548-B2DD-56C1A5E9E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D932FE-951A-49B0-9E48-10E7F83DE7F8}"/>
              </a:ext>
            </a:extLst>
          </p:cNvPr>
          <p:cNvSpPr/>
          <p:nvPr/>
        </p:nvSpPr>
        <p:spPr>
          <a:xfrm>
            <a:off x="2286000" y="238775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3600">
                <a:solidFill>
                  <a:prstClr val="black"/>
                </a:solidFill>
              </a:rPr>
              <a:t>Congratulations, you are correct!</a:t>
            </a:r>
          </a:p>
        </p:txBody>
      </p:sp>
      <p:sp>
        <p:nvSpPr>
          <p:cNvPr id="11" name="Rectangle: Rounded Corners 10">
            <a:hlinkClick r:id="rId2" action="ppaction://hlinksldjump"/>
            <a:extLst>
              <a:ext uri="{FF2B5EF4-FFF2-40B4-BE49-F238E27FC236}">
                <a16:creationId xmlns:a16="http://schemas.microsoft.com/office/drawing/2014/main" id="{95DB7F49-C6DC-48BF-BCBF-DFB106822CDC}"/>
              </a:ext>
            </a:extLst>
          </p:cNvPr>
          <p:cNvSpPr/>
          <p:nvPr/>
        </p:nvSpPr>
        <p:spPr>
          <a:xfrm>
            <a:off x="3927514" y="3540363"/>
            <a:ext cx="1288973" cy="89236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continue.</a:t>
            </a:r>
          </a:p>
        </p:txBody>
      </p:sp>
    </p:spTree>
    <p:extLst>
      <p:ext uri="{BB962C8B-B14F-4D97-AF65-F5344CB8AC3E}">
        <p14:creationId xmlns:p14="http://schemas.microsoft.com/office/powerpoint/2010/main" val="978908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07E3-5C4D-4042-B70B-B9A31BD1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5F49-669A-4923-8686-3EB91C6C6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9F2D3-8C17-4845-9B73-7CDB2979A8CF}"/>
              </a:ext>
            </a:extLst>
          </p:cNvPr>
          <p:cNvSpPr txBox="1"/>
          <p:nvPr/>
        </p:nvSpPr>
        <p:spPr>
          <a:xfrm>
            <a:off x="2710149" y="2625458"/>
            <a:ext cx="342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/>
              <a:t>Sorry. Please try again.</a:t>
            </a:r>
          </a:p>
        </p:txBody>
      </p:sp>
      <p:sp>
        <p:nvSpPr>
          <p:cNvPr id="5" name="Rectangle: Rounded Corners 4">
            <a:hlinkClick r:id="rId2" action="ppaction://hlinksldjump"/>
            <a:extLst>
              <a:ext uri="{FF2B5EF4-FFF2-40B4-BE49-F238E27FC236}">
                <a16:creationId xmlns:a16="http://schemas.microsoft.com/office/drawing/2014/main" id="{F4C7EC8C-D965-4830-9B19-25C6DFE890EB}"/>
              </a:ext>
            </a:extLst>
          </p:cNvPr>
          <p:cNvSpPr/>
          <p:nvPr/>
        </p:nvSpPr>
        <p:spPr>
          <a:xfrm>
            <a:off x="3751244" y="3710371"/>
            <a:ext cx="1346812" cy="989012"/>
          </a:xfrm>
          <a:prstGeom prst="roundRect">
            <a:avLst>
              <a:gd name="adj" fmla="val 222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1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here to try again.</a:t>
            </a:r>
          </a:p>
        </p:txBody>
      </p:sp>
    </p:spTree>
    <p:extLst>
      <p:ext uri="{BB962C8B-B14F-4D97-AF65-F5344CB8AC3E}">
        <p14:creationId xmlns:p14="http://schemas.microsoft.com/office/powerpoint/2010/main" val="2067752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1A7475-EA94-4EEE-817F-4F5029F976A2}"/>
              </a:ext>
            </a:extLst>
          </p:cNvPr>
          <p:cNvSpPr txBox="1"/>
          <p:nvPr/>
        </p:nvSpPr>
        <p:spPr>
          <a:xfrm>
            <a:off x="1646854" y="1655018"/>
            <a:ext cx="5850293" cy="237757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CA" sz="4950">
                <a:ln w="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Congratulations, you have completed this module!</a:t>
            </a:r>
            <a:r>
              <a:rPr lang="en-CA" sz="495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endParaRPr lang="en-US" sz="4950" b="1">
              <a:ln/>
              <a:solidFill>
                <a:schemeClr val="accent3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0FA0AC-3880-4254-A8F5-293DCD90CC28}"/>
              </a:ext>
            </a:extLst>
          </p:cNvPr>
          <p:cNvSpPr txBox="1"/>
          <p:nvPr/>
        </p:nvSpPr>
        <p:spPr>
          <a:xfrm>
            <a:off x="876212" y="4521520"/>
            <a:ext cx="7391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2400"/>
              <a:t>The next Module will be: Confirm Your Business Idea</a:t>
            </a:r>
            <a:endParaRPr lang="en-US" sz="240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6857C66-D892-4134-A931-22A840CC1362}"/>
              </a:ext>
            </a:extLst>
          </p:cNvPr>
          <p:cNvGrpSpPr/>
          <p:nvPr/>
        </p:nvGrpSpPr>
        <p:grpSpPr>
          <a:xfrm>
            <a:off x="2968192" y="5472113"/>
            <a:ext cx="3207614" cy="470679"/>
            <a:chOff x="161831" y="6169003"/>
            <a:chExt cx="4276819" cy="62757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55347D2-CEAB-4BE5-89E6-25197637A25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831" y="6205943"/>
              <a:ext cx="1352739" cy="590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9901EFE-AE32-49A8-A27C-13A58F5138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4570" y="6169003"/>
              <a:ext cx="571500" cy="5524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8">
              <a:extLst>
                <a:ext uri="{FF2B5EF4-FFF2-40B4-BE49-F238E27FC236}">
                  <a16:creationId xmlns:a16="http://schemas.microsoft.com/office/drawing/2014/main" id="{64ED21EC-3265-4656-9981-5AC3CABA4FE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5050" y="6184856"/>
              <a:ext cx="2133600" cy="533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8384901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32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Entrepreneur Local Learning Centers</vt:lpstr>
      <vt:lpstr>SEMINAR 1: THE TRAITS OF THE ENTREPRENEUR Do you have what it takes?</vt:lpstr>
      <vt:lpstr>Are You Able To Manage Risk And Keep Focused?</vt:lpstr>
      <vt:lpstr>Are You Creative?</vt:lpstr>
      <vt:lpstr>Do You Believe In Yourself And What You Do?</vt:lpstr>
      <vt:lpstr>Do You Like To Analyze?</vt:lpstr>
      <vt:lpstr>Are You Flexible?</vt:lpstr>
      <vt:lpstr>Are You A Professional?</vt:lpstr>
      <vt:lpstr>Are You An Optimist?</vt:lpstr>
      <vt:lpstr>Are You Able To Be Structured And Disciplined?</vt:lpstr>
      <vt:lpstr>The 15 Characteristics Of Effective Entrepreneurs</vt:lpstr>
      <vt:lpstr>The 15 Characteristics Of Effective Entrepreneurs</vt:lpstr>
      <vt:lpstr>SELF-EVALUATION</vt:lpstr>
      <vt:lpstr>PowerPoint Presentation</vt:lpstr>
      <vt:lpstr>PowerPoint Presentation</vt:lpstr>
      <vt:lpstr>PowerPoint Presentation</vt:lpstr>
      <vt:lpstr>PowerPoint Presentation</vt:lpstr>
      <vt:lpstr>Top Seven Things Not To Do When Starting A Business</vt:lpstr>
      <vt:lpstr>8 Traits of Successful People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Kentucky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Blocks of a Strong Region</dc:title>
  <dc:creator>areum</dc:creator>
  <cp:revision>1</cp:revision>
  <dcterms:created xsi:type="dcterms:W3CDTF">2010-01-25T21:20:04Z</dcterms:created>
  <dcterms:modified xsi:type="dcterms:W3CDTF">2020-08-17T21:02:43Z</dcterms:modified>
</cp:coreProperties>
</file>