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5"/>
  </p:notesMasterIdLst>
  <p:sldIdLst>
    <p:sldId id="288" r:id="rId2"/>
    <p:sldId id="256" r:id="rId3"/>
    <p:sldId id="258" r:id="rId4"/>
    <p:sldId id="257" r:id="rId5"/>
    <p:sldId id="259" r:id="rId6"/>
    <p:sldId id="260" r:id="rId7"/>
    <p:sldId id="261" r:id="rId8"/>
    <p:sldId id="262" r:id="rId9"/>
    <p:sldId id="263" r:id="rId10"/>
    <p:sldId id="267" r:id="rId11"/>
    <p:sldId id="264" r:id="rId12"/>
    <p:sldId id="268" r:id="rId13"/>
    <p:sldId id="269" r:id="rId14"/>
    <p:sldId id="280" r:id="rId15"/>
    <p:sldId id="281" r:id="rId16"/>
    <p:sldId id="265" r:id="rId17"/>
    <p:sldId id="270" r:id="rId18"/>
    <p:sldId id="266" r:id="rId19"/>
    <p:sldId id="273" r:id="rId20"/>
    <p:sldId id="274" r:id="rId21"/>
    <p:sldId id="275" r:id="rId22"/>
    <p:sldId id="279" r:id="rId23"/>
    <p:sldId id="289" r:id="rId24"/>
    <p:sldId id="278" r:id="rId25"/>
    <p:sldId id="272" r:id="rId26"/>
    <p:sldId id="271" r:id="rId27"/>
    <p:sldId id="282" r:id="rId28"/>
    <p:sldId id="283" r:id="rId29"/>
    <p:sldId id="276" r:id="rId30"/>
    <p:sldId id="277" r:id="rId31"/>
    <p:sldId id="284" r:id="rId32"/>
    <p:sldId id="285" r:id="rId33"/>
    <p:sldId id="286"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eilan Baker" initials="KB" lastIdx="2" clrIdx="0">
    <p:extLst>
      <p:ext uri="{19B8F6BF-5375-455C-9EA6-DF929625EA0E}">
        <p15:presenceInfo xmlns:p15="http://schemas.microsoft.com/office/powerpoint/2012/main" userId="f55a0ce9be160cb2" providerId="Windows Live"/>
      </p:ext>
    </p:extLst>
  </p:cmAuthor>
  <p:cmAuthor id="2" name="Windows User" initials="WU" lastIdx="1" clrIdx="1">
    <p:extLst>
      <p:ext uri="{19B8F6BF-5375-455C-9EA6-DF929625EA0E}">
        <p15:presenceInfo xmlns:p15="http://schemas.microsoft.com/office/powerpoint/2012/main" userId="Windows User"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9E6"/>
    <a:srgbClr val="FFF6D4"/>
    <a:srgbClr val="FAF9F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A18213-AF3B-6A5C-6893-3EE281E90A33}" v="38" dt="2020-08-17T00:28:05.197"/>
    <p1510:client id="{B7E622C7-5427-39A6-750C-911B27124CF6}" v="2" dt="2020-07-13T22:10:17.6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109" d="100"/>
          <a:sy n="109" d="100"/>
        </p:scale>
        <p:origin x="384"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DC7ED64-2ABF-4BA5-BD10-6CABCEA601E0}" type="doc">
      <dgm:prSet loTypeId="urn:microsoft.com/office/officeart/2011/layout/TabList" loCatId="list" qsTypeId="urn:microsoft.com/office/officeart/2005/8/quickstyle/simple1" qsCatId="simple" csTypeId="urn:microsoft.com/office/officeart/2005/8/colors/colorful4" csCatId="colorful" phldr="1"/>
      <dgm:spPr/>
      <dgm:t>
        <a:bodyPr/>
        <a:lstStyle/>
        <a:p>
          <a:endParaRPr lang="en-US"/>
        </a:p>
      </dgm:t>
    </dgm:pt>
    <dgm:pt modelId="{E567709B-3E67-403D-8827-CD4B073FE348}">
      <dgm:prSet phldrT="[Text]"/>
      <dgm:spPr/>
      <dgm:t>
        <a:bodyPr/>
        <a:lstStyle/>
        <a:p>
          <a:r>
            <a:rPr lang="en-US" dirty="0"/>
            <a:t>1.</a:t>
          </a:r>
        </a:p>
      </dgm:t>
    </dgm:pt>
    <dgm:pt modelId="{1B8FB392-611D-45D7-8C7D-DF4D3C878F8E}" type="parTrans" cxnId="{8BCB1326-1D6D-476E-A150-230DEF8C6411}">
      <dgm:prSet/>
      <dgm:spPr/>
      <dgm:t>
        <a:bodyPr/>
        <a:lstStyle/>
        <a:p>
          <a:endParaRPr lang="en-US"/>
        </a:p>
      </dgm:t>
    </dgm:pt>
    <dgm:pt modelId="{7E9BA439-9A1F-42B2-AD73-CB5D39F7D342}" type="sibTrans" cxnId="{8BCB1326-1D6D-476E-A150-230DEF8C6411}">
      <dgm:prSet/>
      <dgm:spPr/>
      <dgm:t>
        <a:bodyPr/>
        <a:lstStyle/>
        <a:p>
          <a:endParaRPr lang="en-US"/>
        </a:p>
      </dgm:t>
    </dgm:pt>
    <dgm:pt modelId="{49942F5D-CC65-4F43-BD0B-6A140FEA2424}">
      <dgm:prSet phldrT="[Text]" custT="1"/>
      <dgm:spPr/>
      <dgm:t>
        <a:bodyPr/>
        <a:lstStyle/>
        <a:p>
          <a:r>
            <a:rPr lang="en-US" sz="1800" dirty="0"/>
            <a:t>Not Creating them at All</a:t>
          </a:r>
        </a:p>
      </dgm:t>
    </dgm:pt>
    <dgm:pt modelId="{B8F669C2-E422-44B6-8F6D-8A193A9B1373}" type="parTrans" cxnId="{CD26F9D0-68F5-4714-A3CE-C0405065119A}">
      <dgm:prSet/>
      <dgm:spPr/>
      <dgm:t>
        <a:bodyPr/>
        <a:lstStyle/>
        <a:p>
          <a:endParaRPr lang="en-US"/>
        </a:p>
      </dgm:t>
    </dgm:pt>
    <dgm:pt modelId="{B80AC73C-7C7B-4581-B947-664A09E500AA}" type="sibTrans" cxnId="{CD26F9D0-68F5-4714-A3CE-C0405065119A}">
      <dgm:prSet/>
      <dgm:spPr/>
      <dgm:t>
        <a:bodyPr/>
        <a:lstStyle/>
        <a:p>
          <a:endParaRPr lang="en-US"/>
        </a:p>
      </dgm:t>
    </dgm:pt>
    <dgm:pt modelId="{F98D6714-0D7B-47F2-B201-CA93AB91CC15}">
      <dgm:prSet phldrT="[Text]" custT="1"/>
      <dgm:spPr/>
      <dgm:t>
        <a:bodyPr/>
        <a:lstStyle/>
        <a:p>
          <a:r>
            <a:rPr lang="en-US" sz="1600" dirty="0"/>
            <a:t>Without these, you’ll be in the dark about creating content, and won’t recognize good fits. In general, client profiles makes process of acquiring the right clients smoother and less costly</a:t>
          </a:r>
          <a:r>
            <a:rPr lang="en-US" sz="1200" dirty="0"/>
            <a:t>.</a:t>
          </a:r>
        </a:p>
      </dgm:t>
    </dgm:pt>
    <dgm:pt modelId="{2C8F0C1D-9C45-412D-9C6D-C5718D2738D9}" type="parTrans" cxnId="{4BEED0B1-26D4-4B7D-A544-2A9ED8C56BBC}">
      <dgm:prSet/>
      <dgm:spPr/>
      <dgm:t>
        <a:bodyPr/>
        <a:lstStyle/>
        <a:p>
          <a:endParaRPr lang="en-US"/>
        </a:p>
      </dgm:t>
    </dgm:pt>
    <dgm:pt modelId="{58E3966C-8CF4-4008-BE22-254634739A06}" type="sibTrans" cxnId="{4BEED0B1-26D4-4B7D-A544-2A9ED8C56BBC}">
      <dgm:prSet/>
      <dgm:spPr/>
      <dgm:t>
        <a:bodyPr/>
        <a:lstStyle/>
        <a:p>
          <a:endParaRPr lang="en-US"/>
        </a:p>
      </dgm:t>
    </dgm:pt>
    <dgm:pt modelId="{31E6A195-B1FF-4EF1-8D70-D2E1DC21D2A8}">
      <dgm:prSet phldrT="[Text]"/>
      <dgm:spPr/>
      <dgm:t>
        <a:bodyPr/>
        <a:lstStyle/>
        <a:p>
          <a:r>
            <a:rPr lang="en-US" dirty="0"/>
            <a:t>2.</a:t>
          </a:r>
        </a:p>
      </dgm:t>
    </dgm:pt>
    <dgm:pt modelId="{FDC30C37-27EF-4154-B107-3936F68137C7}" type="parTrans" cxnId="{FEACCB64-CB15-4293-A6B0-2C44C9A1C0BE}">
      <dgm:prSet/>
      <dgm:spPr/>
      <dgm:t>
        <a:bodyPr/>
        <a:lstStyle/>
        <a:p>
          <a:endParaRPr lang="en-US"/>
        </a:p>
      </dgm:t>
    </dgm:pt>
    <dgm:pt modelId="{5D599534-B379-4C67-9993-058A2F1EEFF6}" type="sibTrans" cxnId="{FEACCB64-CB15-4293-A6B0-2C44C9A1C0BE}">
      <dgm:prSet/>
      <dgm:spPr/>
      <dgm:t>
        <a:bodyPr/>
        <a:lstStyle/>
        <a:p>
          <a:endParaRPr lang="en-US"/>
        </a:p>
      </dgm:t>
    </dgm:pt>
    <dgm:pt modelId="{CA6719EB-0E60-408E-B5D6-E8B8FF1CF891}">
      <dgm:prSet phldrT="[Text]" custT="1"/>
      <dgm:spPr/>
      <dgm:t>
        <a:bodyPr/>
        <a:lstStyle/>
        <a:p>
          <a:r>
            <a:rPr lang="en-US" sz="1800" dirty="0"/>
            <a:t>Creating Unrealistic Profiles Based on Desires </a:t>
          </a:r>
        </a:p>
      </dgm:t>
    </dgm:pt>
    <dgm:pt modelId="{106EF136-5BDE-43C7-B8DF-5B3F162A196C}" type="parTrans" cxnId="{452254DE-83FC-405D-B1B7-003C170A6C22}">
      <dgm:prSet/>
      <dgm:spPr/>
      <dgm:t>
        <a:bodyPr/>
        <a:lstStyle/>
        <a:p>
          <a:endParaRPr lang="en-US"/>
        </a:p>
      </dgm:t>
    </dgm:pt>
    <dgm:pt modelId="{AA469EEC-A8A8-43BA-BBE5-9CD8D2411204}" type="sibTrans" cxnId="{452254DE-83FC-405D-B1B7-003C170A6C22}">
      <dgm:prSet/>
      <dgm:spPr/>
      <dgm:t>
        <a:bodyPr/>
        <a:lstStyle/>
        <a:p>
          <a:endParaRPr lang="en-US"/>
        </a:p>
      </dgm:t>
    </dgm:pt>
    <dgm:pt modelId="{869A9BA9-75BD-440B-90AB-42484AB1E7D5}">
      <dgm:prSet phldrT="[Text]" custT="1"/>
      <dgm:spPr/>
      <dgm:t>
        <a:bodyPr/>
        <a:lstStyle/>
        <a:p>
          <a:r>
            <a:rPr lang="en-US" sz="1800" dirty="0"/>
            <a:t>Keeping expectations in check can help you early on. What’s on your </a:t>
          </a:r>
          <a:r>
            <a:rPr lang="en-US" sz="1800" dirty="0" err="1"/>
            <a:t>wishlist</a:t>
          </a:r>
          <a:r>
            <a:rPr lang="en-US" sz="1800" dirty="0"/>
            <a:t> isn’t always what’s best for your business</a:t>
          </a:r>
          <a:r>
            <a:rPr lang="en-US" sz="1200" dirty="0"/>
            <a:t>. </a:t>
          </a:r>
        </a:p>
      </dgm:t>
    </dgm:pt>
    <dgm:pt modelId="{ACC29A18-57F1-400E-9EDB-CCA2AF6E413A}" type="parTrans" cxnId="{FA8477F4-CDB9-4706-8E09-F42A31FA8269}">
      <dgm:prSet/>
      <dgm:spPr/>
      <dgm:t>
        <a:bodyPr/>
        <a:lstStyle/>
        <a:p>
          <a:endParaRPr lang="en-US"/>
        </a:p>
      </dgm:t>
    </dgm:pt>
    <dgm:pt modelId="{7A711D5D-10C4-4A3F-BA48-F0E3589BDD5E}" type="sibTrans" cxnId="{FA8477F4-CDB9-4706-8E09-F42A31FA8269}">
      <dgm:prSet/>
      <dgm:spPr/>
      <dgm:t>
        <a:bodyPr/>
        <a:lstStyle/>
        <a:p>
          <a:endParaRPr lang="en-US"/>
        </a:p>
      </dgm:t>
    </dgm:pt>
    <dgm:pt modelId="{A80E6126-A17E-486E-98A1-D6F15E13D23F}">
      <dgm:prSet phldrT="[Text]"/>
      <dgm:spPr/>
      <dgm:t>
        <a:bodyPr/>
        <a:lstStyle/>
        <a:p>
          <a:r>
            <a:rPr lang="en-US" dirty="0"/>
            <a:t>3.</a:t>
          </a:r>
        </a:p>
      </dgm:t>
    </dgm:pt>
    <dgm:pt modelId="{CF175FD2-DFB2-4C4A-A87D-8DD584C0B7EA}" type="parTrans" cxnId="{2192644B-48E4-407D-AFB0-2B51A54638F2}">
      <dgm:prSet/>
      <dgm:spPr/>
      <dgm:t>
        <a:bodyPr/>
        <a:lstStyle/>
        <a:p>
          <a:endParaRPr lang="en-US"/>
        </a:p>
      </dgm:t>
    </dgm:pt>
    <dgm:pt modelId="{4665F1DC-EDCF-4F78-BC64-D06E36332AFB}" type="sibTrans" cxnId="{2192644B-48E4-407D-AFB0-2B51A54638F2}">
      <dgm:prSet/>
      <dgm:spPr/>
      <dgm:t>
        <a:bodyPr/>
        <a:lstStyle/>
        <a:p>
          <a:endParaRPr lang="en-US"/>
        </a:p>
      </dgm:t>
    </dgm:pt>
    <dgm:pt modelId="{0E888004-9D4D-4024-8C11-FF99CB97827D}">
      <dgm:prSet phldrT="[Text]" custT="1"/>
      <dgm:spPr/>
      <dgm:t>
        <a:bodyPr/>
        <a:lstStyle/>
        <a:p>
          <a:r>
            <a:rPr lang="en-US" sz="1800" dirty="0"/>
            <a:t>Assuming Your Ideal Client is like You</a:t>
          </a:r>
        </a:p>
      </dgm:t>
    </dgm:pt>
    <dgm:pt modelId="{E16CD878-B1E5-4694-97A2-94EF22EF5F52}" type="parTrans" cxnId="{2436D4A7-6F8E-47F0-8CFF-D7FB613DDC75}">
      <dgm:prSet/>
      <dgm:spPr/>
      <dgm:t>
        <a:bodyPr/>
        <a:lstStyle/>
        <a:p>
          <a:endParaRPr lang="en-US"/>
        </a:p>
      </dgm:t>
    </dgm:pt>
    <dgm:pt modelId="{228DD7BD-3A5A-441A-825A-CCD9BDB6D2CD}" type="sibTrans" cxnId="{2436D4A7-6F8E-47F0-8CFF-D7FB613DDC75}">
      <dgm:prSet/>
      <dgm:spPr/>
      <dgm:t>
        <a:bodyPr/>
        <a:lstStyle/>
        <a:p>
          <a:endParaRPr lang="en-US"/>
        </a:p>
      </dgm:t>
    </dgm:pt>
    <dgm:pt modelId="{3FF7D4ED-FEB8-44AB-9F29-BC488F295B53}">
      <dgm:prSet phldrT="[Text]" custT="1"/>
      <dgm:spPr/>
      <dgm:t>
        <a:bodyPr/>
        <a:lstStyle/>
        <a:p>
          <a:r>
            <a:rPr lang="en-US" sz="1800" dirty="0"/>
            <a:t>Dig deep to understand where your clients are coming from, including their values, requirements, challenges, and background. </a:t>
          </a:r>
        </a:p>
      </dgm:t>
    </dgm:pt>
    <dgm:pt modelId="{E046E18B-4849-4CDE-ADE6-CC7AF5B634D7}" type="parTrans" cxnId="{A6894C8E-3131-4CC2-99E9-06868292BB6D}">
      <dgm:prSet/>
      <dgm:spPr/>
      <dgm:t>
        <a:bodyPr/>
        <a:lstStyle/>
        <a:p>
          <a:endParaRPr lang="en-US"/>
        </a:p>
      </dgm:t>
    </dgm:pt>
    <dgm:pt modelId="{6E6869BF-95A2-4A3F-A260-EED9507E14D5}" type="sibTrans" cxnId="{A6894C8E-3131-4CC2-99E9-06868292BB6D}">
      <dgm:prSet/>
      <dgm:spPr/>
      <dgm:t>
        <a:bodyPr/>
        <a:lstStyle/>
        <a:p>
          <a:endParaRPr lang="en-US"/>
        </a:p>
      </dgm:t>
    </dgm:pt>
    <dgm:pt modelId="{4DD8BC9E-9BF8-426B-B1F3-49813571EDF0}">
      <dgm:prSet/>
      <dgm:spPr/>
      <dgm:t>
        <a:bodyPr/>
        <a:lstStyle/>
        <a:p>
          <a:r>
            <a:rPr lang="en-US" dirty="0"/>
            <a:t>4.</a:t>
          </a:r>
        </a:p>
      </dgm:t>
    </dgm:pt>
    <dgm:pt modelId="{13598640-4A21-4A6C-8B92-7A548F457FB1}" type="parTrans" cxnId="{1FC0EEF9-0B47-4839-872C-68C13822E4EB}">
      <dgm:prSet/>
      <dgm:spPr/>
      <dgm:t>
        <a:bodyPr/>
        <a:lstStyle/>
        <a:p>
          <a:endParaRPr lang="en-US"/>
        </a:p>
      </dgm:t>
    </dgm:pt>
    <dgm:pt modelId="{C5F84616-37CA-48A2-89B8-E339126CCABD}" type="sibTrans" cxnId="{1FC0EEF9-0B47-4839-872C-68C13822E4EB}">
      <dgm:prSet/>
      <dgm:spPr/>
      <dgm:t>
        <a:bodyPr/>
        <a:lstStyle/>
        <a:p>
          <a:endParaRPr lang="en-US"/>
        </a:p>
      </dgm:t>
    </dgm:pt>
    <dgm:pt modelId="{868EA245-11EB-43F9-AF75-69315D3CC16E}">
      <dgm:prSet custT="1"/>
      <dgm:spPr/>
      <dgm:t>
        <a:bodyPr/>
        <a:lstStyle/>
        <a:p>
          <a:r>
            <a:rPr lang="en-US" sz="1800" dirty="0"/>
            <a:t>Being too Broad or Too Specific</a:t>
          </a:r>
        </a:p>
      </dgm:t>
    </dgm:pt>
    <dgm:pt modelId="{9F5BBAB9-1AF6-4D02-BA61-49815234D7BC}" type="parTrans" cxnId="{6AA67237-006B-4FAC-956F-4D816441FA19}">
      <dgm:prSet/>
      <dgm:spPr/>
      <dgm:t>
        <a:bodyPr/>
        <a:lstStyle/>
        <a:p>
          <a:endParaRPr lang="en-US"/>
        </a:p>
      </dgm:t>
    </dgm:pt>
    <dgm:pt modelId="{4556816C-2F16-4B14-B8F8-5BDF9AF91741}" type="sibTrans" cxnId="{6AA67237-006B-4FAC-956F-4D816441FA19}">
      <dgm:prSet/>
      <dgm:spPr/>
      <dgm:t>
        <a:bodyPr/>
        <a:lstStyle/>
        <a:p>
          <a:endParaRPr lang="en-US"/>
        </a:p>
      </dgm:t>
    </dgm:pt>
    <dgm:pt modelId="{2856C620-C0BC-42D1-9FF9-F09F0A06A99D}">
      <dgm:prSet custT="1"/>
      <dgm:spPr/>
      <dgm:t>
        <a:bodyPr/>
        <a:lstStyle/>
        <a:p>
          <a:r>
            <a:rPr lang="en-US" sz="1800" dirty="0"/>
            <a:t>Being too broad defeats the purpose of a client profile to begin with, while being too specific can limit you. Always try to reflect the client’s needs, motivators, and values</a:t>
          </a:r>
          <a:r>
            <a:rPr lang="en-US" sz="1200" dirty="0"/>
            <a:t>.</a:t>
          </a:r>
        </a:p>
      </dgm:t>
    </dgm:pt>
    <dgm:pt modelId="{E39DF9C7-E126-417D-B428-52816448D9C3}" type="parTrans" cxnId="{8AC258B3-0069-4281-95B8-DA5AA576DD8D}">
      <dgm:prSet/>
      <dgm:spPr/>
      <dgm:t>
        <a:bodyPr/>
        <a:lstStyle/>
        <a:p>
          <a:endParaRPr lang="en-US"/>
        </a:p>
      </dgm:t>
    </dgm:pt>
    <dgm:pt modelId="{52C1AAB0-E768-4610-ADE0-16BEB60E0CDD}" type="sibTrans" cxnId="{8AC258B3-0069-4281-95B8-DA5AA576DD8D}">
      <dgm:prSet/>
      <dgm:spPr/>
      <dgm:t>
        <a:bodyPr/>
        <a:lstStyle/>
        <a:p>
          <a:endParaRPr lang="en-US"/>
        </a:p>
      </dgm:t>
    </dgm:pt>
    <dgm:pt modelId="{FDCDE9B3-6460-4DA0-BD7B-EB6470163A32}">
      <dgm:prSet/>
      <dgm:spPr/>
      <dgm:t>
        <a:bodyPr/>
        <a:lstStyle/>
        <a:p>
          <a:r>
            <a:rPr lang="en-US" dirty="0"/>
            <a:t>5.</a:t>
          </a:r>
        </a:p>
      </dgm:t>
    </dgm:pt>
    <dgm:pt modelId="{3D8F846F-4D9A-458D-887F-F052073F2307}" type="parTrans" cxnId="{C2CD7D75-1FB1-45CD-B129-6F0F481B1270}">
      <dgm:prSet/>
      <dgm:spPr/>
      <dgm:t>
        <a:bodyPr/>
        <a:lstStyle/>
        <a:p>
          <a:endParaRPr lang="en-US"/>
        </a:p>
      </dgm:t>
    </dgm:pt>
    <dgm:pt modelId="{7915F1E1-43B7-415E-A594-6CF8E78FE92F}" type="sibTrans" cxnId="{C2CD7D75-1FB1-45CD-B129-6F0F481B1270}">
      <dgm:prSet/>
      <dgm:spPr/>
      <dgm:t>
        <a:bodyPr/>
        <a:lstStyle/>
        <a:p>
          <a:endParaRPr lang="en-US"/>
        </a:p>
      </dgm:t>
    </dgm:pt>
    <dgm:pt modelId="{6C41BA56-E07E-45EA-BA33-3814E24B67B2}">
      <dgm:prSet/>
      <dgm:spPr/>
      <dgm:t>
        <a:bodyPr/>
        <a:lstStyle/>
        <a:p>
          <a:endParaRPr lang="en-US" sz="1200"/>
        </a:p>
      </dgm:t>
    </dgm:pt>
    <dgm:pt modelId="{4F59E3B8-C3B0-4D27-9FE7-6526BC02EC06}" type="parTrans" cxnId="{BD15405C-AA28-4407-8E65-6CEA672606BF}">
      <dgm:prSet/>
      <dgm:spPr/>
      <dgm:t>
        <a:bodyPr/>
        <a:lstStyle/>
        <a:p>
          <a:endParaRPr lang="en-US"/>
        </a:p>
      </dgm:t>
    </dgm:pt>
    <dgm:pt modelId="{3D99E5AA-B2BA-40C4-BDA2-14BAE777607B}" type="sibTrans" cxnId="{BD15405C-AA28-4407-8E65-6CEA672606BF}">
      <dgm:prSet/>
      <dgm:spPr/>
      <dgm:t>
        <a:bodyPr/>
        <a:lstStyle/>
        <a:p>
          <a:endParaRPr lang="en-US"/>
        </a:p>
      </dgm:t>
    </dgm:pt>
    <dgm:pt modelId="{7034E15D-5220-4A53-A190-877A271418B9}">
      <dgm:prSet/>
      <dgm:spPr/>
      <dgm:t>
        <a:bodyPr/>
        <a:lstStyle/>
        <a:p>
          <a:endParaRPr lang="en-US" sz="1200" dirty="0"/>
        </a:p>
      </dgm:t>
    </dgm:pt>
    <dgm:pt modelId="{D1C32216-1526-4579-83B8-20D985CF6D4A}" type="parTrans" cxnId="{2792D540-7A30-419C-B821-FB2E1C04C66D}">
      <dgm:prSet/>
      <dgm:spPr/>
      <dgm:t>
        <a:bodyPr/>
        <a:lstStyle/>
        <a:p>
          <a:endParaRPr lang="en-US"/>
        </a:p>
      </dgm:t>
    </dgm:pt>
    <dgm:pt modelId="{F2A3645E-D8D8-4C87-93AB-1088B2CD085F}" type="sibTrans" cxnId="{2792D540-7A30-419C-B821-FB2E1C04C66D}">
      <dgm:prSet/>
      <dgm:spPr/>
      <dgm:t>
        <a:bodyPr/>
        <a:lstStyle/>
        <a:p>
          <a:endParaRPr lang="en-US"/>
        </a:p>
      </dgm:t>
    </dgm:pt>
    <dgm:pt modelId="{75F7799B-5C2D-46D0-885E-0D5A51E9004C}">
      <dgm:prSet/>
      <dgm:spPr/>
      <dgm:t>
        <a:bodyPr/>
        <a:lstStyle/>
        <a:p>
          <a:endParaRPr lang="en-US" sz="1200" dirty="0"/>
        </a:p>
      </dgm:t>
    </dgm:pt>
    <dgm:pt modelId="{450A7928-92D1-46AA-B46D-613BC6921648}" type="parTrans" cxnId="{7C03BBD5-8833-42F2-9F55-52FD8C3A5F8F}">
      <dgm:prSet/>
      <dgm:spPr/>
      <dgm:t>
        <a:bodyPr/>
        <a:lstStyle/>
        <a:p>
          <a:endParaRPr lang="en-US"/>
        </a:p>
      </dgm:t>
    </dgm:pt>
    <dgm:pt modelId="{300BBCF6-38D7-4FBF-9511-13F4885C050C}" type="sibTrans" cxnId="{7C03BBD5-8833-42F2-9F55-52FD8C3A5F8F}">
      <dgm:prSet/>
      <dgm:spPr/>
      <dgm:t>
        <a:bodyPr/>
        <a:lstStyle/>
        <a:p>
          <a:endParaRPr lang="en-US"/>
        </a:p>
      </dgm:t>
    </dgm:pt>
    <dgm:pt modelId="{C911882F-C8AB-4666-AE43-D33587CF9983}">
      <dgm:prSet custT="1"/>
      <dgm:spPr/>
      <dgm:t>
        <a:bodyPr/>
        <a:lstStyle/>
        <a:p>
          <a:r>
            <a:rPr lang="en-US" sz="1800" dirty="0"/>
            <a:t>Not Reaching out Externally to Define them</a:t>
          </a:r>
        </a:p>
      </dgm:t>
    </dgm:pt>
    <dgm:pt modelId="{0B629CE9-4153-463C-8A55-6646255E510B}" type="parTrans" cxnId="{A78ADE6E-5DAF-44E8-890E-F22A6CB83BFB}">
      <dgm:prSet/>
      <dgm:spPr/>
      <dgm:t>
        <a:bodyPr/>
        <a:lstStyle/>
        <a:p>
          <a:endParaRPr lang="en-US"/>
        </a:p>
      </dgm:t>
    </dgm:pt>
    <dgm:pt modelId="{7C65385B-376D-4A3B-A096-6B2BD048966F}" type="sibTrans" cxnId="{A78ADE6E-5DAF-44E8-890E-F22A6CB83BFB}">
      <dgm:prSet/>
      <dgm:spPr/>
      <dgm:t>
        <a:bodyPr/>
        <a:lstStyle/>
        <a:p>
          <a:endParaRPr lang="en-US"/>
        </a:p>
      </dgm:t>
    </dgm:pt>
    <dgm:pt modelId="{6A57B3D0-1E24-44E0-8F1A-FD14194C9113}">
      <dgm:prSet custT="1"/>
      <dgm:spPr/>
      <dgm:t>
        <a:bodyPr/>
        <a:lstStyle/>
        <a:p>
          <a:r>
            <a:rPr lang="en-US" sz="1800" dirty="0"/>
            <a:t>Make sure to reach out to actual clients that fit your current business with surveys, emails, and interviews to more intimately understand your base.</a:t>
          </a:r>
        </a:p>
      </dgm:t>
    </dgm:pt>
    <dgm:pt modelId="{1555143A-57BC-4821-8742-D304175A1497}" type="parTrans" cxnId="{A2478003-C9F8-4D3F-B1D3-5C0E80FED1EF}">
      <dgm:prSet/>
      <dgm:spPr/>
      <dgm:t>
        <a:bodyPr/>
        <a:lstStyle/>
        <a:p>
          <a:endParaRPr lang="en-US"/>
        </a:p>
      </dgm:t>
    </dgm:pt>
    <dgm:pt modelId="{174A5DF0-D5EA-4437-8535-32025487B23A}" type="sibTrans" cxnId="{A2478003-C9F8-4D3F-B1D3-5C0E80FED1EF}">
      <dgm:prSet/>
      <dgm:spPr/>
      <dgm:t>
        <a:bodyPr/>
        <a:lstStyle/>
        <a:p>
          <a:endParaRPr lang="en-US"/>
        </a:p>
      </dgm:t>
    </dgm:pt>
    <dgm:pt modelId="{4EA06467-7AF6-45B8-9C35-D5495C13E7B9}" type="pres">
      <dgm:prSet presAssocID="{EDC7ED64-2ABF-4BA5-BD10-6CABCEA601E0}" presName="Name0" presStyleCnt="0">
        <dgm:presLayoutVars>
          <dgm:chMax/>
          <dgm:chPref val="3"/>
          <dgm:dir/>
          <dgm:animOne val="branch"/>
          <dgm:animLvl val="lvl"/>
        </dgm:presLayoutVars>
      </dgm:prSet>
      <dgm:spPr/>
      <dgm:t>
        <a:bodyPr/>
        <a:lstStyle/>
        <a:p>
          <a:endParaRPr lang="en-US"/>
        </a:p>
      </dgm:t>
    </dgm:pt>
    <dgm:pt modelId="{878AF34D-B5E5-437C-BC91-80BDD92F5BEB}" type="pres">
      <dgm:prSet presAssocID="{E567709B-3E67-403D-8827-CD4B073FE348}" presName="composite" presStyleCnt="0"/>
      <dgm:spPr/>
    </dgm:pt>
    <dgm:pt modelId="{C02139A9-15D7-43FF-A588-886A68F3827A}" type="pres">
      <dgm:prSet presAssocID="{E567709B-3E67-403D-8827-CD4B073FE348}" presName="FirstChild" presStyleLbl="revTx" presStyleIdx="0" presStyleCnt="10">
        <dgm:presLayoutVars>
          <dgm:chMax val="0"/>
          <dgm:chPref val="0"/>
          <dgm:bulletEnabled val="1"/>
        </dgm:presLayoutVars>
      </dgm:prSet>
      <dgm:spPr/>
      <dgm:t>
        <a:bodyPr/>
        <a:lstStyle/>
        <a:p>
          <a:endParaRPr lang="en-US"/>
        </a:p>
      </dgm:t>
    </dgm:pt>
    <dgm:pt modelId="{FB36AD6C-1AD4-4A63-9053-706043958E4D}" type="pres">
      <dgm:prSet presAssocID="{E567709B-3E67-403D-8827-CD4B073FE348}" presName="Parent" presStyleLbl="alignNode1" presStyleIdx="0" presStyleCnt="5">
        <dgm:presLayoutVars>
          <dgm:chMax val="3"/>
          <dgm:chPref val="3"/>
          <dgm:bulletEnabled val="1"/>
        </dgm:presLayoutVars>
      </dgm:prSet>
      <dgm:spPr/>
      <dgm:t>
        <a:bodyPr/>
        <a:lstStyle/>
        <a:p>
          <a:endParaRPr lang="en-US"/>
        </a:p>
      </dgm:t>
    </dgm:pt>
    <dgm:pt modelId="{2EF12CC0-EC72-4676-A3B2-C6AAFAE2B743}" type="pres">
      <dgm:prSet presAssocID="{E567709B-3E67-403D-8827-CD4B073FE348}" presName="Accent" presStyleLbl="parChTrans1D1" presStyleIdx="0" presStyleCnt="5"/>
      <dgm:spPr/>
    </dgm:pt>
    <dgm:pt modelId="{EB4A275A-A21D-49A6-B19B-05798C0DB546}" type="pres">
      <dgm:prSet presAssocID="{E567709B-3E67-403D-8827-CD4B073FE348}" presName="Child" presStyleLbl="revTx" presStyleIdx="1" presStyleCnt="10" custScaleY="125389">
        <dgm:presLayoutVars>
          <dgm:chMax val="0"/>
          <dgm:chPref val="0"/>
          <dgm:bulletEnabled val="1"/>
        </dgm:presLayoutVars>
      </dgm:prSet>
      <dgm:spPr/>
      <dgm:t>
        <a:bodyPr/>
        <a:lstStyle/>
        <a:p>
          <a:endParaRPr lang="en-US"/>
        </a:p>
      </dgm:t>
    </dgm:pt>
    <dgm:pt modelId="{345CF0D3-DAAD-4309-83AC-0B2C8FEBE3A3}" type="pres">
      <dgm:prSet presAssocID="{7E9BA439-9A1F-42B2-AD73-CB5D39F7D342}" presName="sibTrans" presStyleCnt="0"/>
      <dgm:spPr/>
    </dgm:pt>
    <dgm:pt modelId="{1A2083BC-F7E0-4649-B5DF-AE8EF766A572}" type="pres">
      <dgm:prSet presAssocID="{31E6A195-B1FF-4EF1-8D70-D2E1DC21D2A8}" presName="composite" presStyleCnt="0"/>
      <dgm:spPr/>
    </dgm:pt>
    <dgm:pt modelId="{39C8DDE2-298C-45A4-AF47-EE2D2F1EC40B}" type="pres">
      <dgm:prSet presAssocID="{31E6A195-B1FF-4EF1-8D70-D2E1DC21D2A8}" presName="FirstChild" presStyleLbl="revTx" presStyleIdx="2" presStyleCnt="10">
        <dgm:presLayoutVars>
          <dgm:chMax val="0"/>
          <dgm:chPref val="0"/>
          <dgm:bulletEnabled val="1"/>
        </dgm:presLayoutVars>
      </dgm:prSet>
      <dgm:spPr/>
      <dgm:t>
        <a:bodyPr/>
        <a:lstStyle/>
        <a:p>
          <a:endParaRPr lang="en-US"/>
        </a:p>
      </dgm:t>
    </dgm:pt>
    <dgm:pt modelId="{B846DF2D-8721-4B9B-87BF-BD873D8246C3}" type="pres">
      <dgm:prSet presAssocID="{31E6A195-B1FF-4EF1-8D70-D2E1DC21D2A8}" presName="Parent" presStyleLbl="alignNode1" presStyleIdx="1" presStyleCnt="5">
        <dgm:presLayoutVars>
          <dgm:chMax val="3"/>
          <dgm:chPref val="3"/>
          <dgm:bulletEnabled val="1"/>
        </dgm:presLayoutVars>
      </dgm:prSet>
      <dgm:spPr/>
      <dgm:t>
        <a:bodyPr/>
        <a:lstStyle/>
        <a:p>
          <a:endParaRPr lang="en-US"/>
        </a:p>
      </dgm:t>
    </dgm:pt>
    <dgm:pt modelId="{43B6A05D-08FC-46D1-81EE-4D1B2D51CC79}" type="pres">
      <dgm:prSet presAssocID="{31E6A195-B1FF-4EF1-8D70-D2E1DC21D2A8}" presName="Accent" presStyleLbl="parChTrans1D1" presStyleIdx="1" presStyleCnt="5"/>
      <dgm:spPr/>
    </dgm:pt>
    <dgm:pt modelId="{070E4644-F098-4956-9421-2A2079636B11}" type="pres">
      <dgm:prSet presAssocID="{31E6A195-B1FF-4EF1-8D70-D2E1DC21D2A8}" presName="Child" presStyleLbl="revTx" presStyleIdx="3" presStyleCnt="10">
        <dgm:presLayoutVars>
          <dgm:chMax val="0"/>
          <dgm:chPref val="0"/>
          <dgm:bulletEnabled val="1"/>
        </dgm:presLayoutVars>
      </dgm:prSet>
      <dgm:spPr/>
      <dgm:t>
        <a:bodyPr/>
        <a:lstStyle/>
        <a:p>
          <a:endParaRPr lang="en-US"/>
        </a:p>
      </dgm:t>
    </dgm:pt>
    <dgm:pt modelId="{1661A733-5EDE-4120-96B6-3809317E5033}" type="pres">
      <dgm:prSet presAssocID="{5D599534-B379-4C67-9993-058A2F1EEFF6}" presName="sibTrans" presStyleCnt="0"/>
      <dgm:spPr/>
    </dgm:pt>
    <dgm:pt modelId="{F6E97F40-3122-4F04-BFC5-FBCD63E0E2D5}" type="pres">
      <dgm:prSet presAssocID="{A80E6126-A17E-486E-98A1-D6F15E13D23F}" presName="composite" presStyleCnt="0"/>
      <dgm:spPr/>
    </dgm:pt>
    <dgm:pt modelId="{204908D4-FECD-4FE3-924E-C8D7369B52C1}" type="pres">
      <dgm:prSet presAssocID="{A80E6126-A17E-486E-98A1-D6F15E13D23F}" presName="FirstChild" presStyleLbl="revTx" presStyleIdx="4" presStyleCnt="10">
        <dgm:presLayoutVars>
          <dgm:chMax val="0"/>
          <dgm:chPref val="0"/>
          <dgm:bulletEnabled val="1"/>
        </dgm:presLayoutVars>
      </dgm:prSet>
      <dgm:spPr/>
      <dgm:t>
        <a:bodyPr/>
        <a:lstStyle/>
        <a:p>
          <a:endParaRPr lang="en-US"/>
        </a:p>
      </dgm:t>
    </dgm:pt>
    <dgm:pt modelId="{38D083A3-8C10-447B-9A9F-41470CF10893}" type="pres">
      <dgm:prSet presAssocID="{A80E6126-A17E-486E-98A1-D6F15E13D23F}" presName="Parent" presStyleLbl="alignNode1" presStyleIdx="2" presStyleCnt="5">
        <dgm:presLayoutVars>
          <dgm:chMax val="3"/>
          <dgm:chPref val="3"/>
          <dgm:bulletEnabled val="1"/>
        </dgm:presLayoutVars>
      </dgm:prSet>
      <dgm:spPr/>
      <dgm:t>
        <a:bodyPr/>
        <a:lstStyle/>
        <a:p>
          <a:endParaRPr lang="en-US"/>
        </a:p>
      </dgm:t>
    </dgm:pt>
    <dgm:pt modelId="{58044A6C-2E37-4729-ADD6-5451B41A0332}" type="pres">
      <dgm:prSet presAssocID="{A80E6126-A17E-486E-98A1-D6F15E13D23F}" presName="Accent" presStyleLbl="parChTrans1D1" presStyleIdx="2" presStyleCnt="5"/>
      <dgm:spPr/>
    </dgm:pt>
    <dgm:pt modelId="{AE1F1F88-99E1-4465-8A5E-32C4AD3C55F2}" type="pres">
      <dgm:prSet presAssocID="{A80E6126-A17E-486E-98A1-D6F15E13D23F}" presName="Child" presStyleLbl="revTx" presStyleIdx="5" presStyleCnt="10">
        <dgm:presLayoutVars>
          <dgm:chMax val="0"/>
          <dgm:chPref val="0"/>
          <dgm:bulletEnabled val="1"/>
        </dgm:presLayoutVars>
      </dgm:prSet>
      <dgm:spPr/>
      <dgm:t>
        <a:bodyPr/>
        <a:lstStyle/>
        <a:p>
          <a:endParaRPr lang="en-US"/>
        </a:p>
      </dgm:t>
    </dgm:pt>
    <dgm:pt modelId="{0A4CBE46-0E29-49B0-A163-3AEBC88863CD}" type="pres">
      <dgm:prSet presAssocID="{4665F1DC-EDCF-4F78-BC64-D06E36332AFB}" presName="sibTrans" presStyleCnt="0"/>
      <dgm:spPr/>
    </dgm:pt>
    <dgm:pt modelId="{EF1576FC-4041-4AFA-8CC9-69DF2AED6E5F}" type="pres">
      <dgm:prSet presAssocID="{4DD8BC9E-9BF8-426B-B1F3-49813571EDF0}" presName="composite" presStyleCnt="0"/>
      <dgm:spPr/>
    </dgm:pt>
    <dgm:pt modelId="{7FC19CBD-FC4F-4E5F-8299-0FF539BDA6A7}" type="pres">
      <dgm:prSet presAssocID="{4DD8BC9E-9BF8-426B-B1F3-49813571EDF0}" presName="FirstChild" presStyleLbl="revTx" presStyleIdx="6" presStyleCnt="10">
        <dgm:presLayoutVars>
          <dgm:chMax val="0"/>
          <dgm:chPref val="0"/>
          <dgm:bulletEnabled val="1"/>
        </dgm:presLayoutVars>
      </dgm:prSet>
      <dgm:spPr/>
      <dgm:t>
        <a:bodyPr/>
        <a:lstStyle/>
        <a:p>
          <a:endParaRPr lang="en-US"/>
        </a:p>
      </dgm:t>
    </dgm:pt>
    <dgm:pt modelId="{DF82C5D6-20FA-45CB-9F9A-6F31E7A60B44}" type="pres">
      <dgm:prSet presAssocID="{4DD8BC9E-9BF8-426B-B1F3-49813571EDF0}" presName="Parent" presStyleLbl="alignNode1" presStyleIdx="3" presStyleCnt="5">
        <dgm:presLayoutVars>
          <dgm:chMax val="3"/>
          <dgm:chPref val="3"/>
          <dgm:bulletEnabled val="1"/>
        </dgm:presLayoutVars>
      </dgm:prSet>
      <dgm:spPr/>
      <dgm:t>
        <a:bodyPr/>
        <a:lstStyle/>
        <a:p>
          <a:endParaRPr lang="en-US"/>
        </a:p>
      </dgm:t>
    </dgm:pt>
    <dgm:pt modelId="{96DA6CEC-2BB7-47F5-98F3-C5DB3851CE87}" type="pres">
      <dgm:prSet presAssocID="{4DD8BC9E-9BF8-426B-B1F3-49813571EDF0}" presName="Accent" presStyleLbl="parChTrans1D1" presStyleIdx="3" presStyleCnt="5"/>
      <dgm:spPr/>
    </dgm:pt>
    <dgm:pt modelId="{D9814EE9-E405-4B83-A2FC-E6B781CD2B13}" type="pres">
      <dgm:prSet presAssocID="{4DD8BC9E-9BF8-426B-B1F3-49813571EDF0}" presName="Child" presStyleLbl="revTx" presStyleIdx="7" presStyleCnt="10" custScaleY="133096">
        <dgm:presLayoutVars>
          <dgm:chMax val="0"/>
          <dgm:chPref val="0"/>
          <dgm:bulletEnabled val="1"/>
        </dgm:presLayoutVars>
      </dgm:prSet>
      <dgm:spPr/>
      <dgm:t>
        <a:bodyPr/>
        <a:lstStyle/>
        <a:p>
          <a:endParaRPr lang="en-US"/>
        </a:p>
      </dgm:t>
    </dgm:pt>
    <dgm:pt modelId="{C8BAF6CE-2AED-4D5D-B4A5-7F948F6F8EDD}" type="pres">
      <dgm:prSet presAssocID="{C5F84616-37CA-48A2-89B8-E339126CCABD}" presName="sibTrans" presStyleCnt="0"/>
      <dgm:spPr/>
    </dgm:pt>
    <dgm:pt modelId="{EA8E6E73-6B52-4895-98E9-AAB929C2032A}" type="pres">
      <dgm:prSet presAssocID="{FDCDE9B3-6460-4DA0-BD7B-EB6470163A32}" presName="composite" presStyleCnt="0"/>
      <dgm:spPr/>
    </dgm:pt>
    <dgm:pt modelId="{45A5A4B5-5120-4B28-A157-47C8F945318D}" type="pres">
      <dgm:prSet presAssocID="{FDCDE9B3-6460-4DA0-BD7B-EB6470163A32}" presName="FirstChild" presStyleLbl="revTx" presStyleIdx="8" presStyleCnt="10">
        <dgm:presLayoutVars>
          <dgm:chMax val="0"/>
          <dgm:chPref val="0"/>
          <dgm:bulletEnabled val="1"/>
        </dgm:presLayoutVars>
      </dgm:prSet>
      <dgm:spPr/>
      <dgm:t>
        <a:bodyPr/>
        <a:lstStyle/>
        <a:p>
          <a:endParaRPr lang="en-US"/>
        </a:p>
      </dgm:t>
    </dgm:pt>
    <dgm:pt modelId="{49D9C0FF-E9F8-4808-86C4-8FEF1C6C35A3}" type="pres">
      <dgm:prSet presAssocID="{FDCDE9B3-6460-4DA0-BD7B-EB6470163A32}" presName="Parent" presStyleLbl="alignNode1" presStyleIdx="4" presStyleCnt="5">
        <dgm:presLayoutVars>
          <dgm:chMax val="3"/>
          <dgm:chPref val="3"/>
          <dgm:bulletEnabled val="1"/>
        </dgm:presLayoutVars>
      </dgm:prSet>
      <dgm:spPr/>
      <dgm:t>
        <a:bodyPr/>
        <a:lstStyle/>
        <a:p>
          <a:endParaRPr lang="en-US"/>
        </a:p>
      </dgm:t>
    </dgm:pt>
    <dgm:pt modelId="{F8DBD1B7-435C-48D7-AC2B-8257C47383E6}" type="pres">
      <dgm:prSet presAssocID="{FDCDE9B3-6460-4DA0-BD7B-EB6470163A32}" presName="Accent" presStyleLbl="parChTrans1D1" presStyleIdx="4" presStyleCnt="5"/>
      <dgm:spPr/>
    </dgm:pt>
    <dgm:pt modelId="{935DD21E-AA7C-4D97-A7D3-6740210C4399}" type="pres">
      <dgm:prSet presAssocID="{FDCDE9B3-6460-4DA0-BD7B-EB6470163A32}" presName="Child" presStyleLbl="revTx" presStyleIdx="9" presStyleCnt="10">
        <dgm:presLayoutVars>
          <dgm:chMax val="0"/>
          <dgm:chPref val="0"/>
          <dgm:bulletEnabled val="1"/>
        </dgm:presLayoutVars>
      </dgm:prSet>
      <dgm:spPr/>
      <dgm:t>
        <a:bodyPr/>
        <a:lstStyle/>
        <a:p>
          <a:endParaRPr lang="en-US"/>
        </a:p>
      </dgm:t>
    </dgm:pt>
  </dgm:ptLst>
  <dgm:cxnLst>
    <dgm:cxn modelId="{A6894C8E-3131-4CC2-99E9-06868292BB6D}" srcId="{A80E6126-A17E-486E-98A1-D6F15E13D23F}" destId="{3FF7D4ED-FEB8-44AB-9F29-BC488F295B53}" srcOrd="1" destOrd="0" parTransId="{E046E18B-4849-4CDE-ADE6-CC7AF5B634D7}" sibTransId="{6E6869BF-95A2-4A3F-A260-EED9507E14D5}"/>
    <dgm:cxn modelId="{DAD78690-BA55-4C9F-933F-2F241EA4FB8A}" type="presOf" srcId="{4DD8BC9E-9BF8-426B-B1F3-49813571EDF0}" destId="{DF82C5D6-20FA-45CB-9F9A-6F31E7A60B44}" srcOrd="0" destOrd="0" presId="urn:microsoft.com/office/officeart/2011/layout/TabList"/>
    <dgm:cxn modelId="{2D9012B0-997E-48C8-B329-39FFF4E5482F}" type="presOf" srcId="{6C41BA56-E07E-45EA-BA33-3814E24B67B2}" destId="{EB4A275A-A21D-49A6-B19B-05798C0DB546}" srcOrd="0" destOrd="1" presId="urn:microsoft.com/office/officeart/2011/layout/TabList"/>
    <dgm:cxn modelId="{2792D540-7A30-419C-B821-FB2E1C04C66D}" srcId="{31E6A195-B1FF-4EF1-8D70-D2E1DC21D2A8}" destId="{7034E15D-5220-4A53-A190-877A271418B9}" srcOrd="2" destOrd="0" parTransId="{D1C32216-1526-4579-83B8-20D985CF6D4A}" sibTransId="{F2A3645E-D8D8-4C87-93AB-1088B2CD085F}"/>
    <dgm:cxn modelId="{73876688-1029-4213-879D-5184ED0028FA}" type="presOf" srcId="{31E6A195-B1FF-4EF1-8D70-D2E1DC21D2A8}" destId="{B846DF2D-8721-4B9B-87BF-BD873D8246C3}" srcOrd="0" destOrd="0" presId="urn:microsoft.com/office/officeart/2011/layout/TabList"/>
    <dgm:cxn modelId="{D7EA7C2E-9053-4BA9-879E-A9CA00D15549}" type="presOf" srcId="{EDC7ED64-2ABF-4BA5-BD10-6CABCEA601E0}" destId="{4EA06467-7AF6-45B8-9C35-D5495C13E7B9}" srcOrd="0" destOrd="0" presId="urn:microsoft.com/office/officeart/2011/layout/TabList"/>
    <dgm:cxn modelId="{8AC258B3-0069-4281-95B8-DA5AA576DD8D}" srcId="{4DD8BC9E-9BF8-426B-B1F3-49813571EDF0}" destId="{2856C620-C0BC-42D1-9FF9-F09F0A06A99D}" srcOrd="1" destOrd="0" parTransId="{E39DF9C7-E126-417D-B428-52816448D9C3}" sibTransId="{52C1AAB0-E768-4610-ADE0-16BEB60E0CDD}"/>
    <dgm:cxn modelId="{9A115594-4E93-4CEE-BCBC-19860F33D59B}" type="presOf" srcId="{868EA245-11EB-43F9-AF75-69315D3CC16E}" destId="{7FC19CBD-FC4F-4E5F-8299-0FF539BDA6A7}" srcOrd="0" destOrd="0" presId="urn:microsoft.com/office/officeart/2011/layout/TabList"/>
    <dgm:cxn modelId="{FB63D103-544C-42BC-B7D2-715146285324}" type="presOf" srcId="{3FF7D4ED-FEB8-44AB-9F29-BC488F295B53}" destId="{AE1F1F88-99E1-4465-8A5E-32C4AD3C55F2}" srcOrd="0" destOrd="0" presId="urn:microsoft.com/office/officeart/2011/layout/TabList"/>
    <dgm:cxn modelId="{A2478003-C9F8-4D3F-B1D3-5C0E80FED1EF}" srcId="{FDCDE9B3-6460-4DA0-BD7B-EB6470163A32}" destId="{6A57B3D0-1E24-44E0-8F1A-FD14194C9113}" srcOrd="1" destOrd="0" parTransId="{1555143A-57BC-4821-8742-D304175A1497}" sibTransId="{174A5DF0-D5EA-4437-8535-32025487B23A}"/>
    <dgm:cxn modelId="{7BA7AACF-C655-472C-A6F2-34199651DE1F}" type="presOf" srcId="{869A9BA9-75BD-440B-90AB-42484AB1E7D5}" destId="{070E4644-F098-4956-9421-2A2079636B11}" srcOrd="0" destOrd="0" presId="urn:microsoft.com/office/officeart/2011/layout/TabList"/>
    <dgm:cxn modelId="{F7C4BAAB-196F-4FFC-A757-2ADACE4FC7F0}" type="presOf" srcId="{7034E15D-5220-4A53-A190-877A271418B9}" destId="{070E4644-F098-4956-9421-2A2079636B11}" srcOrd="0" destOrd="1" presId="urn:microsoft.com/office/officeart/2011/layout/TabList"/>
    <dgm:cxn modelId="{65AA9F5F-D42D-4422-B9E9-66F0AF048EDF}" type="presOf" srcId="{A80E6126-A17E-486E-98A1-D6F15E13D23F}" destId="{38D083A3-8C10-447B-9A9F-41470CF10893}" srcOrd="0" destOrd="0" presId="urn:microsoft.com/office/officeart/2011/layout/TabList"/>
    <dgm:cxn modelId="{CD26F9D0-68F5-4714-A3CE-C0405065119A}" srcId="{E567709B-3E67-403D-8827-CD4B073FE348}" destId="{49942F5D-CC65-4F43-BD0B-6A140FEA2424}" srcOrd="0" destOrd="0" parTransId="{B8F669C2-E422-44B6-8F6D-8A193A9B1373}" sibTransId="{B80AC73C-7C7B-4581-B947-664A09E500AA}"/>
    <dgm:cxn modelId="{2192644B-48E4-407D-AFB0-2B51A54638F2}" srcId="{EDC7ED64-2ABF-4BA5-BD10-6CABCEA601E0}" destId="{A80E6126-A17E-486E-98A1-D6F15E13D23F}" srcOrd="2" destOrd="0" parTransId="{CF175FD2-DFB2-4C4A-A87D-8DD584C0B7EA}" sibTransId="{4665F1DC-EDCF-4F78-BC64-D06E36332AFB}"/>
    <dgm:cxn modelId="{7B18D7C6-1841-4992-81D0-E944F4E9537C}" type="presOf" srcId="{75F7799B-5C2D-46D0-885E-0D5A51E9004C}" destId="{AE1F1F88-99E1-4465-8A5E-32C4AD3C55F2}" srcOrd="0" destOrd="1" presId="urn:microsoft.com/office/officeart/2011/layout/TabList"/>
    <dgm:cxn modelId="{6AA67237-006B-4FAC-956F-4D816441FA19}" srcId="{4DD8BC9E-9BF8-426B-B1F3-49813571EDF0}" destId="{868EA245-11EB-43F9-AF75-69315D3CC16E}" srcOrd="0" destOrd="0" parTransId="{9F5BBAB9-1AF6-4D02-BA61-49815234D7BC}" sibTransId="{4556816C-2F16-4B14-B8F8-5BDF9AF91741}"/>
    <dgm:cxn modelId="{C2CD7D75-1FB1-45CD-B129-6F0F481B1270}" srcId="{EDC7ED64-2ABF-4BA5-BD10-6CABCEA601E0}" destId="{FDCDE9B3-6460-4DA0-BD7B-EB6470163A32}" srcOrd="4" destOrd="0" parTransId="{3D8F846F-4D9A-458D-887F-F052073F2307}" sibTransId="{7915F1E1-43B7-415E-A594-6CF8E78FE92F}"/>
    <dgm:cxn modelId="{0D3BA629-3782-4C72-95D4-52836DCE7C38}" type="presOf" srcId="{C911882F-C8AB-4666-AE43-D33587CF9983}" destId="{45A5A4B5-5120-4B28-A157-47C8F945318D}" srcOrd="0" destOrd="0" presId="urn:microsoft.com/office/officeart/2011/layout/TabList"/>
    <dgm:cxn modelId="{6B0FEC49-B97A-494B-91DD-4F35F115F985}" type="presOf" srcId="{FDCDE9B3-6460-4DA0-BD7B-EB6470163A32}" destId="{49D9C0FF-E9F8-4808-86C4-8FEF1C6C35A3}" srcOrd="0" destOrd="0" presId="urn:microsoft.com/office/officeart/2011/layout/TabList"/>
    <dgm:cxn modelId="{9E2999B1-ED32-4D29-A7F7-21D00F602BC7}" type="presOf" srcId="{F98D6714-0D7B-47F2-B201-CA93AB91CC15}" destId="{EB4A275A-A21D-49A6-B19B-05798C0DB546}" srcOrd="0" destOrd="0" presId="urn:microsoft.com/office/officeart/2011/layout/TabList"/>
    <dgm:cxn modelId="{8BCB1326-1D6D-476E-A150-230DEF8C6411}" srcId="{EDC7ED64-2ABF-4BA5-BD10-6CABCEA601E0}" destId="{E567709B-3E67-403D-8827-CD4B073FE348}" srcOrd="0" destOrd="0" parTransId="{1B8FB392-611D-45D7-8C7D-DF4D3C878F8E}" sibTransId="{7E9BA439-9A1F-42B2-AD73-CB5D39F7D342}"/>
    <dgm:cxn modelId="{FEACCB64-CB15-4293-A6B0-2C44C9A1C0BE}" srcId="{EDC7ED64-2ABF-4BA5-BD10-6CABCEA601E0}" destId="{31E6A195-B1FF-4EF1-8D70-D2E1DC21D2A8}" srcOrd="1" destOrd="0" parTransId="{FDC30C37-27EF-4154-B107-3936F68137C7}" sibTransId="{5D599534-B379-4C67-9993-058A2F1EEFF6}"/>
    <dgm:cxn modelId="{7ED40E24-B559-4517-B671-AD151306B3E8}" type="presOf" srcId="{E567709B-3E67-403D-8827-CD4B073FE348}" destId="{FB36AD6C-1AD4-4A63-9053-706043958E4D}" srcOrd="0" destOrd="0" presId="urn:microsoft.com/office/officeart/2011/layout/TabList"/>
    <dgm:cxn modelId="{C93D9566-6880-48D3-BDDD-ED92ACFD7695}" type="presOf" srcId="{CA6719EB-0E60-408E-B5D6-E8B8FF1CF891}" destId="{39C8DDE2-298C-45A4-AF47-EE2D2F1EC40B}" srcOrd="0" destOrd="0" presId="urn:microsoft.com/office/officeart/2011/layout/TabList"/>
    <dgm:cxn modelId="{E83C2BFC-F2D5-4B4C-9D3B-0B9F26B9D447}" type="presOf" srcId="{6A57B3D0-1E24-44E0-8F1A-FD14194C9113}" destId="{935DD21E-AA7C-4D97-A7D3-6740210C4399}" srcOrd="0" destOrd="0" presId="urn:microsoft.com/office/officeart/2011/layout/TabList"/>
    <dgm:cxn modelId="{1FC0EEF9-0B47-4839-872C-68C13822E4EB}" srcId="{EDC7ED64-2ABF-4BA5-BD10-6CABCEA601E0}" destId="{4DD8BC9E-9BF8-426B-B1F3-49813571EDF0}" srcOrd="3" destOrd="0" parTransId="{13598640-4A21-4A6C-8B92-7A548F457FB1}" sibTransId="{C5F84616-37CA-48A2-89B8-E339126CCABD}"/>
    <dgm:cxn modelId="{4BEED0B1-26D4-4B7D-A544-2A9ED8C56BBC}" srcId="{E567709B-3E67-403D-8827-CD4B073FE348}" destId="{F98D6714-0D7B-47F2-B201-CA93AB91CC15}" srcOrd="1" destOrd="0" parTransId="{2C8F0C1D-9C45-412D-9C6D-C5718D2738D9}" sibTransId="{58E3966C-8CF4-4008-BE22-254634739A06}"/>
    <dgm:cxn modelId="{2436D4A7-6F8E-47F0-8CFF-D7FB613DDC75}" srcId="{A80E6126-A17E-486E-98A1-D6F15E13D23F}" destId="{0E888004-9D4D-4024-8C11-FF99CB97827D}" srcOrd="0" destOrd="0" parTransId="{E16CD878-B1E5-4694-97A2-94EF22EF5F52}" sibTransId="{228DD7BD-3A5A-441A-825A-CCD9BDB6D2CD}"/>
    <dgm:cxn modelId="{7C03BBD5-8833-42F2-9F55-52FD8C3A5F8F}" srcId="{A80E6126-A17E-486E-98A1-D6F15E13D23F}" destId="{75F7799B-5C2D-46D0-885E-0D5A51E9004C}" srcOrd="2" destOrd="0" parTransId="{450A7928-92D1-46AA-B46D-613BC6921648}" sibTransId="{300BBCF6-38D7-4FBF-9511-13F4885C050C}"/>
    <dgm:cxn modelId="{2400365C-25AE-46F7-9C24-6AE740FEF075}" type="presOf" srcId="{0E888004-9D4D-4024-8C11-FF99CB97827D}" destId="{204908D4-FECD-4FE3-924E-C8D7369B52C1}" srcOrd="0" destOrd="0" presId="urn:microsoft.com/office/officeart/2011/layout/TabList"/>
    <dgm:cxn modelId="{A78ADE6E-5DAF-44E8-890E-F22A6CB83BFB}" srcId="{FDCDE9B3-6460-4DA0-BD7B-EB6470163A32}" destId="{C911882F-C8AB-4666-AE43-D33587CF9983}" srcOrd="0" destOrd="0" parTransId="{0B629CE9-4153-463C-8A55-6646255E510B}" sibTransId="{7C65385B-376D-4A3B-A096-6B2BD048966F}"/>
    <dgm:cxn modelId="{BD15405C-AA28-4407-8E65-6CEA672606BF}" srcId="{E567709B-3E67-403D-8827-CD4B073FE348}" destId="{6C41BA56-E07E-45EA-BA33-3814E24B67B2}" srcOrd="2" destOrd="0" parTransId="{4F59E3B8-C3B0-4D27-9FE7-6526BC02EC06}" sibTransId="{3D99E5AA-B2BA-40C4-BDA2-14BAE777607B}"/>
    <dgm:cxn modelId="{FA8477F4-CDB9-4706-8E09-F42A31FA8269}" srcId="{31E6A195-B1FF-4EF1-8D70-D2E1DC21D2A8}" destId="{869A9BA9-75BD-440B-90AB-42484AB1E7D5}" srcOrd="1" destOrd="0" parTransId="{ACC29A18-57F1-400E-9EDB-CCA2AF6E413A}" sibTransId="{7A711D5D-10C4-4A3F-BA48-F0E3589BDD5E}"/>
    <dgm:cxn modelId="{452254DE-83FC-405D-B1B7-003C170A6C22}" srcId="{31E6A195-B1FF-4EF1-8D70-D2E1DC21D2A8}" destId="{CA6719EB-0E60-408E-B5D6-E8B8FF1CF891}" srcOrd="0" destOrd="0" parTransId="{106EF136-5BDE-43C7-B8DF-5B3F162A196C}" sibTransId="{AA469EEC-A8A8-43BA-BBE5-9CD8D2411204}"/>
    <dgm:cxn modelId="{F8648151-ECA8-4753-83F8-CBFEB466A9D4}" type="presOf" srcId="{49942F5D-CC65-4F43-BD0B-6A140FEA2424}" destId="{C02139A9-15D7-43FF-A588-886A68F3827A}" srcOrd="0" destOrd="0" presId="urn:microsoft.com/office/officeart/2011/layout/TabList"/>
    <dgm:cxn modelId="{6617433D-FDC2-40AA-98B1-7A5B525BFFD2}" type="presOf" srcId="{2856C620-C0BC-42D1-9FF9-F09F0A06A99D}" destId="{D9814EE9-E405-4B83-A2FC-E6B781CD2B13}" srcOrd="0" destOrd="0" presId="urn:microsoft.com/office/officeart/2011/layout/TabList"/>
    <dgm:cxn modelId="{217950E5-AF84-4505-B219-A57396D5E575}" type="presParOf" srcId="{4EA06467-7AF6-45B8-9C35-D5495C13E7B9}" destId="{878AF34D-B5E5-437C-BC91-80BDD92F5BEB}" srcOrd="0" destOrd="0" presId="urn:microsoft.com/office/officeart/2011/layout/TabList"/>
    <dgm:cxn modelId="{3DA0EC74-DFB4-4228-A9B3-9AC829028E6C}" type="presParOf" srcId="{878AF34D-B5E5-437C-BC91-80BDD92F5BEB}" destId="{C02139A9-15D7-43FF-A588-886A68F3827A}" srcOrd="0" destOrd="0" presId="urn:microsoft.com/office/officeart/2011/layout/TabList"/>
    <dgm:cxn modelId="{4BC98A57-14E1-4483-B8F0-9118BDC38396}" type="presParOf" srcId="{878AF34D-B5E5-437C-BC91-80BDD92F5BEB}" destId="{FB36AD6C-1AD4-4A63-9053-706043958E4D}" srcOrd="1" destOrd="0" presId="urn:microsoft.com/office/officeart/2011/layout/TabList"/>
    <dgm:cxn modelId="{2BE20F7C-684B-4C82-A395-C96820851458}" type="presParOf" srcId="{878AF34D-B5E5-437C-BC91-80BDD92F5BEB}" destId="{2EF12CC0-EC72-4676-A3B2-C6AAFAE2B743}" srcOrd="2" destOrd="0" presId="urn:microsoft.com/office/officeart/2011/layout/TabList"/>
    <dgm:cxn modelId="{24475C42-5666-47E5-BB7F-D0BD780434B8}" type="presParOf" srcId="{4EA06467-7AF6-45B8-9C35-D5495C13E7B9}" destId="{EB4A275A-A21D-49A6-B19B-05798C0DB546}" srcOrd="1" destOrd="0" presId="urn:microsoft.com/office/officeart/2011/layout/TabList"/>
    <dgm:cxn modelId="{05FA253F-431C-4BCD-95E5-401EB0CC1E5B}" type="presParOf" srcId="{4EA06467-7AF6-45B8-9C35-D5495C13E7B9}" destId="{345CF0D3-DAAD-4309-83AC-0B2C8FEBE3A3}" srcOrd="2" destOrd="0" presId="urn:microsoft.com/office/officeart/2011/layout/TabList"/>
    <dgm:cxn modelId="{0716C117-B162-4BEE-9988-28BB80DA1200}" type="presParOf" srcId="{4EA06467-7AF6-45B8-9C35-D5495C13E7B9}" destId="{1A2083BC-F7E0-4649-B5DF-AE8EF766A572}" srcOrd="3" destOrd="0" presId="urn:microsoft.com/office/officeart/2011/layout/TabList"/>
    <dgm:cxn modelId="{A81034F6-1F08-4B92-8D7D-E7F7E7187CED}" type="presParOf" srcId="{1A2083BC-F7E0-4649-B5DF-AE8EF766A572}" destId="{39C8DDE2-298C-45A4-AF47-EE2D2F1EC40B}" srcOrd="0" destOrd="0" presId="urn:microsoft.com/office/officeart/2011/layout/TabList"/>
    <dgm:cxn modelId="{4419B0E2-90AD-4400-AF05-066E7F369958}" type="presParOf" srcId="{1A2083BC-F7E0-4649-B5DF-AE8EF766A572}" destId="{B846DF2D-8721-4B9B-87BF-BD873D8246C3}" srcOrd="1" destOrd="0" presId="urn:microsoft.com/office/officeart/2011/layout/TabList"/>
    <dgm:cxn modelId="{D111C5B6-0EB5-4F1E-ADF2-6E7F3F894B41}" type="presParOf" srcId="{1A2083BC-F7E0-4649-B5DF-AE8EF766A572}" destId="{43B6A05D-08FC-46D1-81EE-4D1B2D51CC79}" srcOrd="2" destOrd="0" presId="urn:microsoft.com/office/officeart/2011/layout/TabList"/>
    <dgm:cxn modelId="{519AD593-2381-4C64-B830-DC9723CAD03A}" type="presParOf" srcId="{4EA06467-7AF6-45B8-9C35-D5495C13E7B9}" destId="{070E4644-F098-4956-9421-2A2079636B11}" srcOrd="4" destOrd="0" presId="urn:microsoft.com/office/officeart/2011/layout/TabList"/>
    <dgm:cxn modelId="{51374EED-1A23-4AB6-9356-A51D42479367}" type="presParOf" srcId="{4EA06467-7AF6-45B8-9C35-D5495C13E7B9}" destId="{1661A733-5EDE-4120-96B6-3809317E5033}" srcOrd="5" destOrd="0" presId="urn:microsoft.com/office/officeart/2011/layout/TabList"/>
    <dgm:cxn modelId="{B90D887A-4041-44F4-AAFA-BCA4269BBA61}" type="presParOf" srcId="{4EA06467-7AF6-45B8-9C35-D5495C13E7B9}" destId="{F6E97F40-3122-4F04-BFC5-FBCD63E0E2D5}" srcOrd="6" destOrd="0" presId="urn:microsoft.com/office/officeart/2011/layout/TabList"/>
    <dgm:cxn modelId="{E97796E9-E6A2-44B7-9A6F-703AA22E7981}" type="presParOf" srcId="{F6E97F40-3122-4F04-BFC5-FBCD63E0E2D5}" destId="{204908D4-FECD-4FE3-924E-C8D7369B52C1}" srcOrd="0" destOrd="0" presId="urn:microsoft.com/office/officeart/2011/layout/TabList"/>
    <dgm:cxn modelId="{1E2BF00D-77CE-43E1-A094-374109AFCCB0}" type="presParOf" srcId="{F6E97F40-3122-4F04-BFC5-FBCD63E0E2D5}" destId="{38D083A3-8C10-447B-9A9F-41470CF10893}" srcOrd="1" destOrd="0" presId="urn:microsoft.com/office/officeart/2011/layout/TabList"/>
    <dgm:cxn modelId="{FFD87445-F9FA-4164-9615-89F7FE7D49AF}" type="presParOf" srcId="{F6E97F40-3122-4F04-BFC5-FBCD63E0E2D5}" destId="{58044A6C-2E37-4729-ADD6-5451B41A0332}" srcOrd="2" destOrd="0" presId="urn:microsoft.com/office/officeart/2011/layout/TabList"/>
    <dgm:cxn modelId="{484EA3EC-67D8-4350-AEC8-0C6F26C8B114}" type="presParOf" srcId="{4EA06467-7AF6-45B8-9C35-D5495C13E7B9}" destId="{AE1F1F88-99E1-4465-8A5E-32C4AD3C55F2}" srcOrd="7" destOrd="0" presId="urn:microsoft.com/office/officeart/2011/layout/TabList"/>
    <dgm:cxn modelId="{7B28A22A-76CD-42CF-AFC1-8CA4350AECE5}" type="presParOf" srcId="{4EA06467-7AF6-45B8-9C35-D5495C13E7B9}" destId="{0A4CBE46-0E29-49B0-A163-3AEBC88863CD}" srcOrd="8" destOrd="0" presId="urn:microsoft.com/office/officeart/2011/layout/TabList"/>
    <dgm:cxn modelId="{998E8B4B-0A04-4EA0-8050-E68A836FC59B}" type="presParOf" srcId="{4EA06467-7AF6-45B8-9C35-D5495C13E7B9}" destId="{EF1576FC-4041-4AFA-8CC9-69DF2AED6E5F}" srcOrd="9" destOrd="0" presId="urn:microsoft.com/office/officeart/2011/layout/TabList"/>
    <dgm:cxn modelId="{506241E9-B2D4-45BB-ABBA-3157CCC40A04}" type="presParOf" srcId="{EF1576FC-4041-4AFA-8CC9-69DF2AED6E5F}" destId="{7FC19CBD-FC4F-4E5F-8299-0FF539BDA6A7}" srcOrd="0" destOrd="0" presId="urn:microsoft.com/office/officeart/2011/layout/TabList"/>
    <dgm:cxn modelId="{1A129104-E386-4DD6-A106-2AA24D3B4F9D}" type="presParOf" srcId="{EF1576FC-4041-4AFA-8CC9-69DF2AED6E5F}" destId="{DF82C5D6-20FA-45CB-9F9A-6F31E7A60B44}" srcOrd="1" destOrd="0" presId="urn:microsoft.com/office/officeart/2011/layout/TabList"/>
    <dgm:cxn modelId="{8393EFBE-EA3F-47B6-B7A4-CE565ADCFD52}" type="presParOf" srcId="{EF1576FC-4041-4AFA-8CC9-69DF2AED6E5F}" destId="{96DA6CEC-2BB7-47F5-98F3-C5DB3851CE87}" srcOrd="2" destOrd="0" presId="urn:microsoft.com/office/officeart/2011/layout/TabList"/>
    <dgm:cxn modelId="{24D20F7D-EEB8-417E-A279-C93FAE027C97}" type="presParOf" srcId="{4EA06467-7AF6-45B8-9C35-D5495C13E7B9}" destId="{D9814EE9-E405-4B83-A2FC-E6B781CD2B13}" srcOrd="10" destOrd="0" presId="urn:microsoft.com/office/officeart/2011/layout/TabList"/>
    <dgm:cxn modelId="{E38FCF34-92CA-4E3B-A1A2-8ADBCE9CCDDD}" type="presParOf" srcId="{4EA06467-7AF6-45B8-9C35-D5495C13E7B9}" destId="{C8BAF6CE-2AED-4D5D-B4A5-7F948F6F8EDD}" srcOrd="11" destOrd="0" presId="urn:microsoft.com/office/officeart/2011/layout/TabList"/>
    <dgm:cxn modelId="{14909D0C-FE55-4CD0-AA23-8A7BBCB3EFE7}" type="presParOf" srcId="{4EA06467-7AF6-45B8-9C35-D5495C13E7B9}" destId="{EA8E6E73-6B52-4895-98E9-AAB929C2032A}" srcOrd="12" destOrd="0" presId="urn:microsoft.com/office/officeart/2011/layout/TabList"/>
    <dgm:cxn modelId="{52FC8E34-60FC-4521-9A0C-2B400B2DA158}" type="presParOf" srcId="{EA8E6E73-6B52-4895-98E9-AAB929C2032A}" destId="{45A5A4B5-5120-4B28-A157-47C8F945318D}" srcOrd="0" destOrd="0" presId="urn:microsoft.com/office/officeart/2011/layout/TabList"/>
    <dgm:cxn modelId="{241893AC-9956-496B-8E4D-5F5AA8CE23D4}" type="presParOf" srcId="{EA8E6E73-6B52-4895-98E9-AAB929C2032A}" destId="{49D9C0FF-E9F8-4808-86C4-8FEF1C6C35A3}" srcOrd="1" destOrd="0" presId="urn:microsoft.com/office/officeart/2011/layout/TabList"/>
    <dgm:cxn modelId="{91E40B8A-B514-447E-AF2F-F7CFDC27392C}" type="presParOf" srcId="{EA8E6E73-6B52-4895-98E9-AAB929C2032A}" destId="{F8DBD1B7-435C-48D7-AC2B-8257C47383E6}" srcOrd="2" destOrd="0" presId="urn:microsoft.com/office/officeart/2011/layout/TabList"/>
    <dgm:cxn modelId="{09E9F7FF-1C32-4077-93A6-D51384E69D1E}" type="presParOf" srcId="{4EA06467-7AF6-45B8-9C35-D5495C13E7B9}" destId="{935DD21E-AA7C-4D97-A7D3-6740210C4399}" srcOrd="13" destOrd="0" presId="urn:microsoft.com/office/officeart/2011/layout/TabList"/>
  </dgm:cxnLst>
  <dgm:bg>
    <a:solidFill>
      <a:srgbClr val="FFF6D4"/>
    </a:solidFill>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DBD1B7-435C-48D7-AC2B-8257C47383E6}">
      <dsp:nvSpPr>
        <dsp:cNvPr id="0" name=""/>
        <dsp:cNvSpPr/>
      </dsp:nvSpPr>
      <dsp:spPr>
        <a:xfrm>
          <a:off x="0" y="4109387"/>
          <a:ext cx="7810500" cy="0"/>
        </a:xfrm>
        <a:prstGeom prst="line">
          <a:avLst/>
        </a:pr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6DA6CEC-2BB7-47F5-98F3-C5DB3851CE87}">
      <dsp:nvSpPr>
        <dsp:cNvPr id="0" name=""/>
        <dsp:cNvSpPr/>
      </dsp:nvSpPr>
      <dsp:spPr>
        <a:xfrm>
          <a:off x="0" y="3048381"/>
          <a:ext cx="7810500" cy="0"/>
        </a:xfrm>
        <a:prstGeom prst="line">
          <a:avLst/>
        </a:pr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8044A6C-2E37-4729-ADD6-5451B41A0332}">
      <dsp:nvSpPr>
        <dsp:cNvPr id="0" name=""/>
        <dsp:cNvSpPr/>
      </dsp:nvSpPr>
      <dsp:spPr>
        <a:xfrm>
          <a:off x="0" y="2176585"/>
          <a:ext cx="7810500" cy="0"/>
        </a:xfrm>
        <a:prstGeom prst="line">
          <a:avLst/>
        </a:pr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3B6A05D-08FC-46D1-81EE-4D1B2D51CC79}">
      <dsp:nvSpPr>
        <dsp:cNvPr id="0" name=""/>
        <dsp:cNvSpPr/>
      </dsp:nvSpPr>
      <dsp:spPr>
        <a:xfrm>
          <a:off x="0" y="1304789"/>
          <a:ext cx="7810500" cy="0"/>
        </a:xfrm>
        <a:prstGeom prst="line">
          <a:avLst/>
        </a:pr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EF12CC0-EC72-4676-A3B2-C6AAFAE2B743}">
      <dsp:nvSpPr>
        <dsp:cNvPr id="0" name=""/>
        <dsp:cNvSpPr/>
      </dsp:nvSpPr>
      <dsp:spPr>
        <a:xfrm>
          <a:off x="0" y="287844"/>
          <a:ext cx="7810500" cy="0"/>
        </a:xfrm>
        <a:prstGeom prst="line">
          <a:avLst/>
        </a:pr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02139A9-15D7-43FF-A588-886A68F3827A}">
      <dsp:nvSpPr>
        <dsp:cNvPr id="0" name=""/>
        <dsp:cNvSpPr/>
      </dsp:nvSpPr>
      <dsp:spPr>
        <a:xfrm>
          <a:off x="2030729" y="2038"/>
          <a:ext cx="5779770" cy="2858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b" anchorCtr="0">
          <a:noAutofit/>
        </a:bodyPr>
        <a:lstStyle/>
        <a:p>
          <a:pPr lvl="0" algn="l" defTabSz="800100">
            <a:lnSpc>
              <a:spcPct val="90000"/>
            </a:lnSpc>
            <a:spcBef>
              <a:spcPct val="0"/>
            </a:spcBef>
            <a:spcAft>
              <a:spcPct val="35000"/>
            </a:spcAft>
          </a:pPr>
          <a:r>
            <a:rPr lang="en-US" sz="1800" kern="1200" dirty="0"/>
            <a:t>Not Creating them at All</a:t>
          </a:r>
        </a:p>
      </dsp:txBody>
      <dsp:txXfrm>
        <a:off x="2030729" y="2038"/>
        <a:ext cx="5779770" cy="285806"/>
      </dsp:txXfrm>
    </dsp:sp>
    <dsp:sp modelId="{FB36AD6C-1AD4-4A63-9053-706043958E4D}">
      <dsp:nvSpPr>
        <dsp:cNvPr id="0" name=""/>
        <dsp:cNvSpPr/>
      </dsp:nvSpPr>
      <dsp:spPr>
        <a:xfrm>
          <a:off x="0" y="2038"/>
          <a:ext cx="2030730" cy="285806"/>
        </a:xfrm>
        <a:prstGeom prst="round2SameRect">
          <a:avLst>
            <a:gd name="adj1" fmla="val 16670"/>
            <a:gd name="adj2" fmla="val 0"/>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ctr" anchorCtr="0">
          <a:noAutofit/>
        </a:bodyPr>
        <a:lstStyle/>
        <a:p>
          <a:pPr lvl="0" algn="ctr" defTabSz="666750">
            <a:lnSpc>
              <a:spcPct val="90000"/>
            </a:lnSpc>
            <a:spcBef>
              <a:spcPct val="0"/>
            </a:spcBef>
            <a:spcAft>
              <a:spcPct val="35000"/>
            </a:spcAft>
          </a:pPr>
          <a:r>
            <a:rPr lang="en-US" sz="1500" kern="1200" dirty="0"/>
            <a:t>1.</a:t>
          </a:r>
        </a:p>
      </dsp:txBody>
      <dsp:txXfrm>
        <a:off x="13954" y="15992"/>
        <a:ext cx="2002822" cy="271852"/>
      </dsp:txXfrm>
    </dsp:sp>
    <dsp:sp modelId="{EB4A275A-A21D-49A6-B19B-05798C0DB546}">
      <dsp:nvSpPr>
        <dsp:cNvPr id="0" name=""/>
        <dsp:cNvSpPr/>
      </dsp:nvSpPr>
      <dsp:spPr>
        <a:xfrm>
          <a:off x="0" y="287844"/>
          <a:ext cx="7810500" cy="716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171450" lvl="1" indent="-171450" algn="l" defTabSz="711200">
            <a:lnSpc>
              <a:spcPct val="90000"/>
            </a:lnSpc>
            <a:spcBef>
              <a:spcPct val="0"/>
            </a:spcBef>
            <a:spcAft>
              <a:spcPct val="15000"/>
            </a:spcAft>
            <a:buChar char="••"/>
          </a:pPr>
          <a:r>
            <a:rPr lang="en-US" sz="1600" kern="1200" dirty="0"/>
            <a:t>Without these, you’ll be in the dark about creating content, and won’t recognize good fits. In general, client profiles makes process of acquiring the right clients smoother and less costly</a:t>
          </a:r>
          <a:r>
            <a:rPr lang="en-US" sz="1200" kern="1200" dirty="0"/>
            <a:t>.</a:t>
          </a:r>
        </a:p>
        <a:p>
          <a:pPr marL="114300" lvl="1" indent="-114300" algn="l" defTabSz="533400">
            <a:lnSpc>
              <a:spcPct val="90000"/>
            </a:lnSpc>
            <a:spcBef>
              <a:spcPct val="0"/>
            </a:spcBef>
            <a:spcAft>
              <a:spcPct val="15000"/>
            </a:spcAft>
            <a:buChar char="••"/>
          </a:pPr>
          <a:endParaRPr lang="en-US" sz="1200" kern="1200"/>
        </a:p>
      </dsp:txBody>
      <dsp:txXfrm>
        <a:off x="0" y="287844"/>
        <a:ext cx="7810500" cy="716847"/>
      </dsp:txXfrm>
    </dsp:sp>
    <dsp:sp modelId="{39C8DDE2-298C-45A4-AF47-EE2D2F1EC40B}">
      <dsp:nvSpPr>
        <dsp:cNvPr id="0" name=""/>
        <dsp:cNvSpPr/>
      </dsp:nvSpPr>
      <dsp:spPr>
        <a:xfrm>
          <a:off x="2030729" y="1018983"/>
          <a:ext cx="5779770" cy="2858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b" anchorCtr="0">
          <a:noAutofit/>
        </a:bodyPr>
        <a:lstStyle/>
        <a:p>
          <a:pPr lvl="0" algn="l" defTabSz="800100">
            <a:lnSpc>
              <a:spcPct val="90000"/>
            </a:lnSpc>
            <a:spcBef>
              <a:spcPct val="0"/>
            </a:spcBef>
            <a:spcAft>
              <a:spcPct val="35000"/>
            </a:spcAft>
          </a:pPr>
          <a:r>
            <a:rPr lang="en-US" sz="1800" kern="1200" dirty="0"/>
            <a:t>Creating Unrealistic Profiles Based on Desires </a:t>
          </a:r>
        </a:p>
      </dsp:txBody>
      <dsp:txXfrm>
        <a:off x="2030729" y="1018983"/>
        <a:ext cx="5779770" cy="285806"/>
      </dsp:txXfrm>
    </dsp:sp>
    <dsp:sp modelId="{B846DF2D-8721-4B9B-87BF-BD873D8246C3}">
      <dsp:nvSpPr>
        <dsp:cNvPr id="0" name=""/>
        <dsp:cNvSpPr/>
      </dsp:nvSpPr>
      <dsp:spPr>
        <a:xfrm>
          <a:off x="0" y="1018983"/>
          <a:ext cx="2030730" cy="285806"/>
        </a:xfrm>
        <a:prstGeom prst="round2SameRect">
          <a:avLst>
            <a:gd name="adj1" fmla="val 16670"/>
            <a:gd name="adj2" fmla="val 0"/>
          </a:avLst>
        </a:prstGeom>
        <a:solidFill>
          <a:schemeClr val="accent4">
            <a:hueOff val="2450223"/>
            <a:satOff val="-10194"/>
            <a:lumOff val="2402"/>
            <a:alphaOff val="0"/>
          </a:schemeClr>
        </a:solidFill>
        <a:ln w="12700" cap="flat" cmpd="sng" algn="ctr">
          <a:solidFill>
            <a:schemeClr val="accent4">
              <a:hueOff val="2450223"/>
              <a:satOff val="-10194"/>
              <a:lumOff val="24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ctr" anchorCtr="0">
          <a:noAutofit/>
        </a:bodyPr>
        <a:lstStyle/>
        <a:p>
          <a:pPr lvl="0" algn="ctr" defTabSz="666750">
            <a:lnSpc>
              <a:spcPct val="90000"/>
            </a:lnSpc>
            <a:spcBef>
              <a:spcPct val="0"/>
            </a:spcBef>
            <a:spcAft>
              <a:spcPct val="35000"/>
            </a:spcAft>
          </a:pPr>
          <a:r>
            <a:rPr lang="en-US" sz="1500" kern="1200" dirty="0"/>
            <a:t>2.</a:t>
          </a:r>
        </a:p>
      </dsp:txBody>
      <dsp:txXfrm>
        <a:off x="13954" y="1032937"/>
        <a:ext cx="2002822" cy="271852"/>
      </dsp:txXfrm>
    </dsp:sp>
    <dsp:sp modelId="{070E4644-F098-4956-9421-2A2079636B11}">
      <dsp:nvSpPr>
        <dsp:cNvPr id="0" name=""/>
        <dsp:cNvSpPr/>
      </dsp:nvSpPr>
      <dsp:spPr>
        <a:xfrm>
          <a:off x="0" y="1304789"/>
          <a:ext cx="7810500" cy="5716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171450" lvl="1" indent="-171450" algn="l" defTabSz="800100">
            <a:lnSpc>
              <a:spcPct val="90000"/>
            </a:lnSpc>
            <a:spcBef>
              <a:spcPct val="0"/>
            </a:spcBef>
            <a:spcAft>
              <a:spcPct val="15000"/>
            </a:spcAft>
            <a:buChar char="••"/>
          </a:pPr>
          <a:r>
            <a:rPr lang="en-US" sz="1800" kern="1200" dirty="0"/>
            <a:t>Keeping expectations in check can help you early on. What’s on your </a:t>
          </a:r>
          <a:r>
            <a:rPr lang="en-US" sz="1800" kern="1200" dirty="0" err="1"/>
            <a:t>wishlist</a:t>
          </a:r>
          <a:r>
            <a:rPr lang="en-US" sz="1800" kern="1200" dirty="0"/>
            <a:t> isn’t always what’s best for your business</a:t>
          </a:r>
          <a:r>
            <a:rPr lang="en-US" sz="1200" kern="1200" dirty="0"/>
            <a:t>. </a:t>
          </a:r>
        </a:p>
        <a:p>
          <a:pPr marL="114300" lvl="1" indent="-114300" algn="l" defTabSz="533400">
            <a:lnSpc>
              <a:spcPct val="90000"/>
            </a:lnSpc>
            <a:spcBef>
              <a:spcPct val="0"/>
            </a:spcBef>
            <a:spcAft>
              <a:spcPct val="15000"/>
            </a:spcAft>
            <a:buChar char="••"/>
          </a:pPr>
          <a:endParaRPr lang="en-US" sz="1200" kern="1200" dirty="0"/>
        </a:p>
      </dsp:txBody>
      <dsp:txXfrm>
        <a:off x="0" y="1304789"/>
        <a:ext cx="7810500" cy="571699"/>
      </dsp:txXfrm>
    </dsp:sp>
    <dsp:sp modelId="{204908D4-FECD-4FE3-924E-C8D7369B52C1}">
      <dsp:nvSpPr>
        <dsp:cNvPr id="0" name=""/>
        <dsp:cNvSpPr/>
      </dsp:nvSpPr>
      <dsp:spPr>
        <a:xfrm>
          <a:off x="2030729" y="1890779"/>
          <a:ext cx="5779770" cy="2858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b" anchorCtr="0">
          <a:noAutofit/>
        </a:bodyPr>
        <a:lstStyle/>
        <a:p>
          <a:pPr lvl="0" algn="l" defTabSz="800100">
            <a:lnSpc>
              <a:spcPct val="90000"/>
            </a:lnSpc>
            <a:spcBef>
              <a:spcPct val="0"/>
            </a:spcBef>
            <a:spcAft>
              <a:spcPct val="35000"/>
            </a:spcAft>
          </a:pPr>
          <a:r>
            <a:rPr lang="en-US" sz="1800" kern="1200" dirty="0"/>
            <a:t>Assuming Your Ideal Client is like You</a:t>
          </a:r>
        </a:p>
      </dsp:txBody>
      <dsp:txXfrm>
        <a:off x="2030729" y="1890779"/>
        <a:ext cx="5779770" cy="285806"/>
      </dsp:txXfrm>
    </dsp:sp>
    <dsp:sp modelId="{38D083A3-8C10-447B-9A9F-41470CF10893}">
      <dsp:nvSpPr>
        <dsp:cNvPr id="0" name=""/>
        <dsp:cNvSpPr/>
      </dsp:nvSpPr>
      <dsp:spPr>
        <a:xfrm>
          <a:off x="0" y="1890779"/>
          <a:ext cx="2030730" cy="285806"/>
        </a:xfrm>
        <a:prstGeom prst="round2SameRect">
          <a:avLst>
            <a:gd name="adj1" fmla="val 16670"/>
            <a:gd name="adj2" fmla="val 0"/>
          </a:avLst>
        </a:prstGeom>
        <a:solidFill>
          <a:schemeClr val="accent4">
            <a:hueOff val="4900445"/>
            <a:satOff val="-20388"/>
            <a:lumOff val="4804"/>
            <a:alphaOff val="0"/>
          </a:schemeClr>
        </a:solidFill>
        <a:ln w="12700" cap="flat" cmpd="sng" algn="ctr">
          <a:solidFill>
            <a:schemeClr val="accent4">
              <a:hueOff val="4900445"/>
              <a:satOff val="-20388"/>
              <a:lumOff val="480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ctr" anchorCtr="0">
          <a:noAutofit/>
        </a:bodyPr>
        <a:lstStyle/>
        <a:p>
          <a:pPr lvl="0" algn="ctr" defTabSz="666750">
            <a:lnSpc>
              <a:spcPct val="90000"/>
            </a:lnSpc>
            <a:spcBef>
              <a:spcPct val="0"/>
            </a:spcBef>
            <a:spcAft>
              <a:spcPct val="35000"/>
            </a:spcAft>
          </a:pPr>
          <a:r>
            <a:rPr lang="en-US" sz="1500" kern="1200" dirty="0"/>
            <a:t>3.</a:t>
          </a:r>
        </a:p>
      </dsp:txBody>
      <dsp:txXfrm>
        <a:off x="13954" y="1904733"/>
        <a:ext cx="2002822" cy="271852"/>
      </dsp:txXfrm>
    </dsp:sp>
    <dsp:sp modelId="{AE1F1F88-99E1-4465-8A5E-32C4AD3C55F2}">
      <dsp:nvSpPr>
        <dsp:cNvPr id="0" name=""/>
        <dsp:cNvSpPr/>
      </dsp:nvSpPr>
      <dsp:spPr>
        <a:xfrm>
          <a:off x="0" y="2176585"/>
          <a:ext cx="7810500" cy="5716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171450" lvl="1" indent="-171450" algn="l" defTabSz="800100">
            <a:lnSpc>
              <a:spcPct val="90000"/>
            </a:lnSpc>
            <a:spcBef>
              <a:spcPct val="0"/>
            </a:spcBef>
            <a:spcAft>
              <a:spcPct val="15000"/>
            </a:spcAft>
            <a:buChar char="••"/>
          </a:pPr>
          <a:r>
            <a:rPr lang="en-US" sz="1800" kern="1200" dirty="0"/>
            <a:t>Dig deep to understand where your clients are coming from, including their values, requirements, challenges, and background. </a:t>
          </a:r>
        </a:p>
        <a:p>
          <a:pPr marL="114300" lvl="1" indent="-114300" algn="l" defTabSz="533400">
            <a:lnSpc>
              <a:spcPct val="90000"/>
            </a:lnSpc>
            <a:spcBef>
              <a:spcPct val="0"/>
            </a:spcBef>
            <a:spcAft>
              <a:spcPct val="15000"/>
            </a:spcAft>
            <a:buChar char="••"/>
          </a:pPr>
          <a:endParaRPr lang="en-US" sz="1200" kern="1200" dirty="0"/>
        </a:p>
      </dsp:txBody>
      <dsp:txXfrm>
        <a:off x="0" y="2176585"/>
        <a:ext cx="7810500" cy="571699"/>
      </dsp:txXfrm>
    </dsp:sp>
    <dsp:sp modelId="{7FC19CBD-FC4F-4E5F-8299-0FF539BDA6A7}">
      <dsp:nvSpPr>
        <dsp:cNvPr id="0" name=""/>
        <dsp:cNvSpPr/>
      </dsp:nvSpPr>
      <dsp:spPr>
        <a:xfrm>
          <a:off x="2030729" y="2762575"/>
          <a:ext cx="5779770" cy="2858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b" anchorCtr="0">
          <a:noAutofit/>
        </a:bodyPr>
        <a:lstStyle/>
        <a:p>
          <a:pPr lvl="0" algn="l" defTabSz="800100">
            <a:lnSpc>
              <a:spcPct val="90000"/>
            </a:lnSpc>
            <a:spcBef>
              <a:spcPct val="0"/>
            </a:spcBef>
            <a:spcAft>
              <a:spcPct val="35000"/>
            </a:spcAft>
          </a:pPr>
          <a:r>
            <a:rPr lang="en-US" sz="1800" kern="1200" dirty="0"/>
            <a:t>Being too Broad or Too Specific</a:t>
          </a:r>
        </a:p>
      </dsp:txBody>
      <dsp:txXfrm>
        <a:off x="2030729" y="2762575"/>
        <a:ext cx="5779770" cy="285806"/>
      </dsp:txXfrm>
    </dsp:sp>
    <dsp:sp modelId="{DF82C5D6-20FA-45CB-9F9A-6F31E7A60B44}">
      <dsp:nvSpPr>
        <dsp:cNvPr id="0" name=""/>
        <dsp:cNvSpPr/>
      </dsp:nvSpPr>
      <dsp:spPr>
        <a:xfrm>
          <a:off x="0" y="2762575"/>
          <a:ext cx="2030730" cy="285806"/>
        </a:xfrm>
        <a:prstGeom prst="round2SameRect">
          <a:avLst>
            <a:gd name="adj1" fmla="val 16670"/>
            <a:gd name="adj2" fmla="val 0"/>
          </a:avLst>
        </a:prstGeom>
        <a:solidFill>
          <a:schemeClr val="accent4">
            <a:hueOff val="7350668"/>
            <a:satOff val="-30583"/>
            <a:lumOff val="7206"/>
            <a:alphaOff val="0"/>
          </a:schemeClr>
        </a:solidFill>
        <a:ln w="12700" cap="flat" cmpd="sng" algn="ctr">
          <a:solidFill>
            <a:schemeClr val="accent4">
              <a:hueOff val="7350668"/>
              <a:satOff val="-30583"/>
              <a:lumOff val="72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ctr" anchorCtr="0">
          <a:noAutofit/>
        </a:bodyPr>
        <a:lstStyle/>
        <a:p>
          <a:pPr lvl="0" algn="ctr" defTabSz="666750">
            <a:lnSpc>
              <a:spcPct val="90000"/>
            </a:lnSpc>
            <a:spcBef>
              <a:spcPct val="0"/>
            </a:spcBef>
            <a:spcAft>
              <a:spcPct val="35000"/>
            </a:spcAft>
          </a:pPr>
          <a:r>
            <a:rPr lang="en-US" sz="1500" kern="1200" dirty="0"/>
            <a:t>4.</a:t>
          </a:r>
        </a:p>
      </dsp:txBody>
      <dsp:txXfrm>
        <a:off x="13954" y="2776529"/>
        <a:ext cx="2002822" cy="271852"/>
      </dsp:txXfrm>
    </dsp:sp>
    <dsp:sp modelId="{D9814EE9-E405-4B83-A2FC-E6B781CD2B13}">
      <dsp:nvSpPr>
        <dsp:cNvPr id="0" name=""/>
        <dsp:cNvSpPr/>
      </dsp:nvSpPr>
      <dsp:spPr>
        <a:xfrm>
          <a:off x="0" y="3048381"/>
          <a:ext cx="7810500" cy="760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171450" lvl="1" indent="-171450" algn="l" defTabSz="800100">
            <a:lnSpc>
              <a:spcPct val="90000"/>
            </a:lnSpc>
            <a:spcBef>
              <a:spcPct val="0"/>
            </a:spcBef>
            <a:spcAft>
              <a:spcPct val="15000"/>
            </a:spcAft>
            <a:buChar char="••"/>
          </a:pPr>
          <a:r>
            <a:rPr lang="en-US" sz="1800" kern="1200" dirty="0"/>
            <a:t>Being too broad defeats the purpose of a client profile to begin with, while being too specific can limit you. Always try to reflect the client’s needs, motivators, and values</a:t>
          </a:r>
          <a:r>
            <a:rPr lang="en-US" sz="1200" kern="1200" dirty="0"/>
            <a:t>.</a:t>
          </a:r>
        </a:p>
      </dsp:txBody>
      <dsp:txXfrm>
        <a:off x="0" y="3048381"/>
        <a:ext cx="7810500" cy="760908"/>
      </dsp:txXfrm>
    </dsp:sp>
    <dsp:sp modelId="{45A5A4B5-5120-4B28-A157-47C8F945318D}">
      <dsp:nvSpPr>
        <dsp:cNvPr id="0" name=""/>
        <dsp:cNvSpPr/>
      </dsp:nvSpPr>
      <dsp:spPr>
        <a:xfrm>
          <a:off x="2030729" y="3823580"/>
          <a:ext cx="5779770" cy="2858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b" anchorCtr="0">
          <a:noAutofit/>
        </a:bodyPr>
        <a:lstStyle/>
        <a:p>
          <a:pPr lvl="0" algn="l" defTabSz="800100">
            <a:lnSpc>
              <a:spcPct val="90000"/>
            </a:lnSpc>
            <a:spcBef>
              <a:spcPct val="0"/>
            </a:spcBef>
            <a:spcAft>
              <a:spcPct val="35000"/>
            </a:spcAft>
          </a:pPr>
          <a:r>
            <a:rPr lang="en-US" sz="1800" kern="1200" dirty="0"/>
            <a:t>Not Reaching out Externally to Define them</a:t>
          </a:r>
        </a:p>
      </dsp:txBody>
      <dsp:txXfrm>
        <a:off x="2030729" y="3823580"/>
        <a:ext cx="5779770" cy="285806"/>
      </dsp:txXfrm>
    </dsp:sp>
    <dsp:sp modelId="{49D9C0FF-E9F8-4808-86C4-8FEF1C6C35A3}">
      <dsp:nvSpPr>
        <dsp:cNvPr id="0" name=""/>
        <dsp:cNvSpPr/>
      </dsp:nvSpPr>
      <dsp:spPr>
        <a:xfrm>
          <a:off x="0" y="3823580"/>
          <a:ext cx="2030730" cy="285806"/>
        </a:xfrm>
        <a:prstGeom prst="round2SameRect">
          <a:avLst>
            <a:gd name="adj1" fmla="val 16670"/>
            <a:gd name="adj2" fmla="val 0"/>
          </a:avLst>
        </a:prstGeom>
        <a:solidFill>
          <a:schemeClr val="accent4">
            <a:hueOff val="9800891"/>
            <a:satOff val="-40777"/>
            <a:lumOff val="9608"/>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ctr" anchorCtr="0">
          <a:noAutofit/>
        </a:bodyPr>
        <a:lstStyle/>
        <a:p>
          <a:pPr lvl="0" algn="ctr" defTabSz="666750">
            <a:lnSpc>
              <a:spcPct val="90000"/>
            </a:lnSpc>
            <a:spcBef>
              <a:spcPct val="0"/>
            </a:spcBef>
            <a:spcAft>
              <a:spcPct val="35000"/>
            </a:spcAft>
          </a:pPr>
          <a:r>
            <a:rPr lang="en-US" sz="1500" kern="1200" dirty="0"/>
            <a:t>5.</a:t>
          </a:r>
        </a:p>
      </dsp:txBody>
      <dsp:txXfrm>
        <a:off x="13954" y="3837534"/>
        <a:ext cx="2002822" cy="271852"/>
      </dsp:txXfrm>
    </dsp:sp>
    <dsp:sp modelId="{935DD21E-AA7C-4D97-A7D3-6740210C4399}">
      <dsp:nvSpPr>
        <dsp:cNvPr id="0" name=""/>
        <dsp:cNvSpPr/>
      </dsp:nvSpPr>
      <dsp:spPr>
        <a:xfrm>
          <a:off x="0" y="4109387"/>
          <a:ext cx="7810500" cy="5716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171450" lvl="1" indent="-171450" algn="l" defTabSz="800100">
            <a:lnSpc>
              <a:spcPct val="90000"/>
            </a:lnSpc>
            <a:spcBef>
              <a:spcPct val="0"/>
            </a:spcBef>
            <a:spcAft>
              <a:spcPct val="15000"/>
            </a:spcAft>
            <a:buChar char="••"/>
          </a:pPr>
          <a:r>
            <a:rPr lang="en-US" sz="1800" kern="1200" dirty="0"/>
            <a:t>Make sure to reach out to actual clients that fit your current business with surveys, emails, and interviews to more intimately understand your base.</a:t>
          </a:r>
        </a:p>
      </dsp:txBody>
      <dsp:txXfrm>
        <a:off x="0" y="4109387"/>
        <a:ext cx="7810500" cy="571699"/>
      </dsp:txXfrm>
    </dsp:sp>
  </dsp:spTree>
</dsp:drawing>
</file>

<file path=ppt/diagrams/layout1.xml><?xml version="1.0" encoding="utf-8"?>
<dgm:layoutDef xmlns:dgm="http://schemas.openxmlformats.org/drawingml/2006/diagram" xmlns:a="http://schemas.openxmlformats.org/drawingml/2006/main" uniqueId="urn:microsoft.com/office/officeart/2011/layout/TabList">
  <dgm:title val="Tab List"/>
  <dgm:desc val="Use to show non-sequential or grouped blocks of information. Works well for lists with a small amount of Level 1 text. The first Level 2 displays next to the Level 1 text  and the remaining Level 2 text appears beneath the Level 1 text."/>
  <dgm:catLst>
    <dgm:cat type="list" pri="4500"/>
    <dgm:cat type="officeonline" pri="110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41" srcId="10" destId="11" srcOrd="0" destOrd="0"/>
        <dgm:cxn modelId="42" srcId="10" destId="12" srcOrd="0" destOrd="0"/>
        <dgm:cxn modelId="50" srcId="0" destId="20" srcOrd="1" destOrd="0"/>
        <dgm:cxn modelId="51" srcId="20" destId="21" srcOrd="1" destOrd="0"/>
        <dgm:cxn modelId="52" srcId="20" destId="22" srcOrd="1" destOrd="0"/>
        <dgm:cxn modelId="60" srcId="0" destId="30" srcOrd="2" destOrd="0"/>
        <dgm:cxn modelId="61" srcId="30" destId="31" srcOrd="2" destOrd="0"/>
        <dgm:cxn modelId="62" srcId="30" destId="32"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dgm:chPref val="3"/>
      <dgm:dir/>
      <dgm:animOne val="branch"/>
      <dgm:animLvl val="lvl"/>
    </dgm:varLst>
    <dgm:alg type="lin">
      <dgm:param type="linDir" val="fromT"/>
    </dgm:alg>
    <dgm:shape xmlns:r="http://schemas.openxmlformats.org/officeDocument/2006/relationships" r:blip="">
      <dgm:adjLst/>
    </dgm:shape>
    <dgm:constrLst>
      <dgm:constr type="w" for="ch" forName="Child" refType="w"/>
      <dgm:constr type="h" for="ch" forName="Child" refType="h" fact="0.6667"/>
      <dgm:constr type="primFontSz" for="des" forName="Parent" op="equ" val="65"/>
      <dgm:constr type="primFontSz" for="des" forName="Child" op="equ" val="65"/>
      <dgm:constr type="primFontSz" for="des" forName="FirstChild" op="equ" val="65"/>
      <dgm:constr type="primFontSz" for="des" forName="Child" refType="primFontSz" refFor="des" refForName="Parent" op="lte"/>
      <dgm:constr type="primFontSz" for="des" forName="FirstChild" refType="primFontSz" refFor="des" refForName="Parent" op="lte"/>
      <dgm:constr type="primFontSz" for="des" forName="Child" refType="primFontSz" refFor="des" refForName="FirstChild" op="lte"/>
      <dgm:constr type="w" for="ch" forName="composite" refType="w"/>
      <dgm:constr type="h" for="ch" forName="composite" refType="h" fact="0.3333"/>
      <dgm:constr type="sp" refType="h" refFor="ch" refForName="composite" op="equ" fact="0.05"/>
      <dgm:constr type="h" for="ch" forName="sibTrans" refType="h" refFor="ch" refForName="composite" op="equ" fact="0.05"/>
      <dgm:constr type="w" for="ch" forName="sibTrans" refType="h" refFor="ch" refForName="sibTrans" op="equ"/>
    </dgm:constrLst>
    <dgm:forEach name="nodesForEach" axis="ch" ptType="node">
      <dgm:layoutNode name="composite">
        <dgm:alg type="composite"/>
        <dgm:shape xmlns:r="http://schemas.openxmlformats.org/officeDocument/2006/relationships" r:blip="">
          <dgm:adjLst/>
        </dgm:shape>
        <dgm:choose name="Name1">
          <dgm:if name="Name2" func="var" arg="dir" op="equ" val="norm">
            <dgm:constrLst>
              <dgm:constr type="l" for="ch" forName="Accent" refType="w" fact="0"/>
              <dgm:constr type="b" for="ch" forName="Accent" refType="h"/>
              <dgm:constr type="w" for="ch" forName="Accent" refType="w"/>
              <dgm:constr type="h" for="ch" forName="Accent" refType="h" fact="0"/>
              <dgm:constr type="l" for="ch" forName="FirstChild" refType="w" fact="0.26"/>
              <dgm:constr type="t" for="ch" forName="FirstChild" refType="h" fact="0"/>
              <dgm:constr type="w" for="ch" forName="FirstChild" refType="w" fact="0.74"/>
              <dgm:constr type="h" for="ch" forName="FirstChild" refType="h"/>
              <dgm:constr type="l" for="ch" forName="Parent" refType="w" fact="0"/>
              <dgm:constr type="t" for="ch" forName="Parent" refType="h" fact="0"/>
              <dgm:constr type="w" for="ch" forName="Parent" refType="w" fact="0.26"/>
              <dgm:constr type="h" for="ch" forName="Parent" refType="h"/>
            </dgm:constrLst>
          </dgm:if>
          <dgm:else name="Name3">
            <dgm:constrLst>
              <dgm:constr type="l" for="ch" forName="Accent" refType="w" fact="0"/>
              <dgm:constr type="b" for="ch" forName="Accent" refType="h"/>
              <dgm:constr type="w" for="ch" forName="Accent" refType="w"/>
              <dgm:constr type="h" for="ch" forName="Accent" refType="h" fact="0"/>
              <dgm:constr type="r" for="ch" forName="FirstChild" refType="w" fact="0.74"/>
              <dgm:constr type="t" for="ch" forName="FirstChild" refType="h" fact="0"/>
              <dgm:constr type="w" for="ch" forName="FirstChild" refType="w" fact="0.74"/>
              <dgm:constr type="h" for="ch" forName="FirstChild" refType="h"/>
              <dgm:constr type="r" for="ch" forName="Parent" refType="w"/>
              <dgm:constr type="t" for="ch" forName="Parent" refType="h" fact="0"/>
              <dgm:constr type="w" for="ch" forName="Parent" refType="w" fact="0.26"/>
              <dgm:constr type="h" for="ch" forName="Parent" refType="h"/>
            </dgm:constrLst>
          </dgm:else>
        </dgm:choose>
        <dgm:layoutNode name="FirstChild" styleLbl="revTx">
          <dgm:varLst>
            <dgm:chMax val="0"/>
            <dgm:chPref val="0"/>
            <dgm:bulletEnabled val="1"/>
          </dgm:varLst>
          <dgm:choose name="Name4">
            <dgm:if name="Name5" func="var" arg="dir" op="equ" val="norm">
              <dgm:alg type="tx">
                <dgm:param type="parTxLTRAlign" val="l"/>
                <dgm:param type="txAnchorVert" val="b"/>
                <dgm:param type="txAnchorVertCh" val="b"/>
                <dgm:param type="parTxRTLAlign" val="l"/>
              </dgm:alg>
            </dgm:if>
            <dgm:else name="Name6">
              <dgm:alg type="tx">
                <dgm:param type="parTxLTRAlign" val="r"/>
                <dgm:param type="shpTxLTRAlignCh" val="r"/>
                <dgm:param type="txAnchorVert" val="b"/>
                <dgm:param type="txAnchorVertCh" val="b"/>
                <dgm:param type="parTxRTLAlign" val="r"/>
              </dgm:alg>
            </dgm:else>
          </dgm:choose>
          <dgm:shape xmlns:r="http://schemas.openxmlformats.org/officeDocument/2006/relationships" type="rect" r:blip="">
            <dgm:adjLst/>
          </dgm:shape>
          <dgm:choose name="Name7">
            <dgm:if name="Name8" axis="ch" ptType="node" func="cnt" op="gte" val="1">
              <dgm:presOf axis="ch desOrSelf" ptType="node node" st="1 1" cnt="1 0"/>
            </dgm:if>
            <dgm:else name="Name9">
              <dgm:presOf/>
            </dgm:else>
          </dgm:choos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 styleLbl="alignNode1">
          <dgm:varLst>
            <dgm:chMax val="3"/>
            <dgm:chPref val="3"/>
            <dgm:bulletEnabled val="1"/>
          </dgm:varLst>
          <dgm:alg type="tx">
            <dgm:param type="shpTxLTRAlignCh" val="ctr"/>
            <dgm:param type="txAnchorVertCh" val="mid"/>
          </dgm:alg>
          <dgm:shape xmlns:r="http://schemas.openxmlformats.org/officeDocument/2006/relationships" type="round2SameRect" r:blip="">
            <dgm:adjLst>
              <dgm:adj idx="1" val="0.1667"/>
              <dgm:adj idx="2" val="0"/>
            </dgm:adjLst>
          </dgm:shape>
          <dgm:presOf axis="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Accent" styleLbl="parChTrans1D1">
          <dgm:alg type="sp"/>
          <dgm:shape xmlns:r="http://schemas.openxmlformats.org/officeDocument/2006/relationships" type="line" r:blip="" zOrderOff="-99999">
            <dgm:adjLst/>
          </dgm:shape>
          <dgm:presOf/>
        </dgm:layoutNode>
      </dgm:layoutNode>
      <dgm:choose name="Name10">
        <dgm:if name="Name11" axis="ch" ptType="node" st="2" cnt="1" func="cnt" op="gte" val="1">
          <dgm:layoutNode name="Child" styleLbl="revTx">
            <dgm:varLst>
              <dgm:chMax val="0"/>
              <dgm:chPref val="0"/>
              <dgm:bulletEnabled val="1"/>
            </dgm:varLst>
            <dgm:choose name="Name12">
              <dgm:if name="Name13" func="var" arg="dir" op="equ" val="norm">
                <dgm:alg type="tx">
                  <dgm:param type="stBulletLvl" val="1"/>
                  <dgm:param type="parTxLTRAlign" val="l"/>
                  <dgm:param type="parTxRTLAlign" val="l"/>
                  <dgm:param type="txAnchorVert" val="t"/>
                </dgm:alg>
              </dgm:if>
              <dgm:else name="Name14">
                <dgm:alg type="tx">
                  <dgm:param type="stBulletLvl" val="1"/>
                  <dgm:param type="parTxLTRAlign" val="r"/>
                  <dgm:param type="shpTxLTRAlignCh" val="r"/>
                  <dgm:param type="txAnchorVert" val="t"/>
                  <dgm:param type="parTxRTLAlign" val="r"/>
                </dgm:alg>
              </dgm:else>
            </dgm:choose>
            <dgm:shape xmlns:r="http://schemas.openxmlformats.org/officeDocument/2006/relationships" type="rect" r:blip="">
              <dgm:adjLst/>
            </dgm:shape>
            <dgm:presOf axis="ch desOrSelf" ptType="node node" st="2 1" cnt="0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if>
        <dgm:else name="Name15"/>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CA"/>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6E7A28-4CDD-4DC2-ADBE-1E523DA3538B}" type="datetimeFigureOut">
              <a:rPr lang="en-CA" smtClean="0"/>
              <a:t>2020-08-18</a:t>
            </a:fld>
            <a:endParaRPr lang="en-CA"/>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CA"/>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CA"/>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A1F900-3EF0-4E94-8D30-5440F7257F25}" type="slidenum">
              <a:rPr lang="en-CA" smtClean="0"/>
              <a:t>‹#›</a:t>
            </a:fld>
            <a:endParaRPr lang="en-CA"/>
          </a:p>
        </p:txBody>
      </p:sp>
    </p:spTree>
    <p:extLst>
      <p:ext uri="{BB962C8B-B14F-4D97-AF65-F5344CB8AC3E}">
        <p14:creationId xmlns:p14="http://schemas.microsoft.com/office/powerpoint/2010/main" val="4425581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71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7893C85-EB2E-4318-901C-A3AB50D25613}" type="slidenum">
              <a:rPr lang="en-US" altLang="en-US" smtClean="0">
                <a:latin typeface="Arial" panose="020B0604020202020204" pitchFamily="34" charset="0"/>
              </a:rPr>
              <a:pPr>
                <a:spcBef>
                  <a:spcPct val="0"/>
                </a:spcBef>
              </a:pPr>
              <a:t>1</a:t>
            </a:fld>
            <a:endParaRPr lang="en-US" altLang="en-US">
              <a:latin typeface="Arial" panose="020B0604020202020204" pitchFamily="34" charset="0"/>
            </a:endParaRPr>
          </a:p>
        </p:txBody>
      </p:sp>
    </p:spTree>
    <p:extLst>
      <p:ext uri="{BB962C8B-B14F-4D97-AF65-F5344CB8AC3E}">
        <p14:creationId xmlns:p14="http://schemas.microsoft.com/office/powerpoint/2010/main" val="22785035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8/18/2020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8/18/2020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8/18/2020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8/18/2020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8/18/2020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8/18/2020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8/18/2020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8/18/2020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8/18/2020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8/18/2020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8/18/2020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8/18/2020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 Target="slide2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 Target="slide2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slide" Target="slide2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 Target="slide2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 Target="slide10.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4.svg"/><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slide" Target="slide13.xml"/><Relationship Id="rId2" Type="http://schemas.openxmlformats.org/officeDocument/2006/relationships/slide" Target="slide14.xml"/><Relationship Id="rId1" Type="http://schemas.openxmlformats.org/officeDocument/2006/relationships/slideLayout" Target="../slideLayouts/slideLayout2.xml"/><Relationship Id="rId5" Type="http://schemas.openxmlformats.org/officeDocument/2006/relationships/slide" Target="slide12.xml"/><Relationship Id="rId4" Type="http://schemas.openxmlformats.org/officeDocument/2006/relationships/slide" Target="slide15.xml"/></Relationships>
</file>

<file path=ppt/slides/_rels/slide12.xml.rels><?xml version="1.0" encoding="UTF-8" standalone="yes"?>
<Relationships xmlns="http://schemas.openxmlformats.org/package/2006/relationships"><Relationship Id="rId2" Type="http://schemas.openxmlformats.org/officeDocument/2006/relationships/slide" Target="slide1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slide" Target="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slide" Target="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slide" Target="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slide" Target="slide1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7.svg"/><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3" Type="http://schemas.openxmlformats.org/officeDocument/2006/relationships/slide" Target="slide25.xml"/><Relationship Id="rId2" Type="http://schemas.openxmlformats.org/officeDocument/2006/relationships/slide" Target="slide26.xml"/><Relationship Id="rId1" Type="http://schemas.openxmlformats.org/officeDocument/2006/relationships/slideLayout" Target="../slideLayouts/slideLayout2.xml"/><Relationship Id="rId4" Type="http://schemas.openxmlformats.org/officeDocument/2006/relationships/slide" Target="slide27.xml"/></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 Target="slide2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2.xml"/><Relationship Id="rId7" Type="http://schemas.openxmlformats.org/officeDocument/2006/relationships/diagramLayout" Target="../diagrams/layout1.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diagramData" Target="../diagrams/data1.xml"/><Relationship Id="rId5" Type="http://schemas.openxmlformats.org/officeDocument/2006/relationships/image" Target="../media/image20.svg"/><Relationship Id="rId10" Type="http://schemas.microsoft.com/office/2007/relationships/diagramDrawing" Target="../diagrams/drawing1.xml"/><Relationship Id="rId4" Type="http://schemas.openxmlformats.org/officeDocument/2006/relationships/image" Target="../media/image17.png"/><Relationship Id="rId9" Type="http://schemas.openxmlformats.org/officeDocument/2006/relationships/diagramColors" Target="../diagrams/colors1.xml"/></Relationships>
</file>

<file path=ppt/slides/_rels/slide21.xml.rels><?xml version="1.0" encoding="UTF-8" standalone="yes"?>
<Relationships xmlns="http://schemas.openxmlformats.org/package/2006/relationships"><Relationship Id="rId3" Type="http://schemas.openxmlformats.org/officeDocument/2006/relationships/slide" Target="slide31.xml"/><Relationship Id="rId2" Type="http://schemas.openxmlformats.org/officeDocument/2006/relationships/slide" Target="slide30.xml"/><Relationship Id="rId1" Type="http://schemas.openxmlformats.org/officeDocument/2006/relationships/slideLayout" Target="../slideLayouts/slideLayout2.xml"/><Relationship Id="rId6" Type="http://schemas.openxmlformats.org/officeDocument/2006/relationships/slide" Target="slide29.xml"/><Relationship Id="rId5" Type="http://schemas.openxmlformats.org/officeDocument/2006/relationships/slide" Target="slide33.xml"/><Relationship Id="rId4" Type="http://schemas.openxmlformats.org/officeDocument/2006/relationships/slide" Target="slide32.xml"/></Relationships>
</file>

<file path=ppt/slides/_rels/slide22.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slide" Target="slide3.xml"/><Relationship Id="rId1" Type="http://schemas.openxmlformats.org/officeDocument/2006/relationships/slideLayout" Target="../slideLayouts/slideLayout6.xml"/><Relationship Id="rId4" Type="http://schemas.openxmlformats.org/officeDocument/2006/relationships/slide" Target="slide5.xml"/></Relationships>
</file>

<file path=ppt/slides/_rels/slide23.xml.rels><?xml version="1.0" encoding="UTF-8" standalone="yes"?>
<Relationships xmlns="http://schemas.openxmlformats.org/package/2006/relationships"><Relationship Id="rId2" Type="http://schemas.openxmlformats.org/officeDocument/2006/relationships/slide" Target="slide7.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5.xml.rels><?xml version="1.0" encoding="UTF-8" standalone="yes"?>
<Relationships xmlns="http://schemas.openxmlformats.org/package/2006/relationships"><Relationship Id="rId2" Type="http://schemas.openxmlformats.org/officeDocument/2006/relationships/slide" Target="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slide" Target="slide1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slide" Target="slide1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slide" Target="slide1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slide" Target="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slide" Target="slide21.xml"/><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slide" Target="slide21.xml"/><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slide" Target="slide21.xml"/><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slide" Target="slide21.xml"/><Relationship Id="rId2" Type="http://schemas.openxmlformats.org/officeDocument/2006/relationships/image" Target="../media/image2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1547814" y="299289"/>
            <a:ext cx="9120187" cy="1600200"/>
          </a:xfrm>
        </p:spPr>
        <p:txBody>
          <a:bodyPr>
            <a:noAutofit/>
          </a:bodyPr>
          <a:lstStyle/>
          <a:p>
            <a:pPr eaLnBrk="1" hangingPunct="1">
              <a:defRPr/>
            </a:pPr>
            <a:r>
              <a:rPr lang="en-US" b="1" dirty="0">
                <a:latin typeface="Cooper Black" panose="0208090404030B020404" pitchFamily="18" charset="0"/>
                <a:cs typeface="Arial" panose="020B0604020202020204" pitchFamily="34" charset="0"/>
              </a:rPr>
              <a:t>Entrepreneur</a:t>
            </a:r>
            <a:br>
              <a:rPr lang="en-US" b="1" dirty="0">
                <a:latin typeface="Cooper Black" panose="0208090404030B020404" pitchFamily="18" charset="0"/>
                <a:cs typeface="Arial" panose="020B0604020202020204" pitchFamily="34" charset="0"/>
              </a:rPr>
            </a:br>
            <a:r>
              <a:rPr lang="en-US" b="1" dirty="0">
                <a:latin typeface="Cooper Black" panose="0208090404030B020404" pitchFamily="18" charset="0"/>
                <a:cs typeface="Arial" panose="020B0604020202020204" pitchFamily="34" charset="0"/>
              </a:rPr>
              <a:t>Local Learning Centers</a:t>
            </a:r>
            <a:endParaRPr lang="en-US" b="1" i="1" dirty="0">
              <a:latin typeface="Cooper Black" panose="0208090404030B020404" pitchFamily="18" charset="0"/>
              <a:cs typeface="Arial" panose="020B0604020202020204" pitchFamily="34" charset="0"/>
            </a:endParaRPr>
          </a:p>
        </p:txBody>
      </p:sp>
      <p:sp>
        <p:nvSpPr>
          <p:cNvPr id="3" name="Rectangle 2"/>
          <p:cNvSpPr txBox="1">
            <a:spLocks noChangeArrowheads="1"/>
          </p:cNvSpPr>
          <p:nvPr/>
        </p:nvSpPr>
        <p:spPr bwMode="auto">
          <a:xfrm>
            <a:off x="6477000" y="4038600"/>
            <a:ext cx="1524000" cy="838200"/>
          </a:xfrm>
          <a:prstGeom prst="rect">
            <a:avLst/>
          </a:prstGeom>
          <a:noFill/>
          <a:ln w="9525">
            <a:noFill/>
            <a:miter lim="800000"/>
            <a:headEnd/>
            <a:tailEnd/>
          </a:ln>
          <a:effectLst/>
        </p:spPr>
        <p:txBody>
          <a:bodyPr anchor="ctr"/>
          <a:lstStyle/>
          <a:p>
            <a:pPr algn="ctr" eaLnBrk="1" hangingPunct="1">
              <a:defRPr/>
            </a:pPr>
            <a:endParaRPr lang="en-US" sz="2800" b="1" kern="0" dirty="0">
              <a:solidFill>
                <a:schemeClr val="tx2"/>
              </a:solidFill>
              <a:effectLst>
                <a:outerShdw blurRad="38100" dist="38100" dir="2700000" algn="tl">
                  <a:srgbClr val="000000"/>
                </a:outerShdw>
              </a:effectLst>
              <a:latin typeface="+mj-lt"/>
              <a:ea typeface="+mj-ea"/>
              <a:cs typeface="+mj-cs"/>
            </a:endParaRPr>
          </a:p>
        </p:txBody>
      </p:sp>
      <p:pic>
        <p:nvPicPr>
          <p:cNvPr id="6149"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191001" y="2444552"/>
            <a:ext cx="6297827" cy="15766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0" name="Picture 6"/>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571462" y="2682839"/>
            <a:ext cx="2939921" cy="28850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029200" y="4561057"/>
            <a:ext cx="5334000" cy="1904245"/>
          </a:xfrm>
          <a:prstGeom prst="rect">
            <a:avLst/>
          </a:prstGeom>
        </p:spPr>
      </p:pic>
    </p:spTree>
    <p:extLst>
      <p:ext uri="{BB962C8B-B14F-4D97-AF65-F5344CB8AC3E}">
        <p14:creationId xmlns:p14="http://schemas.microsoft.com/office/powerpoint/2010/main" val="3109131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CA" sz="4000" b="1" cap="all">
                <a:latin typeface="Arial"/>
                <a:ea typeface="+mj-lt"/>
                <a:cs typeface="+mj-lt"/>
              </a:rPr>
              <a:t>SEMINAR </a:t>
            </a:r>
            <a:r>
              <a:rPr lang="en-CA" sz="4000" b="1" cap="all">
                <a:latin typeface="Arial"/>
                <a:ea typeface="+mj-lt"/>
                <a:cs typeface="+mj-lt"/>
              </a:rPr>
              <a:t>2</a:t>
            </a:r>
            <a:r>
              <a:rPr lang="en-CA" sz="4000" b="1" cap="all" smtClean="0">
                <a:latin typeface="Arial"/>
                <a:ea typeface="+mj-lt"/>
                <a:cs typeface="+mj-lt"/>
              </a:rPr>
              <a:t>:</a:t>
            </a:r>
            <a:r>
              <a:rPr lang="en-CA" sz="4000" b="1" cap="all" dirty="0">
                <a:latin typeface="Arial"/>
                <a:ea typeface="+mj-lt"/>
                <a:cs typeface="+mj-lt"/>
              </a:rPr>
              <a:t/>
            </a:r>
            <a:br>
              <a:rPr lang="en-CA" sz="4000" b="1" cap="all" dirty="0">
                <a:latin typeface="Arial"/>
                <a:ea typeface="+mj-lt"/>
                <a:cs typeface="+mj-lt"/>
              </a:rPr>
            </a:br>
            <a:r>
              <a:rPr lang="en-CA" sz="4000" b="1" cap="all" dirty="0">
                <a:latin typeface="Arial"/>
                <a:ea typeface="+mj-lt"/>
                <a:cs typeface="+mj-lt"/>
              </a:rPr>
              <a:t>CONFIRM YOUR BUSINESS IDEA</a:t>
            </a:r>
            <a:endParaRPr lang="en-US" sz="4000" b="1" dirty="0">
              <a:latin typeface="Arial"/>
              <a:cs typeface="Arial"/>
            </a:endParaRPr>
          </a:p>
        </p:txBody>
      </p:sp>
      <p:sp>
        <p:nvSpPr>
          <p:cNvPr id="3" name="Subtitle 2"/>
          <p:cNvSpPr>
            <a:spLocks noGrp="1"/>
          </p:cNvSpPr>
          <p:nvPr>
            <p:ph type="subTitle" idx="1"/>
          </p:nvPr>
        </p:nvSpPr>
        <p:spPr>
          <a:xfrm>
            <a:off x="1524000" y="3602038"/>
            <a:ext cx="9144000" cy="1655762"/>
          </a:xfrm>
        </p:spPr>
        <p:txBody>
          <a:bodyPr vert="horz" lIns="91440" tIns="45720" rIns="91440" bIns="45720" rtlCol="0" anchor="t">
            <a:normAutofit fontScale="92500" lnSpcReduction="20000"/>
          </a:bodyPr>
          <a:lstStyle/>
          <a:p>
            <a:endParaRPr lang="en-CA" b="1" dirty="0">
              <a:ea typeface="+mn-lt"/>
              <a:cs typeface="+mn-lt"/>
            </a:endParaRPr>
          </a:p>
          <a:p>
            <a:r>
              <a:rPr lang="en-CA" dirty="0">
                <a:ea typeface="+mn-lt"/>
                <a:cs typeface="+mn-lt"/>
              </a:rPr>
              <a:t>Hundreds of clients, millions of dollars in sales, big advertising campaigns… is that your idea of being in business?</a:t>
            </a:r>
            <a:endParaRPr lang="en-US" dirty="0">
              <a:ea typeface="+mn-lt"/>
              <a:cs typeface="+mn-lt"/>
            </a:endParaRPr>
          </a:p>
          <a:p>
            <a:r>
              <a:rPr lang="en-CA" dirty="0">
                <a:ea typeface="+mn-lt"/>
                <a:cs typeface="+mn-lt"/>
              </a:rPr>
              <a:t>Being in business might be simpler than you think.</a:t>
            </a:r>
            <a:br>
              <a:rPr lang="en-CA" dirty="0">
                <a:ea typeface="+mn-lt"/>
                <a:cs typeface="+mn-lt"/>
              </a:rPr>
            </a:br>
            <a:endParaRPr lang="en-US" dirty="0">
              <a:ea typeface="+mn-lt"/>
              <a:cs typeface="+mn-lt"/>
            </a:endParaRPr>
          </a:p>
          <a:p>
            <a:endParaRPr lang="en-US" dirty="0">
              <a:cs typeface="Calibri"/>
            </a:endParaRPr>
          </a:p>
        </p:txBody>
      </p:sp>
      <p:pic>
        <p:nvPicPr>
          <p:cNvPr id="1030" name="Picture 6">
            <a:extLst>
              <a:ext uri="{FF2B5EF4-FFF2-40B4-BE49-F238E27FC236}">
                <a16:creationId xmlns:a16="http://schemas.microsoft.com/office/drawing/2014/main" id="{7DB116B3-80C3-45B6-A4EC-77AEDB26E2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575" y="6181725"/>
            <a:ext cx="1495425" cy="657225"/>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C6A9D517-61DD-491D-A7F4-1267667745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43038" y="6143625"/>
            <a:ext cx="638175" cy="62865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a:extLst>
              <a:ext uri="{FF2B5EF4-FFF2-40B4-BE49-F238E27FC236}">
                <a16:creationId xmlns:a16="http://schemas.microsoft.com/office/drawing/2014/main" id="{B1F01CC9-146E-43E3-B862-E41EA5B92A4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71700" y="6181725"/>
            <a:ext cx="2362200" cy="590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091A2-856C-4EB5-9267-C5F72DE42688}"/>
              </a:ext>
            </a:extLst>
          </p:cNvPr>
          <p:cNvSpPr>
            <a:spLocks noGrp="1"/>
          </p:cNvSpPr>
          <p:nvPr>
            <p:ph type="title"/>
          </p:nvPr>
        </p:nvSpPr>
        <p:spPr>
          <a:xfrm>
            <a:off x="655320" y="365125"/>
            <a:ext cx="5120114" cy="1692794"/>
          </a:xfrm>
        </p:spPr>
        <p:txBody>
          <a:bodyPr>
            <a:normAutofit/>
          </a:bodyPr>
          <a:lstStyle/>
          <a:p>
            <a:r>
              <a:rPr lang="en-CA" sz="4100" b="1" dirty="0">
                <a:latin typeface="Arial"/>
                <a:ea typeface="+mj-lt"/>
                <a:cs typeface="+mj-lt"/>
                <a:hlinkClick r:id="rId2" action="ppaction://hlinksldjump" tooltip="The answer to the question “Why should customers want to do business with me?” is your value proposition. For example, one value proposition could be “I am willing to make special orders for products I do not have in stock”. Note that you can have more tha"/>
              </a:rPr>
              <a:t>Value Propositions</a:t>
            </a:r>
            <a:r>
              <a:rPr lang="en-CA" sz="4100" b="1" dirty="0">
                <a:ea typeface="+mj-lt"/>
                <a:cs typeface="+mj-lt"/>
              </a:rPr>
              <a:t/>
            </a:r>
            <a:br>
              <a:rPr lang="en-CA" sz="4100" b="1" dirty="0">
                <a:ea typeface="+mj-lt"/>
                <a:cs typeface="+mj-lt"/>
              </a:rPr>
            </a:br>
            <a:endParaRPr lang="en-US" sz="4100" dirty="0">
              <a:ea typeface="+mj-lt"/>
              <a:cs typeface="+mj-lt"/>
            </a:endParaRPr>
          </a:p>
        </p:txBody>
      </p:sp>
      <p:cxnSp>
        <p:nvCxnSpPr>
          <p:cNvPr id="17" name="Straight Arrow Connector 16">
            <a:extLst>
              <a:ext uri="{FF2B5EF4-FFF2-40B4-BE49-F238E27FC236}">
                <a16:creationId xmlns:a16="http://schemas.microsoft.com/office/drawing/2014/main" id="{E4A809D5-3600-46D4-A466-67F2349A54F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578030A-3AE5-4C05-ADD9-43F489BD7E4E}"/>
              </a:ext>
            </a:extLst>
          </p:cNvPr>
          <p:cNvSpPr>
            <a:spLocks noGrp="1"/>
          </p:cNvSpPr>
          <p:nvPr>
            <p:ph idx="1"/>
          </p:nvPr>
        </p:nvSpPr>
        <p:spPr>
          <a:xfrm>
            <a:off x="655321" y="2575034"/>
            <a:ext cx="5120113" cy="3462228"/>
          </a:xfrm>
        </p:spPr>
        <p:txBody>
          <a:bodyPr vert="horz" lIns="91440" tIns="45720" rIns="91440" bIns="45720" rtlCol="0" anchor="t">
            <a:noAutofit/>
          </a:bodyPr>
          <a:lstStyle/>
          <a:p>
            <a:r>
              <a:rPr lang="en-CA" sz="2400" dirty="0">
                <a:ea typeface="+mn-lt"/>
                <a:cs typeface="+mn-lt"/>
              </a:rPr>
              <a:t>Do you have something of value to offer?</a:t>
            </a:r>
            <a:endParaRPr lang="en-US" sz="2400" dirty="0">
              <a:ea typeface="+mn-lt"/>
              <a:cs typeface="+mn-lt"/>
            </a:endParaRPr>
          </a:p>
          <a:p>
            <a:r>
              <a:rPr lang="en-CA" sz="2400" dirty="0">
                <a:ea typeface="+mn-lt"/>
                <a:cs typeface="+mn-lt"/>
              </a:rPr>
              <a:t>Does your product or service answer a specific market need?</a:t>
            </a:r>
            <a:endParaRPr lang="en-US" sz="2400" dirty="0">
              <a:ea typeface="+mn-lt"/>
              <a:cs typeface="+mn-lt"/>
            </a:endParaRPr>
          </a:p>
          <a:p>
            <a:r>
              <a:rPr lang="en-CA" sz="2400" dirty="0">
                <a:ea typeface="+mn-lt"/>
                <a:cs typeface="+mn-lt"/>
              </a:rPr>
              <a:t>Do you know your market and are you able to say that what you offer is different from others?</a:t>
            </a:r>
            <a:endParaRPr lang="en-US" sz="2400" dirty="0">
              <a:ea typeface="+mn-lt"/>
              <a:cs typeface="+mn-lt"/>
            </a:endParaRPr>
          </a:p>
          <a:p>
            <a:r>
              <a:rPr lang="en-CA" sz="2400" dirty="0">
                <a:ea typeface="+mn-lt"/>
                <a:cs typeface="+mn-lt"/>
              </a:rPr>
              <a:t>Do you know your market and are you able to say that your customers may prefer to buy from you than from your competitors?</a:t>
            </a:r>
            <a:endParaRPr lang="en-US" sz="2400" dirty="0">
              <a:cs typeface="Calibri"/>
            </a:endParaRPr>
          </a:p>
          <a:p>
            <a:pPr marL="0" indent="0">
              <a:buNone/>
            </a:pPr>
            <a:endParaRPr lang="en-US" sz="1800" dirty="0">
              <a:cs typeface="Calibri"/>
            </a:endParaRPr>
          </a:p>
        </p:txBody>
      </p:sp>
      <p:pic>
        <p:nvPicPr>
          <p:cNvPr id="5" name="Picture 4">
            <a:extLst>
              <a:ext uri="{FF2B5EF4-FFF2-40B4-BE49-F238E27FC236}">
                <a16:creationId xmlns:a16="http://schemas.microsoft.com/office/drawing/2014/main" id="{CB666968-5BA7-41D8-94C9-C001F673539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416568" y="2133604"/>
            <a:ext cx="5766611" cy="472439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540386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6D903-59AE-479C-8AF8-B1E94807C7E4}"/>
              </a:ext>
            </a:extLst>
          </p:cNvPr>
          <p:cNvSpPr>
            <a:spLocks noGrp="1"/>
          </p:cNvSpPr>
          <p:nvPr>
            <p:ph type="title"/>
          </p:nvPr>
        </p:nvSpPr>
        <p:spPr>
          <a:xfrm>
            <a:off x="838200" y="365125"/>
            <a:ext cx="10515600" cy="1325563"/>
          </a:xfrm>
        </p:spPr>
        <p:txBody>
          <a:bodyPr>
            <a:normAutofit/>
          </a:bodyPr>
          <a:lstStyle/>
          <a:p>
            <a:r>
              <a:rPr lang="en-CA" b="1" dirty="0">
                <a:latin typeface="Arial"/>
                <a:ea typeface="+mj-lt"/>
                <a:cs typeface="+mj-lt"/>
              </a:rPr>
              <a:t>                       Customers</a:t>
            </a:r>
            <a:r>
              <a:rPr lang="en-CA" b="1" dirty="0">
                <a:ea typeface="+mj-lt"/>
                <a:cs typeface="+mj-lt"/>
              </a:rPr>
              <a:t/>
            </a:r>
            <a:br>
              <a:rPr lang="en-CA" b="1" dirty="0">
                <a:ea typeface="+mj-lt"/>
                <a:cs typeface="+mj-lt"/>
              </a:rPr>
            </a:br>
            <a:endParaRPr lang="en-US">
              <a:ea typeface="+mj-lt"/>
              <a:cs typeface="+mj-lt"/>
            </a:endParaRPr>
          </a:p>
        </p:txBody>
      </p:sp>
      <p:sp>
        <p:nvSpPr>
          <p:cNvPr id="3" name="Content Placeholder 2">
            <a:extLst>
              <a:ext uri="{FF2B5EF4-FFF2-40B4-BE49-F238E27FC236}">
                <a16:creationId xmlns:a16="http://schemas.microsoft.com/office/drawing/2014/main" id="{90677434-27EF-488D-869C-6510F86C6A26}"/>
              </a:ext>
            </a:extLst>
          </p:cNvPr>
          <p:cNvSpPr>
            <a:spLocks noGrp="1"/>
          </p:cNvSpPr>
          <p:nvPr>
            <p:ph idx="1"/>
          </p:nvPr>
        </p:nvSpPr>
        <p:spPr>
          <a:xfrm>
            <a:off x="838200" y="1825625"/>
            <a:ext cx="3797807" cy="4351338"/>
          </a:xfrm>
        </p:spPr>
        <p:txBody>
          <a:bodyPr vert="horz" lIns="91440" tIns="45720" rIns="91440" bIns="45720" rtlCol="0" anchor="t">
            <a:normAutofit/>
          </a:bodyPr>
          <a:lstStyle/>
          <a:p>
            <a:r>
              <a:rPr lang="en-CA" dirty="0">
                <a:ea typeface="+mn-lt"/>
                <a:cs typeface="+mn-lt"/>
              </a:rPr>
              <a:t>Are you able to describe your </a:t>
            </a:r>
            <a:r>
              <a:rPr lang="en-CA" dirty="0">
                <a:ea typeface="+mn-lt"/>
                <a:cs typeface="+mn-lt"/>
                <a:hlinkClick r:id="rId2" action="ppaction://hlinksldjump" tooltip=" No business can be everything to everyone, so it is very important to identify your clientele, or market. They can be defined by age, gender, special interests, economic status, location, etc. or any combination of these. For example, if you"/>
              </a:rPr>
              <a:t>client profile? </a:t>
            </a:r>
            <a:endParaRPr lang="en-US" dirty="0">
              <a:ea typeface="+mn-lt"/>
              <a:cs typeface="+mn-lt"/>
            </a:endParaRPr>
          </a:p>
          <a:p>
            <a:r>
              <a:rPr lang="en-CA" dirty="0">
                <a:ea typeface="+mn-lt"/>
                <a:cs typeface="+mn-lt"/>
              </a:rPr>
              <a:t>Who are they, where they are from, what are their needs?</a:t>
            </a:r>
            <a:br>
              <a:rPr lang="en-CA" dirty="0">
                <a:ea typeface="+mn-lt"/>
                <a:cs typeface="+mn-lt"/>
              </a:rPr>
            </a:br>
            <a:endParaRPr lang="en-CA" sz="2000" dirty="0">
              <a:ea typeface="+mn-lt"/>
              <a:cs typeface="+mn-lt"/>
            </a:endParaRPr>
          </a:p>
          <a:p>
            <a:pPr marL="0" indent="0">
              <a:buNone/>
            </a:pPr>
            <a:endParaRPr lang="en-CA" sz="2000" dirty="0">
              <a:ea typeface="+mn-lt"/>
              <a:cs typeface="+mn-lt"/>
            </a:endParaRPr>
          </a:p>
          <a:p>
            <a:endParaRPr lang="en-US" sz="2000" dirty="0">
              <a:cs typeface="Calibri"/>
            </a:endParaRPr>
          </a:p>
        </p:txBody>
      </p:sp>
      <p:pic>
        <p:nvPicPr>
          <p:cNvPr id="6" name="Picture 5">
            <a:extLst>
              <a:ext uri="{FF2B5EF4-FFF2-40B4-BE49-F238E27FC236}">
                <a16:creationId xmlns:a16="http://schemas.microsoft.com/office/drawing/2014/main" id="{8D96E4C8-A320-4132-BCCA-C200FCBA539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21256197">
            <a:off x="4610102" y="1285875"/>
            <a:ext cx="6395313" cy="455295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9995249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6E2F43-29E9-49D9-91FC-E5FEFAAA70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C97654A9-C870-43E1-9FC1-6BA29DDA810A}"/>
              </a:ext>
            </a:extLst>
          </p:cNvPr>
          <p:cNvSpPr>
            <a:spLocks noGrp="1"/>
          </p:cNvSpPr>
          <p:nvPr>
            <p:ph type="title"/>
          </p:nvPr>
        </p:nvSpPr>
        <p:spPr>
          <a:xfrm>
            <a:off x="838200" y="365125"/>
            <a:ext cx="10515599" cy="1325563"/>
          </a:xfrm>
        </p:spPr>
        <p:txBody>
          <a:bodyPr>
            <a:normAutofit/>
          </a:bodyPr>
          <a:lstStyle/>
          <a:p>
            <a:r>
              <a:rPr lang="en-CA" b="1" dirty="0">
                <a:latin typeface="Arial"/>
                <a:ea typeface="+mj-lt"/>
                <a:cs typeface="+mj-lt"/>
              </a:rPr>
              <a:t>                         </a:t>
            </a:r>
            <a:r>
              <a:rPr lang="en-CA" b="1" dirty="0">
                <a:latin typeface="Arial"/>
                <a:ea typeface="+mj-lt"/>
                <a:cs typeface="+mj-lt"/>
                <a:hlinkClick r:id="rId2" action="ppaction://hlinksldjump" tooltip="When you make a sale, the value of the sale is called revenue. In many instances, this value may not be paid up front, but to be paid in the future – it is still called revenue. For smaller businesses, however, the sale can be considered revenue when it is"/>
              </a:rPr>
              <a:t>Revenues</a:t>
            </a:r>
            <a:endParaRPr lang="en-US" dirty="0">
              <a:latin typeface="Arial"/>
            </a:endParaRPr>
          </a:p>
        </p:txBody>
      </p:sp>
      <p:sp>
        <p:nvSpPr>
          <p:cNvPr id="3" name="Content Placeholder 2">
            <a:extLst>
              <a:ext uri="{FF2B5EF4-FFF2-40B4-BE49-F238E27FC236}">
                <a16:creationId xmlns:a16="http://schemas.microsoft.com/office/drawing/2014/main" id="{F067CF0E-1E6B-4BB2-9213-DF857513ADA4}"/>
              </a:ext>
            </a:extLst>
          </p:cNvPr>
          <p:cNvSpPr>
            <a:spLocks noGrp="1"/>
          </p:cNvSpPr>
          <p:nvPr>
            <p:ph idx="1"/>
          </p:nvPr>
        </p:nvSpPr>
        <p:spPr>
          <a:xfrm>
            <a:off x="838200" y="1825625"/>
            <a:ext cx="5393361" cy="4351338"/>
          </a:xfrm>
        </p:spPr>
        <p:txBody>
          <a:bodyPr vert="horz" lIns="91440" tIns="45720" rIns="91440" bIns="45720" rtlCol="0">
            <a:normAutofit/>
          </a:bodyPr>
          <a:lstStyle/>
          <a:p>
            <a:r>
              <a:rPr lang="en-CA" dirty="0">
                <a:ea typeface="+mn-lt"/>
                <a:cs typeface="+mn-lt"/>
              </a:rPr>
              <a:t>Did you sell some products or services already?</a:t>
            </a:r>
            <a:endParaRPr lang="en-US" dirty="0">
              <a:ea typeface="+mn-lt"/>
              <a:cs typeface="+mn-lt"/>
            </a:endParaRPr>
          </a:p>
          <a:p>
            <a:r>
              <a:rPr lang="en-CA" dirty="0">
                <a:ea typeface="+mn-lt"/>
                <a:cs typeface="+mn-lt"/>
              </a:rPr>
              <a:t>Even if you are not living from your business, does your sales forecast allow you to plan to live from it someday?</a:t>
            </a:r>
            <a:br>
              <a:rPr lang="en-CA" dirty="0">
                <a:ea typeface="+mn-lt"/>
                <a:cs typeface="+mn-lt"/>
              </a:rPr>
            </a:br>
            <a:endParaRPr lang="en-US" dirty="0">
              <a:ea typeface="+mn-lt"/>
              <a:cs typeface="+mn-lt"/>
            </a:endParaRPr>
          </a:p>
          <a:p>
            <a:endParaRPr lang="en-US" dirty="0">
              <a:cs typeface="Calibri"/>
            </a:endParaRPr>
          </a:p>
        </p:txBody>
      </p:sp>
      <p:sp>
        <p:nvSpPr>
          <p:cNvPr id="11" name="Oval 10">
            <a:extLst>
              <a:ext uri="{FF2B5EF4-FFF2-40B4-BE49-F238E27FC236}">
                <a16:creationId xmlns:a16="http://schemas.microsoft.com/office/drawing/2014/main" id="{8E63CC27-1C86-4653-8866-79C24C5C51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95924" y="1656147"/>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3" name="Arc 12">
            <a:extLst>
              <a:ext uri="{FF2B5EF4-FFF2-40B4-BE49-F238E27FC236}">
                <a16:creationId xmlns:a16="http://schemas.microsoft.com/office/drawing/2014/main" id="{3BA62E19-CD42-4C09-B825-844B4943D49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87212"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4EFFC78C-5E7A-4061-8483-1BB9C2B7DE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06387" y="1577567"/>
            <a:ext cx="5153026" cy="5153026"/>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559049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FD15D-2BF9-4FF5-B35F-39F78B4B3CD7}"/>
              </a:ext>
            </a:extLst>
          </p:cNvPr>
          <p:cNvSpPr>
            <a:spLocks noGrp="1"/>
          </p:cNvSpPr>
          <p:nvPr>
            <p:ph type="title"/>
          </p:nvPr>
        </p:nvSpPr>
        <p:spPr/>
        <p:txBody>
          <a:bodyPr/>
          <a:lstStyle/>
          <a:p>
            <a:r>
              <a:rPr lang="en-CA" b="1" dirty="0">
                <a:ea typeface="+mj-lt"/>
                <a:cs typeface="+mj-lt"/>
              </a:rPr>
              <a:t>                 </a:t>
            </a:r>
            <a:r>
              <a:rPr lang="en-CA" b="1" dirty="0">
                <a:latin typeface="Arial"/>
                <a:ea typeface="+mj-lt"/>
                <a:cs typeface="+mj-lt"/>
              </a:rPr>
              <a:t>Activities and Resources</a:t>
            </a:r>
            <a:r>
              <a:rPr lang="en-CA" b="1" dirty="0">
                <a:ea typeface="+mj-lt"/>
                <a:cs typeface="+mj-lt"/>
              </a:rPr>
              <a:t/>
            </a:r>
            <a:br>
              <a:rPr lang="en-CA" b="1" dirty="0">
                <a:ea typeface="+mj-lt"/>
                <a:cs typeface="+mj-lt"/>
              </a:rPr>
            </a:br>
            <a:endParaRPr lang="en-US" dirty="0">
              <a:ea typeface="+mj-lt"/>
              <a:cs typeface="+mj-lt"/>
            </a:endParaRPr>
          </a:p>
        </p:txBody>
      </p:sp>
      <p:sp>
        <p:nvSpPr>
          <p:cNvPr id="79" name="Content Placeholder 78">
            <a:extLst>
              <a:ext uri="{FF2B5EF4-FFF2-40B4-BE49-F238E27FC236}">
                <a16:creationId xmlns:a16="http://schemas.microsoft.com/office/drawing/2014/main" id="{3C6EF26A-D786-44AA-A567-3BD2AF099AAA}"/>
              </a:ext>
            </a:extLst>
          </p:cNvPr>
          <p:cNvSpPr>
            <a:spLocks noGrp="1"/>
          </p:cNvSpPr>
          <p:nvPr>
            <p:ph idx="1"/>
          </p:nvPr>
        </p:nvSpPr>
        <p:spPr/>
        <p:txBody>
          <a:bodyPr vert="horz" lIns="91440" tIns="45720" rIns="91440" bIns="45720" rtlCol="0" anchor="t">
            <a:normAutofit/>
          </a:bodyPr>
          <a:lstStyle/>
          <a:p>
            <a:r>
              <a:rPr lang="en-CA" dirty="0">
                <a:ea typeface="+mn-lt"/>
                <a:cs typeface="+mn-lt"/>
              </a:rPr>
              <a:t>Can you describe the different activities you have to do to deliver your product or your service?</a:t>
            </a:r>
            <a:endParaRPr lang="en-US" dirty="0">
              <a:ea typeface="+mn-lt"/>
              <a:cs typeface="+mn-lt"/>
            </a:endParaRPr>
          </a:p>
          <a:p>
            <a:r>
              <a:rPr lang="en-CA" dirty="0">
                <a:ea typeface="+mn-lt"/>
                <a:cs typeface="+mn-lt"/>
              </a:rPr>
              <a:t>Do you know your suppliers in case you need supplies?</a:t>
            </a:r>
            <a:endParaRPr lang="en-US" dirty="0">
              <a:ea typeface="+mn-lt"/>
              <a:cs typeface="+mn-lt"/>
            </a:endParaRPr>
          </a:p>
          <a:p>
            <a:r>
              <a:rPr lang="en-CA" dirty="0">
                <a:ea typeface="+mn-lt"/>
                <a:cs typeface="+mn-lt"/>
              </a:rPr>
              <a:t>Have you thought of the different items you will need to run your business and their cost?  Things such as: business cards and supplies, cash registers, signage…?</a:t>
            </a:r>
            <a:endParaRPr lang="en-US" dirty="0"/>
          </a:p>
          <a:p>
            <a:endParaRPr lang="en-US" dirty="0">
              <a:cs typeface="Calibri"/>
            </a:endParaRPr>
          </a:p>
        </p:txBody>
      </p:sp>
    </p:spTree>
    <p:extLst>
      <p:ext uri="{BB962C8B-B14F-4D97-AF65-F5344CB8AC3E}">
        <p14:creationId xmlns:p14="http://schemas.microsoft.com/office/powerpoint/2010/main" val="35289140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F337D-F740-47A7-86F7-96C34F16B2B6}"/>
              </a:ext>
            </a:extLst>
          </p:cNvPr>
          <p:cNvSpPr>
            <a:spLocks noGrp="1"/>
          </p:cNvSpPr>
          <p:nvPr>
            <p:ph type="title"/>
          </p:nvPr>
        </p:nvSpPr>
        <p:spPr/>
        <p:txBody>
          <a:bodyPr/>
          <a:lstStyle/>
          <a:p>
            <a:r>
              <a:rPr lang="en-US" dirty="0">
                <a:cs typeface="Calibri Light"/>
              </a:rPr>
              <a:t>                                     </a:t>
            </a:r>
            <a:r>
              <a:rPr lang="en-US" b="1" dirty="0">
                <a:latin typeface="Arial"/>
                <a:cs typeface="Calibri Light"/>
              </a:rPr>
              <a:t>Cost</a:t>
            </a:r>
            <a:endParaRPr lang="en-US" dirty="0">
              <a:latin typeface="Arial"/>
              <a:cs typeface="Arial"/>
            </a:endParaRPr>
          </a:p>
        </p:txBody>
      </p:sp>
      <p:sp>
        <p:nvSpPr>
          <p:cNvPr id="3" name="Content Placeholder 2">
            <a:extLst>
              <a:ext uri="{FF2B5EF4-FFF2-40B4-BE49-F238E27FC236}">
                <a16:creationId xmlns:a16="http://schemas.microsoft.com/office/drawing/2014/main" id="{CCFC9641-AB19-4645-8D05-6FF6CA1EA29D}"/>
              </a:ext>
            </a:extLst>
          </p:cNvPr>
          <p:cNvSpPr>
            <a:spLocks noGrp="1"/>
          </p:cNvSpPr>
          <p:nvPr>
            <p:ph idx="1"/>
          </p:nvPr>
        </p:nvSpPr>
        <p:spPr/>
        <p:txBody>
          <a:bodyPr vert="horz" lIns="91440" tIns="45720" rIns="91440" bIns="45720" rtlCol="0" anchor="t">
            <a:normAutofit/>
          </a:bodyPr>
          <a:lstStyle/>
          <a:p>
            <a:r>
              <a:rPr lang="en-CA" dirty="0">
                <a:ea typeface="+mn-lt"/>
                <a:cs typeface="+mn-lt"/>
              </a:rPr>
              <a:t>Do you know your costs to establish the price of your product or service?</a:t>
            </a:r>
            <a:endParaRPr lang="en-US" dirty="0">
              <a:ea typeface="+mn-lt"/>
              <a:cs typeface="+mn-lt"/>
            </a:endParaRPr>
          </a:p>
          <a:p>
            <a:r>
              <a:rPr lang="en-CA" dirty="0">
                <a:ea typeface="+mn-lt"/>
                <a:cs typeface="+mn-lt"/>
              </a:rPr>
              <a:t>Do you know your </a:t>
            </a:r>
            <a:r>
              <a:rPr lang="en-CA" dirty="0">
                <a:ea typeface="+mn-lt"/>
                <a:cs typeface="+mn-lt"/>
                <a:hlinkClick r:id="rId2" action="ppaction://hlinksldjump" tooltip="When you price your products or services, you will be adding an amount which you will retain as profit. The relationship between your cost price and your sales price is called your gross profit margin. In simplified terms, if you sell a widget which cost y"/>
              </a:rPr>
              <a:t>profit margin </a:t>
            </a:r>
            <a:r>
              <a:rPr lang="en-CA" dirty="0">
                <a:ea typeface="+mn-lt"/>
                <a:cs typeface="+mn-lt"/>
              </a:rPr>
              <a:t>or </a:t>
            </a:r>
            <a:r>
              <a:rPr lang="en-CA" dirty="0">
                <a:ea typeface="+mn-lt"/>
                <a:cs typeface="+mn-lt"/>
                <a:hlinkClick r:id="rId2" action="ppaction://hlinksldjump" tooltip="This is related to your profit margin, and usually is a percentage. It is the relationship of the profit margin to the cost price. Your markup is is profit ÷ cost price. For example, if you produce a widget for $3.50 and make a profit of $1.50 on it, your "/>
              </a:rPr>
              <a:t>markup</a:t>
            </a:r>
            <a:r>
              <a:rPr lang="en-CA" dirty="0">
                <a:ea typeface="+mn-lt"/>
                <a:cs typeface="+mn-lt"/>
              </a:rPr>
              <a:t> on specific items? </a:t>
            </a:r>
            <a:endParaRPr lang="en-US" dirty="0">
              <a:ea typeface="+mn-lt"/>
              <a:cs typeface="+mn-lt"/>
            </a:endParaRPr>
          </a:p>
          <a:p>
            <a:r>
              <a:rPr lang="en-CA" dirty="0">
                <a:ea typeface="+mn-lt"/>
                <a:cs typeface="+mn-lt"/>
              </a:rPr>
              <a:t>Are you able to explain why you chose that margin and not another one?</a:t>
            </a:r>
            <a:r>
              <a:rPr lang="en-CA" i="1" dirty="0">
                <a:ea typeface="+mn-lt"/>
                <a:cs typeface="+mn-lt"/>
              </a:rPr>
              <a:t/>
            </a:r>
            <a:br>
              <a:rPr lang="en-CA" i="1" dirty="0">
                <a:ea typeface="+mn-lt"/>
                <a:cs typeface="+mn-lt"/>
              </a:rPr>
            </a:br>
            <a:endParaRPr lang="en-US" dirty="0">
              <a:ea typeface="+mn-lt"/>
              <a:cs typeface="+mn-lt"/>
            </a:endParaRPr>
          </a:p>
          <a:p>
            <a:endParaRPr lang="en-US" dirty="0">
              <a:cs typeface="Calibri"/>
            </a:endParaRPr>
          </a:p>
        </p:txBody>
      </p:sp>
      <p:pic>
        <p:nvPicPr>
          <p:cNvPr id="8" name="Picture 7">
            <a:extLst>
              <a:ext uri="{FF2B5EF4-FFF2-40B4-BE49-F238E27FC236}">
                <a16:creationId xmlns:a16="http://schemas.microsoft.com/office/drawing/2014/main" id="{51236ACA-A822-40C3-8ABD-30DD473F9FB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824412" y="4001294"/>
            <a:ext cx="2543175" cy="2543175"/>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34981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11B21-888D-4D30-A0D6-908332A73CE7}"/>
              </a:ext>
            </a:extLst>
          </p:cNvPr>
          <p:cNvSpPr>
            <a:spLocks noGrp="1"/>
          </p:cNvSpPr>
          <p:nvPr>
            <p:ph type="title"/>
          </p:nvPr>
        </p:nvSpPr>
        <p:spPr/>
        <p:txBody>
          <a:bodyPr/>
          <a:lstStyle/>
          <a:p>
            <a:r>
              <a:rPr lang="en-CA" b="1" dirty="0">
                <a:latin typeface="Arial"/>
                <a:ea typeface="+mj-lt"/>
                <a:cs typeface="+mj-lt"/>
              </a:rPr>
              <a:t>                     Commitment</a:t>
            </a:r>
            <a:r>
              <a:rPr lang="en-CA" b="1" dirty="0">
                <a:ea typeface="+mj-lt"/>
                <a:cs typeface="+mj-lt"/>
              </a:rPr>
              <a:t/>
            </a:r>
            <a:br>
              <a:rPr lang="en-CA" b="1" dirty="0">
                <a:ea typeface="+mj-lt"/>
                <a:cs typeface="+mj-lt"/>
              </a:rPr>
            </a:br>
            <a:endParaRPr lang="en-US" dirty="0">
              <a:ea typeface="+mj-lt"/>
              <a:cs typeface="+mj-lt"/>
            </a:endParaRPr>
          </a:p>
        </p:txBody>
      </p:sp>
      <p:sp>
        <p:nvSpPr>
          <p:cNvPr id="3" name="Content Placeholder 2">
            <a:extLst>
              <a:ext uri="{FF2B5EF4-FFF2-40B4-BE49-F238E27FC236}">
                <a16:creationId xmlns:a16="http://schemas.microsoft.com/office/drawing/2014/main" id="{1E435736-2934-463A-BE67-5EC9702EA198}"/>
              </a:ext>
            </a:extLst>
          </p:cNvPr>
          <p:cNvSpPr>
            <a:spLocks noGrp="1"/>
          </p:cNvSpPr>
          <p:nvPr>
            <p:ph idx="1"/>
          </p:nvPr>
        </p:nvSpPr>
        <p:spPr/>
        <p:txBody>
          <a:bodyPr vert="horz" lIns="91440" tIns="45720" rIns="91440" bIns="45720" rtlCol="0" anchor="t">
            <a:normAutofit/>
          </a:bodyPr>
          <a:lstStyle/>
          <a:p>
            <a:r>
              <a:rPr lang="en-CA" dirty="0">
                <a:ea typeface="+mn-lt"/>
                <a:cs typeface="+mn-lt"/>
              </a:rPr>
              <a:t>Are you ready to make sacrifices for your business?</a:t>
            </a:r>
            <a:endParaRPr lang="en-US" dirty="0">
              <a:ea typeface="+mn-lt"/>
              <a:cs typeface="+mn-lt"/>
            </a:endParaRPr>
          </a:p>
          <a:p>
            <a:r>
              <a:rPr lang="en-CA" dirty="0">
                <a:ea typeface="+mn-lt"/>
                <a:cs typeface="+mn-lt"/>
              </a:rPr>
              <a:t>Are you aware that you will do long hours and have to stay open even if there are no customers during your opening hours?</a:t>
            </a:r>
            <a:endParaRPr lang="en-US" dirty="0">
              <a:ea typeface="+mn-lt"/>
              <a:cs typeface="+mn-lt"/>
            </a:endParaRPr>
          </a:p>
          <a:p>
            <a:r>
              <a:rPr lang="en-CA" dirty="0">
                <a:ea typeface="+mn-lt"/>
                <a:cs typeface="+mn-lt"/>
              </a:rPr>
              <a:t>Do you have what it takes to deal with the difficulties and take good decisions in stressed times?</a:t>
            </a:r>
            <a:endParaRPr lang="en-US" dirty="0"/>
          </a:p>
          <a:p>
            <a:pPr marL="0" indent="0">
              <a:buNone/>
            </a:pPr>
            <a:endParaRPr lang="en-US" dirty="0">
              <a:cs typeface="Calibri"/>
            </a:endParaRPr>
          </a:p>
          <a:p>
            <a:pPr marL="0" indent="0">
              <a:buNone/>
            </a:pPr>
            <a:endParaRPr lang="en-CA" dirty="0">
              <a:cs typeface="Calibri"/>
            </a:endParaRPr>
          </a:p>
        </p:txBody>
      </p:sp>
      <p:pic>
        <p:nvPicPr>
          <p:cNvPr id="6" name="Picture 5">
            <a:extLst>
              <a:ext uri="{FF2B5EF4-FFF2-40B4-BE49-F238E27FC236}">
                <a16:creationId xmlns:a16="http://schemas.microsoft.com/office/drawing/2014/main" id="{BCE66BE1-AC3D-448C-A877-32CFB6A683F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419725" y="3867150"/>
            <a:ext cx="2895600" cy="2895600"/>
          </a:xfrm>
          <a:prstGeom prst="rect">
            <a:avLst/>
          </a:prstGeom>
        </p:spPr>
      </p:pic>
    </p:spTree>
    <p:extLst>
      <p:ext uri="{BB962C8B-B14F-4D97-AF65-F5344CB8AC3E}">
        <p14:creationId xmlns:p14="http://schemas.microsoft.com/office/powerpoint/2010/main" val="8842820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DF926-41A1-490E-BC95-85E15418038B}"/>
              </a:ext>
            </a:extLst>
          </p:cNvPr>
          <p:cNvSpPr>
            <a:spLocks noGrp="1"/>
          </p:cNvSpPr>
          <p:nvPr>
            <p:ph type="title"/>
          </p:nvPr>
        </p:nvSpPr>
        <p:spPr>
          <a:xfrm>
            <a:off x="838200" y="365125"/>
            <a:ext cx="10515600" cy="1325563"/>
          </a:xfrm>
        </p:spPr>
        <p:txBody>
          <a:bodyPr>
            <a:normAutofit/>
          </a:bodyPr>
          <a:lstStyle/>
          <a:p>
            <a:r>
              <a:rPr lang="en-CA" dirty="0">
                <a:ea typeface="+mj-lt"/>
                <a:cs typeface="+mj-lt"/>
              </a:rPr>
              <a:t>       </a:t>
            </a:r>
            <a:r>
              <a:rPr lang="en-CA" b="1" dirty="0">
                <a:latin typeface="Arial"/>
                <a:ea typeface="+mj-lt"/>
                <a:cs typeface="+mj-lt"/>
              </a:rPr>
              <a:t>How to Deal with Business Stress</a:t>
            </a:r>
            <a:endParaRPr lang="en-US" b="1" dirty="0">
              <a:latin typeface="Arial"/>
            </a:endParaRPr>
          </a:p>
        </p:txBody>
      </p:sp>
      <p:sp>
        <p:nvSpPr>
          <p:cNvPr id="3" name="Content Placeholder 2">
            <a:extLst>
              <a:ext uri="{FF2B5EF4-FFF2-40B4-BE49-F238E27FC236}">
                <a16:creationId xmlns:a16="http://schemas.microsoft.com/office/drawing/2014/main" id="{0BA74FBE-C685-4B66-AC0B-3B6EECA5E348}"/>
              </a:ext>
            </a:extLst>
          </p:cNvPr>
          <p:cNvSpPr>
            <a:spLocks noGrp="1"/>
          </p:cNvSpPr>
          <p:nvPr>
            <p:ph idx="1"/>
          </p:nvPr>
        </p:nvSpPr>
        <p:spPr>
          <a:xfrm>
            <a:off x="838200" y="1825625"/>
            <a:ext cx="3797807" cy="4351338"/>
          </a:xfrm>
        </p:spPr>
        <p:txBody>
          <a:bodyPr vert="horz" lIns="91440" tIns="45720" rIns="91440" bIns="45720" rtlCol="0" anchor="t">
            <a:normAutofit/>
          </a:bodyPr>
          <a:lstStyle/>
          <a:p>
            <a:r>
              <a:rPr lang="en-CA" sz="2500" dirty="0">
                <a:ea typeface="+mn-lt"/>
                <a:cs typeface="+mn-lt"/>
              </a:rPr>
              <a:t>Things will probably not go as expected from your business plan. Having to deal with these early growing pains is very stressful.</a:t>
            </a:r>
            <a:r>
              <a:rPr lang="en-US" sz="2500" dirty="0">
                <a:ea typeface="+mn-lt"/>
                <a:cs typeface="+mn-lt"/>
                <a:hlinkClick r:id="rId2" action="ppaction://hlinksldjump"/>
              </a:rPr>
              <a:t>Here are some ideas about how to deal with the strain and worry when managing your business. </a:t>
            </a:r>
            <a:endParaRPr lang="en-US" sz="2500" dirty="0">
              <a:ea typeface="+mn-lt"/>
              <a:cs typeface="+mn-lt"/>
            </a:endParaRPr>
          </a:p>
          <a:p>
            <a:pPr marL="0" indent="0">
              <a:buNone/>
            </a:pPr>
            <a:endParaRPr lang="en-US" dirty="0">
              <a:cs typeface="Calibri"/>
            </a:endParaRPr>
          </a:p>
        </p:txBody>
      </p:sp>
      <p:pic>
        <p:nvPicPr>
          <p:cNvPr id="6" name="Picture 5">
            <a:extLst>
              <a:ext uri="{FF2B5EF4-FFF2-40B4-BE49-F238E27FC236}">
                <a16:creationId xmlns:a16="http://schemas.microsoft.com/office/drawing/2014/main" id="{CCF289C2-175F-4683-B1C9-63FE2F73C33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36007" y="1825625"/>
            <a:ext cx="5844184" cy="3895725"/>
          </a:xfrm>
          <a:prstGeom prst="rect">
            <a:avLst/>
          </a:prstGeom>
        </p:spPr>
      </p:pic>
    </p:spTree>
    <p:extLst>
      <p:ext uri="{BB962C8B-B14F-4D97-AF65-F5344CB8AC3E}">
        <p14:creationId xmlns:p14="http://schemas.microsoft.com/office/powerpoint/2010/main" val="35808597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AC91F-1F9D-4971-8944-CF60084F266D}"/>
              </a:ext>
            </a:extLst>
          </p:cNvPr>
          <p:cNvSpPr>
            <a:spLocks noGrp="1"/>
          </p:cNvSpPr>
          <p:nvPr>
            <p:ph type="title"/>
          </p:nvPr>
        </p:nvSpPr>
        <p:spPr/>
        <p:txBody>
          <a:bodyPr/>
          <a:lstStyle/>
          <a:p>
            <a:pPr algn="ctr"/>
            <a:r>
              <a:rPr lang="en-CA" b="1" dirty="0">
                <a:latin typeface="Arial" panose="020B0604020202020204" pitchFamily="34" charset="0"/>
                <a:cs typeface="Arial" panose="020B0604020202020204" pitchFamily="34" charset="0"/>
              </a:rPr>
              <a:t>5 Tips to Beat Business Stress</a:t>
            </a:r>
            <a:endParaRPr lang="en-US" b="1" dirty="0">
              <a:latin typeface="Arial" panose="020B0604020202020204" pitchFamily="34" charset="0"/>
              <a:cs typeface="Arial" panose="020B0604020202020204" pitchFamily="34" charset="0"/>
            </a:endParaRPr>
          </a:p>
        </p:txBody>
      </p:sp>
      <p:pic>
        <p:nvPicPr>
          <p:cNvPr id="7" name="How To Deal With Business Stress - Mic Drop Monday - Socially Sam">
            <a:hlinkClick r:id="" action="ppaction://media"/>
            <a:extLst>
              <a:ext uri="{FF2B5EF4-FFF2-40B4-BE49-F238E27FC236}">
                <a16:creationId xmlns:a16="http://schemas.microsoft.com/office/drawing/2014/main" id="{29F8B3F6-B8E4-4804-9108-1F704FA2D97A}"/>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extLst>
              <a:ext uri="{96DAC541-7B7A-43D3-8B79-37D633B846F1}">
                <asvg:svgBlip xmlns:asvg="http://schemas.microsoft.com/office/drawing/2016/SVG/main" xmlns="" r:embed="rId5"/>
              </a:ext>
            </a:extLst>
          </a:blip>
          <a:stretch>
            <a:fillRect/>
          </a:stretch>
        </p:blipFill>
        <p:spPr>
          <a:xfrm>
            <a:off x="10840126" y="254001"/>
            <a:ext cx="1056600" cy="594324"/>
          </a:xfrm>
        </p:spPr>
      </p:pic>
      <p:sp>
        <p:nvSpPr>
          <p:cNvPr id="8" name="Rectangle 7">
            <a:extLst>
              <a:ext uri="{FF2B5EF4-FFF2-40B4-BE49-F238E27FC236}">
                <a16:creationId xmlns:a16="http://schemas.microsoft.com/office/drawing/2014/main" id="{DC983C09-4F22-48A6-AB99-47318C2CF691}"/>
              </a:ext>
            </a:extLst>
          </p:cNvPr>
          <p:cNvSpPr/>
          <p:nvPr/>
        </p:nvSpPr>
        <p:spPr>
          <a:xfrm>
            <a:off x="1776413" y="1718629"/>
            <a:ext cx="1562100" cy="1400175"/>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CA" dirty="0">
                <a:ln w="0"/>
                <a:solidFill>
                  <a:schemeClr val="tx1"/>
                </a:solidFill>
                <a:effectLst>
                  <a:outerShdw blurRad="38100" dist="19050" dir="2700000" algn="tl" rotWithShape="0">
                    <a:schemeClr val="dk1">
                      <a:alpha val="40000"/>
                    </a:schemeClr>
                  </a:outerShdw>
                </a:effectLst>
              </a:rPr>
              <a:t>1. Take a Step Back</a:t>
            </a:r>
            <a:endParaRPr lang="en-US" dirty="0"/>
          </a:p>
        </p:txBody>
      </p:sp>
      <p:sp>
        <p:nvSpPr>
          <p:cNvPr id="10" name="Arrow: Right 9">
            <a:extLst>
              <a:ext uri="{FF2B5EF4-FFF2-40B4-BE49-F238E27FC236}">
                <a16:creationId xmlns:a16="http://schemas.microsoft.com/office/drawing/2014/main" id="{E6EB89F0-068C-4F8B-BED6-8BBFC7E5AD35}"/>
              </a:ext>
            </a:extLst>
          </p:cNvPr>
          <p:cNvSpPr/>
          <p:nvPr/>
        </p:nvSpPr>
        <p:spPr>
          <a:xfrm>
            <a:off x="3338513" y="2148459"/>
            <a:ext cx="68103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07347031-5E02-4731-B749-EDBC421922F0}"/>
              </a:ext>
            </a:extLst>
          </p:cNvPr>
          <p:cNvSpPr txBox="1"/>
          <p:nvPr/>
        </p:nvSpPr>
        <p:spPr>
          <a:xfrm>
            <a:off x="3984593" y="1752034"/>
            <a:ext cx="2269617" cy="1477328"/>
          </a:xfrm>
          <a:prstGeom prst="rect">
            <a:avLst/>
          </a:prstGeom>
          <a:noFill/>
        </p:spPr>
        <p:txBody>
          <a:bodyPr wrap="square" rtlCol="0">
            <a:spAutoFit/>
          </a:bodyPr>
          <a:lstStyle/>
          <a:p>
            <a:r>
              <a:rPr lang="en-CA" dirty="0"/>
              <a:t>Removing yourself from the situation can help you identify problems more clearly.</a:t>
            </a:r>
            <a:endParaRPr lang="en-US" dirty="0"/>
          </a:p>
        </p:txBody>
      </p:sp>
      <p:sp>
        <p:nvSpPr>
          <p:cNvPr id="12" name="Rectangle 11">
            <a:extLst>
              <a:ext uri="{FF2B5EF4-FFF2-40B4-BE49-F238E27FC236}">
                <a16:creationId xmlns:a16="http://schemas.microsoft.com/office/drawing/2014/main" id="{C8A36EC6-3FAB-4AB3-9D1A-A255B2D4E0C9}"/>
              </a:ext>
            </a:extLst>
          </p:cNvPr>
          <p:cNvSpPr/>
          <p:nvPr/>
        </p:nvSpPr>
        <p:spPr>
          <a:xfrm>
            <a:off x="6862761" y="1683488"/>
            <a:ext cx="1504951" cy="1400175"/>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CA" dirty="0">
                <a:ln w="0"/>
                <a:solidFill>
                  <a:schemeClr val="tx1"/>
                </a:solidFill>
                <a:effectLst>
                  <a:outerShdw blurRad="38100" dist="19050" dir="2700000" algn="tl" rotWithShape="0">
                    <a:schemeClr val="dk1">
                      <a:alpha val="40000"/>
                    </a:schemeClr>
                  </a:outerShdw>
                </a:effectLst>
              </a:rPr>
              <a:t>2. Take a Break</a:t>
            </a:r>
            <a:endParaRPr lang="en-US" dirty="0">
              <a:ln w="0"/>
              <a:solidFill>
                <a:schemeClr val="tx1"/>
              </a:solidFill>
              <a:effectLst>
                <a:outerShdw blurRad="38100" dist="19050" dir="2700000" algn="tl" rotWithShape="0">
                  <a:schemeClr val="dk1">
                    <a:alpha val="40000"/>
                  </a:schemeClr>
                </a:outerShdw>
              </a:effectLst>
            </a:endParaRPr>
          </a:p>
        </p:txBody>
      </p:sp>
      <p:sp>
        <p:nvSpPr>
          <p:cNvPr id="13" name="Arrow: Right 12">
            <a:extLst>
              <a:ext uri="{FF2B5EF4-FFF2-40B4-BE49-F238E27FC236}">
                <a16:creationId xmlns:a16="http://schemas.microsoft.com/office/drawing/2014/main" id="{B1EBA606-596B-4907-956A-94B02D973DAF}"/>
              </a:ext>
            </a:extLst>
          </p:cNvPr>
          <p:cNvSpPr/>
          <p:nvPr/>
        </p:nvSpPr>
        <p:spPr>
          <a:xfrm>
            <a:off x="8367712" y="2148459"/>
            <a:ext cx="695325"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Box 13">
            <a:extLst>
              <a:ext uri="{FF2B5EF4-FFF2-40B4-BE49-F238E27FC236}">
                <a16:creationId xmlns:a16="http://schemas.microsoft.com/office/drawing/2014/main" id="{6E2F49DC-FCD9-4A47-B8B4-BD09E8B2AF24}"/>
              </a:ext>
            </a:extLst>
          </p:cNvPr>
          <p:cNvSpPr txBox="1"/>
          <p:nvPr/>
        </p:nvSpPr>
        <p:spPr>
          <a:xfrm>
            <a:off x="9048750" y="1890534"/>
            <a:ext cx="2581275" cy="1200329"/>
          </a:xfrm>
          <a:prstGeom prst="rect">
            <a:avLst/>
          </a:prstGeom>
          <a:noFill/>
        </p:spPr>
        <p:txBody>
          <a:bodyPr wrap="square" rtlCol="0">
            <a:spAutoFit/>
          </a:bodyPr>
          <a:lstStyle/>
          <a:p>
            <a:r>
              <a:rPr lang="en-CA" dirty="0"/>
              <a:t>We can be the biggest source of our own stress. Take things one at time and give yourself a rest.</a:t>
            </a:r>
            <a:endParaRPr lang="en-US" dirty="0"/>
          </a:p>
        </p:txBody>
      </p:sp>
      <p:sp>
        <p:nvSpPr>
          <p:cNvPr id="15" name="Rectangle 14">
            <a:extLst>
              <a:ext uri="{FF2B5EF4-FFF2-40B4-BE49-F238E27FC236}">
                <a16:creationId xmlns:a16="http://schemas.microsoft.com/office/drawing/2014/main" id="{57973B4B-D1BF-430F-86FB-12BC8900AD3D}"/>
              </a:ext>
            </a:extLst>
          </p:cNvPr>
          <p:cNvSpPr/>
          <p:nvPr/>
        </p:nvSpPr>
        <p:spPr>
          <a:xfrm>
            <a:off x="238125" y="3952533"/>
            <a:ext cx="1562100" cy="1400174"/>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CA" dirty="0">
                <a:ln w="0"/>
                <a:solidFill>
                  <a:schemeClr val="tx1"/>
                </a:solidFill>
                <a:effectLst>
                  <a:outerShdw blurRad="38100" dist="19050" dir="2700000" algn="tl" rotWithShape="0">
                    <a:schemeClr val="dk1">
                      <a:alpha val="40000"/>
                    </a:schemeClr>
                  </a:outerShdw>
                </a:effectLst>
              </a:rPr>
              <a:t>3. Write it Down</a:t>
            </a:r>
            <a:endParaRPr lang="en-US" dirty="0">
              <a:ln w="0"/>
              <a:solidFill>
                <a:schemeClr val="tx1"/>
              </a:solidFill>
              <a:effectLst>
                <a:outerShdw blurRad="38100" dist="19050" dir="2700000" algn="tl" rotWithShape="0">
                  <a:schemeClr val="dk1">
                    <a:alpha val="40000"/>
                  </a:schemeClr>
                </a:outerShdw>
              </a:effectLst>
            </a:endParaRPr>
          </a:p>
        </p:txBody>
      </p:sp>
      <p:sp>
        <p:nvSpPr>
          <p:cNvPr id="16" name="Arrow: Right 15">
            <a:extLst>
              <a:ext uri="{FF2B5EF4-FFF2-40B4-BE49-F238E27FC236}">
                <a16:creationId xmlns:a16="http://schemas.microsoft.com/office/drawing/2014/main" id="{D8DCBE84-F5DD-4CDA-B38F-AB984FE07E7E}"/>
              </a:ext>
            </a:extLst>
          </p:cNvPr>
          <p:cNvSpPr/>
          <p:nvPr/>
        </p:nvSpPr>
        <p:spPr>
          <a:xfrm>
            <a:off x="1800225" y="4392271"/>
            <a:ext cx="695325"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6">
            <a:extLst>
              <a:ext uri="{FF2B5EF4-FFF2-40B4-BE49-F238E27FC236}">
                <a16:creationId xmlns:a16="http://schemas.microsoft.com/office/drawing/2014/main" id="{F3E9DD79-CBC1-4DFF-A320-F581EB0FF3D2}"/>
              </a:ext>
            </a:extLst>
          </p:cNvPr>
          <p:cNvSpPr txBox="1"/>
          <p:nvPr/>
        </p:nvSpPr>
        <p:spPr>
          <a:xfrm flipH="1">
            <a:off x="2486023" y="3957391"/>
            <a:ext cx="1981201" cy="1477328"/>
          </a:xfrm>
          <a:prstGeom prst="rect">
            <a:avLst/>
          </a:prstGeom>
          <a:noFill/>
        </p:spPr>
        <p:txBody>
          <a:bodyPr wrap="square" rtlCol="0">
            <a:spAutoFit/>
          </a:bodyPr>
          <a:lstStyle/>
          <a:p>
            <a:r>
              <a:rPr lang="en-CA" dirty="0"/>
              <a:t>Having something down in words can take a weight off and give a new perspective. </a:t>
            </a:r>
            <a:endParaRPr lang="en-US" dirty="0"/>
          </a:p>
        </p:txBody>
      </p:sp>
      <p:sp>
        <p:nvSpPr>
          <p:cNvPr id="18" name="Rectangle 17">
            <a:extLst>
              <a:ext uri="{FF2B5EF4-FFF2-40B4-BE49-F238E27FC236}">
                <a16:creationId xmlns:a16="http://schemas.microsoft.com/office/drawing/2014/main" id="{CFB7E513-04D2-46CF-AC1F-27CCF59892AA}"/>
              </a:ext>
            </a:extLst>
          </p:cNvPr>
          <p:cNvSpPr/>
          <p:nvPr/>
        </p:nvSpPr>
        <p:spPr>
          <a:xfrm>
            <a:off x="4505324" y="3982593"/>
            <a:ext cx="1504951" cy="14001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CA" dirty="0">
                <a:ln w="0"/>
                <a:solidFill>
                  <a:schemeClr val="tx1"/>
                </a:solidFill>
                <a:effectLst>
                  <a:outerShdw blurRad="38100" dist="19050" dir="2700000" algn="tl" rotWithShape="0">
                    <a:schemeClr val="dk1">
                      <a:alpha val="40000"/>
                    </a:schemeClr>
                  </a:outerShdw>
                </a:effectLst>
              </a:rPr>
              <a:t>4. Talk about it</a:t>
            </a:r>
            <a:endParaRPr lang="en-US" dirty="0"/>
          </a:p>
        </p:txBody>
      </p:sp>
      <p:sp>
        <p:nvSpPr>
          <p:cNvPr id="19" name="Arrow: Right 18">
            <a:extLst>
              <a:ext uri="{FF2B5EF4-FFF2-40B4-BE49-F238E27FC236}">
                <a16:creationId xmlns:a16="http://schemas.microsoft.com/office/drawing/2014/main" id="{E5C041CC-F66F-43BF-9D7E-7BDD6A85DE27}"/>
              </a:ext>
            </a:extLst>
          </p:cNvPr>
          <p:cNvSpPr/>
          <p:nvPr/>
        </p:nvSpPr>
        <p:spPr>
          <a:xfrm>
            <a:off x="6010275" y="4440365"/>
            <a:ext cx="657224"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CA7B6D25-0379-4330-835D-F8FD4D22FE05}"/>
              </a:ext>
            </a:extLst>
          </p:cNvPr>
          <p:cNvSpPr txBox="1"/>
          <p:nvPr/>
        </p:nvSpPr>
        <p:spPr>
          <a:xfrm>
            <a:off x="6638923" y="3982593"/>
            <a:ext cx="1952625" cy="1477328"/>
          </a:xfrm>
          <a:prstGeom prst="rect">
            <a:avLst/>
          </a:prstGeom>
          <a:noFill/>
        </p:spPr>
        <p:txBody>
          <a:bodyPr wrap="square" rtlCol="0">
            <a:spAutoFit/>
          </a:bodyPr>
          <a:lstStyle/>
          <a:p>
            <a:r>
              <a:rPr lang="en-CA" dirty="0"/>
              <a:t>Other Business people can relate to stresses and offer advice and support.</a:t>
            </a:r>
            <a:endParaRPr lang="en-US" dirty="0"/>
          </a:p>
        </p:txBody>
      </p:sp>
      <p:sp>
        <p:nvSpPr>
          <p:cNvPr id="21" name="Rectangle 20">
            <a:extLst>
              <a:ext uri="{FF2B5EF4-FFF2-40B4-BE49-F238E27FC236}">
                <a16:creationId xmlns:a16="http://schemas.microsoft.com/office/drawing/2014/main" id="{7B6B1234-9127-4668-95FE-DCCE50FBCA96}"/>
              </a:ext>
            </a:extLst>
          </p:cNvPr>
          <p:cNvSpPr/>
          <p:nvPr/>
        </p:nvSpPr>
        <p:spPr>
          <a:xfrm>
            <a:off x="8467720" y="3957391"/>
            <a:ext cx="1504951" cy="1477328"/>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CA" dirty="0">
                <a:ln w="0"/>
                <a:solidFill>
                  <a:schemeClr val="tx1"/>
                </a:solidFill>
                <a:effectLst>
                  <a:outerShdw blurRad="38100" dist="19050" dir="2700000" algn="tl" rotWithShape="0">
                    <a:schemeClr val="dk1">
                      <a:alpha val="40000"/>
                    </a:schemeClr>
                  </a:outerShdw>
                </a:effectLst>
              </a:rPr>
              <a:t>5. Celebrate your Wins</a:t>
            </a:r>
            <a:endParaRPr lang="en-US" dirty="0">
              <a:ln w="0"/>
              <a:solidFill>
                <a:schemeClr val="tx1"/>
              </a:solidFill>
              <a:effectLst>
                <a:outerShdw blurRad="38100" dist="19050" dir="2700000" algn="tl" rotWithShape="0">
                  <a:schemeClr val="dk1">
                    <a:alpha val="40000"/>
                  </a:schemeClr>
                </a:outerShdw>
              </a:effectLst>
            </a:endParaRPr>
          </a:p>
        </p:txBody>
      </p:sp>
      <p:sp>
        <p:nvSpPr>
          <p:cNvPr id="22" name="Arrow: Right 21">
            <a:extLst>
              <a:ext uri="{FF2B5EF4-FFF2-40B4-BE49-F238E27FC236}">
                <a16:creationId xmlns:a16="http://schemas.microsoft.com/office/drawing/2014/main" id="{5850E666-2004-4324-AAEA-E17AECB8E895}"/>
              </a:ext>
            </a:extLst>
          </p:cNvPr>
          <p:cNvSpPr/>
          <p:nvPr/>
        </p:nvSpPr>
        <p:spPr>
          <a:xfrm>
            <a:off x="9972671" y="4453739"/>
            <a:ext cx="657224"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TextBox 22">
            <a:extLst>
              <a:ext uri="{FF2B5EF4-FFF2-40B4-BE49-F238E27FC236}">
                <a16:creationId xmlns:a16="http://schemas.microsoft.com/office/drawing/2014/main" id="{22D7030D-B152-4D2C-BC18-992960C4CC51}"/>
              </a:ext>
            </a:extLst>
          </p:cNvPr>
          <p:cNvSpPr txBox="1"/>
          <p:nvPr/>
        </p:nvSpPr>
        <p:spPr>
          <a:xfrm>
            <a:off x="10667995" y="3982593"/>
            <a:ext cx="1419230" cy="1754326"/>
          </a:xfrm>
          <a:prstGeom prst="rect">
            <a:avLst/>
          </a:prstGeom>
          <a:noFill/>
        </p:spPr>
        <p:txBody>
          <a:bodyPr wrap="square" rtlCol="0">
            <a:spAutoFit/>
          </a:bodyPr>
          <a:lstStyle/>
          <a:p>
            <a:r>
              <a:rPr lang="en-CA" dirty="0"/>
              <a:t>Look back on what you’ve achieved to put your progress in perspective.</a:t>
            </a:r>
            <a:endParaRPr lang="en-US" dirty="0"/>
          </a:p>
        </p:txBody>
      </p:sp>
    </p:spTree>
    <p:extLst>
      <p:ext uri="{BB962C8B-B14F-4D97-AF65-F5344CB8AC3E}">
        <p14:creationId xmlns:p14="http://schemas.microsoft.com/office/powerpoint/2010/main" val="3019768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556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C31653D9-591E-472B-9C59-C12E78C7C411}"/>
              </a:ext>
            </a:extLst>
          </p:cNvPr>
          <p:cNvGrpSpPr/>
          <p:nvPr/>
        </p:nvGrpSpPr>
        <p:grpSpPr>
          <a:xfrm>
            <a:off x="1033979" y="2585795"/>
            <a:ext cx="550510" cy="2830997"/>
            <a:chOff x="461865" y="2809278"/>
            <a:chExt cx="459535" cy="2702201"/>
          </a:xfrm>
        </p:grpSpPr>
        <p:sp>
          <p:nvSpPr>
            <p:cNvPr id="5" name="Rectangle: Rounded Corners 7">
              <a:extLst>
                <a:ext uri="{FF2B5EF4-FFF2-40B4-BE49-F238E27FC236}">
                  <a16:creationId xmlns:a16="http://schemas.microsoft.com/office/drawing/2014/main" id="{1DE86C32-4343-49FF-BBC9-32678CD005C4}"/>
                </a:ext>
              </a:extLst>
            </p:cNvPr>
            <p:cNvSpPr/>
            <p:nvPr/>
          </p:nvSpPr>
          <p:spPr>
            <a:xfrm>
              <a:off x="473529" y="4990705"/>
              <a:ext cx="447871" cy="520774"/>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dirty="0"/>
            </a:p>
          </p:txBody>
        </p:sp>
        <p:sp>
          <p:nvSpPr>
            <p:cNvPr id="6" name="Rectangle: Rounded Corners 8">
              <a:extLst>
                <a:ext uri="{FF2B5EF4-FFF2-40B4-BE49-F238E27FC236}">
                  <a16:creationId xmlns:a16="http://schemas.microsoft.com/office/drawing/2014/main" id="{78459F18-0D52-4D02-B7AD-FCA879CFFC28}"/>
                </a:ext>
              </a:extLst>
            </p:cNvPr>
            <p:cNvSpPr/>
            <p:nvPr/>
          </p:nvSpPr>
          <p:spPr>
            <a:xfrm>
              <a:off x="461865" y="4229319"/>
              <a:ext cx="447871" cy="520774"/>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sp>
          <p:nvSpPr>
            <p:cNvPr id="7" name="Rectangle: Rounded Corners 9">
              <a:extLst>
                <a:ext uri="{FF2B5EF4-FFF2-40B4-BE49-F238E27FC236}">
                  <a16:creationId xmlns:a16="http://schemas.microsoft.com/office/drawing/2014/main" id="{C326AF03-0E9D-4D85-995B-0D8F3B374BE4}"/>
                </a:ext>
              </a:extLst>
            </p:cNvPr>
            <p:cNvSpPr/>
            <p:nvPr/>
          </p:nvSpPr>
          <p:spPr>
            <a:xfrm>
              <a:off x="461866" y="3444452"/>
              <a:ext cx="447870" cy="520773"/>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sp>
          <p:nvSpPr>
            <p:cNvPr id="8" name="Rectangle: Rounded Corners 10">
              <a:extLst>
                <a:ext uri="{FF2B5EF4-FFF2-40B4-BE49-F238E27FC236}">
                  <a16:creationId xmlns:a16="http://schemas.microsoft.com/office/drawing/2014/main" id="{88ABE4D6-59F6-4508-9D51-F0DE1FB59530}"/>
                </a:ext>
              </a:extLst>
            </p:cNvPr>
            <p:cNvSpPr/>
            <p:nvPr/>
          </p:nvSpPr>
          <p:spPr>
            <a:xfrm>
              <a:off x="461865" y="2809278"/>
              <a:ext cx="447871" cy="499416"/>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grpSp>
      <p:sp>
        <p:nvSpPr>
          <p:cNvPr id="2" name="Title 1">
            <a:extLst>
              <a:ext uri="{FF2B5EF4-FFF2-40B4-BE49-F238E27FC236}">
                <a16:creationId xmlns:a16="http://schemas.microsoft.com/office/drawing/2014/main" id="{9E7FBC10-490C-490A-AAEA-31C1FB7CBED3}"/>
              </a:ext>
            </a:extLst>
          </p:cNvPr>
          <p:cNvSpPr>
            <a:spLocks noGrp="1"/>
          </p:cNvSpPr>
          <p:nvPr>
            <p:ph type="title"/>
          </p:nvPr>
        </p:nvSpPr>
        <p:spPr/>
        <p:txBody>
          <a:bodyPr/>
          <a:lstStyle/>
          <a:p>
            <a:r>
              <a:rPr lang="en-US" b="1" dirty="0">
                <a:latin typeface="Arial"/>
                <a:cs typeface="Calibri Light"/>
              </a:rPr>
              <a:t>                SELF-EVALUATION</a:t>
            </a:r>
            <a:r>
              <a:rPr lang="en-US" dirty="0">
                <a:cs typeface="Calibri Light"/>
              </a:rPr>
              <a:t> </a:t>
            </a:r>
            <a:endParaRPr lang="en-US" dirty="0"/>
          </a:p>
        </p:txBody>
      </p:sp>
      <p:sp>
        <p:nvSpPr>
          <p:cNvPr id="3" name="Content Placeholder 2">
            <a:extLst>
              <a:ext uri="{FF2B5EF4-FFF2-40B4-BE49-F238E27FC236}">
                <a16:creationId xmlns:a16="http://schemas.microsoft.com/office/drawing/2014/main" id="{748CE299-C449-4894-8E44-749346AAB4E2}"/>
              </a:ext>
            </a:extLst>
          </p:cNvPr>
          <p:cNvSpPr>
            <a:spLocks noGrp="1"/>
          </p:cNvSpPr>
          <p:nvPr>
            <p:ph idx="1"/>
          </p:nvPr>
        </p:nvSpPr>
        <p:spPr>
          <a:xfrm>
            <a:off x="838200" y="1769065"/>
            <a:ext cx="10515600" cy="4351338"/>
          </a:xfrm>
        </p:spPr>
        <p:txBody>
          <a:bodyPr vert="horz" lIns="91440" tIns="45720" rIns="91440" bIns="45720" rtlCol="0" anchor="t">
            <a:normAutofit fontScale="85000" lnSpcReduction="10000"/>
          </a:bodyPr>
          <a:lstStyle/>
          <a:p>
            <a:pPr marL="0" indent="0">
              <a:buNone/>
            </a:pPr>
            <a:r>
              <a:rPr lang="fr-FR" dirty="0">
                <a:ea typeface="+mn-lt"/>
                <a:cs typeface="+mn-lt"/>
              </a:rPr>
              <a:t>You are </a:t>
            </a:r>
            <a:r>
              <a:rPr lang="fr-FR" dirty="0" err="1">
                <a:ea typeface="+mn-lt"/>
                <a:cs typeface="+mn-lt"/>
              </a:rPr>
              <a:t>stressed</a:t>
            </a:r>
            <a:r>
              <a:rPr lang="fr-FR" dirty="0">
                <a:ea typeface="+mn-lt"/>
                <a:cs typeface="+mn-lt"/>
              </a:rPr>
              <a:t> out </a:t>
            </a:r>
            <a:r>
              <a:rPr lang="fr-FR" dirty="0" err="1">
                <a:ea typeface="+mn-lt"/>
                <a:cs typeface="+mn-lt"/>
              </a:rPr>
              <a:t>because</a:t>
            </a:r>
            <a:r>
              <a:rPr lang="fr-FR" dirty="0">
                <a:ea typeface="+mn-lt"/>
                <a:cs typeface="+mn-lt"/>
              </a:rPr>
              <a:t> </a:t>
            </a:r>
            <a:r>
              <a:rPr lang="fr-FR" dirty="0" err="1">
                <a:ea typeface="+mn-lt"/>
                <a:cs typeface="+mn-lt"/>
              </a:rPr>
              <a:t>your</a:t>
            </a:r>
            <a:r>
              <a:rPr lang="fr-FR" dirty="0">
                <a:ea typeface="+mn-lt"/>
                <a:cs typeface="+mn-lt"/>
              </a:rPr>
              <a:t> business </a:t>
            </a:r>
            <a:r>
              <a:rPr lang="fr-FR" dirty="0" err="1">
                <a:ea typeface="+mn-lt"/>
                <a:cs typeface="+mn-lt"/>
              </a:rPr>
              <a:t>is</a:t>
            </a:r>
            <a:r>
              <a:rPr lang="fr-FR" dirty="0">
                <a:ea typeface="+mn-lt"/>
                <a:cs typeface="+mn-lt"/>
              </a:rPr>
              <a:t> </a:t>
            </a:r>
            <a:r>
              <a:rPr lang="fr-FR" dirty="0" err="1">
                <a:ea typeface="+mn-lt"/>
                <a:cs typeface="+mn-lt"/>
              </a:rPr>
              <a:t>experiencing</a:t>
            </a:r>
            <a:r>
              <a:rPr lang="fr-FR" dirty="0">
                <a:ea typeface="+mn-lt"/>
                <a:cs typeface="+mn-lt"/>
              </a:rPr>
              <a:t> </a:t>
            </a:r>
            <a:r>
              <a:rPr lang="fr-FR" dirty="0" err="1">
                <a:ea typeface="+mn-lt"/>
                <a:cs typeface="+mn-lt"/>
              </a:rPr>
              <a:t>problems</a:t>
            </a:r>
            <a:r>
              <a:rPr lang="fr-FR" dirty="0">
                <a:ea typeface="+mn-lt"/>
                <a:cs typeface="+mn-lt"/>
              </a:rPr>
              <a:t>. Do </a:t>
            </a:r>
            <a:r>
              <a:rPr lang="fr-FR" dirty="0" err="1">
                <a:ea typeface="+mn-lt"/>
                <a:cs typeface="+mn-lt"/>
              </a:rPr>
              <a:t>you</a:t>
            </a:r>
            <a:r>
              <a:rPr lang="fr-FR" dirty="0">
                <a:ea typeface="+mn-lt"/>
                <a:cs typeface="+mn-lt"/>
              </a:rPr>
              <a:t>:</a:t>
            </a:r>
          </a:p>
          <a:p>
            <a:pPr marL="0" indent="0">
              <a:buNone/>
            </a:pPr>
            <a:r>
              <a:rPr lang="fr-FR" sz="1800" dirty="0">
                <a:ea typeface="+mn-lt"/>
                <a:cs typeface="+mn-lt"/>
              </a:rPr>
              <a:t>- </a:t>
            </a:r>
            <a:r>
              <a:rPr lang="fr-FR" sz="1400" dirty="0">
                <a:ea typeface="+mn-lt"/>
                <a:cs typeface="+mn-lt"/>
              </a:rPr>
              <a:t>Click on the correct </a:t>
            </a:r>
            <a:r>
              <a:rPr lang="fr-FR" sz="1400" dirty="0" err="1">
                <a:ea typeface="+mn-lt"/>
                <a:cs typeface="+mn-lt"/>
              </a:rPr>
              <a:t>letter</a:t>
            </a:r>
            <a:r>
              <a:rPr lang="fr-FR" sz="1400" dirty="0">
                <a:ea typeface="+mn-lt"/>
                <a:cs typeface="+mn-lt"/>
              </a:rPr>
              <a:t>.</a:t>
            </a:r>
            <a:endParaRPr lang="en-US" sz="1400" dirty="0">
              <a:ea typeface="+mn-lt"/>
              <a:cs typeface="+mn-lt"/>
            </a:endParaRPr>
          </a:p>
          <a:p>
            <a:pPr marL="0" indent="0">
              <a:lnSpc>
                <a:spcPct val="200000"/>
              </a:lnSpc>
              <a:buNone/>
            </a:pPr>
            <a:r>
              <a:rPr lang="fr-FR" sz="2400" dirty="0">
                <a:ea typeface="+mn-lt"/>
                <a:cs typeface="+mn-lt"/>
              </a:rPr>
              <a:t>     </a:t>
            </a:r>
            <a:r>
              <a:rPr lang="fr-FR" sz="2400" dirty="0">
                <a:ea typeface="+mn-lt"/>
                <a:cs typeface="+mn-lt"/>
                <a:hlinkClick r:id="rId2" action="ppaction://hlinksldjump"/>
              </a:rPr>
              <a:t> A. </a:t>
            </a:r>
            <a:r>
              <a:rPr lang="fr-FR" sz="2400" dirty="0">
                <a:ea typeface="+mn-lt"/>
                <a:cs typeface="+mn-lt"/>
              </a:rPr>
              <a:t>  Go for a long </a:t>
            </a:r>
            <a:r>
              <a:rPr lang="fr-FR" sz="2400" dirty="0" err="1">
                <a:ea typeface="+mn-lt"/>
                <a:cs typeface="+mn-lt"/>
              </a:rPr>
              <a:t>holiday</a:t>
            </a:r>
            <a:endParaRPr lang="fr-FR" dirty="0">
              <a:cs typeface="Calibri"/>
            </a:endParaRPr>
          </a:p>
          <a:p>
            <a:pPr>
              <a:lnSpc>
                <a:spcPct val="200000"/>
              </a:lnSpc>
              <a:buNone/>
            </a:pPr>
            <a:r>
              <a:rPr lang="fr-FR" sz="2400" dirty="0">
                <a:ea typeface="+mn-lt"/>
                <a:cs typeface="+mn-lt"/>
              </a:rPr>
              <a:t>    </a:t>
            </a:r>
            <a:r>
              <a:rPr lang="fr-FR" sz="2400" dirty="0">
                <a:ea typeface="+mn-lt"/>
                <a:cs typeface="+mn-lt"/>
                <a:hlinkClick r:id="rId3" action="ppaction://hlinksldjump"/>
              </a:rPr>
              <a:t>  B. </a:t>
            </a:r>
            <a:r>
              <a:rPr lang="fr-FR" sz="2400" dirty="0">
                <a:ea typeface="+mn-lt"/>
                <a:cs typeface="+mn-lt"/>
              </a:rPr>
              <a:t>  </a:t>
            </a:r>
            <a:r>
              <a:rPr lang="fr-FR" sz="2400" dirty="0" err="1">
                <a:ea typeface="+mn-lt"/>
                <a:cs typeface="+mn-lt"/>
              </a:rPr>
              <a:t>Keep</a:t>
            </a:r>
            <a:r>
              <a:rPr lang="fr-FR" sz="2400" dirty="0">
                <a:ea typeface="+mn-lt"/>
                <a:cs typeface="+mn-lt"/>
              </a:rPr>
              <a:t> </a:t>
            </a:r>
            <a:r>
              <a:rPr lang="fr-FR" sz="2400" dirty="0" err="1">
                <a:ea typeface="+mn-lt"/>
                <a:cs typeface="+mn-lt"/>
              </a:rPr>
              <a:t>working</a:t>
            </a:r>
            <a:r>
              <a:rPr lang="fr-FR" sz="2400" dirty="0">
                <a:ea typeface="+mn-lt"/>
                <a:cs typeface="+mn-lt"/>
              </a:rPr>
              <a:t> hard, hard, hard</a:t>
            </a:r>
          </a:p>
          <a:p>
            <a:pPr>
              <a:lnSpc>
                <a:spcPct val="200000"/>
              </a:lnSpc>
              <a:buNone/>
            </a:pPr>
            <a:r>
              <a:rPr lang="fr-FR" sz="2400" dirty="0">
                <a:ea typeface="+mn-lt"/>
                <a:cs typeface="+mn-lt"/>
              </a:rPr>
              <a:t>     </a:t>
            </a:r>
            <a:r>
              <a:rPr lang="fr-FR" sz="2400" dirty="0">
                <a:ea typeface="+mn-lt"/>
                <a:cs typeface="+mn-lt"/>
                <a:hlinkClick r:id="rId4" action="ppaction://hlinksldjump"/>
              </a:rPr>
              <a:t> C. </a:t>
            </a:r>
            <a:r>
              <a:rPr lang="fr-FR" sz="2400" dirty="0">
                <a:ea typeface="+mn-lt"/>
                <a:cs typeface="+mn-lt"/>
              </a:rPr>
              <a:t>  </a:t>
            </a:r>
            <a:r>
              <a:rPr lang="fr-FR" sz="2400" dirty="0" err="1">
                <a:ea typeface="+mn-lt"/>
                <a:cs typeface="+mn-lt"/>
              </a:rPr>
              <a:t>See</a:t>
            </a:r>
            <a:r>
              <a:rPr lang="fr-FR" sz="2400" dirty="0">
                <a:ea typeface="+mn-lt"/>
                <a:cs typeface="+mn-lt"/>
              </a:rPr>
              <a:t> a </a:t>
            </a:r>
            <a:r>
              <a:rPr lang="fr-FR" sz="2400" dirty="0" err="1">
                <a:ea typeface="+mn-lt"/>
                <a:cs typeface="+mn-lt"/>
              </a:rPr>
              <a:t>doctor</a:t>
            </a:r>
            <a:r>
              <a:rPr lang="fr-FR" sz="2400" dirty="0">
                <a:ea typeface="+mn-lt"/>
                <a:cs typeface="+mn-lt"/>
              </a:rPr>
              <a:t> to </a:t>
            </a:r>
            <a:r>
              <a:rPr lang="fr-FR" sz="2400" dirty="0" err="1">
                <a:ea typeface="+mn-lt"/>
                <a:cs typeface="+mn-lt"/>
              </a:rPr>
              <a:t>see</a:t>
            </a:r>
            <a:r>
              <a:rPr lang="fr-FR" sz="2400" dirty="0">
                <a:ea typeface="+mn-lt"/>
                <a:cs typeface="+mn-lt"/>
              </a:rPr>
              <a:t> if </a:t>
            </a:r>
            <a:r>
              <a:rPr lang="fr-FR" sz="2400" dirty="0" err="1">
                <a:ea typeface="+mn-lt"/>
                <a:cs typeface="+mn-lt"/>
              </a:rPr>
              <a:t>tranquillizers</a:t>
            </a:r>
            <a:r>
              <a:rPr lang="fr-FR" sz="2400" dirty="0">
                <a:ea typeface="+mn-lt"/>
                <a:cs typeface="+mn-lt"/>
              </a:rPr>
              <a:t> </a:t>
            </a:r>
            <a:r>
              <a:rPr lang="fr-FR" sz="2400" dirty="0" err="1">
                <a:ea typeface="+mn-lt"/>
                <a:cs typeface="+mn-lt"/>
              </a:rPr>
              <a:t>might</a:t>
            </a:r>
            <a:r>
              <a:rPr lang="fr-FR" sz="2400" dirty="0">
                <a:ea typeface="+mn-lt"/>
                <a:cs typeface="+mn-lt"/>
              </a:rPr>
              <a:t> help </a:t>
            </a:r>
          </a:p>
          <a:p>
            <a:pPr>
              <a:lnSpc>
                <a:spcPct val="200000"/>
              </a:lnSpc>
              <a:buNone/>
            </a:pPr>
            <a:r>
              <a:rPr lang="fr-FR" sz="2400" dirty="0">
                <a:ea typeface="+mn-lt"/>
                <a:cs typeface="+mn-lt"/>
              </a:rPr>
              <a:t>      </a:t>
            </a:r>
            <a:r>
              <a:rPr lang="fr-FR" sz="2400" dirty="0">
                <a:ea typeface="+mn-lt"/>
                <a:cs typeface="+mn-lt"/>
                <a:hlinkClick r:id="rId5" action="ppaction://hlinksldjump"/>
              </a:rPr>
              <a:t>D. </a:t>
            </a:r>
            <a:r>
              <a:rPr lang="fr-FR" sz="2400" dirty="0">
                <a:ea typeface="+mn-lt"/>
                <a:cs typeface="+mn-lt"/>
              </a:rPr>
              <a:t>  </a:t>
            </a:r>
            <a:r>
              <a:rPr lang="fr-FR" sz="2400" dirty="0" err="1">
                <a:ea typeface="+mn-lt"/>
                <a:cs typeface="+mn-lt"/>
              </a:rPr>
              <a:t>Speak</a:t>
            </a:r>
            <a:r>
              <a:rPr lang="fr-FR" sz="2400" dirty="0">
                <a:ea typeface="+mn-lt"/>
                <a:cs typeface="+mn-lt"/>
              </a:rPr>
              <a:t> to </a:t>
            </a:r>
            <a:r>
              <a:rPr lang="fr-FR" sz="2400" dirty="0" err="1">
                <a:ea typeface="+mn-lt"/>
                <a:cs typeface="+mn-lt"/>
              </a:rPr>
              <a:t>other</a:t>
            </a:r>
            <a:r>
              <a:rPr lang="fr-FR" sz="2400" dirty="0">
                <a:ea typeface="+mn-lt"/>
                <a:cs typeface="+mn-lt"/>
              </a:rPr>
              <a:t> business </a:t>
            </a:r>
            <a:r>
              <a:rPr lang="fr-FR" sz="2400" dirty="0" err="1">
                <a:ea typeface="+mn-lt"/>
                <a:cs typeface="+mn-lt"/>
              </a:rPr>
              <a:t>owners</a:t>
            </a:r>
            <a:r>
              <a:rPr lang="fr-FR" sz="2400" dirty="0">
                <a:ea typeface="+mn-lt"/>
                <a:cs typeface="+mn-lt"/>
              </a:rPr>
              <a:t> for </a:t>
            </a:r>
            <a:r>
              <a:rPr lang="fr-FR" sz="2400" dirty="0" err="1">
                <a:ea typeface="+mn-lt"/>
                <a:cs typeface="+mn-lt"/>
              </a:rPr>
              <a:t>their</a:t>
            </a:r>
            <a:r>
              <a:rPr lang="fr-FR" sz="2400" dirty="0">
                <a:ea typeface="+mn-lt"/>
                <a:cs typeface="+mn-lt"/>
              </a:rPr>
              <a:t> </a:t>
            </a:r>
            <a:r>
              <a:rPr lang="fr-FR" sz="2400" dirty="0" err="1">
                <a:ea typeface="+mn-lt"/>
                <a:cs typeface="+mn-lt"/>
              </a:rPr>
              <a:t>advice</a:t>
            </a:r>
            <a:r>
              <a:rPr lang="fr-FR" sz="2400" dirty="0">
                <a:ea typeface="+mn-lt"/>
                <a:cs typeface="+mn-lt"/>
              </a:rPr>
              <a:t/>
            </a:r>
            <a:br>
              <a:rPr lang="fr-FR" sz="2400" dirty="0">
                <a:ea typeface="+mn-lt"/>
                <a:cs typeface="+mn-lt"/>
              </a:rPr>
            </a:br>
            <a:endParaRPr lang="fr-FR" dirty="0">
              <a:ea typeface="+mn-lt"/>
              <a:cs typeface="+mn-lt"/>
            </a:endParaRPr>
          </a:p>
          <a:p>
            <a:pPr marL="0" indent="0">
              <a:buNone/>
            </a:pPr>
            <a:endParaRPr lang="fr-FR" dirty="0">
              <a:ea typeface="+mn-lt"/>
              <a:cs typeface="+mn-lt"/>
            </a:endParaRPr>
          </a:p>
        </p:txBody>
      </p:sp>
    </p:spTree>
    <p:extLst>
      <p:ext uri="{BB962C8B-B14F-4D97-AF65-F5344CB8AC3E}">
        <p14:creationId xmlns:p14="http://schemas.microsoft.com/office/powerpoint/2010/main" val="9761371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83FCA-98B3-4754-866E-7B3AC419AC76}"/>
              </a:ext>
            </a:extLst>
          </p:cNvPr>
          <p:cNvSpPr>
            <a:spLocks noGrp="1"/>
          </p:cNvSpPr>
          <p:nvPr>
            <p:ph type="title"/>
          </p:nvPr>
        </p:nvSpPr>
        <p:spPr/>
        <p:txBody>
          <a:bodyPr/>
          <a:lstStyle/>
          <a:p>
            <a:endParaRPr lang="en-US" dirty="0"/>
          </a:p>
        </p:txBody>
      </p:sp>
      <p:sp>
        <p:nvSpPr>
          <p:cNvPr id="4" name="TextBox 3">
            <a:extLst>
              <a:ext uri="{FF2B5EF4-FFF2-40B4-BE49-F238E27FC236}">
                <a16:creationId xmlns:a16="http://schemas.microsoft.com/office/drawing/2014/main" id="{B60FC200-8CF3-43AB-B885-ED158A321D1E}"/>
              </a:ext>
            </a:extLst>
          </p:cNvPr>
          <p:cNvSpPr txBox="1"/>
          <p:nvPr/>
        </p:nvSpPr>
        <p:spPr>
          <a:xfrm>
            <a:off x="2095500" y="1825625"/>
            <a:ext cx="7648575" cy="1446550"/>
          </a:xfrm>
          <a:prstGeom prst="rect">
            <a:avLst/>
          </a:prstGeom>
          <a:noFill/>
        </p:spPr>
        <p:txBody>
          <a:bodyPr wrap="square" rtlCol="0">
            <a:spAutoFit/>
          </a:bodyPr>
          <a:lstStyle/>
          <a:p>
            <a:pPr algn="ctr"/>
            <a:r>
              <a:rPr lang="en-CA" sz="4400" dirty="0">
                <a:latin typeface="Arial" panose="020B0604020202020204" pitchFamily="34" charset="0"/>
                <a:cs typeface="Arial" panose="020B0604020202020204" pitchFamily="34" charset="0"/>
              </a:rPr>
              <a:t>Congratulations, you are correct!</a:t>
            </a:r>
            <a:endParaRPr lang="en-US" sz="4400" dirty="0">
              <a:latin typeface="Arial" panose="020B0604020202020204" pitchFamily="34" charset="0"/>
              <a:cs typeface="Arial" panose="020B0604020202020204" pitchFamily="34" charset="0"/>
            </a:endParaRPr>
          </a:p>
        </p:txBody>
      </p:sp>
      <p:sp>
        <p:nvSpPr>
          <p:cNvPr id="7" name="Content Placeholder 6">
            <a:extLst>
              <a:ext uri="{FF2B5EF4-FFF2-40B4-BE49-F238E27FC236}">
                <a16:creationId xmlns:a16="http://schemas.microsoft.com/office/drawing/2014/main" id="{54D0EF54-FDB3-448A-BC64-0612A6294F13}"/>
              </a:ext>
            </a:extLst>
          </p:cNvPr>
          <p:cNvSpPr>
            <a:spLocks noGrp="1"/>
          </p:cNvSpPr>
          <p:nvPr>
            <p:ph idx="1"/>
          </p:nvPr>
        </p:nvSpPr>
        <p:spPr/>
        <p:txBody>
          <a:bodyPr/>
          <a:lstStyle/>
          <a:p>
            <a:endParaRPr lang="en-US" dirty="0"/>
          </a:p>
        </p:txBody>
      </p:sp>
      <p:sp>
        <p:nvSpPr>
          <p:cNvPr id="8" name="Rectangle: Rounded Corners 7">
            <a:hlinkClick r:id="rId2" action="ppaction://hlinksldjump"/>
            <a:extLst>
              <a:ext uri="{FF2B5EF4-FFF2-40B4-BE49-F238E27FC236}">
                <a16:creationId xmlns:a16="http://schemas.microsoft.com/office/drawing/2014/main" id="{B4818B50-3682-4377-A864-49077E68BF5C}"/>
              </a:ext>
            </a:extLst>
          </p:cNvPr>
          <p:cNvSpPr/>
          <p:nvPr/>
        </p:nvSpPr>
        <p:spPr>
          <a:xfrm>
            <a:off x="4981574" y="3429169"/>
            <a:ext cx="1876425" cy="1295400"/>
          </a:xfrm>
          <a:prstGeom prst="roundRect">
            <a:avLst/>
          </a:prstGeom>
          <a:solidFill>
            <a:srgbClr val="00B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CA" sz="2800" dirty="0">
                <a:ln w="0"/>
                <a:solidFill>
                  <a:schemeClr val="tx1"/>
                </a:solidFill>
                <a:effectLst>
                  <a:outerShdw blurRad="38100" dist="19050" dir="2700000" algn="tl" rotWithShape="0">
                    <a:schemeClr val="dk1">
                      <a:alpha val="40000"/>
                    </a:schemeClr>
                  </a:outerShdw>
                </a:effectLst>
              </a:rPr>
              <a:t>Click here to continue.</a:t>
            </a:r>
            <a:endParaRPr lang="en-US" sz="280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1638974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BE4FA-38F9-465A-B432-E75F53A879C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8C40105-C903-4C4B-83DD-EC48FF1E1D6E}"/>
              </a:ext>
            </a:extLst>
          </p:cNvPr>
          <p:cNvSpPr>
            <a:spLocks noGrp="1"/>
          </p:cNvSpPr>
          <p:nvPr>
            <p:ph idx="1"/>
          </p:nvPr>
        </p:nvSpPr>
        <p:spPr/>
        <p:txBody>
          <a:bodyPr>
            <a:normAutofit/>
          </a:bodyPr>
          <a:lstStyle/>
          <a:p>
            <a:pPr marL="0" indent="0" algn="ctr">
              <a:buNone/>
            </a:pPr>
            <a:r>
              <a:rPr lang="en-CA" sz="4400" dirty="0">
                <a:latin typeface="Arial" panose="020B0604020202020204" pitchFamily="34" charset="0"/>
                <a:cs typeface="Arial" panose="020B0604020202020204" pitchFamily="34" charset="0"/>
              </a:rPr>
              <a:t>Sorry. Please try again.</a:t>
            </a:r>
            <a:endParaRPr lang="en-US" sz="4400" dirty="0">
              <a:latin typeface="Arial" panose="020B0604020202020204" pitchFamily="34" charset="0"/>
              <a:cs typeface="Arial" panose="020B0604020202020204" pitchFamily="34" charset="0"/>
            </a:endParaRPr>
          </a:p>
        </p:txBody>
      </p:sp>
      <p:sp>
        <p:nvSpPr>
          <p:cNvPr id="4" name="Rectangle: Rounded Corners 3">
            <a:hlinkClick r:id="rId2" action="ppaction://hlinksldjump"/>
            <a:extLst>
              <a:ext uri="{FF2B5EF4-FFF2-40B4-BE49-F238E27FC236}">
                <a16:creationId xmlns:a16="http://schemas.microsoft.com/office/drawing/2014/main" id="{0D67643D-D38D-4C94-9391-2C85B901F3CF}"/>
              </a:ext>
            </a:extLst>
          </p:cNvPr>
          <p:cNvSpPr/>
          <p:nvPr/>
        </p:nvSpPr>
        <p:spPr>
          <a:xfrm>
            <a:off x="4819650" y="3181350"/>
            <a:ext cx="1962150" cy="1476375"/>
          </a:xfrm>
          <a:prstGeom prst="roundRect">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CA" sz="2800" dirty="0">
                <a:ln w="0"/>
                <a:solidFill>
                  <a:schemeClr val="tx1"/>
                </a:solidFill>
                <a:effectLst>
                  <a:outerShdw blurRad="38100" dist="19050" dir="2700000" algn="tl" rotWithShape="0">
                    <a:schemeClr val="dk1">
                      <a:alpha val="40000"/>
                    </a:schemeClr>
                  </a:outerShdw>
                </a:effectLst>
              </a:rPr>
              <a:t>Click here to try again.</a:t>
            </a:r>
            <a:endParaRPr lang="en-US" sz="280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050418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BE4FA-38F9-465A-B432-E75F53A879C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8C40105-C903-4C4B-83DD-EC48FF1E1D6E}"/>
              </a:ext>
            </a:extLst>
          </p:cNvPr>
          <p:cNvSpPr>
            <a:spLocks noGrp="1"/>
          </p:cNvSpPr>
          <p:nvPr>
            <p:ph idx="1"/>
          </p:nvPr>
        </p:nvSpPr>
        <p:spPr/>
        <p:txBody>
          <a:bodyPr>
            <a:normAutofit/>
          </a:bodyPr>
          <a:lstStyle/>
          <a:p>
            <a:pPr marL="0" indent="0" algn="ctr">
              <a:buNone/>
            </a:pPr>
            <a:r>
              <a:rPr lang="en-CA" sz="4400" dirty="0">
                <a:latin typeface="Arial" panose="020B0604020202020204" pitchFamily="34" charset="0"/>
                <a:cs typeface="Arial" panose="020B0604020202020204" pitchFamily="34" charset="0"/>
              </a:rPr>
              <a:t>Sorry. Please try again.</a:t>
            </a:r>
            <a:endParaRPr lang="en-US" sz="4400" dirty="0">
              <a:latin typeface="Arial" panose="020B0604020202020204" pitchFamily="34" charset="0"/>
              <a:cs typeface="Arial" panose="020B0604020202020204" pitchFamily="34" charset="0"/>
            </a:endParaRPr>
          </a:p>
        </p:txBody>
      </p:sp>
      <p:sp>
        <p:nvSpPr>
          <p:cNvPr id="4" name="Rectangle: Rounded Corners 3">
            <a:hlinkClick r:id="rId2" action="ppaction://hlinksldjump"/>
            <a:extLst>
              <a:ext uri="{FF2B5EF4-FFF2-40B4-BE49-F238E27FC236}">
                <a16:creationId xmlns:a16="http://schemas.microsoft.com/office/drawing/2014/main" id="{0D67643D-D38D-4C94-9391-2C85B901F3CF}"/>
              </a:ext>
            </a:extLst>
          </p:cNvPr>
          <p:cNvSpPr/>
          <p:nvPr/>
        </p:nvSpPr>
        <p:spPr>
          <a:xfrm>
            <a:off x="4819650" y="3181350"/>
            <a:ext cx="1962150" cy="1476375"/>
          </a:xfrm>
          <a:prstGeom prst="roundRect">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CA" sz="2800" dirty="0">
                <a:ln w="0"/>
                <a:solidFill>
                  <a:schemeClr val="tx1"/>
                </a:solidFill>
                <a:effectLst>
                  <a:outerShdw blurRad="38100" dist="19050" dir="2700000" algn="tl" rotWithShape="0">
                    <a:schemeClr val="dk1">
                      <a:alpha val="40000"/>
                    </a:schemeClr>
                  </a:outerShdw>
                </a:effectLst>
              </a:rPr>
              <a:t>Click here to try again.</a:t>
            </a:r>
            <a:endParaRPr lang="en-US" sz="280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28976718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BE4FA-38F9-465A-B432-E75F53A879C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8C40105-C903-4C4B-83DD-EC48FF1E1D6E}"/>
              </a:ext>
            </a:extLst>
          </p:cNvPr>
          <p:cNvSpPr>
            <a:spLocks noGrp="1"/>
          </p:cNvSpPr>
          <p:nvPr>
            <p:ph idx="1"/>
          </p:nvPr>
        </p:nvSpPr>
        <p:spPr/>
        <p:txBody>
          <a:bodyPr>
            <a:normAutofit/>
          </a:bodyPr>
          <a:lstStyle/>
          <a:p>
            <a:pPr marL="0" indent="0" algn="ctr">
              <a:buNone/>
            </a:pPr>
            <a:r>
              <a:rPr lang="en-CA" sz="4400" dirty="0">
                <a:latin typeface="Arial" panose="020B0604020202020204" pitchFamily="34" charset="0"/>
                <a:cs typeface="Arial" panose="020B0604020202020204" pitchFamily="34" charset="0"/>
              </a:rPr>
              <a:t>Sorry. Please try again.</a:t>
            </a:r>
            <a:endParaRPr lang="en-US" sz="4400" dirty="0">
              <a:latin typeface="Arial" panose="020B0604020202020204" pitchFamily="34" charset="0"/>
              <a:cs typeface="Arial" panose="020B0604020202020204" pitchFamily="34" charset="0"/>
            </a:endParaRPr>
          </a:p>
        </p:txBody>
      </p:sp>
      <p:sp>
        <p:nvSpPr>
          <p:cNvPr id="4" name="Rectangle: Rounded Corners 3">
            <a:hlinkClick r:id="rId2" action="ppaction://hlinksldjump"/>
            <a:extLst>
              <a:ext uri="{FF2B5EF4-FFF2-40B4-BE49-F238E27FC236}">
                <a16:creationId xmlns:a16="http://schemas.microsoft.com/office/drawing/2014/main" id="{0D67643D-D38D-4C94-9391-2C85B901F3CF}"/>
              </a:ext>
            </a:extLst>
          </p:cNvPr>
          <p:cNvSpPr/>
          <p:nvPr/>
        </p:nvSpPr>
        <p:spPr>
          <a:xfrm>
            <a:off x="4819650" y="3181350"/>
            <a:ext cx="1962150" cy="1476375"/>
          </a:xfrm>
          <a:prstGeom prst="roundRect">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CA" sz="2800" dirty="0">
                <a:ln w="0"/>
                <a:solidFill>
                  <a:schemeClr val="tx1"/>
                </a:solidFill>
                <a:effectLst>
                  <a:outerShdw blurRad="38100" dist="19050" dir="2700000" algn="tl" rotWithShape="0">
                    <a:schemeClr val="dk1">
                      <a:alpha val="40000"/>
                    </a:schemeClr>
                  </a:outerShdw>
                </a:effectLst>
              </a:rPr>
              <a:t>Click here to try again.</a:t>
            </a:r>
            <a:endParaRPr lang="en-US" sz="280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2741802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A170B-85D5-404A-A7DD-65369F757EC2}"/>
              </a:ext>
            </a:extLst>
          </p:cNvPr>
          <p:cNvSpPr>
            <a:spLocks noGrp="1"/>
          </p:cNvSpPr>
          <p:nvPr>
            <p:ph type="title"/>
          </p:nvPr>
        </p:nvSpPr>
        <p:spPr/>
        <p:txBody>
          <a:bodyPr/>
          <a:lstStyle/>
          <a:p>
            <a:r>
              <a:rPr lang="en-CA" b="1">
                <a:latin typeface="Arial"/>
                <a:ea typeface="+mj-lt"/>
                <a:cs typeface="+mj-lt"/>
              </a:rPr>
              <a:t>     How to Find Good Business Ideas</a:t>
            </a:r>
            <a:endParaRPr lang="en-US" b="1">
              <a:latin typeface="Arial"/>
            </a:endParaRPr>
          </a:p>
        </p:txBody>
      </p:sp>
      <p:sp>
        <p:nvSpPr>
          <p:cNvPr id="6" name="TextBox 5">
            <a:extLst>
              <a:ext uri="{FF2B5EF4-FFF2-40B4-BE49-F238E27FC236}">
                <a16:creationId xmlns:a16="http://schemas.microsoft.com/office/drawing/2014/main" id="{C33166D5-2C23-46BC-A106-4BA1332AC127}"/>
              </a:ext>
            </a:extLst>
          </p:cNvPr>
          <p:cNvSpPr txBox="1"/>
          <p:nvPr/>
        </p:nvSpPr>
        <p:spPr>
          <a:xfrm>
            <a:off x="-33768" y="1350911"/>
            <a:ext cx="8557984"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CA" sz="2800" dirty="0">
                <a:latin typeface="Calibri"/>
                <a:cs typeface="Calibri"/>
              </a:rPr>
              <a:t> What may seem to you as a great business idea may not be seen the same way by your potential customers.</a:t>
            </a:r>
          </a:p>
          <a:p>
            <a:endParaRPr lang="en-CA" sz="2800" dirty="0">
              <a:latin typeface="Calibri"/>
              <a:cs typeface="Calibri"/>
            </a:endParaRPr>
          </a:p>
          <a:p>
            <a:r>
              <a:rPr lang="en-CA" sz="2800" dirty="0">
                <a:latin typeface="Calibri"/>
                <a:cs typeface="Calibri"/>
                <a:hlinkClick r:id="rId2" action="ppaction://hlinksldjump"/>
              </a:rPr>
              <a:t>This video helps you build your business concept based on the needs of your market. </a:t>
            </a:r>
            <a:endParaRPr lang="en-CA" sz="2800" dirty="0">
              <a:latin typeface="Calibri"/>
              <a:cs typeface="Calibri"/>
            </a:endParaRPr>
          </a:p>
        </p:txBody>
      </p:sp>
      <p:pic>
        <p:nvPicPr>
          <p:cNvPr id="8" name="Content Placeholder 7">
            <a:extLst>
              <a:ext uri="{FF2B5EF4-FFF2-40B4-BE49-F238E27FC236}">
                <a16:creationId xmlns:a16="http://schemas.microsoft.com/office/drawing/2014/main" id="{8FDFD3D0-CCE1-4166-9A89-6F9A31D180D6}"/>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559923" y="3226278"/>
            <a:ext cx="4216511" cy="3259363"/>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22222654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123DE-FBF0-4ADD-B1A7-D27A284B2B89}"/>
              </a:ext>
            </a:extLst>
          </p:cNvPr>
          <p:cNvSpPr>
            <a:spLocks noGrp="1"/>
          </p:cNvSpPr>
          <p:nvPr>
            <p:ph type="title"/>
          </p:nvPr>
        </p:nvSpPr>
        <p:spPr/>
        <p:txBody>
          <a:bodyPr/>
          <a:lstStyle/>
          <a:p>
            <a:pPr algn="ctr"/>
            <a:r>
              <a:rPr lang="en-CA" b="1" dirty="0">
                <a:latin typeface="Arial" panose="020B0604020202020204" pitchFamily="34" charset="0"/>
                <a:cs typeface="Arial" panose="020B0604020202020204" pitchFamily="34" charset="0"/>
              </a:rPr>
              <a:t>Finding Good Business Ideas by Problem Storming</a:t>
            </a:r>
            <a:endParaRPr lang="en-US" b="1" dirty="0">
              <a:latin typeface="Arial" panose="020B0604020202020204" pitchFamily="34" charset="0"/>
              <a:cs typeface="Arial" panose="020B0604020202020204" pitchFamily="34" charset="0"/>
            </a:endParaRPr>
          </a:p>
        </p:txBody>
      </p:sp>
      <p:pic>
        <p:nvPicPr>
          <p:cNvPr id="4" name="How to Find Good Business Ideas">
            <a:hlinkClick r:id="" action="ppaction://media"/>
            <a:extLst>
              <a:ext uri="{FF2B5EF4-FFF2-40B4-BE49-F238E27FC236}">
                <a16:creationId xmlns:a16="http://schemas.microsoft.com/office/drawing/2014/main" id="{8426CB22-1F23-40F0-9090-17B0210CF662}"/>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extLst>
              <a:ext uri="{96DAC541-7B7A-43D3-8B79-37D633B846F1}">
                <asvg:svgBlip xmlns:asvg="http://schemas.microsoft.com/office/drawing/2016/SVG/main" xmlns="" r:embed="rId5"/>
              </a:ext>
            </a:extLst>
          </a:blip>
          <a:stretch>
            <a:fillRect/>
          </a:stretch>
        </p:blipFill>
        <p:spPr>
          <a:xfrm>
            <a:off x="11104710" y="298449"/>
            <a:ext cx="1258740" cy="708025"/>
          </a:xfrm>
        </p:spPr>
      </p:pic>
      <p:sp>
        <p:nvSpPr>
          <p:cNvPr id="8" name="Arrow: Notched Right 7">
            <a:extLst>
              <a:ext uri="{FF2B5EF4-FFF2-40B4-BE49-F238E27FC236}">
                <a16:creationId xmlns:a16="http://schemas.microsoft.com/office/drawing/2014/main" id="{8F350FFF-EF60-4F9E-BBA4-980709E21326}"/>
              </a:ext>
            </a:extLst>
          </p:cNvPr>
          <p:cNvSpPr/>
          <p:nvPr/>
        </p:nvSpPr>
        <p:spPr>
          <a:xfrm>
            <a:off x="276224" y="1966911"/>
            <a:ext cx="2390776" cy="1462087"/>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000" dirty="0">
                <a:ln w="0"/>
                <a:solidFill>
                  <a:schemeClr val="tx1"/>
                </a:solidFill>
                <a:effectLst>
                  <a:outerShdw blurRad="38100" dist="19050" dir="2700000" algn="tl" rotWithShape="0">
                    <a:schemeClr val="dk1">
                      <a:alpha val="40000"/>
                    </a:schemeClr>
                  </a:outerShdw>
                </a:effectLst>
              </a:rPr>
              <a:t>Why are good ideas hard?</a:t>
            </a:r>
          </a:p>
        </p:txBody>
      </p:sp>
      <p:sp>
        <p:nvSpPr>
          <p:cNvPr id="9" name="Oval 8">
            <a:extLst>
              <a:ext uri="{FF2B5EF4-FFF2-40B4-BE49-F238E27FC236}">
                <a16:creationId xmlns:a16="http://schemas.microsoft.com/office/drawing/2014/main" id="{4A254E08-6CD0-4585-BDC8-DC8401D64DC2}"/>
              </a:ext>
            </a:extLst>
          </p:cNvPr>
          <p:cNvSpPr/>
          <p:nvPr/>
        </p:nvSpPr>
        <p:spPr>
          <a:xfrm>
            <a:off x="2667000" y="1867492"/>
            <a:ext cx="2600325" cy="1660923"/>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n w="0"/>
                <a:solidFill>
                  <a:schemeClr val="tx1"/>
                </a:solidFill>
                <a:effectLst>
                  <a:outerShdw blurRad="38100" dist="19050" dir="2700000" algn="tl" rotWithShape="0">
                    <a:schemeClr val="dk1">
                      <a:alpha val="40000"/>
                    </a:schemeClr>
                  </a:outerShdw>
                </a:effectLst>
              </a:rPr>
              <a:t>Customers don’t buy products, they buy solutions to problems.</a:t>
            </a:r>
            <a:endParaRPr lang="en-US" dirty="0"/>
          </a:p>
        </p:txBody>
      </p:sp>
      <p:sp>
        <p:nvSpPr>
          <p:cNvPr id="11" name="TextBox 10">
            <a:extLst>
              <a:ext uri="{FF2B5EF4-FFF2-40B4-BE49-F238E27FC236}">
                <a16:creationId xmlns:a16="http://schemas.microsoft.com/office/drawing/2014/main" id="{DA0869A9-783A-4732-9BC8-2B20A14E779E}"/>
              </a:ext>
            </a:extLst>
          </p:cNvPr>
          <p:cNvSpPr txBox="1"/>
          <p:nvPr/>
        </p:nvSpPr>
        <p:spPr>
          <a:xfrm>
            <a:off x="5710237" y="1757364"/>
            <a:ext cx="3667125" cy="523220"/>
          </a:xfrm>
          <a:prstGeom prst="rect">
            <a:avLst/>
          </a:prstGeom>
          <a:noFill/>
        </p:spPr>
        <p:txBody>
          <a:bodyPr wrap="square" rtlCol="0">
            <a:spAutoFit/>
          </a:bodyPr>
          <a:lstStyle/>
          <a:p>
            <a:r>
              <a:rPr lang="en-US" sz="2800" u="sng" dirty="0"/>
              <a:t>So what can we do? </a:t>
            </a:r>
          </a:p>
        </p:txBody>
      </p:sp>
      <p:sp>
        <p:nvSpPr>
          <p:cNvPr id="15" name="Rectangle: Beveled 14">
            <a:extLst>
              <a:ext uri="{FF2B5EF4-FFF2-40B4-BE49-F238E27FC236}">
                <a16:creationId xmlns:a16="http://schemas.microsoft.com/office/drawing/2014/main" id="{BC0EE9C6-0B34-4FD7-B041-E715F6986361}"/>
              </a:ext>
            </a:extLst>
          </p:cNvPr>
          <p:cNvSpPr/>
          <p:nvPr/>
        </p:nvSpPr>
        <p:spPr>
          <a:xfrm>
            <a:off x="6448425" y="2411224"/>
            <a:ext cx="1581150" cy="1053168"/>
          </a:xfrm>
          <a:prstGeom prst="bevel">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dirty="0">
                <a:ln w="0"/>
                <a:solidFill>
                  <a:schemeClr val="tx1"/>
                </a:solidFill>
                <a:effectLst>
                  <a:outerShdw blurRad="38100" dist="19050" dir="2700000" algn="tl" rotWithShape="0">
                    <a:schemeClr val="dk1">
                      <a:alpha val="40000"/>
                    </a:schemeClr>
                  </a:outerShdw>
                </a:effectLst>
              </a:rPr>
              <a:t>Problem Storming</a:t>
            </a:r>
          </a:p>
        </p:txBody>
      </p:sp>
      <p:grpSp>
        <p:nvGrpSpPr>
          <p:cNvPr id="3" name="Group 2"/>
          <p:cNvGrpSpPr/>
          <p:nvPr/>
        </p:nvGrpSpPr>
        <p:grpSpPr>
          <a:xfrm>
            <a:off x="6181724" y="3428998"/>
            <a:ext cx="2114552" cy="756587"/>
            <a:chOff x="6181724" y="3428998"/>
            <a:chExt cx="2114552" cy="756587"/>
          </a:xfrm>
        </p:grpSpPr>
        <p:cxnSp>
          <p:nvCxnSpPr>
            <p:cNvPr id="19" name="Straight Arrow Connector 18">
              <a:extLst>
                <a:ext uri="{FF2B5EF4-FFF2-40B4-BE49-F238E27FC236}">
                  <a16:creationId xmlns:a16="http://schemas.microsoft.com/office/drawing/2014/main" id="{5CEE8B7A-DADD-41A8-9A0C-6BE3FC9EC69A}"/>
                </a:ext>
              </a:extLst>
            </p:cNvPr>
            <p:cNvCxnSpPr>
              <a:cxnSpLocks/>
            </p:cNvCxnSpPr>
            <p:nvPr/>
          </p:nvCxnSpPr>
          <p:spPr>
            <a:xfrm flipH="1">
              <a:off x="6181724" y="3464392"/>
              <a:ext cx="714377" cy="72119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5" name="Straight Arrow Connector 24">
              <a:extLst>
                <a:ext uri="{FF2B5EF4-FFF2-40B4-BE49-F238E27FC236}">
                  <a16:creationId xmlns:a16="http://schemas.microsoft.com/office/drawing/2014/main" id="{D9E9B461-DA01-45AA-B704-51F1445F7A89}"/>
                </a:ext>
              </a:extLst>
            </p:cNvPr>
            <p:cNvCxnSpPr>
              <a:cxnSpLocks/>
            </p:cNvCxnSpPr>
            <p:nvPr/>
          </p:nvCxnSpPr>
          <p:spPr>
            <a:xfrm>
              <a:off x="7543799" y="3428998"/>
              <a:ext cx="752477" cy="75658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grpSp>
      <p:sp>
        <p:nvSpPr>
          <p:cNvPr id="33" name="Rectangle: Rounded Corners 32">
            <a:extLst>
              <a:ext uri="{FF2B5EF4-FFF2-40B4-BE49-F238E27FC236}">
                <a16:creationId xmlns:a16="http://schemas.microsoft.com/office/drawing/2014/main" id="{9084739C-16FA-4E17-988A-307338C1AF64}"/>
              </a:ext>
            </a:extLst>
          </p:cNvPr>
          <p:cNvSpPr/>
          <p:nvPr/>
        </p:nvSpPr>
        <p:spPr>
          <a:xfrm>
            <a:off x="5700710" y="4190999"/>
            <a:ext cx="1023939" cy="1047753"/>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dirty="0">
                <a:ln w="0"/>
                <a:solidFill>
                  <a:schemeClr val="tx1"/>
                </a:solidFill>
                <a:effectLst>
                  <a:outerShdw blurRad="38100" dist="19050" dir="2700000" algn="tl" rotWithShape="0">
                    <a:schemeClr val="dk1">
                      <a:alpha val="40000"/>
                    </a:schemeClr>
                  </a:outerShdw>
                </a:effectLst>
              </a:rPr>
              <a:t>Two groups you’re in</a:t>
            </a:r>
          </a:p>
        </p:txBody>
      </p:sp>
      <p:sp>
        <p:nvSpPr>
          <p:cNvPr id="34" name="Rectangle: Rounded Corners 33">
            <a:extLst>
              <a:ext uri="{FF2B5EF4-FFF2-40B4-BE49-F238E27FC236}">
                <a16:creationId xmlns:a16="http://schemas.microsoft.com/office/drawing/2014/main" id="{C509CA9D-DBC5-484E-9996-16713CA5C4EE}"/>
              </a:ext>
            </a:extLst>
          </p:cNvPr>
          <p:cNvSpPr/>
          <p:nvPr/>
        </p:nvSpPr>
        <p:spPr>
          <a:xfrm>
            <a:off x="7839075" y="4191000"/>
            <a:ext cx="1200149" cy="1047752"/>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n w="0"/>
                <a:solidFill>
                  <a:schemeClr val="tx1"/>
                </a:solidFill>
                <a:effectLst>
                  <a:outerShdw blurRad="38100" dist="19050" dir="2700000" algn="tl" rotWithShape="0">
                    <a:schemeClr val="dk1">
                      <a:alpha val="40000"/>
                    </a:schemeClr>
                  </a:outerShdw>
                </a:effectLst>
              </a:rPr>
              <a:t>Two groups you want to help</a:t>
            </a:r>
            <a:endParaRPr lang="en-US" dirty="0"/>
          </a:p>
        </p:txBody>
      </p:sp>
      <p:sp>
        <p:nvSpPr>
          <p:cNvPr id="35" name="TextBox 34">
            <a:extLst>
              <a:ext uri="{FF2B5EF4-FFF2-40B4-BE49-F238E27FC236}">
                <a16:creationId xmlns:a16="http://schemas.microsoft.com/office/drawing/2014/main" id="{BFD3ADEB-18B0-4BD0-A219-81936DA76B1B}"/>
              </a:ext>
            </a:extLst>
          </p:cNvPr>
          <p:cNvSpPr txBox="1"/>
          <p:nvPr/>
        </p:nvSpPr>
        <p:spPr>
          <a:xfrm>
            <a:off x="6181724" y="5503038"/>
            <a:ext cx="2828924" cy="923330"/>
          </a:xfrm>
          <a:prstGeom prst="rect">
            <a:avLst/>
          </a:prstGeom>
          <a:noFill/>
        </p:spPr>
        <p:txBody>
          <a:bodyPr wrap="square" rtlCol="0">
            <a:spAutoFit/>
          </a:bodyPr>
          <a:lstStyle/>
          <a:p>
            <a:r>
              <a:rPr lang="en-US" b="1" dirty="0"/>
              <a:t>Result: two problems for each group that you are uniquely suited to solve</a:t>
            </a:r>
          </a:p>
        </p:txBody>
      </p:sp>
    </p:spTree>
    <p:extLst>
      <p:ext uri="{BB962C8B-B14F-4D97-AF65-F5344CB8AC3E}">
        <p14:creationId xmlns:p14="http://schemas.microsoft.com/office/powerpoint/2010/main" val="2300019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2022"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31" fill="hold" display="0">
                  <p:stCondLst>
                    <p:cond delay="indefinite"/>
                  </p:stCondLst>
                </p:cTn>
                <p:tgtEl>
                  <p:spTgt spid="4"/>
                </p:tgtEl>
              </p:cMediaNode>
            </p:video>
            <p:seq concurrent="1" nextAc="seek">
              <p:cTn id="32" restart="whenNotActive" fill="hold" evtFilter="cancelBubble" nodeType="interactiveSeq">
                <p:stCondLst>
                  <p:cond evt="onClick" delay="0">
                    <p:tgtEl>
                      <p:spTgt spid="4"/>
                    </p:tgtEl>
                  </p:cond>
                </p:stCondLst>
                <p:endSync evt="end" delay="0">
                  <p:rtn val="all"/>
                </p:endSync>
                <p:childTnLst>
                  <p:par>
                    <p:cTn id="33" fill="hold">
                      <p:stCondLst>
                        <p:cond delay="0"/>
                      </p:stCondLst>
                      <p:childTnLst>
                        <p:par>
                          <p:cTn id="34" fill="hold">
                            <p:stCondLst>
                              <p:cond delay="0"/>
                            </p:stCondLst>
                            <p:childTnLst>
                              <p:par>
                                <p:cTn id="35" presetID="2" presetClass="mediacall" presetSubtype="0" fill="hold" nodeType="clickEffect">
                                  <p:stCondLst>
                                    <p:cond delay="0"/>
                                  </p:stCondLst>
                                  <p:childTnLst>
                                    <p:cmd type="call" cmd="togglePause">
                                      <p:cBhvr>
                                        <p:cTn id="36" dur="1" fill="hold"/>
                                        <p:tgtEl>
                                          <p:spTgt spid="4"/>
                                        </p:tgtEl>
                                      </p:cBhvr>
                                    </p:cmd>
                                  </p:childTnLst>
                                </p:cTn>
                              </p:par>
                            </p:childTnLst>
                          </p:cTn>
                        </p:par>
                      </p:childTnLst>
                    </p:cTn>
                  </p:par>
                </p:childTnLst>
              </p:cTn>
              <p:nextCondLst>
                <p:cond evt="onClick" delay="0">
                  <p:tgtEl>
                    <p:spTgt spid="4"/>
                  </p:tgtEl>
                </p:cond>
              </p:nextCondLst>
            </p:seq>
          </p:childTnLst>
        </p:cTn>
      </p:par>
    </p:tnLst>
    <p:bldLst>
      <p:bldP spid="11" grpId="0"/>
      <p:bldP spid="15" grpId="0" animBg="1"/>
      <p:bldP spid="33" grpId="0" animBg="1"/>
      <p:bldP spid="34" grpId="0" animBg="1"/>
      <p:bldP spid="3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C31653D9-591E-472B-9C59-C12E78C7C411}"/>
              </a:ext>
            </a:extLst>
          </p:cNvPr>
          <p:cNvGrpSpPr/>
          <p:nvPr/>
        </p:nvGrpSpPr>
        <p:grpSpPr>
          <a:xfrm>
            <a:off x="402354" y="2756249"/>
            <a:ext cx="550510" cy="2830997"/>
            <a:chOff x="461865" y="2809278"/>
            <a:chExt cx="459535" cy="2702201"/>
          </a:xfrm>
        </p:grpSpPr>
        <p:sp>
          <p:nvSpPr>
            <p:cNvPr id="7" name="Rectangle: Rounded Corners 7">
              <a:extLst>
                <a:ext uri="{FF2B5EF4-FFF2-40B4-BE49-F238E27FC236}">
                  <a16:creationId xmlns:a16="http://schemas.microsoft.com/office/drawing/2014/main" id="{1DE86C32-4343-49FF-BBC9-32678CD005C4}"/>
                </a:ext>
              </a:extLst>
            </p:cNvPr>
            <p:cNvSpPr/>
            <p:nvPr/>
          </p:nvSpPr>
          <p:spPr>
            <a:xfrm>
              <a:off x="473529" y="4990705"/>
              <a:ext cx="447871" cy="520774"/>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dirty="0"/>
            </a:p>
          </p:txBody>
        </p:sp>
        <p:sp>
          <p:nvSpPr>
            <p:cNvPr id="8" name="Rectangle: Rounded Corners 8">
              <a:extLst>
                <a:ext uri="{FF2B5EF4-FFF2-40B4-BE49-F238E27FC236}">
                  <a16:creationId xmlns:a16="http://schemas.microsoft.com/office/drawing/2014/main" id="{78459F18-0D52-4D02-B7AD-FCA879CFFC28}"/>
                </a:ext>
              </a:extLst>
            </p:cNvPr>
            <p:cNvSpPr/>
            <p:nvPr/>
          </p:nvSpPr>
          <p:spPr>
            <a:xfrm>
              <a:off x="461865" y="4229319"/>
              <a:ext cx="447871" cy="520774"/>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sp>
          <p:nvSpPr>
            <p:cNvPr id="9" name="Rectangle: Rounded Corners 9">
              <a:extLst>
                <a:ext uri="{FF2B5EF4-FFF2-40B4-BE49-F238E27FC236}">
                  <a16:creationId xmlns:a16="http://schemas.microsoft.com/office/drawing/2014/main" id="{C326AF03-0E9D-4D85-995B-0D8F3B374BE4}"/>
                </a:ext>
              </a:extLst>
            </p:cNvPr>
            <p:cNvSpPr/>
            <p:nvPr/>
          </p:nvSpPr>
          <p:spPr>
            <a:xfrm>
              <a:off x="461866" y="3444452"/>
              <a:ext cx="447870" cy="520773"/>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sp>
          <p:nvSpPr>
            <p:cNvPr id="10" name="Rectangle: Rounded Corners 10">
              <a:extLst>
                <a:ext uri="{FF2B5EF4-FFF2-40B4-BE49-F238E27FC236}">
                  <a16:creationId xmlns:a16="http://schemas.microsoft.com/office/drawing/2014/main" id="{88ABE4D6-59F6-4508-9D51-F0DE1FB59530}"/>
                </a:ext>
              </a:extLst>
            </p:cNvPr>
            <p:cNvSpPr/>
            <p:nvPr/>
          </p:nvSpPr>
          <p:spPr>
            <a:xfrm>
              <a:off x="461865" y="2809278"/>
              <a:ext cx="447871" cy="499416"/>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grpSp>
      <p:sp>
        <p:nvSpPr>
          <p:cNvPr id="2" name="Title 1">
            <a:extLst>
              <a:ext uri="{FF2B5EF4-FFF2-40B4-BE49-F238E27FC236}">
                <a16:creationId xmlns:a16="http://schemas.microsoft.com/office/drawing/2014/main" id="{16853FE4-32E0-44C7-BD41-B275477DF1F0}"/>
              </a:ext>
            </a:extLst>
          </p:cNvPr>
          <p:cNvSpPr>
            <a:spLocks noGrp="1"/>
          </p:cNvSpPr>
          <p:nvPr>
            <p:ph type="title"/>
          </p:nvPr>
        </p:nvSpPr>
        <p:spPr/>
        <p:txBody>
          <a:bodyPr/>
          <a:lstStyle/>
          <a:p>
            <a:r>
              <a:rPr lang="en-US" b="1" dirty="0">
                <a:latin typeface="Arial"/>
                <a:cs typeface="Calibri Light"/>
              </a:rPr>
              <a:t>                SELF-EVALUATION </a:t>
            </a:r>
            <a:endParaRPr lang="en-US" b="1" dirty="0">
              <a:latin typeface="Arial"/>
              <a:cs typeface="Arial"/>
            </a:endParaRPr>
          </a:p>
        </p:txBody>
      </p:sp>
      <p:sp>
        <p:nvSpPr>
          <p:cNvPr id="3" name="TextBox 2">
            <a:extLst>
              <a:ext uri="{FF2B5EF4-FFF2-40B4-BE49-F238E27FC236}">
                <a16:creationId xmlns:a16="http://schemas.microsoft.com/office/drawing/2014/main" id="{6562EC24-69D6-48D9-ACAA-472C4E92D644}"/>
              </a:ext>
            </a:extLst>
          </p:cNvPr>
          <p:cNvSpPr txBox="1"/>
          <p:nvPr/>
        </p:nvSpPr>
        <p:spPr>
          <a:xfrm>
            <a:off x="0" y="1690688"/>
            <a:ext cx="10102446" cy="523220"/>
          </a:xfrm>
          <a:prstGeom prst="rect">
            <a:avLst/>
          </a:prstGeom>
          <a:noFill/>
        </p:spPr>
        <p:txBody>
          <a:bodyPr wrap="none" rtlCol="0">
            <a:spAutoFit/>
          </a:bodyPr>
          <a:lstStyle/>
          <a:p>
            <a:r>
              <a:rPr lang="en-US" sz="2800" u="sng" dirty="0">
                <a:latin typeface="Arial" panose="020B0604020202020204" pitchFamily="34" charset="0"/>
                <a:cs typeface="Arial" panose="020B0604020202020204" pitchFamily="34" charset="0"/>
              </a:rPr>
              <a:t>Why would people want to purchase your product or services?</a:t>
            </a:r>
          </a:p>
        </p:txBody>
      </p:sp>
      <p:sp>
        <p:nvSpPr>
          <p:cNvPr id="5" name="TextBox 4">
            <a:extLst>
              <a:ext uri="{FF2B5EF4-FFF2-40B4-BE49-F238E27FC236}">
                <a16:creationId xmlns:a16="http://schemas.microsoft.com/office/drawing/2014/main" id="{888F094D-BED1-4882-A34C-B409AB2F4DE8}"/>
              </a:ext>
            </a:extLst>
          </p:cNvPr>
          <p:cNvSpPr txBox="1"/>
          <p:nvPr/>
        </p:nvSpPr>
        <p:spPr>
          <a:xfrm>
            <a:off x="402354" y="2505075"/>
            <a:ext cx="8380820" cy="3785652"/>
          </a:xfrm>
          <a:prstGeom prst="rect">
            <a:avLst/>
          </a:prstGeom>
          <a:noFill/>
        </p:spPr>
        <p:txBody>
          <a:bodyPr wrap="none" rtlCol="0">
            <a:spAutoFit/>
          </a:bodyPr>
          <a:lstStyle/>
          <a:p>
            <a:pPr fontAlgn="base">
              <a:lnSpc>
                <a:spcPct val="200000"/>
              </a:lnSpc>
            </a:pPr>
            <a:r>
              <a:rPr lang="en-CA" sz="2400" dirty="0">
                <a:latin typeface="Arial" panose="020B0604020202020204" pitchFamily="34" charset="0"/>
                <a:cs typeface="Arial" panose="020B0604020202020204" pitchFamily="34" charset="0"/>
                <a:hlinkClick r:id="rId2" action="ppaction://hlinksldjump"/>
              </a:rPr>
              <a:t>A. </a:t>
            </a:r>
            <a:r>
              <a:rPr lang="en-CA" sz="2400" dirty="0">
                <a:latin typeface="Arial" panose="020B0604020202020204" pitchFamily="34" charset="0"/>
                <a:cs typeface="Arial" panose="020B0604020202020204" pitchFamily="34" charset="0"/>
              </a:rPr>
              <a:t>  People like me and want to give me business </a:t>
            </a:r>
          </a:p>
          <a:p>
            <a:pPr fontAlgn="base">
              <a:lnSpc>
                <a:spcPct val="200000"/>
              </a:lnSpc>
            </a:pPr>
            <a:r>
              <a:rPr lang="en-CA" sz="2400" dirty="0">
                <a:latin typeface="Arial" panose="020B0604020202020204" pitchFamily="34" charset="0"/>
                <a:cs typeface="Arial" panose="020B0604020202020204" pitchFamily="34" charset="0"/>
                <a:hlinkClick r:id="rId3" action="ppaction://hlinksldjump"/>
              </a:rPr>
              <a:t>B. </a:t>
            </a:r>
            <a:r>
              <a:rPr lang="en-CA" sz="2400" dirty="0">
                <a:latin typeface="Arial" panose="020B0604020202020204" pitchFamily="34" charset="0"/>
                <a:cs typeface="Arial" panose="020B0604020202020204" pitchFamily="34" charset="0"/>
              </a:rPr>
              <a:t>  It solves a need or problem </a:t>
            </a:r>
          </a:p>
          <a:p>
            <a:pPr fontAlgn="base">
              <a:lnSpc>
                <a:spcPct val="200000"/>
              </a:lnSpc>
            </a:pPr>
            <a:r>
              <a:rPr lang="en-CA" sz="2400" dirty="0">
                <a:latin typeface="Arial" panose="020B0604020202020204" pitchFamily="34" charset="0"/>
                <a:cs typeface="Arial" panose="020B0604020202020204" pitchFamily="34" charset="0"/>
                <a:hlinkClick r:id="rId4" action="ppaction://hlinksldjump"/>
              </a:rPr>
              <a:t>C. </a:t>
            </a:r>
            <a:r>
              <a:rPr lang="en-CA" sz="2400" dirty="0">
                <a:latin typeface="Arial" panose="020B0604020202020204" pitchFamily="34" charset="0"/>
                <a:cs typeface="Arial" panose="020B0604020202020204" pitchFamily="34" charset="0"/>
              </a:rPr>
              <a:t>  I see other successful businesses doing the same thing </a:t>
            </a:r>
          </a:p>
          <a:p>
            <a:pPr fontAlgn="base">
              <a:lnSpc>
                <a:spcPct val="200000"/>
              </a:lnSpc>
            </a:pPr>
            <a:r>
              <a:rPr lang="en-CA" sz="2400" dirty="0">
                <a:latin typeface="Arial" panose="020B0604020202020204" pitchFamily="34" charset="0"/>
                <a:cs typeface="Arial" panose="020B0604020202020204" pitchFamily="34" charset="0"/>
                <a:hlinkClick r:id="rId4" action="ppaction://hlinksldjump"/>
              </a:rPr>
              <a:t>D. </a:t>
            </a:r>
            <a:r>
              <a:rPr lang="en-CA" sz="2400" dirty="0">
                <a:latin typeface="Arial" panose="020B0604020202020204" pitchFamily="34" charset="0"/>
                <a:cs typeface="Arial" panose="020B0604020202020204" pitchFamily="34" charset="0"/>
              </a:rPr>
              <a:t>  I will have lower prices than any of my competitors </a:t>
            </a:r>
          </a:p>
          <a:p>
            <a:pPr>
              <a:lnSpc>
                <a:spcPct val="200000"/>
              </a:lnSpc>
            </a:pP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504248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2B026-01C4-463D-9CCD-B7F3EF17D4C0}"/>
              </a:ext>
            </a:extLst>
          </p:cNvPr>
          <p:cNvSpPr>
            <a:spLocks noGrp="1"/>
          </p:cNvSpPr>
          <p:nvPr>
            <p:ph type="title"/>
          </p:nvPr>
        </p:nvSpPr>
        <p:spPr/>
        <p:txBody>
          <a:bodyPr/>
          <a:lstStyle/>
          <a:p>
            <a:pPr algn="ctr"/>
            <a:r>
              <a:rPr lang="en-CA" b="1" dirty="0">
                <a:latin typeface="Arial" panose="020B0604020202020204" pitchFamily="34" charset="0"/>
                <a:cs typeface="Arial" panose="020B0604020202020204" pitchFamily="34" charset="0"/>
              </a:rPr>
              <a:t>Common Mistakes When Creating Ideal Client Profiles</a:t>
            </a:r>
            <a:endParaRPr lang="en-US"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E974F4D-C639-4B5D-9311-563D1E336E91}"/>
              </a:ext>
            </a:extLst>
          </p:cNvPr>
          <p:cNvSpPr>
            <a:spLocks noGrp="1"/>
          </p:cNvSpPr>
          <p:nvPr>
            <p:ph idx="1"/>
          </p:nvPr>
        </p:nvSpPr>
        <p:spPr/>
        <p:txBody>
          <a:bodyPr/>
          <a:lstStyle/>
          <a:p>
            <a:pPr marL="0" indent="0">
              <a:buNone/>
            </a:pPr>
            <a:r>
              <a:rPr lang="en-CA" dirty="0"/>
              <a:t>Your business cannot be all things to all people, so it is very important to paint an accurate picture of your target clientele. </a:t>
            </a:r>
            <a:r>
              <a:rPr lang="en-CA" dirty="0">
                <a:hlinkClick r:id="rId2" action="ppaction://hlinksldjump"/>
              </a:rPr>
              <a:t>This speaker will discuss errors commonly made when describing your ideal client profile. </a:t>
            </a:r>
            <a:endParaRPr lang="en-US" dirty="0"/>
          </a:p>
        </p:txBody>
      </p:sp>
      <p:pic>
        <p:nvPicPr>
          <p:cNvPr id="6" name="Picture 5">
            <a:extLst>
              <a:ext uri="{FF2B5EF4-FFF2-40B4-BE49-F238E27FC236}">
                <a16:creationId xmlns:a16="http://schemas.microsoft.com/office/drawing/2014/main" id="{6BA0998E-031F-4735-A99E-384EF30570D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238875" y="3232151"/>
            <a:ext cx="4791074" cy="3194049"/>
          </a:xfrm>
          <a:prstGeom prst="rect">
            <a:avLst/>
          </a:prstGeom>
        </p:spPr>
      </p:pic>
    </p:spTree>
    <p:extLst>
      <p:ext uri="{BB962C8B-B14F-4D97-AF65-F5344CB8AC3E}">
        <p14:creationId xmlns:p14="http://schemas.microsoft.com/office/powerpoint/2010/main" val="2319441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A340F-CE6E-45C8-BF38-4FFD82435877}"/>
              </a:ext>
            </a:extLst>
          </p:cNvPr>
          <p:cNvSpPr>
            <a:spLocks noGrp="1"/>
          </p:cNvSpPr>
          <p:nvPr>
            <p:ph type="title"/>
          </p:nvPr>
        </p:nvSpPr>
        <p:spPr/>
        <p:txBody>
          <a:bodyPr>
            <a:normAutofit/>
          </a:bodyPr>
          <a:lstStyle/>
          <a:p>
            <a:pPr algn="ctr"/>
            <a:r>
              <a:rPr lang="en-US" b="1" dirty="0">
                <a:latin typeface="Arial" panose="020B0604020202020204" pitchFamily="34" charset="0"/>
                <a:cs typeface="Arial" panose="020B0604020202020204" pitchFamily="34" charset="0"/>
              </a:rPr>
              <a:t>What to Avoid in Creating Ideal Client Profiles </a:t>
            </a:r>
            <a:r>
              <a:rPr lang="en-US" sz="2800" b="1" i="1" dirty="0">
                <a:solidFill>
                  <a:srgbClr val="00B050"/>
                </a:solidFill>
                <a:latin typeface="Arial" panose="020B0604020202020204" pitchFamily="34" charset="0"/>
                <a:cs typeface="Arial" panose="020B0604020202020204" pitchFamily="34" charset="0"/>
              </a:rPr>
              <a:t>(Qualities and characteristics)</a:t>
            </a:r>
            <a:endParaRPr lang="en-US" b="1" i="1" dirty="0">
              <a:solidFill>
                <a:srgbClr val="00B050"/>
              </a:solidFill>
              <a:latin typeface="Arial" panose="020B0604020202020204" pitchFamily="34" charset="0"/>
              <a:cs typeface="Arial" panose="020B0604020202020204" pitchFamily="34" charset="0"/>
            </a:endParaRPr>
          </a:p>
        </p:txBody>
      </p:sp>
      <p:pic>
        <p:nvPicPr>
          <p:cNvPr id="4" name="Inbound Marketing Video Tutorial- Mistakes when Creating Ideal Client Profiles">
            <a:hlinkClick r:id="" action="ppaction://media"/>
            <a:extLst>
              <a:ext uri="{FF2B5EF4-FFF2-40B4-BE49-F238E27FC236}">
                <a16:creationId xmlns:a16="http://schemas.microsoft.com/office/drawing/2014/main" id="{661AA542-BF25-49F7-AA74-3A748744FEFE}"/>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extLst>
              <a:ext uri="{96DAC541-7B7A-43D3-8B79-37D633B846F1}">
                <asvg:svgBlip xmlns:asvg="http://schemas.microsoft.com/office/drawing/2016/SVG/main" xmlns="" r:embed="rId5"/>
              </a:ext>
            </a:extLst>
          </a:blip>
          <a:stretch>
            <a:fillRect/>
          </a:stretch>
        </p:blipFill>
        <p:spPr>
          <a:xfrm>
            <a:off x="11182350" y="0"/>
            <a:ext cx="1009650" cy="567915"/>
          </a:xfrm>
        </p:spPr>
      </p:pic>
      <p:graphicFrame>
        <p:nvGraphicFramePr>
          <p:cNvPr id="7" name="Diagram 6">
            <a:extLst>
              <a:ext uri="{FF2B5EF4-FFF2-40B4-BE49-F238E27FC236}">
                <a16:creationId xmlns:a16="http://schemas.microsoft.com/office/drawing/2014/main" id="{A472CE4B-EC39-48D8-BDA6-C60269C8A8DD}"/>
              </a:ext>
            </a:extLst>
          </p:cNvPr>
          <p:cNvGraphicFramePr/>
          <p:nvPr>
            <p:extLst>
              <p:ext uri="{D42A27DB-BD31-4B8C-83A1-F6EECF244321}">
                <p14:modId xmlns:p14="http://schemas.microsoft.com/office/powerpoint/2010/main" val="380475097"/>
              </p:ext>
            </p:extLst>
          </p:nvPr>
        </p:nvGraphicFramePr>
        <p:xfrm>
          <a:off x="2190750" y="1690688"/>
          <a:ext cx="7810500" cy="46831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087749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105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3CD19-A62F-4F18-AA80-E8AC00CEFD08}"/>
              </a:ext>
            </a:extLst>
          </p:cNvPr>
          <p:cNvSpPr>
            <a:spLocks noGrp="1"/>
          </p:cNvSpPr>
          <p:nvPr>
            <p:ph type="title"/>
          </p:nvPr>
        </p:nvSpPr>
        <p:spPr/>
        <p:txBody>
          <a:bodyPr/>
          <a:lstStyle/>
          <a:p>
            <a:pPr algn="ctr"/>
            <a:r>
              <a:rPr lang="en-US" b="1" dirty="0">
                <a:latin typeface="Arial"/>
                <a:cs typeface="Calibri Light"/>
              </a:rPr>
              <a:t>SELF-EVALUATION </a:t>
            </a:r>
            <a:endParaRPr lang="en-US" dirty="0"/>
          </a:p>
        </p:txBody>
      </p:sp>
      <p:sp>
        <p:nvSpPr>
          <p:cNvPr id="3" name="Content Placeholder 2">
            <a:extLst>
              <a:ext uri="{FF2B5EF4-FFF2-40B4-BE49-F238E27FC236}">
                <a16:creationId xmlns:a16="http://schemas.microsoft.com/office/drawing/2014/main" id="{731F00F0-3AE9-4807-B4A5-A97CAE8362E3}"/>
              </a:ext>
            </a:extLst>
          </p:cNvPr>
          <p:cNvSpPr>
            <a:spLocks noGrp="1"/>
          </p:cNvSpPr>
          <p:nvPr>
            <p:ph idx="1"/>
          </p:nvPr>
        </p:nvSpPr>
        <p:spPr/>
        <p:txBody>
          <a:bodyPr>
            <a:noAutofit/>
          </a:bodyPr>
          <a:lstStyle/>
          <a:p>
            <a:pPr>
              <a:lnSpc>
                <a:spcPct val="220000"/>
              </a:lnSpc>
            </a:pPr>
            <a:r>
              <a:rPr lang="en-US" sz="2400" u="sng" dirty="0">
                <a:latin typeface="Arial" panose="020B0604020202020204" pitchFamily="34" charset="0"/>
                <a:cs typeface="Arial" panose="020B0604020202020204" pitchFamily="34" charset="0"/>
              </a:rPr>
              <a:t>A Client Profile Describes… </a:t>
            </a:r>
          </a:p>
          <a:p>
            <a:pPr marL="0" indent="0">
              <a:lnSpc>
                <a:spcPct val="220000"/>
              </a:lnSpc>
              <a:buNone/>
            </a:pPr>
            <a:r>
              <a:rPr lang="en-US" sz="2400" u="sng" dirty="0">
                <a:latin typeface="Arial" panose="020B0604020202020204" pitchFamily="34" charset="0"/>
                <a:cs typeface="Arial" panose="020B0604020202020204" pitchFamily="34" charset="0"/>
              </a:rPr>
              <a:t/>
            </a:r>
            <a:br>
              <a:rPr lang="en-US" sz="2400" u="sng"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	</a:t>
            </a:r>
          </a:p>
        </p:txBody>
      </p:sp>
      <p:grpSp>
        <p:nvGrpSpPr>
          <p:cNvPr id="4" name="Group 3">
            <a:extLst>
              <a:ext uri="{FF2B5EF4-FFF2-40B4-BE49-F238E27FC236}">
                <a16:creationId xmlns:a16="http://schemas.microsoft.com/office/drawing/2014/main" id="{C31653D9-591E-472B-9C59-C12E78C7C411}"/>
              </a:ext>
            </a:extLst>
          </p:cNvPr>
          <p:cNvGrpSpPr/>
          <p:nvPr/>
        </p:nvGrpSpPr>
        <p:grpSpPr>
          <a:xfrm>
            <a:off x="1300375" y="3041680"/>
            <a:ext cx="550510" cy="2830997"/>
            <a:chOff x="461865" y="2809278"/>
            <a:chExt cx="459535" cy="2702201"/>
          </a:xfrm>
        </p:grpSpPr>
        <p:sp>
          <p:nvSpPr>
            <p:cNvPr id="5" name="Rectangle: Rounded Corners 7">
              <a:extLst>
                <a:ext uri="{FF2B5EF4-FFF2-40B4-BE49-F238E27FC236}">
                  <a16:creationId xmlns:a16="http://schemas.microsoft.com/office/drawing/2014/main" id="{1DE86C32-4343-49FF-BBC9-32678CD005C4}"/>
                </a:ext>
              </a:extLst>
            </p:cNvPr>
            <p:cNvSpPr/>
            <p:nvPr/>
          </p:nvSpPr>
          <p:spPr>
            <a:xfrm>
              <a:off x="473529" y="4990705"/>
              <a:ext cx="447871" cy="520774"/>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dirty="0"/>
            </a:p>
          </p:txBody>
        </p:sp>
        <p:sp>
          <p:nvSpPr>
            <p:cNvPr id="6" name="Rectangle: Rounded Corners 8">
              <a:extLst>
                <a:ext uri="{FF2B5EF4-FFF2-40B4-BE49-F238E27FC236}">
                  <a16:creationId xmlns:a16="http://schemas.microsoft.com/office/drawing/2014/main" id="{78459F18-0D52-4D02-B7AD-FCA879CFFC28}"/>
                </a:ext>
              </a:extLst>
            </p:cNvPr>
            <p:cNvSpPr/>
            <p:nvPr/>
          </p:nvSpPr>
          <p:spPr>
            <a:xfrm>
              <a:off x="461865" y="4229319"/>
              <a:ext cx="447871" cy="520774"/>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sp>
          <p:nvSpPr>
            <p:cNvPr id="7" name="Rectangle: Rounded Corners 9">
              <a:extLst>
                <a:ext uri="{FF2B5EF4-FFF2-40B4-BE49-F238E27FC236}">
                  <a16:creationId xmlns:a16="http://schemas.microsoft.com/office/drawing/2014/main" id="{C326AF03-0E9D-4D85-995B-0D8F3B374BE4}"/>
                </a:ext>
              </a:extLst>
            </p:cNvPr>
            <p:cNvSpPr/>
            <p:nvPr/>
          </p:nvSpPr>
          <p:spPr>
            <a:xfrm>
              <a:off x="461866" y="3444452"/>
              <a:ext cx="447870" cy="520773"/>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sp>
          <p:nvSpPr>
            <p:cNvPr id="8" name="Rectangle: Rounded Corners 10">
              <a:extLst>
                <a:ext uri="{FF2B5EF4-FFF2-40B4-BE49-F238E27FC236}">
                  <a16:creationId xmlns:a16="http://schemas.microsoft.com/office/drawing/2014/main" id="{88ABE4D6-59F6-4508-9D51-F0DE1FB59530}"/>
                </a:ext>
              </a:extLst>
            </p:cNvPr>
            <p:cNvSpPr/>
            <p:nvPr/>
          </p:nvSpPr>
          <p:spPr>
            <a:xfrm>
              <a:off x="461865" y="2809278"/>
              <a:ext cx="447871" cy="499416"/>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grpSp>
      <p:sp>
        <p:nvSpPr>
          <p:cNvPr id="9" name="Rectangle: Rounded Corners 7">
            <a:extLst>
              <a:ext uri="{FF2B5EF4-FFF2-40B4-BE49-F238E27FC236}">
                <a16:creationId xmlns:a16="http://schemas.microsoft.com/office/drawing/2014/main" id="{1DE86C32-4343-49FF-BBC9-32678CD005C4}"/>
              </a:ext>
            </a:extLst>
          </p:cNvPr>
          <p:cNvSpPr/>
          <p:nvPr/>
        </p:nvSpPr>
        <p:spPr>
          <a:xfrm>
            <a:off x="1300374" y="6191749"/>
            <a:ext cx="536537" cy="545596"/>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dirty="0"/>
          </a:p>
        </p:txBody>
      </p:sp>
      <p:sp>
        <p:nvSpPr>
          <p:cNvPr id="10" name="Rectangle 9"/>
          <p:cNvSpPr/>
          <p:nvPr/>
        </p:nvSpPr>
        <p:spPr>
          <a:xfrm>
            <a:off x="1388709" y="2703016"/>
            <a:ext cx="9678359" cy="4154984"/>
          </a:xfrm>
          <a:prstGeom prst="rect">
            <a:avLst/>
          </a:prstGeom>
        </p:spPr>
        <p:txBody>
          <a:bodyPr wrap="square">
            <a:spAutoFit/>
          </a:bodyPr>
          <a:lstStyle/>
          <a:p>
            <a:pPr>
              <a:lnSpc>
                <a:spcPct val="220000"/>
              </a:lnSpc>
            </a:pPr>
            <a:r>
              <a:rPr lang="en-US" sz="2400" dirty="0">
                <a:latin typeface="Arial" panose="020B0604020202020204" pitchFamily="34" charset="0"/>
                <a:cs typeface="Arial" panose="020B0604020202020204" pitchFamily="34" charset="0"/>
                <a:hlinkClick r:id="rId2" action="ppaction://hlinksldjump"/>
              </a:rPr>
              <a:t>A.</a:t>
            </a:r>
            <a:r>
              <a:rPr lang="en-US" sz="2400" dirty="0">
                <a:latin typeface="Arial" panose="020B0604020202020204" pitchFamily="34" charset="0"/>
                <a:cs typeface="Arial" panose="020B0604020202020204" pitchFamily="34" charset="0"/>
              </a:rPr>
              <a:t>  People of a certain age group</a:t>
            </a:r>
          </a:p>
          <a:p>
            <a:pPr>
              <a:lnSpc>
                <a:spcPct val="220000"/>
              </a:lnSpc>
            </a:pPr>
            <a:r>
              <a:rPr lang="en-US" sz="2400" dirty="0">
                <a:latin typeface="Arial" panose="020B0604020202020204" pitchFamily="34" charset="0"/>
                <a:cs typeface="Arial" panose="020B0604020202020204" pitchFamily="34" charset="0"/>
                <a:hlinkClick r:id="rId3" action="ppaction://hlinksldjump"/>
              </a:rPr>
              <a:t>B.</a:t>
            </a:r>
            <a:r>
              <a:rPr lang="en-US" sz="2400" dirty="0">
                <a:latin typeface="Arial" panose="020B0604020202020204" pitchFamily="34" charset="0"/>
                <a:cs typeface="Arial" panose="020B0604020202020204" pitchFamily="34" charset="0"/>
              </a:rPr>
              <a:t>  People who have a common interest or need</a:t>
            </a:r>
          </a:p>
          <a:p>
            <a:pPr>
              <a:lnSpc>
                <a:spcPct val="220000"/>
              </a:lnSpc>
            </a:pPr>
            <a:r>
              <a:rPr lang="en-US" sz="2400" dirty="0">
                <a:latin typeface="Arial" panose="020B0604020202020204" pitchFamily="34" charset="0"/>
                <a:cs typeface="Arial" panose="020B0604020202020204" pitchFamily="34" charset="0"/>
                <a:hlinkClick r:id="rId4" action="ppaction://hlinksldjump"/>
              </a:rPr>
              <a:t>C.</a:t>
            </a:r>
            <a:r>
              <a:rPr lang="en-US" sz="2400" dirty="0">
                <a:latin typeface="Arial" panose="020B0604020202020204" pitchFamily="34" charset="0"/>
                <a:cs typeface="Arial" panose="020B0604020202020204" pitchFamily="34" charset="0"/>
              </a:rPr>
              <a:t>  People in certain income brackets</a:t>
            </a:r>
          </a:p>
          <a:p>
            <a:pPr>
              <a:lnSpc>
                <a:spcPct val="220000"/>
              </a:lnSpc>
            </a:pPr>
            <a:r>
              <a:rPr lang="en-US" sz="2400" dirty="0">
                <a:latin typeface="Arial" panose="020B0604020202020204" pitchFamily="34" charset="0"/>
                <a:cs typeface="Arial" panose="020B0604020202020204" pitchFamily="34" charset="0"/>
                <a:hlinkClick r:id="rId5" action="ppaction://hlinksldjump"/>
              </a:rPr>
              <a:t>D.</a:t>
            </a:r>
            <a:r>
              <a:rPr lang="en-US" sz="2400" dirty="0">
                <a:latin typeface="Arial" panose="020B0604020202020204" pitchFamily="34" charset="0"/>
                <a:cs typeface="Arial" panose="020B0604020202020204" pitchFamily="34" charset="0"/>
              </a:rPr>
              <a:t>  None of the above</a:t>
            </a:r>
          </a:p>
          <a:p>
            <a:pPr>
              <a:lnSpc>
                <a:spcPct val="220000"/>
              </a:lnSpc>
            </a:pPr>
            <a:r>
              <a:rPr lang="en-US" sz="2400" dirty="0">
                <a:latin typeface="Arial" panose="020B0604020202020204" pitchFamily="34" charset="0"/>
                <a:cs typeface="Arial" panose="020B0604020202020204" pitchFamily="34" charset="0"/>
                <a:hlinkClick r:id="rId6" action="ppaction://hlinksldjump"/>
              </a:rPr>
              <a:t>E.</a:t>
            </a:r>
            <a:r>
              <a:rPr lang="en-US" sz="2400" dirty="0">
                <a:latin typeface="Arial" panose="020B0604020202020204" pitchFamily="34" charset="0"/>
                <a:cs typeface="Arial" panose="020B0604020202020204" pitchFamily="34" charset="0"/>
              </a:rPr>
              <a:t>  All of the above</a:t>
            </a:r>
          </a:p>
        </p:txBody>
      </p:sp>
    </p:spTree>
    <p:extLst>
      <p:ext uri="{BB962C8B-B14F-4D97-AF65-F5344CB8AC3E}">
        <p14:creationId xmlns:p14="http://schemas.microsoft.com/office/powerpoint/2010/main" val="19839480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35FDC7F6-D41F-4B69-ABCE-ED9874740431}"/>
              </a:ext>
            </a:extLst>
          </p:cNvPr>
          <p:cNvSpPr>
            <a:spLocks noGrp="1"/>
          </p:cNvSpPr>
          <p:nvPr>
            <p:ph type="title"/>
          </p:nvPr>
        </p:nvSpPr>
        <p:spPr>
          <a:xfrm>
            <a:off x="791066" y="-282344"/>
            <a:ext cx="10515600" cy="1325563"/>
          </a:xfrm>
        </p:spPr>
        <p:txBody>
          <a:bodyPr>
            <a:normAutofit/>
          </a:bodyPr>
          <a:lstStyle/>
          <a:p>
            <a:pPr algn="ctr"/>
            <a:r>
              <a:rPr lang="en-CA" sz="6000" b="1" dirty="0">
                <a:latin typeface="Arial" panose="020B0604020202020204" pitchFamily="34" charset="0"/>
                <a:cs typeface="Arial" panose="020B0604020202020204" pitchFamily="34" charset="0"/>
              </a:rPr>
              <a:t>GLOSSARY</a:t>
            </a:r>
            <a:endParaRPr lang="en-US" sz="6000" b="1"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01CA7A5E-1EAE-483D-BDA0-40C9067A0E6C}"/>
              </a:ext>
            </a:extLst>
          </p:cNvPr>
          <p:cNvSpPr/>
          <p:nvPr/>
        </p:nvSpPr>
        <p:spPr>
          <a:xfrm>
            <a:off x="9040305" y="90725"/>
            <a:ext cx="3032427" cy="653994"/>
          </a:xfrm>
          <a:prstGeom prst="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CA" sz="2400" dirty="0">
                <a:ln w="0"/>
                <a:solidFill>
                  <a:schemeClr val="tx1"/>
                </a:solidFill>
                <a:effectLst>
                  <a:outerShdw blurRad="38100" dist="19050" dir="2700000" algn="tl" rotWithShape="0">
                    <a:schemeClr val="dk1">
                      <a:alpha val="40000"/>
                    </a:schemeClr>
                  </a:outerShdw>
                </a:effectLst>
              </a:rPr>
              <a:t>Click on the word to go back to that slide.</a:t>
            </a:r>
            <a:endParaRPr lang="en-US" sz="2400" dirty="0">
              <a:ln w="0"/>
              <a:solidFill>
                <a:schemeClr val="tx1"/>
              </a:solidFill>
              <a:effectLst>
                <a:outerShdw blurRad="38100" dist="19050" dir="2700000" algn="tl" rotWithShape="0">
                  <a:schemeClr val="dk1">
                    <a:alpha val="40000"/>
                  </a:schemeClr>
                </a:outerShdw>
              </a:effectLst>
            </a:endParaRPr>
          </a:p>
        </p:txBody>
      </p:sp>
      <p:sp>
        <p:nvSpPr>
          <p:cNvPr id="5" name="Rectangle 4"/>
          <p:cNvSpPr/>
          <p:nvPr/>
        </p:nvSpPr>
        <p:spPr>
          <a:xfrm>
            <a:off x="0" y="854465"/>
            <a:ext cx="11687175" cy="5632311"/>
          </a:xfrm>
          <a:prstGeom prst="rect">
            <a:avLst/>
          </a:prstGeom>
        </p:spPr>
        <p:txBody>
          <a:bodyPr wrap="square">
            <a:spAutoFit/>
          </a:bodyPr>
          <a:lstStyle/>
          <a:p>
            <a:pPr fontAlgn="base"/>
            <a:r>
              <a:rPr lang="en-US" sz="2400" u="sng" dirty="0">
                <a:solidFill>
                  <a:srgbClr val="000000"/>
                </a:solidFill>
                <a:latin typeface="Tw Cen MT" panose="020B0602020104020603" pitchFamily="34" charset="0"/>
                <a:hlinkClick r:id="rId2" action="ppaction://hlinksldjump"/>
              </a:rPr>
              <a:t>Value Proposition</a:t>
            </a:r>
            <a:r>
              <a:rPr lang="en-US" sz="2400" dirty="0">
                <a:solidFill>
                  <a:srgbClr val="000000"/>
                </a:solidFill>
                <a:latin typeface="Tw Cen MT" panose="020B0602020104020603" pitchFamily="34" charset="0"/>
                <a:hlinkClick r:id="rId2" action="ppaction://hlinksldjump"/>
              </a:rPr>
              <a:t> </a:t>
            </a:r>
            <a:r>
              <a:rPr lang="en-US" sz="2400" dirty="0">
                <a:solidFill>
                  <a:srgbClr val="000000"/>
                </a:solidFill>
                <a:latin typeface="Tw Cen MT" panose="020B0602020104020603" pitchFamily="34" charset="0"/>
              </a:rPr>
              <a:t>The answer to the question “Why should customers want to do business with me?” is your value proposition. For example, one value proposition could be “I am willing to make special orders for products I do not have in stock”. Note that you can have more than one value proposition – what are yours going to be? </a:t>
            </a:r>
          </a:p>
          <a:p>
            <a:pPr fontAlgn="base"/>
            <a:r>
              <a:rPr lang="en-CA" sz="2400" dirty="0">
                <a:solidFill>
                  <a:srgbClr val="000000"/>
                </a:solidFill>
                <a:latin typeface="Tw Cen MT" panose="020B0602020104020603" pitchFamily="34" charset="0"/>
                <a:hlinkClick r:id="rId3" action="ppaction://hlinksldjump"/>
              </a:rPr>
              <a:t>Client Profile </a:t>
            </a:r>
            <a:r>
              <a:rPr lang="en-CA" sz="2400" dirty="0">
                <a:solidFill>
                  <a:srgbClr val="000000"/>
                </a:solidFill>
                <a:latin typeface="Tw Cen MT" panose="020B0602020104020603" pitchFamily="34" charset="0"/>
              </a:rPr>
              <a:t>No business can be everything to everyone, so it is very important to identify your clientele, or market. They can be defined by age, gender, special interests, economic status, location, etc. or any combination of these. For example, if your target clients are hunters, you would choose products to sell which would be of interest to them, not baby supplies. The products or services you are providing must suit the client, so you have to define who your clients are.</a:t>
            </a:r>
            <a:r>
              <a:rPr lang="en-US" sz="2400" dirty="0">
                <a:solidFill>
                  <a:srgbClr val="000000"/>
                </a:solidFill>
                <a:latin typeface="Tw Cen MT" panose="020B0602020104020603" pitchFamily="34" charset="0"/>
              </a:rPr>
              <a:t> </a:t>
            </a:r>
            <a:endParaRPr lang="en-US" sz="2400" dirty="0">
              <a:solidFill>
                <a:srgbClr val="000000"/>
              </a:solidFill>
              <a:latin typeface="Segoe UI" panose="020B0502040204020203" pitchFamily="34" charset="0"/>
            </a:endParaRPr>
          </a:p>
          <a:p>
            <a:pPr fontAlgn="base"/>
            <a:r>
              <a:rPr lang="en-CA" sz="2400" b="0" i="0" dirty="0">
                <a:solidFill>
                  <a:srgbClr val="000000"/>
                </a:solidFill>
                <a:effectLst/>
                <a:cs typeface="Times New Roman" panose="02020603050405020304" pitchFamily="18" charset="0"/>
                <a:hlinkClick r:id="rId4" action="ppaction://hlinksldjump"/>
              </a:rPr>
              <a:t>Revenues</a:t>
            </a:r>
            <a:r>
              <a:rPr lang="en-CA" sz="2400" b="0" i="0" dirty="0">
                <a:solidFill>
                  <a:srgbClr val="000000"/>
                </a:solidFill>
                <a:effectLst/>
                <a:cs typeface="Times New Roman" panose="02020603050405020304" pitchFamily="18" charset="0"/>
              </a:rPr>
              <a:t> When you make a sale, the value of the sale is called revenue. In many instances, this value may not be paid up front, but to be paid in the future – it is still called revenue. For smaller businesses, however, the sale can be considered revenue when it is paid in full. The way in which you report revenue can be discussed during the business planning phase with your accountant and development officer.</a:t>
            </a:r>
            <a:endParaRPr lang="en-US" sz="2400" dirty="0">
              <a:solidFill>
                <a:srgbClr val="000000"/>
              </a:solidFill>
              <a:cs typeface="Times New Roman" panose="02020603050405020304" pitchFamily="18" charset="0"/>
            </a:endParaRPr>
          </a:p>
        </p:txBody>
      </p:sp>
      <p:sp>
        <p:nvSpPr>
          <p:cNvPr id="2" name="TextBox 1">
            <a:extLst>
              <a:ext uri="{FF2B5EF4-FFF2-40B4-BE49-F238E27FC236}">
                <a16:creationId xmlns:a16="http://schemas.microsoft.com/office/drawing/2014/main" id="{DB2A1F96-2B05-454E-93F1-D2A64BDFC34F}"/>
              </a:ext>
            </a:extLst>
          </p:cNvPr>
          <p:cNvSpPr txBox="1"/>
          <p:nvPr/>
        </p:nvSpPr>
        <p:spPr>
          <a:xfrm>
            <a:off x="10072483" y="6343578"/>
            <a:ext cx="2000249" cy="461665"/>
          </a:xfrm>
          <a:prstGeom prst="rect">
            <a:avLst/>
          </a:prstGeom>
          <a:noFill/>
        </p:spPr>
        <p:txBody>
          <a:bodyPr wrap="square" rtlCol="0">
            <a:spAutoFit/>
          </a:bodyPr>
          <a:lstStyle/>
          <a:p>
            <a:r>
              <a:rPr lang="en-CA" sz="2400" dirty="0"/>
              <a:t>Continued…</a:t>
            </a:r>
            <a:endParaRPr lang="en-US" sz="2400" dirty="0"/>
          </a:p>
        </p:txBody>
      </p:sp>
    </p:spTree>
    <p:extLst>
      <p:ext uri="{BB962C8B-B14F-4D97-AF65-F5344CB8AC3E}">
        <p14:creationId xmlns:p14="http://schemas.microsoft.com/office/powerpoint/2010/main" val="27093096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AE06A00-D71F-4784-B7D8-0F1B1CCB3CA5}"/>
              </a:ext>
            </a:extLst>
          </p:cNvPr>
          <p:cNvSpPr txBox="1"/>
          <p:nvPr/>
        </p:nvSpPr>
        <p:spPr>
          <a:xfrm>
            <a:off x="238124" y="434102"/>
            <a:ext cx="11420475" cy="2308324"/>
          </a:xfrm>
          <a:prstGeom prst="rect">
            <a:avLst/>
          </a:prstGeom>
          <a:noFill/>
        </p:spPr>
        <p:txBody>
          <a:bodyPr wrap="square">
            <a:spAutoFit/>
          </a:bodyPr>
          <a:lstStyle/>
          <a:p>
            <a:r>
              <a:rPr lang="en-CA" sz="2400" b="0" i="0" dirty="0">
                <a:solidFill>
                  <a:srgbClr val="000000"/>
                </a:solidFill>
                <a:effectLst/>
                <a:hlinkClick r:id="rId2" action="ppaction://hlinksldjump"/>
              </a:rPr>
              <a:t>Profit Margin </a:t>
            </a:r>
            <a:r>
              <a:rPr lang="en-CA" sz="2400" b="0" i="0" dirty="0">
                <a:solidFill>
                  <a:srgbClr val="000000"/>
                </a:solidFill>
                <a:effectLst/>
              </a:rPr>
              <a:t>When you price your products or services, you will be adding an amount which you will retain as profit. The relationship between your cost price and your sales price is called your gross profit margin. In simplified terms, if you sell a widget which cost you $3.50 for a price of $5.00, your margin on this product is $1.50. It is very important to establish your gross profit margin correctly, because you will have to pay your employees, utilities, rent, loan interest, business and municipal taxes, etc. out of it.</a:t>
            </a:r>
            <a:endParaRPr lang="en-US" sz="2400" dirty="0"/>
          </a:p>
        </p:txBody>
      </p:sp>
      <p:sp>
        <p:nvSpPr>
          <p:cNvPr id="5" name="TextBox 4">
            <a:extLst>
              <a:ext uri="{FF2B5EF4-FFF2-40B4-BE49-F238E27FC236}">
                <a16:creationId xmlns:a16="http://schemas.microsoft.com/office/drawing/2014/main" id="{F7B82B98-43A8-4EFD-80C3-7D93C56C9C60}"/>
              </a:ext>
            </a:extLst>
          </p:cNvPr>
          <p:cNvSpPr txBox="1"/>
          <p:nvPr/>
        </p:nvSpPr>
        <p:spPr>
          <a:xfrm>
            <a:off x="238124" y="3007578"/>
            <a:ext cx="11506199" cy="3416320"/>
          </a:xfrm>
          <a:prstGeom prst="rect">
            <a:avLst/>
          </a:prstGeom>
          <a:noFill/>
        </p:spPr>
        <p:txBody>
          <a:bodyPr wrap="square">
            <a:spAutoFit/>
          </a:bodyPr>
          <a:lstStyle/>
          <a:p>
            <a:r>
              <a:rPr lang="en-CA" sz="2400" b="0" i="0" dirty="0">
                <a:solidFill>
                  <a:srgbClr val="000000"/>
                </a:solidFill>
                <a:effectLst/>
                <a:hlinkClick r:id="rId2" action="ppaction://hlinksldjump"/>
              </a:rPr>
              <a:t>Markup</a:t>
            </a:r>
            <a:r>
              <a:rPr lang="en-CA" sz="2400" b="0" i="0" dirty="0">
                <a:solidFill>
                  <a:srgbClr val="000000"/>
                </a:solidFill>
                <a:effectLst/>
              </a:rPr>
              <a:t> This is related to your profit margin, and usually is a percentage. It is the relationship of the profit margin to the cost price. Your markup is </a:t>
            </a:r>
            <a:r>
              <a:rPr lang="en-CA" sz="2400" b="0" i="0" dirty="0" err="1">
                <a:solidFill>
                  <a:srgbClr val="000000"/>
                </a:solidFill>
                <a:effectLst/>
              </a:rPr>
              <a:t>is</a:t>
            </a:r>
            <a:r>
              <a:rPr lang="en-CA" sz="2400" b="0" i="0" dirty="0">
                <a:solidFill>
                  <a:srgbClr val="000000"/>
                </a:solidFill>
                <a:effectLst/>
              </a:rPr>
              <a:t> profit ÷ cost price. For example, if you produce a widget for $3.50 and make a profit of $1.50 on it, your markup is 1.50 ÷ 3.50, or 42.8%. Remember, you must always add it the cost price when using your markup to determine your sales price, so the formula would be cost price x markup % + cost price. In this instance it would be $3.50 x 42.8% + 3.50, or $5.00. When doing your business planning your will probably start by determining an average mark-up which will make business sense, and then compare the sales price to the competition (if any) and make adjustments up or down.</a:t>
            </a:r>
            <a:endParaRPr lang="en-US" sz="2400" dirty="0"/>
          </a:p>
        </p:txBody>
      </p:sp>
    </p:spTree>
    <p:extLst>
      <p:ext uri="{BB962C8B-B14F-4D97-AF65-F5344CB8AC3E}">
        <p14:creationId xmlns:p14="http://schemas.microsoft.com/office/powerpoint/2010/main" val="36857953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a:extLst>
              <a:ext uri="{FF2B5EF4-FFF2-40B4-BE49-F238E27FC236}">
                <a16:creationId xmlns:a16="http://schemas.microsoft.com/office/drawing/2014/main" id="{EBD6A1C6-1F70-44A3-B09B-8227F9C2274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61831" y="6205943"/>
            <a:ext cx="1352739" cy="590632"/>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a:extLst>
              <a:ext uri="{FF2B5EF4-FFF2-40B4-BE49-F238E27FC236}">
                <a16:creationId xmlns:a16="http://schemas.microsoft.com/office/drawing/2014/main" id="{7E38EEB7-189B-408B-8284-5744AA0966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14570" y="6169003"/>
            <a:ext cx="571500" cy="552450"/>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a:extLst>
              <a:ext uri="{FF2B5EF4-FFF2-40B4-BE49-F238E27FC236}">
                <a16:creationId xmlns:a16="http://schemas.microsoft.com/office/drawing/2014/main" id="{D3FB52BF-2122-49D2-BEDB-8A12F5E6F0E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05050" y="6184856"/>
            <a:ext cx="2133600" cy="533400"/>
          </a:xfrm>
          <a:prstGeom prst="rect">
            <a:avLst/>
          </a:prstGeom>
          <a:noFill/>
          <a:extLst>
            <a:ext uri="{909E8E84-426E-40DD-AFC4-6F175D3DCCD1}">
              <a14:hiddenFill xmlns:a14="http://schemas.microsoft.com/office/drawing/2010/main">
                <a:solidFill>
                  <a:srgbClr val="FFFFFF"/>
                </a:solidFill>
              </a14:hiddenFill>
            </a:ext>
          </a:extLst>
        </p:spPr>
      </p:pic>
      <p:sp>
        <p:nvSpPr>
          <p:cNvPr id="3" name="Title 2"/>
          <p:cNvSpPr>
            <a:spLocks noGrp="1"/>
          </p:cNvSpPr>
          <p:nvPr>
            <p:ph type="title"/>
          </p:nvPr>
        </p:nvSpPr>
        <p:spPr>
          <a:xfrm>
            <a:off x="422688" y="4768318"/>
            <a:ext cx="11433138" cy="1325563"/>
          </a:xfrm>
        </p:spPr>
        <p:txBody>
          <a:bodyPr>
            <a:normAutofit/>
          </a:bodyPr>
          <a:lstStyle/>
          <a:p>
            <a:pPr algn="ctr"/>
            <a:r>
              <a:rPr lang="fr-CA" sz="2800" dirty="0"/>
              <a:t>The </a:t>
            </a:r>
            <a:r>
              <a:rPr lang="fr-CA" sz="2800" dirty="0" err="1"/>
              <a:t>next</a:t>
            </a:r>
            <a:r>
              <a:rPr lang="fr-CA" sz="2800" dirty="0"/>
              <a:t> Module </a:t>
            </a:r>
            <a:r>
              <a:rPr lang="fr-CA" sz="2800" dirty="0" err="1"/>
              <a:t>will</a:t>
            </a:r>
            <a:r>
              <a:rPr lang="fr-CA" sz="2800" dirty="0"/>
              <a:t> </a:t>
            </a:r>
            <a:r>
              <a:rPr lang="fr-CA" sz="2800" dirty="0" err="1"/>
              <a:t>be</a:t>
            </a:r>
            <a:r>
              <a:rPr lang="fr-CA" sz="2800" dirty="0"/>
              <a:t>: In Business, </a:t>
            </a:r>
            <a:r>
              <a:rPr lang="fr-CA" sz="2800" dirty="0" err="1"/>
              <a:t>Manners</a:t>
            </a:r>
            <a:r>
              <a:rPr lang="fr-CA" sz="2800" dirty="0"/>
              <a:t> Count</a:t>
            </a:r>
            <a:endParaRPr lang="en-CA" sz="2800" dirty="0"/>
          </a:p>
        </p:txBody>
      </p:sp>
      <p:sp>
        <p:nvSpPr>
          <p:cNvPr id="8" name="TextBox 7">
            <a:extLst>
              <a:ext uri="{FF2B5EF4-FFF2-40B4-BE49-F238E27FC236}">
                <a16:creationId xmlns:a16="http://schemas.microsoft.com/office/drawing/2014/main" id="{991A7475-EA94-4EEE-817F-4F5029F976A2}"/>
              </a:ext>
            </a:extLst>
          </p:cNvPr>
          <p:cNvSpPr txBox="1"/>
          <p:nvPr/>
        </p:nvSpPr>
        <p:spPr>
          <a:xfrm>
            <a:off x="2239062" y="1447748"/>
            <a:ext cx="7800391" cy="3416320"/>
          </a:xfrm>
          <a:prstGeom prst="rect">
            <a:avLst/>
          </a:prstGeom>
          <a:noFill/>
        </p:spPr>
        <p:txBody>
          <a:bodyPr wrap="square" rtlCol="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CA" sz="7200" dirty="0">
                <a:ln w="0"/>
                <a:solidFill>
                  <a:schemeClr val="accent6">
                    <a:lumMod val="60000"/>
                    <a:lumOff val="40000"/>
                  </a:schemeClr>
                </a:solidFill>
                <a:effectLst>
                  <a:glow rad="101600">
                    <a:schemeClr val="accent6">
                      <a:satMod val="175000"/>
                      <a:alpha val="40000"/>
                    </a:schemeClr>
                  </a:glow>
                  <a:outerShdw blurRad="38100" dist="19050" dir="2700000" algn="tl" rotWithShape="0">
                    <a:schemeClr val="dk1">
                      <a:alpha val="40000"/>
                    </a:schemeClr>
                  </a:outerShdw>
                </a:effectLst>
              </a:rPr>
              <a:t>Congratulations, you have completed this module!</a:t>
            </a:r>
            <a:r>
              <a:rPr lang="en-CA" sz="72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 </a:t>
            </a:r>
            <a:endParaRPr lang="en-US" sz="7200" b="1" dirty="0">
              <a:ln/>
              <a:solidFill>
                <a:schemeClr val="accent3"/>
              </a:solidFill>
            </a:endParaRPr>
          </a:p>
        </p:txBody>
      </p:sp>
    </p:spTree>
    <p:extLst>
      <p:ext uri="{BB962C8B-B14F-4D97-AF65-F5344CB8AC3E}">
        <p14:creationId xmlns:p14="http://schemas.microsoft.com/office/powerpoint/2010/main" val="20809861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D0EF3-9594-4F03-92F8-8C8C90CCF74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D56ADDA8-62E4-4D6F-BFEB-435EE073D047}"/>
              </a:ext>
            </a:extLst>
          </p:cNvPr>
          <p:cNvSpPr>
            <a:spLocks noGrp="1"/>
          </p:cNvSpPr>
          <p:nvPr>
            <p:ph idx="1"/>
          </p:nvPr>
        </p:nvSpPr>
        <p:spPr/>
        <p:txBody>
          <a:bodyPr/>
          <a:lstStyle/>
          <a:p>
            <a:endParaRPr lang="en-US" dirty="0"/>
          </a:p>
        </p:txBody>
      </p:sp>
      <p:sp>
        <p:nvSpPr>
          <p:cNvPr id="4" name="TextBox 3">
            <a:extLst>
              <a:ext uri="{FF2B5EF4-FFF2-40B4-BE49-F238E27FC236}">
                <a16:creationId xmlns:a16="http://schemas.microsoft.com/office/drawing/2014/main" id="{C96AF184-7FD4-47A5-9175-C2BD6288B608}"/>
              </a:ext>
            </a:extLst>
          </p:cNvPr>
          <p:cNvSpPr txBox="1"/>
          <p:nvPr/>
        </p:nvSpPr>
        <p:spPr>
          <a:xfrm>
            <a:off x="2087641" y="1962150"/>
            <a:ext cx="8376011" cy="769441"/>
          </a:xfrm>
          <a:prstGeom prst="rect">
            <a:avLst/>
          </a:prstGeom>
          <a:noFill/>
        </p:spPr>
        <p:txBody>
          <a:bodyPr wrap="none" rtlCol="0">
            <a:spAutoFit/>
          </a:bodyPr>
          <a:lstStyle/>
          <a:p>
            <a:pPr algn="ctr"/>
            <a:r>
              <a:rPr lang="en-US" sz="4400" dirty="0">
                <a:latin typeface="Arial" panose="020B0604020202020204" pitchFamily="34" charset="0"/>
                <a:cs typeface="Arial" panose="020B0604020202020204" pitchFamily="34" charset="0"/>
              </a:rPr>
              <a:t>Congratulations, you are correct!</a:t>
            </a:r>
          </a:p>
        </p:txBody>
      </p:sp>
      <p:sp>
        <p:nvSpPr>
          <p:cNvPr id="5" name="Rectangle: Rounded Corners 4">
            <a:hlinkClick r:id="rId2" action="ppaction://hlinksldjump"/>
            <a:extLst>
              <a:ext uri="{FF2B5EF4-FFF2-40B4-BE49-F238E27FC236}">
                <a16:creationId xmlns:a16="http://schemas.microsoft.com/office/drawing/2014/main" id="{47FC78EF-F532-4526-98DE-62C06F2FB597}"/>
              </a:ext>
            </a:extLst>
          </p:cNvPr>
          <p:cNvSpPr/>
          <p:nvPr/>
        </p:nvSpPr>
        <p:spPr>
          <a:xfrm>
            <a:off x="5196550" y="3179045"/>
            <a:ext cx="1609725" cy="1438772"/>
          </a:xfrm>
          <a:prstGeom prst="roundRect">
            <a:avLst/>
          </a:prstGeom>
          <a:solidFill>
            <a:srgbClr val="00B050"/>
          </a:solidFill>
        </p:spPr>
        <p:style>
          <a:lnRef idx="2">
            <a:schemeClr val="accent6">
              <a:shade val="50000"/>
            </a:schemeClr>
          </a:lnRef>
          <a:fillRef idx="1">
            <a:schemeClr val="accent6"/>
          </a:fillRef>
          <a:effectRef idx="0">
            <a:schemeClr val="accent6"/>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4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Click here to continue.</a:t>
            </a:r>
          </a:p>
        </p:txBody>
      </p:sp>
    </p:spTree>
    <p:extLst>
      <p:ext uri="{BB962C8B-B14F-4D97-AF65-F5344CB8AC3E}">
        <p14:creationId xmlns:p14="http://schemas.microsoft.com/office/powerpoint/2010/main" val="16778720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F6803-378F-45BB-BD2D-9CB635C120B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00F8C2B-9501-449E-808D-CEBF46578447}"/>
              </a:ext>
            </a:extLst>
          </p:cNvPr>
          <p:cNvSpPr>
            <a:spLocks noGrp="1"/>
          </p:cNvSpPr>
          <p:nvPr>
            <p:ph idx="1"/>
          </p:nvPr>
        </p:nvSpPr>
        <p:spPr/>
        <p:txBody>
          <a:bodyPr/>
          <a:lstStyle/>
          <a:p>
            <a:pPr marL="0" lvl="0" indent="0" algn="ctr">
              <a:buNone/>
            </a:pPr>
            <a:r>
              <a:rPr lang="en-CA" sz="4400" dirty="0">
                <a:solidFill>
                  <a:prstClr val="black"/>
                </a:solidFill>
                <a:latin typeface="Arial" panose="020B0604020202020204" pitchFamily="34" charset="0"/>
                <a:cs typeface="Arial" panose="020B0604020202020204" pitchFamily="34" charset="0"/>
              </a:rPr>
              <a:t>Sorry. Please try again.</a:t>
            </a:r>
            <a:endParaRPr lang="en-US" sz="4400" dirty="0">
              <a:solidFill>
                <a:prstClr val="black"/>
              </a:solidFill>
              <a:latin typeface="Arial" panose="020B0604020202020204" pitchFamily="34" charset="0"/>
              <a:cs typeface="Arial" panose="020B0604020202020204" pitchFamily="34" charset="0"/>
            </a:endParaRPr>
          </a:p>
          <a:p>
            <a:pPr marL="0" indent="0">
              <a:buNone/>
            </a:pPr>
            <a:endParaRPr lang="en-US" dirty="0"/>
          </a:p>
        </p:txBody>
      </p:sp>
      <p:sp>
        <p:nvSpPr>
          <p:cNvPr id="4" name="Rectangle: Rounded Corners 3">
            <a:hlinkClick r:id="rId2" action="ppaction://hlinksldjump"/>
            <a:extLst>
              <a:ext uri="{FF2B5EF4-FFF2-40B4-BE49-F238E27FC236}">
                <a16:creationId xmlns:a16="http://schemas.microsoft.com/office/drawing/2014/main" id="{E6C65D50-7165-4F4E-B7D5-4C2356C1C1BA}"/>
              </a:ext>
            </a:extLst>
          </p:cNvPr>
          <p:cNvSpPr/>
          <p:nvPr/>
        </p:nvSpPr>
        <p:spPr>
          <a:xfrm>
            <a:off x="5019675" y="2971800"/>
            <a:ext cx="1962150" cy="1476375"/>
          </a:xfrm>
          <a:prstGeom prst="roundRect">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CA" sz="2800" dirty="0">
                <a:ln w="0"/>
                <a:solidFill>
                  <a:schemeClr val="tx1"/>
                </a:solidFill>
                <a:effectLst>
                  <a:outerShdw blurRad="38100" dist="19050" dir="2700000" algn="tl" rotWithShape="0">
                    <a:schemeClr val="dk1">
                      <a:alpha val="40000"/>
                    </a:schemeClr>
                  </a:outerShdw>
                </a:effectLst>
              </a:rPr>
              <a:t>Click here to try again.</a:t>
            </a:r>
            <a:endParaRPr lang="en-US" sz="280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4164817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F6803-378F-45BB-BD2D-9CB635C120B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00F8C2B-9501-449E-808D-CEBF46578447}"/>
              </a:ext>
            </a:extLst>
          </p:cNvPr>
          <p:cNvSpPr>
            <a:spLocks noGrp="1"/>
          </p:cNvSpPr>
          <p:nvPr>
            <p:ph idx="1"/>
          </p:nvPr>
        </p:nvSpPr>
        <p:spPr/>
        <p:txBody>
          <a:bodyPr/>
          <a:lstStyle/>
          <a:p>
            <a:pPr marL="0" lvl="0" indent="0" algn="ctr">
              <a:buNone/>
            </a:pPr>
            <a:r>
              <a:rPr lang="en-CA" sz="4400" dirty="0">
                <a:solidFill>
                  <a:prstClr val="black"/>
                </a:solidFill>
                <a:latin typeface="Arial" panose="020B0604020202020204" pitchFamily="34" charset="0"/>
                <a:cs typeface="Arial" panose="020B0604020202020204" pitchFamily="34" charset="0"/>
              </a:rPr>
              <a:t>Sorry. Please try again.</a:t>
            </a:r>
            <a:endParaRPr lang="en-US" sz="4400" dirty="0">
              <a:solidFill>
                <a:prstClr val="black"/>
              </a:solidFill>
              <a:latin typeface="Arial" panose="020B0604020202020204" pitchFamily="34" charset="0"/>
              <a:cs typeface="Arial" panose="020B0604020202020204" pitchFamily="34" charset="0"/>
            </a:endParaRPr>
          </a:p>
          <a:p>
            <a:pPr marL="0" indent="0">
              <a:buNone/>
            </a:pPr>
            <a:endParaRPr lang="en-US" dirty="0"/>
          </a:p>
        </p:txBody>
      </p:sp>
      <p:sp>
        <p:nvSpPr>
          <p:cNvPr id="4" name="Rectangle: Rounded Corners 3">
            <a:hlinkClick r:id="rId2" action="ppaction://hlinksldjump"/>
            <a:extLst>
              <a:ext uri="{FF2B5EF4-FFF2-40B4-BE49-F238E27FC236}">
                <a16:creationId xmlns:a16="http://schemas.microsoft.com/office/drawing/2014/main" id="{E6C65D50-7165-4F4E-B7D5-4C2356C1C1BA}"/>
              </a:ext>
            </a:extLst>
          </p:cNvPr>
          <p:cNvSpPr/>
          <p:nvPr/>
        </p:nvSpPr>
        <p:spPr>
          <a:xfrm>
            <a:off x="5019675" y="2971800"/>
            <a:ext cx="1962150" cy="1476375"/>
          </a:xfrm>
          <a:prstGeom prst="roundRect">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CA" sz="2800" dirty="0">
                <a:ln w="0"/>
                <a:solidFill>
                  <a:schemeClr val="tx1"/>
                </a:solidFill>
                <a:effectLst>
                  <a:outerShdw blurRad="38100" dist="19050" dir="2700000" algn="tl" rotWithShape="0">
                    <a:schemeClr val="dk1">
                      <a:alpha val="40000"/>
                    </a:schemeClr>
                  </a:outerShdw>
                </a:effectLst>
              </a:rPr>
              <a:t>Click here to try again.</a:t>
            </a:r>
            <a:endParaRPr lang="en-US" sz="280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1018883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F6803-378F-45BB-BD2D-9CB635C120B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00F8C2B-9501-449E-808D-CEBF46578447}"/>
              </a:ext>
            </a:extLst>
          </p:cNvPr>
          <p:cNvSpPr>
            <a:spLocks noGrp="1"/>
          </p:cNvSpPr>
          <p:nvPr>
            <p:ph idx="1"/>
          </p:nvPr>
        </p:nvSpPr>
        <p:spPr/>
        <p:txBody>
          <a:bodyPr/>
          <a:lstStyle/>
          <a:p>
            <a:pPr marL="0" lvl="0" indent="0" algn="ctr">
              <a:buNone/>
            </a:pPr>
            <a:r>
              <a:rPr lang="en-CA" sz="4400" dirty="0">
                <a:solidFill>
                  <a:prstClr val="black"/>
                </a:solidFill>
                <a:latin typeface="Arial" panose="020B0604020202020204" pitchFamily="34" charset="0"/>
                <a:cs typeface="Arial" panose="020B0604020202020204" pitchFamily="34" charset="0"/>
              </a:rPr>
              <a:t>Sorry. Please try again.</a:t>
            </a:r>
            <a:endParaRPr lang="en-US" sz="4400" dirty="0">
              <a:solidFill>
                <a:prstClr val="black"/>
              </a:solidFill>
              <a:latin typeface="Arial" panose="020B0604020202020204" pitchFamily="34" charset="0"/>
              <a:cs typeface="Arial" panose="020B0604020202020204" pitchFamily="34" charset="0"/>
            </a:endParaRPr>
          </a:p>
          <a:p>
            <a:pPr marL="0" indent="0">
              <a:buNone/>
            </a:pPr>
            <a:endParaRPr lang="en-US" dirty="0"/>
          </a:p>
        </p:txBody>
      </p:sp>
      <p:sp>
        <p:nvSpPr>
          <p:cNvPr id="4" name="Rectangle: Rounded Corners 3">
            <a:hlinkClick r:id="rId2" action="ppaction://hlinksldjump"/>
            <a:extLst>
              <a:ext uri="{FF2B5EF4-FFF2-40B4-BE49-F238E27FC236}">
                <a16:creationId xmlns:a16="http://schemas.microsoft.com/office/drawing/2014/main" id="{E6C65D50-7165-4F4E-B7D5-4C2356C1C1BA}"/>
              </a:ext>
            </a:extLst>
          </p:cNvPr>
          <p:cNvSpPr/>
          <p:nvPr/>
        </p:nvSpPr>
        <p:spPr>
          <a:xfrm>
            <a:off x="5019675" y="2971800"/>
            <a:ext cx="1962150" cy="1476375"/>
          </a:xfrm>
          <a:prstGeom prst="roundRect">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CA" sz="2800" dirty="0">
                <a:ln w="0"/>
                <a:solidFill>
                  <a:schemeClr val="tx1"/>
                </a:solidFill>
                <a:effectLst>
                  <a:outerShdw blurRad="38100" dist="19050" dir="2700000" algn="tl" rotWithShape="0">
                    <a:schemeClr val="dk1">
                      <a:alpha val="40000"/>
                    </a:schemeClr>
                  </a:outerShdw>
                </a:effectLst>
              </a:rPr>
              <a:t>Click here to try again.</a:t>
            </a:r>
            <a:endParaRPr lang="en-US" sz="280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28965975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CD914-F2A6-44D5-83C7-946349174BF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B3D837F-6873-456A-B901-24EA87893A31}"/>
              </a:ext>
            </a:extLst>
          </p:cNvPr>
          <p:cNvSpPr>
            <a:spLocks noGrp="1"/>
          </p:cNvSpPr>
          <p:nvPr>
            <p:ph idx="1"/>
          </p:nvPr>
        </p:nvSpPr>
        <p:spPr/>
        <p:txBody>
          <a:bodyPr/>
          <a:lstStyle/>
          <a:p>
            <a:pPr marL="0" lvl="0" indent="0" algn="ctr">
              <a:lnSpc>
                <a:spcPct val="100000"/>
              </a:lnSpc>
              <a:spcBef>
                <a:spcPts val="0"/>
              </a:spcBef>
              <a:buNone/>
            </a:pPr>
            <a:r>
              <a:rPr lang="en-US" sz="4400" dirty="0">
                <a:solidFill>
                  <a:prstClr val="black"/>
                </a:solidFill>
                <a:latin typeface="Arial" panose="020B0604020202020204" pitchFamily="34" charset="0"/>
                <a:cs typeface="Arial" panose="020B0604020202020204" pitchFamily="34" charset="0"/>
              </a:rPr>
              <a:t>Congratulations, you are correct!</a:t>
            </a:r>
          </a:p>
          <a:p>
            <a:endParaRPr lang="en-US" dirty="0"/>
          </a:p>
        </p:txBody>
      </p:sp>
      <p:sp>
        <p:nvSpPr>
          <p:cNvPr id="4" name="Rectangle: Rounded Corners 3">
            <a:hlinkClick r:id="rId2" action="ppaction://hlinksldjump"/>
            <a:extLst>
              <a:ext uri="{FF2B5EF4-FFF2-40B4-BE49-F238E27FC236}">
                <a16:creationId xmlns:a16="http://schemas.microsoft.com/office/drawing/2014/main" id="{8DB1F031-28B5-46AC-987E-434D4E929025}"/>
              </a:ext>
            </a:extLst>
          </p:cNvPr>
          <p:cNvSpPr/>
          <p:nvPr/>
        </p:nvSpPr>
        <p:spPr>
          <a:xfrm>
            <a:off x="5219700" y="2866528"/>
            <a:ext cx="1609725" cy="1438772"/>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4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Click here to continue.</a:t>
            </a:r>
          </a:p>
        </p:txBody>
      </p:sp>
    </p:spTree>
    <p:extLst>
      <p:ext uri="{BB962C8B-B14F-4D97-AF65-F5344CB8AC3E}">
        <p14:creationId xmlns:p14="http://schemas.microsoft.com/office/powerpoint/2010/main" val="18852894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30461-7E2D-47BE-8EC4-21959761569A}"/>
              </a:ext>
            </a:extLst>
          </p:cNvPr>
          <p:cNvSpPr>
            <a:spLocks noGrp="1"/>
          </p:cNvSpPr>
          <p:nvPr>
            <p:ph type="title"/>
          </p:nvPr>
        </p:nvSpPr>
        <p:spPr/>
        <p:txBody>
          <a:bodyPr/>
          <a:lstStyle/>
          <a:p>
            <a:endParaRPr lang="en-US"/>
          </a:p>
        </p:txBody>
      </p:sp>
      <p:pic>
        <p:nvPicPr>
          <p:cNvPr id="4" name="Content Placeholder 3">
            <a:extLst>
              <a:ext uri="{FF2B5EF4-FFF2-40B4-BE49-F238E27FC236}">
                <a16:creationId xmlns:a16="http://schemas.microsoft.com/office/drawing/2014/main" id="{26007549-6853-4926-AAE7-172C675BF3C7}"/>
              </a:ext>
            </a:extLst>
          </p:cNvPr>
          <p:cNvPicPr>
            <a:picLocks noGrp="1" noChangeAspect="1"/>
          </p:cNvPicPr>
          <p:nvPr>
            <p:ph idx="1"/>
          </p:nvPr>
        </p:nvPicPr>
        <p:blipFill>
          <a:blip r:embed="rId2"/>
          <a:stretch>
            <a:fillRect/>
          </a:stretch>
        </p:blipFill>
        <p:spPr>
          <a:xfrm>
            <a:off x="2870936" y="1955654"/>
            <a:ext cx="6450127" cy="1176630"/>
          </a:xfrm>
          <a:prstGeom prst="rect">
            <a:avLst/>
          </a:prstGeom>
        </p:spPr>
      </p:pic>
      <p:sp>
        <p:nvSpPr>
          <p:cNvPr id="5" name="Rectangle: Rounded Corners 4">
            <a:hlinkClick r:id="rId3" action="ppaction://hlinksldjump"/>
            <a:extLst>
              <a:ext uri="{FF2B5EF4-FFF2-40B4-BE49-F238E27FC236}">
                <a16:creationId xmlns:a16="http://schemas.microsoft.com/office/drawing/2014/main" id="{9544CAE9-7A7E-4FD7-93DF-1C65FA426808}"/>
              </a:ext>
            </a:extLst>
          </p:cNvPr>
          <p:cNvSpPr/>
          <p:nvPr/>
        </p:nvSpPr>
        <p:spPr>
          <a:xfrm>
            <a:off x="5019675" y="2971800"/>
            <a:ext cx="1962150" cy="1476375"/>
          </a:xfrm>
          <a:prstGeom prst="round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CA" sz="2800" dirty="0">
                <a:ln w="0"/>
                <a:solidFill>
                  <a:schemeClr val="tx1"/>
                </a:solidFill>
                <a:effectLst>
                  <a:outerShdw blurRad="38100" dist="19050" dir="2700000" algn="tl" rotWithShape="0">
                    <a:schemeClr val="dk1">
                      <a:alpha val="40000"/>
                    </a:schemeClr>
                  </a:outerShdw>
                </a:effectLst>
              </a:rPr>
              <a:t>Click here to try again.</a:t>
            </a:r>
            <a:endParaRPr lang="en-US" sz="280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223520137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30461-7E2D-47BE-8EC4-21959761569A}"/>
              </a:ext>
            </a:extLst>
          </p:cNvPr>
          <p:cNvSpPr>
            <a:spLocks noGrp="1"/>
          </p:cNvSpPr>
          <p:nvPr>
            <p:ph type="title"/>
          </p:nvPr>
        </p:nvSpPr>
        <p:spPr/>
        <p:txBody>
          <a:bodyPr/>
          <a:lstStyle/>
          <a:p>
            <a:endParaRPr lang="en-US"/>
          </a:p>
        </p:txBody>
      </p:sp>
      <p:pic>
        <p:nvPicPr>
          <p:cNvPr id="4" name="Content Placeholder 3">
            <a:extLst>
              <a:ext uri="{FF2B5EF4-FFF2-40B4-BE49-F238E27FC236}">
                <a16:creationId xmlns:a16="http://schemas.microsoft.com/office/drawing/2014/main" id="{26007549-6853-4926-AAE7-172C675BF3C7}"/>
              </a:ext>
            </a:extLst>
          </p:cNvPr>
          <p:cNvPicPr>
            <a:picLocks noGrp="1" noChangeAspect="1"/>
          </p:cNvPicPr>
          <p:nvPr>
            <p:ph idx="1"/>
          </p:nvPr>
        </p:nvPicPr>
        <p:blipFill>
          <a:blip r:embed="rId2"/>
          <a:stretch>
            <a:fillRect/>
          </a:stretch>
        </p:blipFill>
        <p:spPr>
          <a:xfrm>
            <a:off x="2870936" y="1955654"/>
            <a:ext cx="6450127" cy="1176630"/>
          </a:xfrm>
          <a:prstGeom prst="rect">
            <a:avLst/>
          </a:prstGeom>
        </p:spPr>
      </p:pic>
      <p:sp>
        <p:nvSpPr>
          <p:cNvPr id="5" name="Rectangle: Rounded Corners 4">
            <a:hlinkClick r:id="rId3" action="ppaction://hlinksldjump"/>
            <a:extLst>
              <a:ext uri="{FF2B5EF4-FFF2-40B4-BE49-F238E27FC236}">
                <a16:creationId xmlns:a16="http://schemas.microsoft.com/office/drawing/2014/main" id="{9544CAE9-7A7E-4FD7-93DF-1C65FA426808}"/>
              </a:ext>
            </a:extLst>
          </p:cNvPr>
          <p:cNvSpPr/>
          <p:nvPr/>
        </p:nvSpPr>
        <p:spPr>
          <a:xfrm>
            <a:off x="5019675" y="2971800"/>
            <a:ext cx="1962150" cy="1476375"/>
          </a:xfrm>
          <a:prstGeom prst="round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CA" sz="2800" dirty="0">
                <a:ln w="0"/>
                <a:solidFill>
                  <a:schemeClr val="tx1"/>
                </a:solidFill>
                <a:effectLst>
                  <a:outerShdw blurRad="38100" dist="19050" dir="2700000" algn="tl" rotWithShape="0">
                    <a:schemeClr val="dk1">
                      <a:alpha val="40000"/>
                    </a:schemeClr>
                  </a:outerShdw>
                </a:effectLst>
              </a:rPr>
              <a:t>Click here to try again.</a:t>
            </a:r>
            <a:endParaRPr lang="en-US" sz="280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0668284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30461-7E2D-47BE-8EC4-21959761569A}"/>
              </a:ext>
            </a:extLst>
          </p:cNvPr>
          <p:cNvSpPr>
            <a:spLocks noGrp="1"/>
          </p:cNvSpPr>
          <p:nvPr>
            <p:ph type="title"/>
          </p:nvPr>
        </p:nvSpPr>
        <p:spPr/>
        <p:txBody>
          <a:bodyPr/>
          <a:lstStyle/>
          <a:p>
            <a:endParaRPr lang="en-US"/>
          </a:p>
        </p:txBody>
      </p:sp>
      <p:pic>
        <p:nvPicPr>
          <p:cNvPr id="4" name="Content Placeholder 3">
            <a:extLst>
              <a:ext uri="{FF2B5EF4-FFF2-40B4-BE49-F238E27FC236}">
                <a16:creationId xmlns:a16="http://schemas.microsoft.com/office/drawing/2014/main" id="{26007549-6853-4926-AAE7-172C675BF3C7}"/>
              </a:ext>
            </a:extLst>
          </p:cNvPr>
          <p:cNvPicPr>
            <a:picLocks noGrp="1" noChangeAspect="1"/>
          </p:cNvPicPr>
          <p:nvPr>
            <p:ph idx="1"/>
          </p:nvPr>
        </p:nvPicPr>
        <p:blipFill>
          <a:blip r:embed="rId2"/>
          <a:stretch>
            <a:fillRect/>
          </a:stretch>
        </p:blipFill>
        <p:spPr>
          <a:xfrm>
            <a:off x="2870936" y="1955654"/>
            <a:ext cx="6450127" cy="1176630"/>
          </a:xfrm>
          <a:prstGeom prst="rect">
            <a:avLst/>
          </a:prstGeom>
        </p:spPr>
      </p:pic>
      <p:sp>
        <p:nvSpPr>
          <p:cNvPr id="5" name="Rectangle: Rounded Corners 4">
            <a:hlinkClick r:id="rId3" action="ppaction://hlinksldjump"/>
            <a:extLst>
              <a:ext uri="{FF2B5EF4-FFF2-40B4-BE49-F238E27FC236}">
                <a16:creationId xmlns:a16="http://schemas.microsoft.com/office/drawing/2014/main" id="{9544CAE9-7A7E-4FD7-93DF-1C65FA426808}"/>
              </a:ext>
            </a:extLst>
          </p:cNvPr>
          <p:cNvSpPr/>
          <p:nvPr/>
        </p:nvSpPr>
        <p:spPr>
          <a:xfrm>
            <a:off x="5019675" y="2971800"/>
            <a:ext cx="1962150" cy="1476375"/>
          </a:xfrm>
          <a:prstGeom prst="round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CA" sz="2800" dirty="0">
                <a:ln w="0"/>
                <a:solidFill>
                  <a:schemeClr val="tx1"/>
                </a:solidFill>
                <a:effectLst>
                  <a:outerShdw blurRad="38100" dist="19050" dir="2700000" algn="tl" rotWithShape="0">
                    <a:schemeClr val="dk1">
                      <a:alpha val="40000"/>
                    </a:schemeClr>
                  </a:outerShdw>
                </a:effectLst>
              </a:rPr>
              <a:t>Click here to try again.</a:t>
            </a:r>
            <a:endParaRPr lang="en-US" sz="280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25198953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30461-7E2D-47BE-8EC4-21959761569A}"/>
              </a:ext>
            </a:extLst>
          </p:cNvPr>
          <p:cNvSpPr>
            <a:spLocks noGrp="1"/>
          </p:cNvSpPr>
          <p:nvPr>
            <p:ph type="title"/>
          </p:nvPr>
        </p:nvSpPr>
        <p:spPr/>
        <p:txBody>
          <a:bodyPr/>
          <a:lstStyle/>
          <a:p>
            <a:endParaRPr lang="en-US"/>
          </a:p>
        </p:txBody>
      </p:sp>
      <p:pic>
        <p:nvPicPr>
          <p:cNvPr id="4" name="Content Placeholder 3">
            <a:extLst>
              <a:ext uri="{FF2B5EF4-FFF2-40B4-BE49-F238E27FC236}">
                <a16:creationId xmlns:a16="http://schemas.microsoft.com/office/drawing/2014/main" id="{26007549-6853-4926-AAE7-172C675BF3C7}"/>
              </a:ext>
            </a:extLst>
          </p:cNvPr>
          <p:cNvPicPr>
            <a:picLocks noGrp="1" noChangeAspect="1"/>
          </p:cNvPicPr>
          <p:nvPr>
            <p:ph idx="1"/>
          </p:nvPr>
        </p:nvPicPr>
        <p:blipFill>
          <a:blip r:embed="rId2"/>
          <a:stretch>
            <a:fillRect/>
          </a:stretch>
        </p:blipFill>
        <p:spPr>
          <a:xfrm>
            <a:off x="2870936" y="1955654"/>
            <a:ext cx="6450127" cy="1176630"/>
          </a:xfrm>
          <a:prstGeom prst="rect">
            <a:avLst/>
          </a:prstGeom>
        </p:spPr>
      </p:pic>
      <p:sp>
        <p:nvSpPr>
          <p:cNvPr id="5" name="Rectangle: Rounded Corners 4">
            <a:hlinkClick r:id="rId3" action="ppaction://hlinksldjump"/>
            <a:extLst>
              <a:ext uri="{FF2B5EF4-FFF2-40B4-BE49-F238E27FC236}">
                <a16:creationId xmlns:a16="http://schemas.microsoft.com/office/drawing/2014/main" id="{9544CAE9-7A7E-4FD7-93DF-1C65FA426808}"/>
              </a:ext>
            </a:extLst>
          </p:cNvPr>
          <p:cNvSpPr/>
          <p:nvPr/>
        </p:nvSpPr>
        <p:spPr>
          <a:xfrm>
            <a:off x="5019675" y="2971800"/>
            <a:ext cx="1962150" cy="1476375"/>
          </a:xfrm>
          <a:prstGeom prst="round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CA" sz="2800" dirty="0">
                <a:ln w="0"/>
                <a:solidFill>
                  <a:schemeClr val="tx1"/>
                </a:solidFill>
                <a:effectLst>
                  <a:outerShdw blurRad="38100" dist="19050" dir="2700000" algn="tl" rotWithShape="0">
                    <a:schemeClr val="dk1">
                      <a:alpha val="40000"/>
                    </a:schemeClr>
                  </a:outerShdw>
                </a:effectLst>
              </a:rPr>
              <a:t>Click here to try again.</a:t>
            </a:r>
            <a:endParaRPr lang="en-US" sz="280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8756274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9699</TotalTime>
  <Words>958</Words>
  <Application>Microsoft Office PowerPoint</Application>
  <PresentationFormat>Widescreen</PresentationFormat>
  <Paragraphs>125</Paragraphs>
  <Slides>33</Slides>
  <Notes>1</Notes>
  <HiddenSlides>0</HiddenSlides>
  <MMClips>3</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33</vt:i4>
      </vt:variant>
    </vt:vector>
  </HeadingPairs>
  <TitlesOfParts>
    <vt:vector size="41" baseType="lpstr">
      <vt:lpstr>Arial</vt:lpstr>
      <vt:lpstr>Calibri</vt:lpstr>
      <vt:lpstr>Calibri Light</vt:lpstr>
      <vt:lpstr>Cooper Black</vt:lpstr>
      <vt:lpstr>Segoe UI</vt:lpstr>
      <vt:lpstr>Times New Roman</vt:lpstr>
      <vt:lpstr>Tw Cen MT</vt:lpstr>
      <vt:lpstr>office theme</vt:lpstr>
      <vt:lpstr>Entrepreneur Local Learning Centers</vt:lpstr>
      <vt:lpstr>SEMINAR 2: CONFIRM YOUR BUSINESS IDEA</vt:lpstr>
      <vt:lpstr>Value Propositions </vt:lpstr>
      <vt:lpstr>                       Customers </vt:lpstr>
      <vt:lpstr>                         Revenues</vt:lpstr>
      <vt:lpstr>                 Activities and Resources </vt:lpstr>
      <vt:lpstr>                                     Cost</vt:lpstr>
      <vt:lpstr>                     Commitment </vt:lpstr>
      <vt:lpstr>       How to Deal with Business Stress</vt:lpstr>
      <vt:lpstr>5 Tips to Beat Business Stress</vt:lpstr>
      <vt:lpstr>                SELF-EVALUATION </vt:lpstr>
      <vt:lpstr>PowerPoint Presentation</vt:lpstr>
      <vt:lpstr>PowerPoint Presentation</vt:lpstr>
      <vt:lpstr>PowerPoint Presentation</vt:lpstr>
      <vt:lpstr>PowerPoint Presentation</vt:lpstr>
      <vt:lpstr>     How to Find Good Business Ideas</vt:lpstr>
      <vt:lpstr>Finding Good Business Ideas by Problem Storming</vt:lpstr>
      <vt:lpstr>                SELF-EVALUATION </vt:lpstr>
      <vt:lpstr>Common Mistakes When Creating Ideal Client Profiles</vt:lpstr>
      <vt:lpstr>What to Avoid in Creating Ideal Client Profiles (Qualities and characteristics)</vt:lpstr>
      <vt:lpstr>SELF-EVALUATION </vt:lpstr>
      <vt:lpstr>GLOSSARY</vt:lpstr>
      <vt:lpstr>PowerPoint Presentation</vt:lpstr>
      <vt:lpstr>The next Module will be: In Business, Manners Count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Robert</dc:creator>
  <cp:lastModifiedBy>Dave McMullen</cp:lastModifiedBy>
  <cp:revision>339</cp:revision>
  <dcterms:created xsi:type="dcterms:W3CDTF">2020-01-15T22:47:07Z</dcterms:created>
  <dcterms:modified xsi:type="dcterms:W3CDTF">2020-08-18T16:40:32Z</dcterms:modified>
</cp:coreProperties>
</file>