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8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71" r:id="rId16"/>
    <p:sldId id="272" r:id="rId17"/>
    <p:sldId id="275" r:id="rId18"/>
    <p:sldId id="276" r:id="rId19"/>
    <p:sldId id="277" r:id="rId20"/>
    <p:sldId id="280" r:id="rId21"/>
    <p:sldId id="268" r:id="rId22"/>
    <p:sldId id="269" r:id="rId23"/>
    <p:sldId id="281" r:id="rId24"/>
    <p:sldId id="282" r:id="rId25"/>
    <p:sldId id="273" r:id="rId26"/>
    <p:sldId id="274" r:id="rId27"/>
    <p:sldId id="283" r:id="rId28"/>
    <p:sldId id="284" r:id="rId29"/>
    <p:sldId id="278" r:id="rId30"/>
    <p:sldId id="279" r:id="rId31"/>
    <p:sldId id="285" r:id="rId32"/>
    <p:sldId id="28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ilan Baker" initials="KB" lastIdx="5" clrIdx="0">
    <p:extLst>
      <p:ext uri="{19B8F6BF-5375-455C-9EA6-DF929625EA0E}">
        <p15:presenceInfo xmlns:p15="http://schemas.microsoft.com/office/powerpoint/2012/main" userId="f55a0ce9be160cb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94667" autoAdjust="0"/>
  </p:normalViewPr>
  <p:slideViewPr>
    <p:cSldViewPr snapToGrid="0">
      <p:cViewPr varScale="1">
        <p:scale>
          <a:sx n="103" d="100"/>
          <a:sy n="103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04T14:40:21.768" idx="1">
    <p:pos x="10" y="10"/>
    <p:text>Is this too much info on one slide? I can put table 5-7 in a seperate slide, but then the recap is two slides long.</p:text>
    <p:extLst>
      <p:ext uri="{C676402C-5697-4E1C-873F-D02D1690AC5C}">
        <p15:threadingInfo xmlns:p15="http://schemas.microsoft.com/office/powerpoint/2012/main" timeZoneBias="30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04T16:41:21.992" idx="3">
    <p:pos x="10" y="10"/>
    <p:text>Wasn't able to discern what the correct answer here is. I put D as it follows the video but it could be A.</p:text>
    <p:extLst>
      <p:ext uri="{C676402C-5697-4E1C-873F-D02D1690AC5C}">
        <p15:threadingInfo xmlns:p15="http://schemas.microsoft.com/office/powerpoint/2012/main" timeZoneBias="30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04T18:11:08.226" idx="4">
    <p:pos x="10" y="10"/>
    <p:text>This is a recap to the 6:40 mark in line with what the word document says - the full video is 20 minutes. Can do a large recap of the whole things in needed.</p:text>
    <p:extLst>
      <p:ext uri="{C676402C-5697-4E1C-873F-D02D1690AC5C}">
        <p15:threadingInfo xmlns:p15="http://schemas.microsoft.com/office/powerpoint/2012/main" timeZoneBias="30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3E25CA-B0B9-48C9-8FBE-61D4B3FAE0BF}" type="doc">
      <dgm:prSet loTypeId="urn:microsoft.com/office/officeart/2011/layout/Tab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B10537E-15F9-4CDA-BEB8-4295C5D56506}">
      <dgm:prSet phldrT="[Text]"/>
      <dgm:spPr/>
      <dgm:t>
        <a:bodyPr/>
        <a:lstStyle/>
        <a:p>
          <a:r>
            <a:rPr lang="en-US" dirty="0"/>
            <a:t>5</a:t>
          </a:r>
        </a:p>
      </dgm:t>
    </dgm:pt>
    <dgm:pt modelId="{9CEBCF55-277B-4E43-81AD-577006775EF4}" type="parTrans" cxnId="{5FB22404-394D-47D2-A7FC-1716B99CDE09}">
      <dgm:prSet/>
      <dgm:spPr/>
      <dgm:t>
        <a:bodyPr/>
        <a:lstStyle/>
        <a:p>
          <a:endParaRPr lang="en-US"/>
        </a:p>
      </dgm:t>
    </dgm:pt>
    <dgm:pt modelId="{09F308B3-451D-4837-9D06-D56077B233D1}" type="sibTrans" cxnId="{5FB22404-394D-47D2-A7FC-1716B99CDE09}">
      <dgm:prSet/>
      <dgm:spPr/>
      <dgm:t>
        <a:bodyPr/>
        <a:lstStyle/>
        <a:p>
          <a:endParaRPr lang="en-US"/>
        </a:p>
      </dgm:t>
    </dgm:pt>
    <dgm:pt modelId="{1C0EE8DE-9DC9-4EAC-AA73-7992076AF82A}">
      <dgm:prSet phldrT="[Text]"/>
      <dgm:spPr/>
      <dgm:t>
        <a:bodyPr/>
        <a:lstStyle/>
        <a:p>
          <a:r>
            <a:rPr lang="en-US" dirty="0"/>
            <a:t>Managing Multiple Lines</a:t>
          </a:r>
        </a:p>
      </dgm:t>
    </dgm:pt>
    <dgm:pt modelId="{3656701D-3C74-4DE1-B84B-81DC8BAC917C}" type="parTrans" cxnId="{72D41D7C-0C64-459F-9BEA-594E3E5D2B0B}">
      <dgm:prSet/>
      <dgm:spPr/>
      <dgm:t>
        <a:bodyPr/>
        <a:lstStyle/>
        <a:p>
          <a:endParaRPr lang="en-US"/>
        </a:p>
      </dgm:t>
    </dgm:pt>
    <dgm:pt modelId="{59465911-6AB6-4AB2-87F8-C9C79E1886E2}" type="sibTrans" cxnId="{72D41D7C-0C64-459F-9BEA-594E3E5D2B0B}">
      <dgm:prSet/>
      <dgm:spPr/>
      <dgm:t>
        <a:bodyPr/>
        <a:lstStyle/>
        <a:p>
          <a:endParaRPr lang="en-US"/>
        </a:p>
      </dgm:t>
    </dgm:pt>
    <dgm:pt modelId="{42895670-6971-4331-9A1E-E02925D145A5}">
      <dgm:prSet phldrT="[Text]" custT="1"/>
      <dgm:spPr/>
      <dgm:t>
        <a:bodyPr/>
        <a:lstStyle/>
        <a:p>
          <a:r>
            <a:rPr lang="en-US" sz="1400" dirty="0"/>
            <a:t>Don’t forget who was first, and see what the callers prefer – to be put on hold, transferred, or to call back. In any case, your first caller should be your priority. </a:t>
          </a:r>
        </a:p>
      </dgm:t>
    </dgm:pt>
    <dgm:pt modelId="{B361EDD5-47BD-4274-9B90-B1DBF79A311C}" type="parTrans" cxnId="{D90DC5F2-10C1-4060-9C7E-C02ED3B6ACCB}">
      <dgm:prSet/>
      <dgm:spPr/>
      <dgm:t>
        <a:bodyPr/>
        <a:lstStyle/>
        <a:p>
          <a:endParaRPr lang="en-US"/>
        </a:p>
      </dgm:t>
    </dgm:pt>
    <dgm:pt modelId="{FABDE579-7542-4E29-B92A-12670CBDF974}" type="sibTrans" cxnId="{D90DC5F2-10C1-4060-9C7E-C02ED3B6ACCB}">
      <dgm:prSet/>
      <dgm:spPr/>
      <dgm:t>
        <a:bodyPr/>
        <a:lstStyle/>
        <a:p>
          <a:endParaRPr lang="en-US"/>
        </a:p>
      </dgm:t>
    </dgm:pt>
    <dgm:pt modelId="{42506073-4EB8-421C-91B9-800AB5687B9A}">
      <dgm:prSet phldrT="[Text]"/>
      <dgm:spPr/>
      <dgm:t>
        <a:bodyPr/>
        <a:lstStyle/>
        <a:p>
          <a:r>
            <a:rPr lang="en-US" dirty="0"/>
            <a:t>6</a:t>
          </a:r>
        </a:p>
      </dgm:t>
    </dgm:pt>
    <dgm:pt modelId="{C0409802-D93F-44E5-9610-CC4C417FF3BD}" type="parTrans" cxnId="{983B3D28-A215-4BA6-AB36-FBDBBB36690A}">
      <dgm:prSet/>
      <dgm:spPr/>
      <dgm:t>
        <a:bodyPr/>
        <a:lstStyle/>
        <a:p>
          <a:endParaRPr lang="en-US"/>
        </a:p>
      </dgm:t>
    </dgm:pt>
    <dgm:pt modelId="{8A4A0745-C9B6-4BF9-AF38-2EAC1AF7ABAB}" type="sibTrans" cxnId="{983B3D28-A215-4BA6-AB36-FBDBBB36690A}">
      <dgm:prSet/>
      <dgm:spPr/>
      <dgm:t>
        <a:bodyPr/>
        <a:lstStyle/>
        <a:p>
          <a:endParaRPr lang="en-US"/>
        </a:p>
      </dgm:t>
    </dgm:pt>
    <dgm:pt modelId="{23ABA71D-5A49-465C-B56F-FFEAB548E6D1}">
      <dgm:prSet phldrT="[Text]"/>
      <dgm:spPr/>
      <dgm:t>
        <a:bodyPr/>
        <a:lstStyle/>
        <a:p>
          <a:r>
            <a:rPr lang="en-US" dirty="0"/>
            <a:t>Handling Difficult Callers</a:t>
          </a:r>
        </a:p>
      </dgm:t>
    </dgm:pt>
    <dgm:pt modelId="{91F08C6F-E62F-48D0-B379-89C24E91BD98}" type="parTrans" cxnId="{A8939E62-F384-4F4E-A4A0-F9633C70C146}">
      <dgm:prSet/>
      <dgm:spPr/>
      <dgm:t>
        <a:bodyPr/>
        <a:lstStyle/>
        <a:p>
          <a:endParaRPr lang="en-US"/>
        </a:p>
      </dgm:t>
    </dgm:pt>
    <dgm:pt modelId="{5E1B9AD7-AB57-4964-A3FE-F386925E5EBA}" type="sibTrans" cxnId="{A8939E62-F384-4F4E-A4A0-F9633C70C146}">
      <dgm:prSet/>
      <dgm:spPr/>
      <dgm:t>
        <a:bodyPr/>
        <a:lstStyle/>
        <a:p>
          <a:endParaRPr lang="en-US"/>
        </a:p>
      </dgm:t>
    </dgm:pt>
    <dgm:pt modelId="{4561839D-67F8-4BDB-963D-67406DF6D06C}">
      <dgm:prSet phldrT="[Text]" custT="1"/>
      <dgm:spPr/>
      <dgm:t>
        <a:bodyPr/>
        <a:lstStyle/>
        <a:p>
          <a:r>
            <a:rPr lang="en-US" sz="1400" dirty="0"/>
            <a:t>Dealing with an upset customer is a chance to turn it into a positive experience for them. Use the caller’s name, and give your name. Language is important – always use diplomatic words that can de-escalate the callers’ anger.  </a:t>
          </a:r>
        </a:p>
      </dgm:t>
    </dgm:pt>
    <dgm:pt modelId="{587652AF-3CF2-4221-BE9C-4AA064309CD5}" type="parTrans" cxnId="{C6921068-E361-4763-AE8D-B5231C441C82}">
      <dgm:prSet/>
      <dgm:spPr/>
      <dgm:t>
        <a:bodyPr/>
        <a:lstStyle/>
        <a:p>
          <a:endParaRPr lang="en-US"/>
        </a:p>
      </dgm:t>
    </dgm:pt>
    <dgm:pt modelId="{272D3003-0A0B-4156-8E0A-D108B036D461}" type="sibTrans" cxnId="{C6921068-E361-4763-AE8D-B5231C441C82}">
      <dgm:prSet/>
      <dgm:spPr/>
      <dgm:t>
        <a:bodyPr/>
        <a:lstStyle/>
        <a:p>
          <a:endParaRPr lang="en-US"/>
        </a:p>
      </dgm:t>
    </dgm:pt>
    <dgm:pt modelId="{A9B8D11B-D804-4D03-8FB4-456B141FCA92}">
      <dgm:prSet phldrT="[Text]"/>
      <dgm:spPr/>
      <dgm:t>
        <a:bodyPr/>
        <a:lstStyle/>
        <a:p>
          <a:r>
            <a:rPr lang="en-US" dirty="0"/>
            <a:t>7</a:t>
          </a:r>
        </a:p>
      </dgm:t>
    </dgm:pt>
    <dgm:pt modelId="{B3BE7CA8-51D7-466B-9CA2-6B0D9FFEE3F7}" type="parTrans" cxnId="{67D96DAF-5822-4621-BA16-471DE5A338BC}">
      <dgm:prSet/>
      <dgm:spPr/>
      <dgm:t>
        <a:bodyPr/>
        <a:lstStyle/>
        <a:p>
          <a:endParaRPr lang="en-US"/>
        </a:p>
      </dgm:t>
    </dgm:pt>
    <dgm:pt modelId="{D222B0EF-D40A-446C-9808-377AA892EE04}" type="sibTrans" cxnId="{67D96DAF-5822-4621-BA16-471DE5A338BC}">
      <dgm:prSet/>
      <dgm:spPr/>
      <dgm:t>
        <a:bodyPr/>
        <a:lstStyle/>
        <a:p>
          <a:endParaRPr lang="en-US"/>
        </a:p>
      </dgm:t>
    </dgm:pt>
    <dgm:pt modelId="{81E8C653-CE7F-4111-819C-3B7607862546}">
      <dgm:prSet phldrT="[Text]"/>
      <dgm:spPr/>
      <dgm:t>
        <a:bodyPr/>
        <a:lstStyle/>
        <a:p>
          <a:r>
            <a:rPr lang="en-US" dirty="0"/>
            <a:t>Screening Calls</a:t>
          </a:r>
        </a:p>
      </dgm:t>
    </dgm:pt>
    <dgm:pt modelId="{2121FCF3-608F-405F-9F61-514155C4E84F}" type="parTrans" cxnId="{77EC0CD3-C087-4F3C-908C-BAA1174E2646}">
      <dgm:prSet/>
      <dgm:spPr/>
      <dgm:t>
        <a:bodyPr/>
        <a:lstStyle/>
        <a:p>
          <a:endParaRPr lang="en-US"/>
        </a:p>
      </dgm:t>
    </dgm:pt>
    <dgm:pt modelId="{6E154EB3-D904-45C2-B3AB-21C7B8769458}" type="sibTrans" cxnId="{77EC0CD3-C087-4F3C-908C-BAA1174E2646}">
      <dgm:prSet/>
      <dgm:spPr/>
      <dgm:t>
        <a:bodyPr/>
        <a:lstStyle/>
        <a:p>
          <a:endParaRPr lang="en-US"/>
        </a:p>
      </dgm:t>
    </dgm:pt>
    <dgm:pt modelId="{31C2D5DB-FA22-486F-8116-0EE97CE23F1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dirty="0"/>
            <a:t>Ask the caller “May I tell him/her who is calling?” If appropriate, ask what the call is in regard to. </a:t>
          </a:r>
        </a:p>
      </dgm:t>
    </dgm:pt>
    <dgm:pt modelId="{C715C969-39C7-422F-B4A8-963AB1947F19}" type="parTrans" cxnId="{D6C20D54-34A4-473A-B2F4-5DAFBBB8EC95}">
      <dgm:prSet/>
      <dgm:spPr/>
      <dgm:t>
        <a:bodyPr/>
        <a:lstStyle/>
        <a:p>
          <a:endParaRPr lang="en-US"/>
        </a:p>
      </dgm:t>
    </dgm:pt>
    <dgm:pt modelId="{E6B8A10B-A9A0-4674-A8FF-B4681BAB5182}" type="sibTrans" cxnId="{D6C20D54-34A4-473A-B2F4-5DAFBBB8EC95}">
      <dgm:prSet/>
      <dgm:spPr/>
      <dgm:t>
        <a:bodyPr/>
        <a:lstStyle/>
        <a:p>
          <a:endParaRPr lang="en-US"/>
        </a:p>
      </dgm:t>
    </dgm:pt>
    <dgm:pt modelId="{3EC1EB8E-AF8B-465B-885E-0CDDBAA57165}">
      <dgm:prSet phldrT="[Text]" custT="1"/>
      <dgm:spPr/>
      <dgm:t>
        <a:bodyPr/>
        <a:lstStyle/>
        <a:p>
          <a:r>
            <a:rPr lang="en-US" sz="1400" dirty="0"/>
            <a:t>Be ready to take notes, as handling multiple calls requires organization.</a:t>
          </a:r>
        </a:p>
      </dgm:t>
    </dgm:pt>
    <dgm:pt modelId="{7C9F1C70-6D83-4F64-B348-B53659CD81D7}" type="parTrans" cxnId="{E8692C1F-0C37-4476-BEDC-7350D521308F}">
      <dgm:prSet/>
      <dgm:spPr/>
      <dgm:t>
        <a:bodyPr/>
        <a:lstStyle/>
        <a:p>
          <a:endParaRPr lang="en-US"/>
        </a:p>
      </dgm:t>
    </dgm:pt>
    <dgm:pt modelId="{0895566E-7DF7-46C2-AAC2-5B2CE676A24D}" type="sibTrans" cxnId="{E8692C1F-0C37-4476-BEDC-7350D521308F}">
      <dgm:prSet/>
      <dgm:spPr/>
      <dgm:t>
        <a:bodyPr/>
        <a:lstStyle/>
        <a:p>
          <a:endParaRPr lang="en-US"/>
        </a:p>
      </dgm:t>
    </dgm:pt>
    <dgm:pt modelId="{927F72E3-7176-43C9-9230-BACA3D648D1A}">
      <dgm:prSet phldrT="[Text]" custT="1"/>
      <dgm:spPr/>
      <dgm:t>
        <a:bodyPr/>
        <a:lstStyle/>
        <a:p>
          <a:r>
            <a:rPr lang="en-US" sz="1400" dirty="0"/>
            <a:t>A better alternative to saying “That’s not my job” would be “I’m not sure, let me find someone who knows”.</a:t>
          </a:r>
        </a:p>
      </dgm:t>
    </dgm:pt>
    <dgm:pt modelId="{3343E79B-9A93-421B-9A49-E67B39D73F33}" type="parTrans" cxnId="{16847E4C-5A4D-4781-B8DE-264A4D196831}">
      <dgm:prSet/>
      <dgm:spPr/>
      <dgm:t>
        <a:bodyPr/>
        <a:lstStyle/>
        <a:p>
          <a:endParaRPr lang="en-US"/>
        </a:p>
      </dgm:t>
    </dgm:pt>
    <dgm:pt modelId="{0293DDFD-8DF6-445A-8599-63D6014C4746}" type="sibTrans" cxnId="{16847E4C-5A4D-4781-B8DE-264A4D196831}">
      <dgm:prSet/>
      <dgm:spPr/>
      <dgm:t>
        <a:bodyPr/>
        <a:lstStyle/>
        <a:p>
          <a:endParaRPr lang="en-US"/>
        </a:p>
      </dgm:t>
    </dgm:pt>
    <dgm:pt modelId="{F53587A2-994A-44F0-BE74-B989B1CF8F2B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dirty="0"/>
            <a:t>During the transferring process, keep the caller abreast of whether the called party is available or not, so that they may tell you if they would like you to take a message, voicemail, or some other option. Don’t assume what they want. </a:t>
          </a:r>
        </a:p>
      </dgm:t>
    </dgm:pt>
    <dgm:pt modelId="{598DA275-C79D-40F8-B17B-DB31930C021B}" type="parTrans" cxnId="{58EFF897-3A67-4734-8A2B-99F833989B76}">
      <dgm:prSet/>
      <dgm:spPr/>
      <dgm:t>
        <a:bodyPr/>
        <a:lstStyle/>
        <a:p>
          <a:endParaRPr lang="en-US"/>
        </a:p>
      </dgm:t>
    </dgm:pt>
    <dgm:pt modelId="{C8635F82-768C-43E8-8740-6883FAC1637C}" type="sibTrans" cxnId="{58EFF897-3A67-4734-8A2B-99F833989B76}">
      <dgm:prSet/>
      <dgm:spPr/>
      <dgm:t>
        <a:bodyPr/>
        <a:lstStyle/>
        <a:p>
          <a:endParaRPr lang="en-US"/>
        </a:p>
      </dgm:t>
    </dgm:pt>
    <dgm:pt modelId="{4A65EDBC-9E91-4A83-9351-8F031FB47ADE}" type="pres">
      <dgm:prSet presAssocID="{873E25CA-B0B9-48C9-8FBE-61D4B3FAE0BF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en-CA"/>
        </a:p>
      </dgm:t>
    </dgm:pt>
    <dgm:pt modelId="{2D928F1C-34FB-4759-BDD5-D8EDB7F2B010}" type="pres">
      <dgm:prSet presAssocID="{6B10537E-15F9-4CDA-BEB8-4295C5D56506}" presName="composite" presStyleCnt="0"/>
      <dgm:spPr/>
      <dgm:t>
        <a:bodyPr/>
        <a:lstStyle/>
        <a:p>
          <a:endParaRPr lang="en-CA"/>
        </a:p>
      </dgm:t>
    </dgm:pt>
    <dgm:pt modelId="{D58D3A71-2D8F-4404-A3D3-88F072E78186}" type="pres">
      <dgm:prSet presAssocID="{6B10537E-15F9-4CDA-BEB8-4295C5D56506}" presName="FirstChild" presStyleLbl="revTx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FA76FF45-AF3E-4E0B-B5B1-54E18163C548}" type="pres">
      <dgm:prSet presAssocID="{6B10537E-15F9-4CDA-BEB8-4295C5D56506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42B208EA-7655-48FC-B50A-2B685151926A}" type="pres">
      <dgm:prSet presAssocID="{6B10537E-15F9-4CDA-BEB8-4295C5D56506}" presName="Accent" presStyleLbl="parChTrans1D1" presStyleIdx="0" presStyleCnt="3"/>
      <dgm:spPr/>
      <dgm:t>
        <a:bodyPr/>
        <a:lstStyle/>
        <a:p>
          <a:endParaRPr lang="en-CA"/>
        </a:p>
      </dgm:t>
    </dgm:pt>
    <dgm:pt modelId="{791736B2-B84A-4B8F-92C9-7CBE4716D2B4}" type="pres">
      <dgm:prSet presAssocID="{6B10537E-15F9-4CDA-BEB8-4295C5D56506}" presName="Child" presStyleLbl="revTx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A9514307-37FF-4983-B20B-31CE71D22C3A}" type="pres">
      <dgm:prSet presAssocID="{09F308B3-451D-4837-9D06-D56077B233D1}" presName="sibTrans" presStyleCnt="0"/>
      <dgm:spPr/>
      <dgm:t>
        <a:bodyPr/>
        <a:lstStyle/>
        <a:p>
          <a:endParaRPr lang="en-CA"/>
        </a:p>
      </dgm:t>
    </dgm:pt>
    <dgm:pt modelId="{D5DEBE60-53E4-4A36-AC0F-2DB9C75B2A2C}" type="pres">
      <dgm:prSet presAssocID="{42506073-4EB8-421C-91B9-800AB5687B9A}" presName="composite" presStyleCnt="0"/>
      <dgm:spPr/>
      <dgm:t>
        <a:bodyPr/>
        <a:lstStyle/>
        <a:p>
          <a:endParaRPr lang="en-CA"/>
        </a:p>
      </dgm:t>
    </dgm:pt>
    <dgm:pt modelId="{BCEFC261-47EC-4A5C-9741-FE0A859ABFD6}" type="pres">
      <dgm:prSet presAssocID="{42506073-4EB8-421C-91B9-800AB5687B9A}" presName="FirstChild" presStyleLbl="revTx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AF370C3D-017C-44D6-9FA0-EBF728D4CD7C}" type="pres">
      <dgm:prSet presAssocID="{42506073-4EB8-421C-91B9-800AB5687B9A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4BF3D871-3D20-4792-B801-4B5857572DD9}" type="pres">
      <dgm:prSet presAssocID="{42506073-4EB8-421C-91B9-800AB5687B9A}" presName="Accent" presStyleLbl="parChTrans1D1" presStyleIdx="1" presStyleCnt="3"/>
      <dgm:spPr/>
      <dgm:t>
        <a:bodyPr/>
        <a:lstStyle/>
        <a:p>
          <a:endParaRPr lang="en-CA"/>
        </a:p>
      </dgm:t>
    </dgm:pt>
    <dgm:pt modelId="{1FCC3490-D161-40D3-83BA-0B191FB2F46B}" type="pres">
      <dgm:prSet presAssocID="{42506073-4EB8-421C-91B9-800AB5687B9A}" presName="Child" presStyleLbl="revTx" presStyleIdx="3" presStyleCnt="6" custScaleY="14519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64DC5FA1-F342-49C9-BD7A-B810BD5AE4B1}" type="pres">
      <dgm:prSet presAssocID="{8A4A0745-C9B6-4BF9-AF38-2EAC1AF7ABAB}" presName="sibTrans" presStyleCnt="0"/>
      <dgm:spPr/>
      <dgm:t>
        <a:bodyPr/>
        <a:lstStyle/>
        <a:p>
          <a:endParaRPr lang="en-CA"/>
        </a:p>
      </dgm:t>
    </dgm:pt>
    <dgm:pt modelId="{DA8C2537-A40A-4A30-A927-AB3DA0651CE0}" type="pres">
      <dgm:prSet presAssocID="{A9B8D11B-D804-4D03-8FB4-456B141FCA92}" presName="composite" presStyleCnt="0"/>
      <dgm:spPr/>
      <dgm:t>
        <a:bodyPr/>
        <a:lstStyle/>
        <a:p>
          <a:endParaRPr lang="en-CA"/>
        </a:p>
      </dgm:t>
    </dgm:pt>
    <dgm:pt modelId="{3D38362E-6C86-4C43-B75F-77737A4CBBDF}" type="pres">
      <dgm:prSet presAssocID="{A9B8D11B-D804-4D03-8FB4-456B141FCA92}" presName="FirstChild" presStyleLbl="revTx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9C799FFE-5EAC-4E63-86A4-E2B820637E18}" type="pres">
      <dgm:prSet presAssocID="{A9B8D11B-D804-4D03-8FB4-456B141FCA92}" presName="Parent" presStyleLbl="alignNode1" presStyleIdx="2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CA"/>
        </a:p>
      </dgm:t>
    </dgm:pt>
    <dgm:pt modelId="{88692AB0-B9FF-4180-89BC-FE5EC37F1B92}" type="pres">
      <dgm:prSet presAssocID="{A9B8D11B-D804-4D03-8FB4-456B141FCA92}" presName="Accent" presStyleLbl="parChTrans1D1" presStyleIdx="2" presStyleCnt="3"/>
      <dgm:spPr/>
      <dgm:t>
        <a:bodyPr/>
        <a:lstStyle/>
        <a:p>
          <a:endParaRPr lang="en-CA"/>
        </a:p>
      </dgm:t>
    </dgm:pt>
    <dgm:pt modelId="{F548FF7C-2FB1-42B4-A2FD-97C8400F600B}" type="pres">
      <dgm:prSet presAssocID="{A9B8D11B-D804-4D03-8FB4-456B141FCA92}" presName="Child" presStyleLbl="revTx" presStyleIdx="5" presStyleCnt="6" custLinFactNeighborY="4056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CA"/>
        </a:p>
      </dgm:t>
    </dgm:pt>
  </dgm:ptLst>
  <dgm:cxnLst>
    <dgm:cxn modelId="{F17176CD-57AD-4BA3-80F4-B24C044BB9C4}" type="presOf" srcId="{42506073-4EB8-421C-91B9-800AB5687B9A}" destId="{AF370C3D-017C-44D6-9FA0-EBF728D4CD7C}" srcOrd="0" destOrd="0" presId="urn:microsoft.com/office/officeart/2011/layout/TabList"/>
    <dgm:cxn modelId="{848C8C22-A892-4663-9FC9-696EE2E1A3FB}" type="presOf" srcId="{873E25CA-B0B9-48C9-8FBE-61D4B3FAE0BF}" destId="{4A65EDBC-9E91-4A83-9351-8F031FB47ADE}" srcOrd="0" destOrd="0" presId="urn:microsoft.com/office/officeart/2011/layout/TabList"/>
    <dgm:cxn modelId="{E8692C1F-0C37-4476-BEDC-7350D521308F}" srcId="{6B10537E-15F9-4CDA-BEB8-4295C5D56506}" destId="{3EC1EB8E-AF8B-465B-885E-0CDDBAA57165}" srcOrd="2" destOrd="0" parTransId="{7C9F1C70-6D83-4F64-B348-B53659CD81D7}" sibTransId="{0895566E-7DF7-46C2-AAC2-5B2CE676A24D}"/>
    <dgm:cxn modelId="{4335FBD9-363D-4722-B31F-6FBBF5BC0219}" type="presOf" srcId="{81E8C653-CE7F-4111-819C-3B7607862546}" destId="{3D38362E-6C86-4C43-B75F-77737A4CBBDF}" srcOrd="0" destOrd="0" presId="urn:microsoft.com/office/officeart/2011/layout/TabList"/>
    <dgm:cxn modelId="{C6921068-E361-4763-AE8D-B5231C441C82}" srcId="{42506073-4EB8-421C-91B9-800AB5687B9A}" destId="{4561839D-67F8-4BDB-963D-67406DF6D06C}" srcOrd="1" destOrd="0" parTransId="{587652AF-3CF2-4221-BE9C-4AA064309CD5}" sibTransId="{272D3003-0A0B-4156-8E0A-D108B036D461}"/>
    <dgm:cxn modelId="{D6C20D54-34A4-473A-B2F4-5DAFBBB8EC95}" srcId="{A9B8D11B-D804-4D03-8FB4-456B141FCA92}" destId="{31C2D5DB-FA22-486F-8116-0EE97CE23F17}" srcOrd="1" destOrd="0" parTransId="{C715C969-39C7-422F-B4A8-963AB1947F19}" sibTransId="{E6B8A10B-A9A0-4674-A8FF-B4681BAB5182}"/>
    <dgm:cxn modelId="{983B3D28-A215-4BA6-AB36-FBDBBB36690A}" srcId="{873E25CA-B0B9-48C9-8FBE-61D4B3FAE0BF}" destId="{42506073-4EB8-421C-91B9-800AB5687B9A}" srcOrd="1" destOrd="0" parTransId="{C0409802-D93F-44E5-9610-CC4C417FF3BD}" sibTransId="{8A4A0745-C9B6-4BF9-AF38-2EAC1AF7ABAB}"/>
    <dgm:cxn modelId="{7DD4F9F2-8E4C-4014-9D8F-F272601BC5DD}" type="presOf" srcId="{4561839D-67F8-4BDB-963D-67406DF6D06C}" destId="{1FCC3490-D161-40D3-83BA-0B191FB2F46B}" srcOrd="0" destOrd="0" presId="urn:microsoft.com/office/officeart/2011/layout/TabList"/>
    <dgm:cxn modelId="{58EFF897-3A67-4734-8A2B-99F833989B76}" srcId="{A9B8D11B-D804-4D03-8FB4-456B141FCA92}" destId="{F53587A2-994A-44F0-BE74-B989B1CF8F2B}" srcOrd="2" destOrd="0" parTransId="{598DA275-C79D-40F8-B17B-DB31930C021B}" sibTransId="{C8635F82-768C-43E8-8740-6883FAC1637C}"/>
    <dgm:cxn modelId="{72D41D7C-0C64-459F-9BEA-594E3E5D2B0B}" srcId="{6B10537E-15F9-4CDA-BEB8-4295C5D56506}" destId="{1C0EE8DE-9DC9-4EAC-AA73-7992076AF82A}" srcOrd="0" destOrd="0" parTransId="{3656701D-3C74-4DE1-B84B-81DC8BAC917C}" sibTransId="{59465911-6AB6-4AB2-87F8-C9C79E1886E2}"/>
    <dgm:cxn modelId="{77EC0CD3-C087-4F3C-908C-BAA1174E2646}" srcId="{A9B8D11B-D804-4D03-8FB4-456B141FCA92}" destId="{81E8C653-CE7F-4111-819C-3B7607862546}" srcOrd="0" destOrd="0" parTransId="{2121FCF3-608F-405F-9F61-514155C4E84F}" sibTransId="{6E154EB3-D904-45C2-B3AB-21C7B8769458}"/>
    <dgm:cxn modelId="{25E5F5E5-70DC-430C-9982-C101FF6AC056}" type="presOf" srcId="{1C0EE8DE-9DC9-4EAC-AA73-7992076AF82A}" destId="{D58D3A71-2D8F-4404-A3D3-88F072E78186}" srcOrd="0" destOrd="0" presId="urn:microsoft.com/office/officeart/2011/layout/TabList"/>
    <dgm:cxn modelId="{A8939E62-F384-4F4E-A4A0-F9633C70C146}" srcId="{42506073-4EB8-421C-91B9-800AB5687B9A}" destId="{23ABA71D-5A49-465C-B56F-FFEAB548E6D1}" srcOrd="0" destOrd="0" parTransId="{91F08C6F-E62F-48D0-B379-89C24E91BD98}" sibTransId="{5E1B9AD7-AB57-4964-A3FE-F386925E5EBA}"/>
    <dgm:cxn modelId="{D90DC5F2-10C1-4060-9C7E-C02ED3B6ACCB}" srcId="{6B10537E-15F9-4CDA-BEB8-4295C5D56506}" destId="{42895670-6971-4331-9A1E-E02925D145A5}" srcOrd="1" destOrd="0" parTransId="{B361EDD5-47BD-4274-9B90-B1DBF79A311C}" sibTransId="{FABDE579-7542-4E29-B92A-12670CBDF974}"/>
    <dgm:cxn modelId="{6816D107-5423-4CDB-A21D-53E4468ECF91}" type="presOf" srcId="{6B10537E-15F9-4CDA-BEB8-4295C5D56506}" destId="{FA76FF45-AF3E-4E0B-B5B1-54E18163C548}" srcOrd="0" destOrd="0" presId="urn:microsoft.com/office/officeart/2011/layout/TabList"/>
    <dgm:cxn modelId="{97570A2A-C701-4B03-8297-1CD0B33B76E1}" type="presOf" srcId="{42895670-6971-4331-9A1E-E02925D145A5}" destId="{791736B2-B84A-4B8F-92C9-7CBE4716D2B4}" srcOrd="0" destOrd="0" presId="urn:microsoft.com/office/officeart/2011/layout/TabList"/>
    <dgm:cxn modelId="{67D96DAF-5822-4621-BA16-471DE5A338BC}" srcId="{873E25CA-B0B9-48C9-8FBE-61D4B3FAE0BF}" destId="{A9B8D11B-D804-4D03-8FB4-456B141FCA92}" srcOrd="2" destOrd="0" parTransId="{B3BE7CA8-51D7-466B-9CA2-6B0D9FFEE3F7}" sibTransId="{D222B0EF-D40A-446C-9808-377AA892EE04}"/>
    <dgm:cxn modelId="{30F0EB0A-BE85-411E-A75A-AA55D0995273}" type="presOf" srcId="{3EC1EB8E-AF8B-465B-885E-0CDDBAA57165}" destId="{791736B2-B84A-4B8F-92C9-7CBE4716D2B4}" srcOrd="0" destOrd="1" presId="urn:microsoft.com/office/officeart/2011/layout/TabList"/>
    <dgm:cxn modelId="{B2348B49-05E3-4C64-A22D-1F5C65EE4497}" type="presOf" srcId="{31C2D5DB-FA22-486F-8116-0EE97CE23F17}" destId="{F548FF7C-2FB1-42B4-A2FD-97C8400F600B}" srcOrd="0" destOrd="0" presId="urn:microsoft.com/office/officeart/2011/layout/TabList"/>
    <dgm:cxn modelId="{F83EA6DB-A506-42E2-B7F7-CC6FCD83E91F}" type="presOf" srcId="{F53587A2-994A-44F0-BE74-B989B1CF8F2B}" destId="{F548FF7C-2FB1-42B4-A2FD-97C8400F600B}" srcOrd="0" destOrd="1" presId="urn:microsoft.com/office/officeart/2011/layout/TabList"/>
    <dgm:cxn modelId="{349677D4-3467-4235-831B-4B0728561889}" type="presOf" srcId="{A9B8D11B-D804-4D03-8FB4-456B141FCA92}" destId="{9C799FFE-5EAC-4E63-86A4-E2B820637E18}" srcOrd="0" destOrd="0" presId="urn:microsoft.com/office/officeart/2011/layout/TabList"/>
    <dgm:cxn modelId="{16847E4C-5A4D-4781-B8DE-264A4D196831}" srcId="{42506073-4EB8-421C-91B9-800AB5687B9A}" destId="{927F72E3-7176-43C9-9230-BACA3D648D1A}" srcOrd="2" destOrd="0" parTransId="{3343E79B-9A93-421B-9A49-E67B39D73F33}" sibTransId="{0293DDFD-8DF6-445A-8599-63D6014C4746}"/>
    <dgm:cxn modelId="{E27C2EA0-E38E-4EF4-B254-55B31BA37105}" type="presOf" srcId="{927F72E3-7176-43C9-9230-BACA3D648D1A}" destId="{1FCC3490-D161-40D3-83BA-0B191FB2F46B}" srcOrd="0" destOrd="1" presId="urn:microsoft.com/office/officeart/2011/layout/TabList"/>
    <dgm:cxn modelId="{5FB22404-394D-47D2-A7FC-1716B99CDE09}" srcId="{873E25CA-B0B9-48C9-8FBE-61D4B3FAE0BF}" destId="{6B10537E-15F9-4CDA-BEB8-4295C5D56506}" srcOrd="0" destOrd="0" parTransId="{9CEBCF55-277B-4E43-81AD-577006775EF4}" sibTransId="{09F308B3-451D-4837-9D06-D56077B233D1}"/>
    <dgm:cxn modelId="{CB3DFF98-B7A5-492F-B78D-2D7D1A3623F9}" type="presOf" srcId="{23ABA71D-5A49-465C-B56F-FFEAB548E6D1}" destId="{BCEFC261-47EC-4A5C-9741-FE0A859ABFD6}" srcOrd="0" destOrd="0" presId="urn:microsoft.com/office/officeart/2011/layout/TabList"/>
    <dgm:cxn modelId="{32AFBE64-DB29-4797-A91C-28EB08B9181E}" type="presParOf" srcId="{4A65EDBC-9E91-4A83-9351-8F031FB47ADE}" destId="{2D928F1C-34FB-4759-BDD5-D8EDB7F2B010}" srcOrd="0" destOrd="0" presId="urn:microsoft.com/office/officeart/2011/layout/TabList"/>
    <dgm:cxn modelId="{76380959-44E6-4CD6-841C-7C0A7661289D}" type="presParOf" srcId="{2D928F1C-34FB-4759-BDD5-D8EDB7F2B010}" destId="{D58D3A71-2D8F-4404-A3D3-88F072E78186}" srcOrd="0" destOrd="0" presId="urn:microsoft.com/office/officeart/2011/layout/TabList"/>
    <dgm:cxn modelId="{55A1DE3F-E1B0-4933-AC92-0C0A0F162A34}" type="presParOf" srcId="{2D928F1C-34FB-4759-BDD5-D8EDB7F2B010}" destId="{FA76FF45-AF3E-4E0B-B5B1-54E18163C548}" srcOrd="1" destOrd="0" presId="urn:microsoft.com/office/officeart/2011/layout/TabList"/>
    <dgm:cxn modelId="{58BB9D8C-728D-4881-A653-17FB976B096B}" type="presParOf" srcId="{2D928F1C-34FB-4759-BDD5-D8EDB7F2B010}" destId="{42B208EA-7655-48FC-B50A-2B685151926A}" srcOrd="2" destOrd="0" presId="urn:microsoft.com/office/officeart/2011/layout/TabList"/>
    <dgm:cxn modelId="{E3A07D65-B4E8-40A4-A325-D04AA6AF8394}" type="presParOf" srcId="{4A65EDBC-9E91-4A83-9351-8F031FB47ADE}" destId="{791736B2-B84A-4B8F-92C9-7CBE4716D2B4}" srcOrd="1" destOrd="0" presId="urn:microsoft.com/office/officeart/2011/layout/TabList"/>
    <dgm:cxn modelId="{0D1EC2EF-A0CC-4A3C-9F44-9218D91B9FD4}" type="presParOf" srcId="{4A65EDBC-9E91-4A83-9351-8F031FB47ADE}" destId="{A9514307-37FF-4983-B20B-31CE71D22C3A}" srcOrd="2" destOrd="0" presId="urn:microsoft.com/office/officeart/2011/layout/TabList"/>
    <dgm:cxn modelId="{F39CE53A-6FF6-4BB8-A7D5-D31B914D225B}" type="presParOf" srcId="{4A65EDBC-9E91-4A83-9351-8F031FB47ADE}" destId="{D5DEBE60-53E4-4A36-AC0F-2DB9C75B2A2C}" srcOrd="3" destOrd="0" presId="urn:microsoft.com/office/officeart/2011/layout/TabList"/>
    <dgm:cxn modelId="{1CA45A37-3C85-4EF8-9BEC-CC09EEA15935}" type="presParOf" srcId="{D5DEBE60-53E4-4A36-AC0F-2DB9C75B2A2C}" destId="{BCEFC261-47EC-4A5C-9741-FE0A859ABFD6}" srcOrd="0" destOrd="0" presId="urn:microsoft.com/office/officeart/2011/layout/TabList"/>
    <dgm:cxn modelId="{499C34DF-8E8B-42E5-9442-94B6D16F1F6F}" type="presParOf" srcId="{D5DEBE60-53E4-4A36-AC0F-2DB9C75B2A2C}" destId="{AF370C3D-017C-44D6-9FA0-EBF728D4CD7C}" srcOrd="1" destOrd="0" presId="urn:microsoft.com/office/officeart/2011/layout/TabList"/>
    <dgm:cxn modelId="{F9B00DF7-821E-403A-B13B-76ED68D87B9E}" type="presParOf" srcId="{D5DEBE60-53E4-4A36-AC0F-2DB9C75B2A2C}" destId="{4BF3D871-3D20-4792-B801-4B5857572DD9}" srcOrd="2" destOrd="0" presId="urn:microsoft.com/office/officeart/2011/layout/TabList"/>
    <dgm:cxn modelId="{3949FE00-E906-464F-B054-57F5A5E065CE}" type="presParOf" srcId="{4A65EDBC-9E91-4A83-9351-8F031FB47ADE}" destId="{1FCC3490-D161-40D3-83BA-0B191FB2F46B}" srcOrd="4" destOrd="0" presId="urn:microsoft.com/office/officeart/2011/layout/TabList"/>
    <dgm:cxn modelId="{A637FC8A-418C-49C5-BBDE-A48E6CF43743}" type="presParOf" srcId="{4A65EDBC-9E91-4A83-9351-8F031FB47ADE}" destId="{64DC5FA1-F342-49C9-BD7A-B810BD5AE4B1}" srcOrd="5" destOrd="0" presId="urn:microsoft.com/office/officeart/2011/layout/TabList"/>
    <dgm:cxn modelId="{1C3B2F7A-FC24-49A3-8CBB-66848E5F73B8}" type="presParOf" srcId="{4A65EDBC-9E91-4A83-9351-8F031FB47ADE}" destId="{DA8C2537-A40A-4A30-A927-AB3DA0651CE0}" srcOrd="6" destOrd="0" presId="urn:microsoft.com/office/officeart/2011/layout/TabList"/>
    <dgm:cxn modelId="{FDEED5A8-E8CF-4182-95BC-5B985E62387E}" type="presParOf" srcId="{DA8C2537-A40A-4A30-A927-AB3DA0651CE0}" destId="{3D38362E-6C86-4C43-B75F-77737A4CBBDF}" srcOrd="0" destOrd="0" presId="urn:microsoft.com/office/officeart/2011/layout/TabList"/>
    <dgm:cxn modelId="{56821D81-0F42-4AE8-AE7F-8C563813200B}" type="presParOf" srcId="{DA8C2537-A40A-4A30-A927-AB3DA0651CE0}" destId="{9C799FFE-5EAC-4E63-86A4-E2B820637E18}" srcOrd="1" destOrd="0" presId="urn:microsoft.com/office/officeart/2011/layout/TabList"/>
    <dgm:cxn modelId="{84582AFC-5EF9-474C-98DF-7659FEE3AE62}" type="presParOf" srcId="{DA8C2537-A40A-4A30-A927-AB3DA0651CE0}" destId="{88692AB0-B9FF-4180-89BC-FE5EC37F1B92}" srcOrd="2" destOrd="0" presId="urn:microsoft.com/office/officeart/2011/layout/TabList"/>
    <dgm:cxn modelId="{457A9314-0C09-4923-93F3-F002297E631E}" type="presParOf" srcId="{4A65EDBC-9E91-4A83-9351-8F031FB47ADE}" destId="{F548FF7C-2FB1-42B4-A2FD-97C8400F600B}" srcOrd="7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92AB0-B9FF-4180-89BC-FE5EC37F1B92}">
      <dsp:nvSpPr>
        <dsp:cNvPr id="0" name=""/>
        <dsp:cNvSpPr/>
      </dsp:nvSpPr>
      <dsp:spPr>
        <a:xfrm>
          <a:off x="0" y="3700355"/>
          <a:ext cx="5800435" cy="0"/>
        </a:xfrm>
        <a:prstGeom prst="line">
          <a:avLst/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F3D871-3D20-4792-B801-4B5857572DD9}">
      <dsp:nvSpPr>
        <dsp:cNvPr id="0" name=""/>
        <dsp:cNvSpPr/>
      </dsp:nvSpPr>
      <dsp:spPr>
        <a:xfrm>
          <a:off x="0" y="1872653"/>
          <a:ext cx="5800435" cy="0"/>
        </a:xfrm>
        <a:prstGeom prst="line">
          <a:avLst/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B208EA-7655-48FC-B50A-2B685151926A}">
      <dsp:nvSpPr>
        <dsp:cNvPr id="0" name=""/>
        <dsp:cNvSpPr/>
      </dsp:nvSpPr>
      <dsp:spPr>
        <a:xfrm>
          <a:off x="0" y="462798"/>
          <a:ext cx="5800435" cy="0"/>
        </a:xfrm>
        <a:prstGeom prst="line">
          <a:avLst/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8D3A71-2D8F-4404-A3D3-88F072E78186}">
      <dsp:nvSpPr>
        <dsp:cNvPr id="0" name=""/>
        <dsp:cNvSpPr/>
      </dsp:nvSpPr>
      <dsp:spPr>
        <a:xfrm>
          <a:off x="1508113" y="596"/>
          <a:ext cx="4292321" cy="462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Managing Multiple Lines</a:t>
          </a:r>
        </a:p>
      </dsp:txBody>
      <dsp:txXfrm>
        <a:off x="1508113" y="596"/>
        <a:ext cx="4292321" cy="462202"/>
      </dsp:txXfrm>
    </dsp:sp>
    <dsp:sp modelId="{FA76FF45-AF3E-4E0B-B5B1-54E18163C548}">
      <dsp:nvSpPr>
        <dsp:cNvPr id="0" name=""/>
        <dsp:cNvSpPr/>
      </dsp:nvSpPr>
      <dsp:spPr>
        <a:xfrm>
          <a:off x="0" y="596"/>
          <a:ext cx="1508113" cy="462202"/>
        </a:xfrm>
        <a:prstGeom prst="round2SameRect">
          <a:avLst>
            <a:gd name="adj1" fmla="val 16670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5</a:t>
          </a:r>
        </a:p>
      </dsp:txBody>
      <dsp:txXfrm>
        <a:off x="22567" y="23163"/>
        <a:ext cx="1462979" cy="439635"/>
      </dsp:txXfrm>
    </dsp:sp>
    <dsp:sp modelId="{791736B2-B84A-4B8F-92C9-7CBE4716D2B4}">
      <dsp:nvSpPr>
        <dsp:cNvPr id="0" name=""/>
        <dsp:cNvSpPr/>
      </dsp:nvSpPr>
      <dsp:spPr>
        <a:xfrm>
          <a:off x="0" y="462798"/>
          <a:ext cx="5800435" cy="924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Don’t forget who was first, and see what the callers prefer – to be put on hold, transferred, or to call back. In any case, your first caller should be your priority.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Be ready to take notes, as handling multiple calls requires organization.</a:t>
          </a:r>
        </a:p>
      </dsp:txBody>
      <dsp:txXfrm>
        <a:off x="0" y="462798"/>
        <a:ext cx="5800435" cy="924542"/>
      </dsp:txXfrm>
    </dsp:sp>
    <dsp:sp modelId="{BCEFC261-47EC-4A5C-9741-FE0A859ABFD6}">
      <dsp:nvSpPr>
        <dsp:cNvPr id="0" name=""/>
        <dsp:cNvSpPr/>
      </dsp:nvSpPr>
      <dsp:spPr>
        <a:xfrm>
          <a:off x="1508113" y="1410451"/>
          <a:ext cx="4292321" cy="462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Handling Difficult Callers</a:t>
          </a:r>
        </a:p>
      </dsp:txBody>
      <dsp:txXfrm>
        <a:off x="1508113" y="1410451"/>
        <a:ext cx="4292321" cy="462202"/>
      </dsp:txXfrm>
    </dsp:sp>
    <dsp:sp modelId="{AF370C3D-017C-44D6-9FA0-EBF728D4CD7C}">
      <dsp:nvSpPr>
        <dsp:cNvPr id="0" name=""/>
        <dsp:cNvSpPr/>
      </dsp:nvSpPr>
      <dsp:spPr>
        <a:xfrm>
          <a:off x="0" y="1410451"/>
          <a:ext cx="1508113" cy="462202"/>
        </a:xfrm>
        <a:prstGeom prst="round2SameRect">
          <a:avLst>
            <a:gd name="adj1" fmla="val 16670"/>
            <a:gd name="adj2" fmla="val 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6</a:t>
          </a:r>
        </a:p>
      </dsp:txBody>
      <dsp:txXfrm>
        <a:off x="22567" y="1433018"/>
        <a:ext cx="1462979" cy="439635"/>
      </dsp:txXfrm>
    </dsp:sp>
    <dsp:sp modelId="{1FCC3490-D161-40D3-83BA-0B191FB2F46B}">
      <dsp:nvSpPr>
        <dsp:cNvPr id="0" name=""/>
        <dsp:cNvSpPr/>
      </dsp:nvSpPr>
      <dsp:spPr>
        <a:xfrm>
          <a:off x="0" y="1872653"/>
          <a:ext cx="5800435" cy="134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Dealing with an upset customer is a chance to turn it into a positive experience for them. Use the caller’s name, and give your name. Language is important – always use diplomatic words that can de-escalate the callers’ anger. 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A better alternative to saying “That’s not my job” would be “I’m not sure, let me find someone who knows”.</a:t>
          </a:r>
        </a:p>
      </dsp:txBody>
      <dsp:txXfrm>
        <a:off x="0" y="1872653"/>
        <a:ext cx="5800435" cy="1342390"/>
      </dsp:txXfrm>
    </dsp:sp>
    <dsp:sp modelId="{3D38362E-6C86-4C43-B75F-77737A4CBBDF}">
      <dsp:nvSpPr>
        <dsp:cNvPr id="0" name=""/>
        <dsp:cNvSpPr/>
      </dsp:nvSpPr>
      <dsp:spPr>
        <a:xfrm>
          <a:off x="1508113" y="3238153"/>
          <a:ext cx="4292321" cy="462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Screening Calls</a:t>
          </a:r>
        </a:p>
      </dsp:txBody>
      <dsp:txXfrm>
        <a:off x="1508113" y="3238153"/>
        <a:ext cx="4292321" cy="462202"/>
      </dsp:txXfrm>
    </dsp:sp>
    <dsp:sp modelId="{9C799FFE-5EAC-4E63-86A4-E2B820637E18}">
      <dsp:nvSpPr>
        <dsp:cNvPr id="0" name=""/>
        <dsp:cNvSpPr/>
      </dsp:nvSpPr>
      <dsp:spPr>
        <a:xfrm>
          <a:off x="0" y="3238153"/>
          <a:ext cx="1508113" cy="462202"/>
        </a:xfrm>
        <a:prstGeom prst="round2SameRect">
          <a:avLst>
            <a:gd name="adj1" fmla="val 16670"/>
            <a:gd name="adj2" fmla="val 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7</a:t>
          </a:r>
        </a:p>
      </dsp:txBody>
      <dsp:txXfrm>
        <a:off x="22567" y="3260720"/>
        <a:ext cx="1462979" cy="439635"/>
      </dsp:txXfrm>
    </dsp:sp>
    <dsp:sp modelId="{F548FF7C-2FB1-42B4-A2FD-97C8400F600B}">
      <dsp:nvSpPr>
        <dsp:cNvPr id="0" name=""/>
        <dsp:cNvSpPr/>
      </dsp:nvSpPr>
      <dsp:spPr>
        <a:xfrm>
          <a:off x="0" y="3700952"/>
          <a:ext cx="5800435" cy="924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400" kern="1200" dirty="0"/>
            <a:t>Ask the caller “May I tell him/her who is calling?” If appropriate, ask what the call is in regard to.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400" kern="1200" dirty="0"/>
            <a:t>During the transferring process, keep the caller abreast of whether the called party is available or not, so that they may tell you if they would like you to take a message, voicemail, or some other option. Don’t assume what they want. </a:t>
          </a:r>
        </a:p>
      </dsp:txBody>
      <dsp:txXfrm>
        <a:off x="0" y="3700952"/>
        <a:ext cx="5800435" cy="924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103B56-C9DF-4BAF-A570-4F0EA8330943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DFDFFD-8BB5-4FA8-A6A8-2F6C677EC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444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7893C85-EB2E-4318-901C-A3AB50D25613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7520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42DEE-7ABA-493E-AF55-E82D4BA2B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E50D2B-CEE0-4B4F-91B0-EF38F3C7D4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03C1D-E436-41E5-AC5F-1920C2DD3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91B3C-9661-4871-81C8-109C4A338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1B8BA-471A-449D-A45C-2871DCB41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098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6226C-2D4E-4E04-93B5-F349CD91B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94BDC-8C77-4B7A-9795-6B716FEC5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12571-D5A9-44D3-9170-82D1DF3BC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FE39F-6143-4F87-9CC3-1F0C485E6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B6AA4-4CFB-46B9-AEF4-262A30C0C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4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A6B8F-98DF-4FC4-8D70-38422C325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EC032F-6008-4BA4-82B6-B70534E3A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CDC9E-4CD9-47FE-826E-919FBDDCA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6E17-7EEB-4E92-B146-C0F3D20C1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571D5-5BE3-4F42-8E89-82F8F9173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51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A7C9-0CB3-41EF-98C1-EB9D95BB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8265E-B322-4629-92B0-C8FF1877B1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D2306D-CF93-4452-A3CC-651C1CD70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14B94-C991-4CFE-A1F9-86F051F1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8C9332-0741-4A73-9A2C-21A6C031F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80BFA-D52C-45AD-8B6A-1A016CCED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18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A903-79F4-48BB-804A-3F995FD1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E8085F-6801-4976-9BEB-5137199C26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B0D47-E705-4B69-B6D7-423A5C47A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6C64A9-4F48-421B-8DB3-B493F04FC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4917BC-AEC8-45AA-A8DA-34C5D4F97D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3D3446-C93E-4AF0-9985-D5D68D894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665E3A-26B0-4050-9C44-194C9F3DF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E845B9-FD34-4B73-B0D6-D556B1E80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322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FA6F5-A852-4141-BA3A-543D9CA76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DE812-0313-4C16-8EB1-58F0CE5AF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D79276-BC91-44C1-92A0-623365FB2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6075B0-2075-47A6-8FDF-757CC7E0B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93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1398B2-F236-4CA3-AE5F-5077ECC59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6D89A-3423-40FA-A7ED-0425CE596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1608C-681D-4957-9909-EB3C593E8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8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7E29E-67EE-4E80-9005-F118059B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DB5E4-0D50-49AF-AF8E-2A7898C0B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6524BC-02E6-48CD-A22A-FBBEC7A880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C0B91-8487-4E03-8611-B69164C22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589A2-5AD5-4BB2-9281-7658D4811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D5277-DBAF-4F0F-826A-CFA64AD7C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652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AA866-ECC2-4E92-8239-F92A56A65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41F9C-311B-4CE2-A927-4385EFBB92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F96017-A957-4273-9A2E-1900BAB894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208ED-23CA-43DA-AF18-4A07521FF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47D81-8538-4366-A49D-07D1814FE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1DDF0-BEEA-449E-AEDC-6D06A0027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72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2056D-F051-4AA2-A604-3DB51AAC3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207D85-3E77-4F32-A920-5BD46E9F2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25BAC-B562-45E3-A818-9224326BB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A7608-4E62-445C-8EAF-00CA6A564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A9B31-7394-4304-979D-DF7FA6AE3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595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EB059F-DAEB-4E6E-92EF-219C76C5F5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C887C2-686A-47BC-9E6B-9EA391B437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8C23C-CE2D-4E8D-B0C0-9A9516A99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094A4-C81E-419A-9131-74223C1EC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8D45A-A0A2-4B9E-878F-600C545D0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18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65D94B-1DE3-4165-8F4A-CEAAE6D62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B46962-35CB-4843-86E9-D3856E0417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22787-0649-47B8-BB07-92B9913471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39932-0FC3-4164-BEAC-8304CBFBFC24}" type="datetimeFigureOut">
              <a:rPr lang="en-US" smtClean="0"/>
              <a:t>8/18/2020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1A03A-7118-4F38-96A8-2050E8BBD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BAB1D-F7C6-476E-9802-CDE25F708C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ED7B2-B45C-4A06-B886-E929C992E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58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comments" Target="../comments/comment1.xml"/><Relationship Id="rId4" Type="http://schemas.openxmlformats.org/officeDocument/2006/relationships/image" Target="../media/image19.png"/><Relationship Id="rId9" Type="http://schemas.microsoft.com/office/2007/relationships/diagramDrawing" Target="../diagrams/drawing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4.xml"/><Relationship Id="rId4" Type="http://schemas.openxmlformats.org/officeDocument/2006/relationships/slide" Target="slide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9.sv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2.xml"/><Relationship Id="rId5" Type="http://schemas.openxmlformats.org/officeDocument/2006/relationships/slide" Target="slide25.xml"/><Relationship Id="rId4" Type="http://schemas.openxmlformats.org/officeDocument/2006/relationships/slide" Target="slide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comments" Target="../comments/comment3.xml"/><Relationship Id="rId5" Type="http://schemas.openxmlformats.org/officeDocument/2006/relationships/image" Target="../media/image19.sv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47814" y="299289"/>
            <a:ext cx="9120187" cy="1600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b="1" dirty="0">
                <a:latin typeface="Cooper Black" panose="0208090404030B020404" pitchFamily="18" charset="0"/>
                <a:cs typeface="Arial" panose="020B0604020202020204" pitchFamily="34" charset="0"/>
              </a:rPr>
              <a:t>Entrepreneur</a:t>
            </a:r>
            <a:br>
              <a:rPr lang="en-US" b="1" dirty="0">
                <a:latin typeface="Cooper Black" panose="0208090404030B020404" pitchFamily="18" charset="0"/>
                <a:cs typeface="Arial" panose="020B0604020202020204" pitchFamily="34" charset="0"/>
              </a:rPr>
            </a:br>
            <a:r>
              <a:rPr lang="en-US" b="1" dirty="0">
                <a:latin typeface="Cooper Black" panose="0208090404030B020404" pitchFamily="18" charset="0"/>
                <a:cs typeface="Arial" panose="020B0604020202020204" pitchFamily="34" charset="0"/>
              </a:rPr>
              <a:t>Local Learning Centers</a:t>
            </a:r>
            <a:endParaRPr lang="en-US" b="1" i="1" dirty="0">
              <a:latin typeface="Cooper Black" panose="0208090404030B020404" pitchFamily="18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6477000" y="4038600"/>
            <a:ext cx="1524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endParaRPr lang="en-US" sz="2800" b="1" kern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1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1" y="2444552"/>
            <a:ext cx="6297827" cy="1576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462" y="2682839"/>
            <a:ext cx="2939921" cy="2885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4561057"/>
            <a:ext cx="5334000" cy="190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56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FFE4B-AED1-48A2-8D62-5E7F3529D8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5400" b="1" smtClean="0">
                <a:latin typeface="Arial" panose="020B0604020202020204" pitchFamily="34" charset="0"/>
                <a:cs typeface="Arial" panose="020B0604020202020204" pitchFamily="34" charset="0"/>
              </a:rPr>
              <a:t>SEMINAR </a:t>
            </a:r>
            <a:r>
              <a:rPr lang="en-US" sz="5400" b="1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5400" b="1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BUSINESS, MANNERS COUNT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C297DA-47E6-43F1-889E-47F4566640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Are you dealing with suppliers, banks or customers? Following these basic rules of behaviour can help you build strong relationships in business.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02EE133E-893B-46B2-B628-DBAE134F15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" y="6181725"/>
            <a:ext cx="14954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547A1DF9-AEEB-4E74-81E2-F58E1E9433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038" y="6143625"/>
            <a:ext cx="638175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>
            <a:extLst>
              <a:ext uri="{FF2B5EF4-FFF2-40B4-BE49-F238E27FC236}">
                <a16:creationId xmlns:a16="http://schemas.microsoft.com/office/drawing/2014/main" id="{E9B82581-DACD-442F-B0B1-BA28F95842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00" y="6181725"/>
            <a:ext cx="2362200" cy="5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25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0762C-4C9E-417B-8E44-46D2E20B2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A" b="1" dirty="0">
                <a:latin typeface="Arial" panose="020B0604020202020204" pitchFamily="34" charset="0"/>
                <a:cs typeface="Arial" panose="020B0604020202020204" pitchFamily="34" charset="0"/>
              </a:rPr>
              <a:t>Appropriate Dress Code </a:t>
            </a: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8FC1E-2A19-41FE-B07D-250B69E4A512}"/>
              </a:ext>
            </a:extLst>
          </p:cNvPr>
          <p:cNvSpPr>
            <a:spLocks noGrp="1"/>
          </p:cNvSpPr>
          <p:nvPr>
            <p:ph idx="1"/>
          </p:nvPr>
        </p:nvSpPr>
        <p:spPr>
          <a:effectLst>
            <a:softEdge rad="0"/>
          </a:effectLst>
        </p:spPr>
        <p:txBody>
          <a:bodyPr/>
          <a:lstStyle/>
          <a:p>
            <a:pPr marL="0" indent="0">
              <a:buNone/>
            </a:pP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Make sure to dress formally when you meet clients, potential investors or your bank. Clean, pressed and appropriated clothing are always helpful in making a good first impression.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D26F91-278B-46C1-9899-F3413D39DF65}"/>
              </a:ext>
            </a:extLst>
          </p:cNvPr>
          <p:cNvSpPr txBox="1"/>
          <p:nvPr/>
        </p:nvSpPr>
        <p:spPr>
          <a:xfrm rot="20758832">
            <a:off x="849930" y="3739684"/>
            <a:ext cx="34678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/>
              <a:t>Tips to Remember: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90A702-03B8-4FF0-A2F8-DEF6F3FD4FEA}"/>
              </a:ext>
            </a:extLst>
          </p:cNvPr>
          <p:cNvSpPr txBox="1"/>
          <p:nvPr/>
        </p:nvSpPr>
        <p:spPr>
          <a:xfrm>
            <a:off x="1051954" y="4568661"/>
            <a:ext cx="65550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800" dirty="0"/>
              <a:t>Depending on the industry, you may dress less formally.</a:t>
            </a:r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076636-A8E0-43AC-BC9A-9157A1D387B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9746" y="3436498"/>
            <a:ext cx="2884054" cy="287540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510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82EAF-85DC-47FD-B04A-14C43791B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Handshake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FEC2E-4F4D-4B9F-842D-1F1BBE621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CA" dirty="0"/>
          </a:p>
          <a:p>
            <a:pPr marL="0" indent="0">
              <a:buNone/>
            </a:pPr>
            <a:endParaRPr lang="en-CA" dirty="0"/>
          </a:p>
          <a:p>
            <a:pPr marL="0" indent="0">
              <a:buNone/>
            </a:pPr>
            <a:endParaRPr lang="en-CA" dirty="0"/>
          </a:p>
          <a:p>
            <a:pPr marL="0" indent="0">
              <a:buNone/>
            </a:pPr>
            <a:r>
              <a:rPr lang="en-CA" dirty="0"/>
              <a:t>This is a very common gesture in a professional relationship. When you give a firm handshake, you are demonstrating that you are polite and confident.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343BD5-2DFA-4D9C-808E-2172C8E0883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516" y="1292350"/>
            <a:ext cx="2890982" cy="20344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8E306F-E7EF-4A9B-AE51-1B7C6E1AB3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31264">
            <a:off x="8343046" y="4314135"/>
            <a:ext cx="3248299" cy="219980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5368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9BAE-53F1-43C5-96E3-D258C5F21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A" b="1" dirty="0">
                <a:latin typeface="Arial" panose="020B0604020202020204" pitchFamily="34" charset="0"/>
                <a:cs typeface="Arial" panose="020B0604020202020204" pitchFamily="34" charset="0"/>
              </a:rPr>
              <a:t>Be On Time</a:t>
            </a: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B026-9986-425B-8549-56BB11C1E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/>
              <a:t>When you arrive on time to meetings, you show others that you value their time.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A070DC-A6E1-4F9C-B1E6-07E4DFEDB3A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712" y="2770632"/>
            <a:ext cx="2849880" cy="284988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0930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43039-38CE-4779-A52E-47AE6C169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A" b="1" dirty="0">
                <a:latin typeface="Arial" panose="020B0604020202020204" pitchFamily="34" charset="0"/>
                <a:cs typeface="Arial" panose="020B0604020202020204" pitchFamily="34" charset="0"/>
              </a:rPr>
              <a:t>Watch Your Language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78E77-A877-4A1E-B137-632D3BEF8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/>
              <a:t>Since you are in a professional atmosphere, be careful to avoid rude or offensive language. Choose your words wisely.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E4D0FD-210E-4BD9-9F99-1AB84393C497}"/>
              </a:ext>
            </a:extLst>
          </p:cNvPr>
          <p:cNvSpPr/>
          <p:nvPr/>
        </p:nvSpPr>
        <p:spPr>
          <a:xfrm rot="20802769">
            <a:off x="992441" y="3179340"/>
            <a:ext cx="29211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i="1" dirty="0"/>
              <a:t>Tips to Remember: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E56886-A043-4126-8696-A62751DD9FF2}"/>
              </a:ext>
            </a:extLst>
          </p:cNvPr>
          <p:cNvSpPr txBox="1"/>
          <p:nvPr/>
        </p:nvSpPr>
        <p:spPr>
          <a:xfrm>
            <a:off x="1325766" y="3842632"/>
            <a:ext cx="48830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Don’t forget to use “Please” and “Thank you”.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379CCC-6D58-4B01-80D0-4E446336F4C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705" y="2893221"/>
            <a:ext cx="4279392" cy="285292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7220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3BE9-F727-465A-9B6F-3D3777B85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A" b="1" dirty="0">
                <a:latin typeface="Arial" panose="020B0604020202020204" pitchFamily="34" charset="0"/>
                <a:cs typeface="Arial" panose="020B0604020202020204" pitchFamily="34" charset="0"/>
              </a:rPr>
              <a:t>No Phone During Meetings</a:t>
            </a: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F8113-1FBD-4BF5-85A4-D7C51EC87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It is disrespectful to others when you take calls, text or check your e-mails while you are in a meeting.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DDD27E-CC40-4C4A-9E5F-EA0B2C44EB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509" y="3336276"/>
            <a:ext cx="2540000" cy="2032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122009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04ECC-682A-4DC8-AE5B-E3B9E10F2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CA" sz="4800" b="1" dirty="0">
                <a:latin typeface="Arial" panose="020B0604020202020204" pitchFamily="34" charset="0"/>
                <a:cs typeface="Arial" panose="020B0604020202020204" pitchFamily="34" charset="0"/>
              </a:rPr>
              <a:t>Show Genuine Interest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561B516-461A-43D0-85C8-C6A8024E0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618" y="4308764"/>
            <a:ext cx="3658112" cy="25492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FD01A42-97ED-4881-8A45-4926879CD011}"/>
              </a:ext>
            </a:extLst>
          </p:cNvPr>
          <p:cNvSpPr/>
          <p:nvPr/>
        </p:nvSpPr>
        <p:spPr>
          <a:xfrm>
            <a:off x="838200" y="1825625"/>
            <a:ext cx="87429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keep eye contact, and focus on what others are saying. 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32B31D-7DE0-4050-996A-F1084F43BD0A}"/>
              </a:ext>
            </a:extLst>
          </p:cNvPr>
          <p:cNvSpPr/>
          <p:nvPr/>
        </p:nvSpPr>
        <p:spPr>
          <a:xfrm>
            <a:off x="838200" y="2323743"/>
            <a:ext cx="86356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CA" sz="24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questions and try to be </a:t>
            </a:r>
            <a:r>
              <a:rPr lang="en-CA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perceptive to the needs of others.</a:t>
            </a:r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A4AD1C4-7345-4E38-BC9E-D0E859950CF6}"/>
              </a:ext>
            </a:extLst>
          </p:cNvPr>
          <p:cNvSpPr/>
          <p:nvPr/>
        </p:nvSpPr>
        <p:spPr>
          <a:xfrm>
            <a:off x="838200" y="2854972"/>
            <a:ext cx="85459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allows</a:t>
            </a:r>
            <a:r>
              <a:rPr lang="en-CA" sz="24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them to express themselves without getting interrupted.</a:t>
            </a:r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10D870-D808-45CA-B48D-9ADA9898F2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417" y="4308764"/>
            <a:ext cx="2752437" cy="25492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12D143B3-EF63-4684-AA06-63F255863621}"/>
              </a:ext>
            </a:extLst>
          </p:cNvPr>
          <p:cNvGrpSpPr/>
          <p:nvPr/>
        </p:nvGrpSpPr>
        <p:grpSpPr>
          <a:xfrm>
            <a:off x="1607126" y="3833319"/>
            <a:ext cx="8110709" cy="470826"/>
            <a:chOff x="1607126" y="3833319"/>
            <a:chExt cx="8110709" cy="470826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2C81BA1-145F-408A-B733-51965E0695B0}"/>
                </a:ext>
              </a:extLst>
            </p:cNvPr>
            <p:cNvSpPr txBox="1"/>
            <p:nvPr/>
          </p:nvSpPr>
          <p:spPr>
            <a:xfrm>
              <a:off x="1607126" y="3833319"/>
              <a:ext cx="16810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Right: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7193312-8C8A-4712-9307-0B409410788A}"/>
                </a:ext>
              </a:extLst>
            </p:cNvPr>
            <p:cNvSpPr txBox="1"/>
            <p:nvPr/>
          </p:nvSpPr>
          <p:spPr>
            <a:xfrm>
              <a:off x="7759726" y="3842480"/>
              <a:ext cx="19581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Wrong</a:t>
              </a:r>
              <a:r>
                <a:rPr lang="en-US" sz="2400" dirty="0"/>
                <a:t>: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9053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E3BE1-00DA-4433-A62D-DDA83B831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Return Calls and Emails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98AC1-C247-4F6E-946C-4F40C38FE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/>
              <a:t>It is important to return messages shortly after receiving them. If you don’t do so, you give your clients reasons to choose other options. 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F777B0-AFDF-4CE6-BFF5-98C984146F5E}"/>
              </a:ext>
            </a:extLst>
          </p:cNvPr>
          <p:cNvSpPr/>
          <p:nvPr/>
        </p:nvSpPr>
        <p:spPr>
          <a:xfrm>
            <a:off x="5401558" y="5222856"/>
            <a:ext cx="661761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Chances are that they will receive speedy service from other businesses.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1C1A8F-2B53-4488-A296-EB92B40E05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94029"/>
            <a:ext cx="3784977" cy="37801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395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F4CDF-AA57-43F5-840D-9AB92F10C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A" b="1" dirty="0">
                <a:latin typeface="Arial" panose="020B0604020202020204" pitchFamily="34" charset="0"/>
                <a:cs typeface="Arial" panose="020B0604020202020204" pitchFamily="34" charset="0"/>
              </a:rPr>
              <a:t>Be Respectful with Commitments 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6836A1-00F0-4FE5-9C0F-5E0EDD7D1B1E}"/>
              </a:ext>
            </a:extLst>
          </p:cNvPr>
          <p:cNvSpPr/>
          <p:nvPr/>
        </p:nvSpPr>
        <p:spPr>
          <a:xfrm>
            <a:off x="838200" y="1825625"/>
            <a:ext cx="9127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what you promised to do. Remember that you are building a professional relationship. </a:t>
            </a:r>
            <a:endParaRPr lang="en-CA" sz="2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C2DEE2-B89C-4E82-893D-284BBB29627E}"/>
              </a:ext>
            </a:extLst>
          </p:cNvPr>
          <p:cNvSpPr/>
          <p:nvPr/>
        </p:nvSpPr>
        <p:spPr>
          <a:xfrm rot="20819571">
            <a:off x="1025237" y="4185960"/>
            <a:ext cx="29094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Tips to Remember</a:t>
            </a:r>
            <a:r>
              <a:rPr lang="en-US" i="1" dirty="0"/>
              <a:t>: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77A8E-E511-41BF-AF68-FECA9145813E}"/>
              </a:ext>
            </a:extLst>
          </p:cNvPr>
          <p:cNvSpPr/>
          <p:nvPr/>
        </p:nvSpPr>
        <p:spPr>
          <a:xfrm>
            <a:off x="1073728" y="4969122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your best to keep your promise, be honest if you cannot fulfill them. 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B255D59-CD40-4519-84C0-4EF8D6F960B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1380" y="4377093"/>
            <a:ext cx="2317244" cy="2317244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29D5795B-6A98-4C66-BCA3-11FF43F6CF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2682" y="2252537"/>
            <a:ext cx="3474130" cy="231724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4184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FA586-1DD3-4045-BCD3-08533EEF5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CA" sz="4800" b="1" dirty="0">
                <a:latin typeface="Arial" panose="020B0604020202020204" pitchFamily="34" charset="0"/>
                <a:cs typeface="Arial" panose="020B0604020202020204" pitchFamily="34" charset="0"/>
              </a:rPr>
              <a:t>Phone Etiquette Training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48DAF-DD7D-4B73-81D6-5A83D1BA0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 In Nunavik we have a different way of talking on the telephone. </a:t>
            </a: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  <a:hlinkClick r:id="rId2" action="ppaction://hlinksldjump"/>
              </a:rPr>
              <a:t>This video can help you talk professionally and win over customers.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E778E0-6350-43EE-8F84-FDDE277785B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090069"/>
            <a:ext cx="4912898" cy="3086894"/>
          </a:xfrm>
          <a:prstGeom prst="rect">
            <a:avLst/>
          </a:prstGeom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34327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BC6AD-F683-48AD-B1E0-060E9F32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056" y="7066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Phone Skills and Etiquette </a:t>
            </a:r>
          </a:p>
        </p:txBody>
      </p:sp>
      <p:pic>
        <p:nvPicPr>
          <p:cNvPr id="4" name="phone etiquette">
            <a:hlinkClick r:id="" action="ppaction://media"/>
            <a:extLst>
              <a:ext uri="{FF2B5EF4-FFF2-40B4-BE49-F238E27FC236}">
                <a16:creationId xmlns:a16="http://schemas.microsoft.com/office/drawing/2014/main" id="{C3D3DB7E-460C-4605-9A42-8B71DC9850E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40655" y="135371"/>
            <a:ext cx="797502" cy="598072"/>
          </a:xfrm>
        </p:spPr>
      </p:pic>
      <p:grpSp>
        <p:nvGrpSpPr>
          <p:cNvPr id="3" name="Group 2"/>
          <p:cNvGrpSpPr/>
          <p:nvPr/>
        </p:nvGrpSpPr>
        <p:grpSpPr>
          <a:xfrm>
            <a:off x="46433" y="1368903"/>
            <a:ext cx="5651788" cy="4623851"/>
            <a:chOff x="1" y="1369726"/>
            <a:chExt cx="5651788" cy="4623851"/>
          </a:xfrm>
        </p:grpSpPr>
        <p:sp>
          <p:nvSpPr>
            <p:cNvPr id="7" name="Straight Connector 6"/>
            <p:cNvSpPr/>
            <p:nvPr/>
          </p:nvSpPr>
          <p:spPr>
            <a:xfrm>
              <a:off x="1" y="5232411"/>
              <a:ext cx="5651788" cy="0"/>
            </a:xfrm>
            <a:prstGeom prst="line">
              <a:avLst/>
            </a:pr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Straight Connector 7"/>
            <p:cNvSpPr/>
            <p:nvPr/>
          </p:nvSpPr>
          <p:spPr>
            <a:xfrm>
              <a:off x="1" y="4071692"/>
              <a:ext cx="5651788" cy="0"/>
            </a:xfrm>
            <a:prstGeom prst="line">
              <a:avLst/>
            </a:pr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Straight Connector 8"/>
            <p:cNvSpPr/>
            <p:nvPr/>
          </p:nvSpPr>
          <p:spPr>
            <a:xfrm>
              <a:off x="1" y="2910972"/>
              <a:ext cx="5651788" cy="0"/>
            </a:xfrm>
            <a:prstGeom prst="line">
              <a:avLst/>
            </a:pr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Straight Connector 9"/>
            <p:cNvSpPr/>
            <p:nvPr/>
          </p:nvSpPr>
          <p:spPr>
            <a:xfrm>
              <a:off x="1" y="1750252"/>
              <a:ext cx="5651788" cy="0"/>
            </a:xfrm>
            <a:prstGeom prst="line">
              <a:avLst/>
            </a:pr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1469465" y="1369726"/>
              <a:ext cx="4182323" cy="380526"/>
            </a:xfrm>
            <a:custGeom>
              <a:avLst/>
              <a:gdLst>
                <a:gd name="connsiteX0" fmla="*/ 0 w 4182323"/>
                <a:gd name="connsiteY0" fmla="*/ 0 h 380526"/>
                <a:gd name="connsiteX1" fmla="*/ 4182323 w 4182323"/>
                <a:gd name="connsiteY1" fmla="*/ 0 h 380526"/>
                <a:gd name="connsiteX2" fmla="*/ 4182323 w 4182323"/>
                <a:gd name="connsiteY2" fmla="*/ 380526 h 380526"/>
                <a:gd name="connsiteX3" fmla="*/ 0 w 4182323"/>
                <a:gd name="connsiteY3" fmla="*/ 380526 h 380526"/>
                <a:gd name="connsiteX4" fmla="*/ 0 w 4182323"/>
                <a:gd name="connsiteY4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82323" h="380526">
                  <a:moveTo>
                    <a:pt x="0" y="0"/>
                  </a:moveTo>
                  <a:lnTo>
                    <a:pt x="4182323" y="0"/>
                  </a:lnTo>
                  <a:lnTo>
                    <a:pt x="4182323" y="380526"/>
                  </a:lnTo>
                  <a:lnTo>
                    <a:pt x="0" y="3805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8100" tIns="38100" rIns="38100" bIns="38100" numCol="1" spcCol="1270" anchor="b" anchorCtr="0">
              <a:noAutofit/>
            </a:bodyPr>
            <a:lstStyle/>
            <a:p>
              <a:pPr lvl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First Impressions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1" y="1369726"/>
              <a:ext cx="1469464" cy="380526"/>
            </a:xfrm>
            <a:custGeom>
              <a:avLst/>
              <a:gdLst>
                <a:gd name="connsiteX0" fmla="*/ 63434 w 1469464"/>
                <a:gd name="connsiteY0" fmla="*/ 0 h 380526"/>
                <a:gd name="connsiteX1" fmla="*/ 1406030 w 1469464"/>
                <a:gd name="connsiteY1" fmla="*/ 0 h 380526"/>
                <a:gd name="connsiteX2" fmla="*/ 1469464 w 1469464"/>
                <a:gd name="connsiteY2" fmla="*/ 63434 h 380526"/>
                <a:gd name="connsiteX3" fmla="*/ 1469464 w 1469464"/>
                <a:gd name="connsiteY3" fmla="*/ 380526 h 380526"/>
                <a:gd name="connsiteX4" fmla="*/ 1469464 w 1469464"/>
                <a:gd name="connsiteY4" fmla="*/ 380526 h 380526"/>
                <a:gd name="connsiteX5" fmla="*/ 0 w 1469464"/>
                <a:gd name="connsiteY5" fmla="*/ 380526 h 380526"/>
                <a:gd name="connsiteX6" fmla="*/ 0 w 1469464"/>
                <a:gd name="connsiteY6" fmla="*/ 380526 h 380526"/>
                <a:gd name="connsiteX7" fmla="*/ 0 w 1469464"/>
                <a:gd name="connsiteY7" fmla="*/ 63434 h 380526"/>
                <a:gd name="connsiteX8" fmla="*/ 63434 w 1469464"/>
                <a:gd name="connsiteY8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9464" h="380526">
                  <a:moveTo>
                    <a:pt x="63434" y="0"/>
                  </a:moveTo>
                  <a:lnTo>
                    <a:pt x="1406030" y="0"/>
                  </a:lnTo>
                  <a:cubicBezTo>
                    <a:pt x="1441064" y="0"/>
                    <a:pt x="1469464" y="28400"/>
                    <a:pt x="1469464" y="63434"/>
                  </a:cubicBezTo>
                  <a:lnTo>
                    <a:pt x="1469464" y="380526"/>
                  </a:lnTo>
                  <a:lnTo>
                    <a:pt x="1469464" y="380526"/>
                  </a:lnTo>
                  <a:lnTo>
                    <a:pt x="0" y="380526"/>
                  </a:lnTo>
                  <a:lnTo>
                    <a:pt x="0" y="380526"/>
                  </a:lnTo>
                  <a:lnTo>
                    <a:pt x="0" y="63434"/>
                  </a:lnTo>
                  <a:cubicBezTo>
                    <a:pt x="0" y="28400"/>
                    <a:pt x="28400" y="0"/>
                    <a:pt x="63434" y="0"/>
                  </a:cubicBezTo>
                  <a:close/>
                </a:path>
              </a:pathLst>
            </a:cu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6679" tIns="56679" rIns="56679" bIns="381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1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1" y="1750252"/>
              <a:ext cx="5651788" cy="761166"/>
            </a:xfrm>
            <a:custGeom>
              <a:avLst/>
              <a:gdLst>
                <a:gd name="connsiteX0" fmla="*/ 0 w 5651788"/>
                <a:gd name="connsiteY0" fmla="*/ 0 h 761166"/>
                <a:gd name="connsiteX1" fmla="*/ 5651788 w 5651788"/>
                <a:gd name="connsiteY1" fmla="*/ 0 h 761166"/>
                <a:gd name="connsiteX2" fmla="*/ 5651788 w 5651788"/>
                <a:gd name="connsiteY2" fmla="*/ 761166 h 761166"/>
                <a:gd name="connsiteX3" fmla="*/ 0 w 5651788"/>
                <a:gd name="connsiteY3" fmla="*/ 761166 h 761166"/>
                <a:gd name="connsiteX4" fmla="*/ 0 w 5651788"/>
                <a:gd name="connsiteY4" fmla="*/ 0 h 76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51788" h="761166">
                  <a:moveTo>
                    <a:pt x="0" y="0"/>
                  </a:moveTo>
                  <a:lnTo>
                    <a:pt x="5651788" y="0"/>
                  </a:lnTo>
                  <a:lnTo>
                    <a:pt x="5651788" y="761166"/>
                  </a:lnTo>
                  <a:lnTo>
                    <a:pt x="0" y="7611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4290" tIns="34290" rIns="34290" bIns="34290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400" kern="1200" dirty="0"/>
                <a:t>Answer promptly with a helpful attitude, having discontinued any conversations you were having beforehand. Always be courteous, no matter what they’re calling for.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1469465" y="2530446"/>
              <a:ext cx="4182323" cy="380526"/>
            </a:xfrm>
            <a:custGeom>
              <a:avLst/>
              <a:gdLst>
                <a:gd name="connsiteX0" fmla="*/ 0 w 4182323"/>
                <a:gd name="connsiteY0" fmla="*/ 0 h 380526"/>
                <a:gd name="connsiteX1" fmla="*/ 4182323 w 4182323"/>
                <a:gd name="connsiteY1" fmla="*/ 0 h 380526"/>
                <a:gd name="connsiteX2" fmla="*/ 4182323 w 4182323"/>
                <a:gd name="connsiteY2" fmla="*/ 380526 h 380526"/>
                <a:gd name="connsiteX3" fmla="*/ 0 w 4182323"/>
                <a:gd name="connsiteY3" fmla="*/ 380526 h 380526"/>
                <a:gd name="connsiteX4" fmla="*/ 0 w 4182323"/>
                <a:gd name="connsiteY4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82323" h="380526">
                  <a:moveTo>
                    <a:pt x="0" y="0"/>
                  </a:moveTo>
                  <a:lnTo>
                    <a:pt x="4182323" y="0"/>
                  </a:lnTo>
                  <a:lnTo>
                    <a:pt x="4182323" y="380526"/>
                  </a:lnTo>
                  <a:lnTo>
                    <a:pt x="0" y="3805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8100" tIns="38100" rIns="38100" bIns="38100" numCol="1" spcCol="1270" anchor="b" anchorCtr="0">
              <a:noAutofit/>
            </a:bodyPr>
            <a:lstStyle/>
            <a:p>
              <a:pPr lvl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Learning to Listen</a:t>
              </a:r>
            </a:p>
          </p:txBody>
        </p:sp>
        <p:sp>
          <p:nvSpPr>
            <p:cNvPr id="15" name="Freeform 14"/>
            <p:cNvSpPr/>
            <p:nvPr/>
          </p:nvSpPr>
          <p:spPr>
            <a:xfrm>
              <a:off x="1" y="2530446"/>
              <a:ext cx="1469464" cy="380526"/>
            </a:xfrm>
            <a:custGeom>
              <a:avLst/>
              <a:gdLst>
                <a:gd name="connsiteX0" fmla="*/ 63434 w 1469464"/>
                <a:gd name="connsiteY0" fmla="*/ 0 h 380526"/>
                <a:gd name="connsiteX1" fmla="*/ 1406030 w 1469464"/>
                <a:gd name="connsiteY1" fmla="*/ 0 h 380526"/>
                <a:gd name="connsiteX2" fmla="*/ 1469464 w 1469464"/>
                <a:gd name="connsiteY2" fmla="*/ 63434 h 380526"/>
                <a:gd name="connsiteX3" fmla="*/ 1469464 w 1469464"/>
                <a:gd name="connsiteY3" fmla="*/ 380526 h 380526"/>
                <a:gd name="connsiteX4" fmla="*/ 1469464 w 1469464"/>
                <a:gd name="connsiteY4" fmla="*/ 380526 h 380526"/>
                <a:gd name="connsiteX5" fmla="*/ 0 w 1469464"/>
                <a:gd name="connsiteY5" fmla="*/ 380526 h 380526"/>
                <a:gd name="connsiteX6" fmla="*/ 0 w 1469464"/>
                <a:gd name="connsiteY6" fmla="*/ 380526 h 380526"/>
                <a:gd name="connsiteX7" fmla="*/ 0 w 1469464"/>
                <a:gd name="connsiteY7" fmla="*/ 63434 h 380526"/>
                <a:gd name="connsiteX8" fmla="*/ 63434 w 1469464"/>
                <a:gd name="connsiteY8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9464" h="380526">
                  <a:moveTo>
                    <a:pt x="63434" y="0"/>
                  </a:moveTo>
                  <a:lnTo>
                    <a:pt x="1406030" y="0"/>
                  </a:lnTo>
                  <a:cubicBezTo>
                    <a:pt x="1441064" y="0"/>
                    <a:pt x="1469464" y="28400"/>
                    <a:pt x="1469464" y="63434"/>
                  </a:cubicBezTo>
                  <a:lnTo>
                    <a:pt x="1469464" y="380526"/>
                  </a:lnTo>
                  <a:lnTo>
                    <a:pt x="1469464" y="380526"/>
                  </a:lnTo>
                  <a:lnTo>
                    <a:pt x="0" y="380526"/>
                  </a:lnTo>
                  <a:lnTo>
                    <a:pt x="0" y="380526"/>
                  </a:lnTo>
                  <a:lnTo>
                    <a:pt x="0" y="63434"/>
                  </a:lnTo>
                  <a:cubicBezTo>
                    <a:pt x="0" y="28400"/>
                    <a:pt x="28400" y="0"/>
                    <a:pt x="63434" y="0"/>
                  </a:cubicBezTo>
                  <a:close/>
                </a:path>
              </a:pathLst>
            </a:custGeom>
          </p:spPr>
          <p:style>
            <a:lnRef idx="2">
              <a:schemeClr val="accent5">
                <a:hueOff val="-2252848"/>
                <a:satOff val="-5806"/>
                <a:lumOff val="-3922"/>
                <a:alphaOff val="0"/>
              </a:schemeClr>
            </a:lnRef>
            <a:fillRef idx="1">
              <a:schemeClr val="accent5">
                <a:hueOff val="-2252848"/>
                <a:satOff val="-5806"/>
                <a:lumOff val="-3922"/>
                <a:alphaOff val="0"/>
              </a:schemeClr>
            </a:fillRef>
            <a:effectRef idx="0">
              <a:schemeClr val="accent5">
                <a:hueOff val="-2252848"/>
                <a:satOff val="-5806"/>
                <a:lumOff val="-392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6679" tIns="56679" rIns="56679" bIns="381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2</a:t>
              </a:r>
            </a:p>
          </p:txBody>
        </p:sp>
        <p:sp>
          <p:nvSpPr>
            <p:cNvPr id="16" name="Freeform 15"/>
            <p:cNvSpPr/>
            <p:nvPr/>
          </p:nvSpPr>
          <p:spPr>
            <a:xfrm>
              <a:off x="1" y="2910972"/>
              <a:ext cx="5651788" cy="761166"/>
            </a:xfrm>
            <a:custGeom>
              <a:avLst/>
              <a:gdLst>
                <a:gd name="connsiteX0" fmla="*/ 0 w 5651788"/>
                <a:gd name="connsiteY0" fmla="*/ 0 h 761166"/>
                <a:gd name="connsiteX1" fmla="*/ 5651788 w 5651788"/>
                <a:gd name="connsiteY1" fmla="*/ 0 h 761166"/>
                <a:gd name="connsiteX2" fmla="*/ 5651788 w 5651788"/>
                <a:gd name="connsiteY2" fmla="*/ 761166 h 761166"/>
                <a:gd name="connsiteX3" fmla="*/ 0 w 5651788"/>
                <a:gd name="connsiteY3" fmla="*/ 761166 h 761166"/>
                <a:gd name="connsiteX4" fmla="*/ 0 w 5651788"/>
                <a:gd name="connsiteY4" fmla="*/ 0 h 76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51788" h="761166">
                  <a:moveTo>
                    <a:pt x="0" y="0"/>
                  </a:moveTo>
                  <a:lnTo>
                    <a:pt x="5651788" y="0"/>
                  </a:lnTo>
                  <a:lnTo>
                    <a:pt x="5651788" y="761166"/>
                  </a:lnTo>
                  <a:lnTo>
                    <a:pt x="0" y="7611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4290" tIns="34290" rIns="34290" bIns="34290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400" kern="1200" dirty="0"/>
                <a:t>Seek to understand what the customer is communicating. Great customer service starts with listening.  Reflecting the caller’s key points back to them shows that you care and helps with communication.</a:t>
              </a:r>
            </a:p>
          </p:txBody>
        </p:sp>
        <p:sp>
          <p:nvSpPr>
            <p:cNvPr id="17" name="Freeform 16"/>
            <p:cNvSpPr/>
            <p:nvPr/>
          </p:nvSpPr>
          <p:spPr>
            <a:xfrm>
              <a:off x="1469465" y="3691165"/>
              <a:ext cx="4182323" cy="380526"/>
            </a:xfrm>
            <a:custGeom>
              <a:avLst/>
              <a:gdLst>
                <a:gd name="connsiteX0" fmla="*/ 0 w 4182323"/>
                <a:gd name="connsiteY0" fmla="*/ 0 h 380526"/>
                <a:gd name="connsiteX1" fmla="*/ 4182323 w 4182323"/>
                <a:gd name="connsiteY1" fmla="*/ 0 h 380526"/>
                <a:gd name="connsiteX2" fmla="*/ 4182323 w 4182323"/>
                <a:gd name="connsiteY2" fmla="*/ 380526 h 380526"/>
                <a:gd name="connsiteX3" fmla="*/ 0 w 4182323"/>
                <a:gd name="connsiteY3" fmla="*/ 380526 h 380526"/>
                <a:gd name="connsiteX4" fmla="*/ 0 w 4182323"/>
                <a:gd name="connsiteY4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82323" h="380526">
                  <a:moveTo>
                    <a:pt x="0" y="0"/>
                  </a:moveTo>
                  <a:lnTo>
                    <a:pt x="4182323" y="0"/>
                  </a:lnTo>
                  <a:lnTo>
                    <a:pt x="4182323" y="380526"/>
                  </a:lnTo>
                  <a:lnTo>
                    <a:pt x="0" y="3805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8100" tIns="38100" rIns="38100" bIns="38100" numCol="1" spcCol="1270" anchor="b" anchorCtr="0">
              <a:noAutofit/>
            </a:bodyPr>
            <a:lstStyle/>
            <a:p>
              <a:pPr lvl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Placing Callers On Hold</a:t>
              </a:r>
            </a:p>
          </p:txBody>
        </p:sp>
        <p:sp>
          <p:nvSpPr>
            <p:cNvPr id="18" name="Freeform 17"/>
            <p:cNvSpPr/>
            <p:nvPr/>
          </p:nvSpPr>
          <p:spPr>
            <a:xfrm>
              <a:off x="1" y="3691165"/>
              <a:ext cx="1469464" cy="380526"/>
            </a:xfrm>
            <a:custGeom>
              <a:avLst/>
              <a:gdLst>
                <a:gd name="connsiteX0" fmla="*/ 63434 w 1469464"/>
                <a:gd name="connsiteY0" fmla="*/ 0 h 380526"/>
                <a:gd name="connsiteX1" fmla="*/ 1406030 w 1469464"/>
                <a:gd name="connsiteY1" fmla="*/ 0 h 380526"/>
                <a:gd name="connsiteX2" fmla="*/ 1469464 w 1469464"/>
                <a:gd name="connsiteY2" fmla="*/ 63434 h 380526"/>
                <a:gd name="connsiteX3" fmla="*/ 1469464 w 1469464"/>
                <a:gd name="connsiteY3" fmla="*/ 380526 h 380526"/>
                <a:gd name="connsiteX4" fmla="*/ 1469464 w 1469464"/>
                <a:gd name="connsiteY4" fmla="*/ 380526 h 380526"/>
                <a:gd name="connsiteX5" fmla="*/ 0 w 1469464"/>
                <a:gd name="connsiteY5" fmla="*/ 380526 h 380526"/>
                <a:gd name="connsiteX6" fmla="*/ 0 w 1469464"/>
                <a:gd name="connsiteY6" fmla="*/ 380526 h 380526"/>
                <a:gd name="connsiteX7" fmla="*/ 0 w 1469464"/>
                <a:gd name="connsiteY7" fmla="*/ 63434 h 380526"/>
                <a:gd name="connsiteX8" fmla="*/ 63434 w 1469464"/>
                <a:gd name="connsiteY8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9464" h="380526">
                  <a:moveTo>
                    <a:pt x="63434" y="0"/>
                  </a:moveTo>
                  <a:lnTo>
                    <a:pt x="1406030" y="0"/>
                  </a:lnTo>
                  <a:cubicBezTo>
                    <a:pt x="1441064" y="0"/>
                    <a:pt x="1469464" y="28400"/>
                    <a:pt x="1469464" y="63434"/>
                  </a:cubicBezTo>
                  <a:lnTo>
                    <a:pt x="1469464" y="380526"/>
                  </a:lnTo>
                  <a:lnTo>
                    <a:pt x="1469464" y="380526"/>
                  </a:lnTo>
                  <a:lnTo>
                    <a:pt x="0" y="380526"/>
                  </a:lnTo>
                  <a:lnTo>
                    <a:pt x="0" y="380526"/>
                  </a:lnTo>
                  <a:lnTo>
                    <a:pt x="0" y="63434"/>
                  </a:lnTo>
                  <a:cubicBezTo>
                    <a:pt x="0" y="28400"/>
                    <a:pt x="28400" y="0"/>
                    <a:pt x="63434" y="0"/>
                  </a:cubicBezTo>
                  <a:close/>
                </a:path>
              </a:pathLst>
            </a:custGeom>
          </p:spPr>
          <p:style>
            <a:lnRef idx="2">
              <a:schemeClr val="accent5">
                <a:hueOff val="-4505695"/>
                <a:satOff val="-11613"/>
                <a:lumOff val="-7843"/>
                <a:alphaOff val="0"/>
              </a:schemeClr>
            </a:lnRef>
            <a:fillRef idx="1">
              <a:schemeClr val="accent5">
                <a:hueOff val="-4505695"/>
                <a:satOff val="-11613"/>
                <a:lumOff val="-7843"/>
                <a:alphaOff val="0"/>
              </a:schemeClr>
            </a:fillRef>
            <a:effectRef idx="0">
              <a:schemeClr val="accent5">
                <a:hueOff val="-4505695"/>
                <a:satOff val="-11613"/>
                <a:lumOff val="-7843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6679" tIns="56679" rIns="56679" bIns="381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3</a:t>
              </a:r>
            </a:p>
          </p:txBody>
        </p:sp>
        <p:sp>
          <p:nvSpPr>
            <p:cNvPr id="19" name="Freeform 18"/>
            <p:cNvSpPr/>
            <p:nvPr/>
          </p:nvSpPr>
          <p:spPr>
            <a:xfrm>
              <a:off x="1" y="4071692"/>
              <a:ext cx="5651788" cy="761166"/>
            </a:xfrm>
            <a:custGeom>
              <a:avLst/>
              <a:gdLst>
                <a:gd name="connsiteX0" fmla="*/ 0 w 5651788"/>
                <a:gd name="connsiteY0" fmla="*/ 0 h 761166"/>
                <a:gd name="connsiteX1" fmla="*/ 5651788 w 5651788"/>
                <a:gd name="connsiteY1" fmla="*/ 0 h 761166"/>
                <a:gd name="connsiteX2" fmla="*/ 5651788 w 5651788"/>
                <a:gd name="connsiteY2" fmla="*/ 761166 h 761166"/>
                <a:gd name="connsiteX3" fmla="*/ 0 w 5651788"/>
                <a:gd name="connsiteY3" fmla="*/ 761166 h 761166"/>
                <a:gd name="connsiteX4" fmla="*/ 0 w 5651788"/>
                <a:gd name="connsiteY4" fmla="*/ 0 h 76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51788" h="761166">
                  <a:moveTo>
                    <a:pt x="0" y="0"/>
                  </a:moveTo>
                  <a:lnTo>
                    <a:pt x="5651788" y="0"/>
                  </a:lnTo>
                  <a:lnTo>
                    <a:pt x="5651788" y="761166"/>
                  </a:lnTo>
                  <a:lnTo>
                    <a:pt x="0" y="7611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4290" tIns="34290" rIns="34290" bIns="34290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400" kern="1200" dirty="0"/>
                <a:t>Ask the caller’s permission to place them on-hold. Be aware of what they head while they are waiting. Are the pre-recorded messages relevant? Is the volume right? Is the music pleasant?</a:t>
              </a:r>
            </a:p>
          </p:txBody>
        </p:sp>
        <p:sp>
          <p:nvSpPr>
            <p:cNvPr id="20" name="Freeform 19"/>
            <p:cNvSpPr/>
            <p:nvPr/>
          </p:nvSpPr>
          <p:spPr>
            <a:xfrm>
              <a:off x="1469465" y="4851885"/>
              <a:ext cx="4182323" cy="380526"/>
            </a:xfrm>
            <a:custGeom>
              <a:avLst/>
              <a:gdLst>
                <a:gd name="connsiteX0" fmla="*/ 0 w 4182323"/>
                <a:gd name="connsiteY0" fmla="*/ 0 h 380526"/>
                <a:gd name="connsiteX1" fmla="*/ 4182323 w 4182323"/>
                <a:gd name="connsiteY1" fmla="*/ 0 h 380526"/>
                <a:gd name="connsiteX2" fmla="*/ 4182323 w 4182323"/>
                <a:gd name="connsiteY2" fmla="*/ 380526 h 380526"/>
                <a:gd name="connsiteX3" fmla="*/ 0 w 4182323"/>
                <a:gd name="connsiteY3" fmla="*/ 380526 h 380526"/>
                <a:gd name="connsiteX4" fmla="*/ 0 w 4182323"/>
                <a:gd name="connsiteY4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82323" h="380526">
                  <a:moveTo>
                    <a:pt x="0" y="0"/>
                  </a:moveTo>
                  <a:lnTo>
                    <a:pt x="4182323" y="0"/>
                  </a:lnTo>
                  <a:lnTo>
                    <a:pt x="4182323" y="380526"/>
                  </a:lnTo>
                  <a:lnTo>
                    <a:pt x="0" y="3805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8100" tIns="38100" rIns="38100" bIns="38100" numCol="1" spcCol="1270" anchor="b" anchorCtr="0">
              <a:noAutofit/>
            </a:bodyPr>
            <a:lstStyle/>
            <a:p>
              <a:pPr lvl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Transferring Callers </a:t>
              </a:r>
            </a:p>
          </p:txBody>
        </p:sp>
        <p:sp>
          <p:nvSpPr>
            <p:cNvPr id="21" name="Freeform 20"/>
            <p:cNvSpPr/>
            <p:nvPr/>
          </p:nvSpPr>
          <p:spPr>
            <a:xfrm>
              <a:off x="1" y="4851885"/>
              <a:ext cx="1469464" cy="380526"/>
            </a:xfrm>
            <a:custGeom>
              <a:avLst/>
              <a:gdLst>
                <a:gd name="connsiteX0" fmla="*/ 63434 w 1469464"/>
                <a:gd name="connsiteY0" fmla="*/ 0 h 380526"/>
                <a:gd name="connsiteX1" fmla="*/ 1406030 w 1469464"/>
                <a:gd name="connsiteY1" fmla="*/ 0 h 380526"/>
                <a:gd name="connsiteX2" fmla="*/ 1469464 w 1469464"/>
                <a:gd name="connsiteY2" fmla="*/ 63434 h 380526"/>
                <a:gd name="connsiteX3" fmla="*/ 1469464 w 1469464"/>
                <a:gd name="connsiteY3" fmla="*/ 380526 h 380526"/>
                <a:gd name="connsiteX4" fmla="*/ 1469464 w 1469464"/>
                <a:gd name="connsiteY4" fmla="*/ 380526 h 380526"/>
                <a:gd name="connsiteX5" fmla="*/ 0 w 1469464"/>
                <a:gd name="connsiteY5" fmla="*/ 380526 h 380526"/>
                <a:gd name="connsiteX6" fmla="*/ 0 w 1469464"/>
                <a:gd name="connsiteY6" fmla="*/ 380526 h 380526"/>
                <a:gd name="connsiteX7" fmla="*/ 0 w 1469464"/>
                <a:gd name="connsiteY7" fmla="*/ 63434 h 380526"/>
                <a:gd name="connsiteX8" fmla="*/ 63434 w 1469464"/>
                <a:gd name="connsiteY8" fmla="*/ 0 h 380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9464" h="380526">
                  <a:moveTo>
                    <a:pt x="63434" y="0"/>
                  </a:moveTo>
                  <a:lnTo>
                    <a:pt x="1406030" y="0"/>
                  </a:lnTo>
                  <a:cubicBezTo>
                    <a:pt x="1441064" y="0"/>
                    <a:pt x="1469464" y="28400"/>
                    <a:pt x="1469464" y="63434"/>
                  </a:cubicBezTo>
                  <a:lnTo>
                    <a:pt x="1469464" y="380526"/>
                  </a:lnTo>
                  <a:lnTo>
                    <a:pt x="1469464" y="380526"/>
                  </a:lnTo>
                  <a:lnTo>
                    <a:pt x="0" y="380526"/>
                  </a:lnTo>
                  <a:lnTo>
                    <a:pt x="0" y="380526"/>
                  </a:lnTo>
                  <a:lnTo>
                    <a:pt x="0" y="63434"/>
                  </a:lnTo>
                  <a:cubicBezTo>
                    <a:pt x="0" y="28400"/>
                    <a:pt x="28400" y="0"/>
                    <a:pt x="63434" y="0"/>
                  </a:cubicBezTo>
                  <a:close/>
                </a:path>
              </a:pathLst>
            </a:custGeom>
          </p:spPr>
          <p:style>
            <a:lnRef idx="2">
              <a:schemeClr val="accent5">
                <a:hueOff val="-6758543"/>
                <a:satOff val="-17419"/>
                <a:lumOff val="-11765"/>
                <a:alphaOff val="0"/>
              </a:schemeClr>
            </a:lnRef>
            <a:fillRef idx="1">
              <a:schemeClr val="accent5">
                <a:hueOff val="-6758543"/>
                <a:satOff val="-17419"/>
                <a:lumOff val="-11765"/>
                <a:alphaOff val="0"/>
              </a:schemeClr>
            </a:fillRef>
            <a:effectRef idx="0">
              <a:schemeClr val="accent5">
                <a:hueOff val="-6758543"/>
                <a:satOff val="-17419"/>
                <a:lumOff val="-1176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6679" tIns="56679" rIns="56679" bIns="381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kern="1200" dirty="0"/>
                <a:t>4</a:t>
              </a:r>
            </a:p>
          </p:txBody>
        </p:sp>
        <p:sp>
          <p:nvSpPr>
            <p:cNvPr id="22" name="Freeform 21"/>
            <p:cNvSpPr/>
            <p:nvPr/>
          </p:nvSpPr>
          <p:spPr>
            <a:xfrm>
              <a:off x="1" y="5232411"/>
              <a:ext cx="5651788" cy="761166"/>
            </a:xfrm>
            <a:custGeom>
              <a:avLst/>
              <a:gdLst>
                <a:gd name="connsiteX0" fmla="*/ 0 w 5651788"/>
                <a:gd name="connsiteY0" fmla="*/ 0 h 761166"/>
                <a:gd name="connsiteX1" fmla="*/ 5651788 w 5651788"/>
                <a:gd name="connsiteY1" fmla="*/ 0 h 761166"/>
                <a:gd name="connsiteX2" fmla="*/ 5651788 w 5651788"/>
                <a:gd name="connsiteY2" fmla="*/ 761166 h 761166"/>
                <a:gd name="connsiteX3" fmla="*/ 0 w 5651788"/>
                <a:gd name="connsiteY3" fmla="*/ 761166 h 761166"/>
                <a:gd name="connsiteX4" fmla="*/ 0 w 5651788"/>
                <a:gd name="connsiteY4" fmla="*/ 0 h 76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51788" h="761166">
                  <a:moveTo>
                    <a:pt x="0" y="0"/>
                  </a:moveTo>
                  <a:lnTo>
                    <a:pt x="5651788" y="0"/>
                  </a:lnTo>
                  <a:lnTo>
                    <a:pt x="5651788" y="761166"/>
                  </a:lnTo>
                  <a:lnTo>
                    <a:pt x="0" y="7611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4290" tIns="34290" rIns="34290" bIns="34290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400" kern="1200" dirty="0"/>
                <a:t>When transferring a call, be sure to explain why you are doing so, and where you’re transferring them. We’ve all been there – being transferred around without these courtesies can feel like you’re being tossed around!</a:t>
              </a:r>
            </a:p>
          </p:txBody>
        </p:sp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78ED6A1-4637-44C1-A758-6408052FBE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9111651"/>
              </p:ext>
            </p:extLst>
          </p:nvPr>
        </p:nvGraphicFramePr>
        <p:xfrm>
          <a:off x="6096000" y="1368903"/>
          <a:ext cx="5800435" cy="4625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4190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9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31653D9-591E-472B-9C59-C12E78C7C411}"/>
              </a:ext>
            </a:extLst>
          </p:cNvPr>
          <p:cNvGrpSpPr/>
          <p:nvPr/>
        </p:nvGrpSpPr>
        <p:grpSpPr>
          <a:xfrm>
            <a:off x="618836" y="3128883"/>
            <a:ext cx="578032" cy="2955166"/>
            <a:chOff x="461865" y="2809278"/>
            <a:chExt cx="482509" cy="2820721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1DE86C32-4343-49FF-BBC9-32678CD005C4}"/>
                </a:ext>
              </a:extLst>
            </p:cNvPr>
            <p:cNvSpPr/>
            <p:nvPr/>
          </p:nvSpPr>
          <p:spPr>
            <a:xfrm>
              <a:off x="496503" y="5109225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78459F18-0D52-4D02-B7AD-FCA879CFFC28}"/>
                </a:ext>
              </a:extLst>
            </p:cNvPr>
            <p:cNvSpPr/>
            <p:nvPr/>
          </p:nvSpPr>
          <p:spPr>
            <a:xfrm>
              <a:off x="496503" y="4269860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C326AF03-0E9D-4D85-995B-0D8F3B374BE4}"/>
                </a:ext>
              </a:extLst>
            </p:cNvPr>
            <p:cNvSpPr/>
            <p:nvPr/>
          </p:nvSpPr>
          <p:spPr>
            <a:xfrm>
              <a:off x="461866" y="3444452"/>
              <a:ext cx="447870" cy="520773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88ABE4D6-59F6-4508-9D51-F0DE1FB59530}"/>
                </a:ext>
              </a:extLst>
            </p:cNvPr>
            <p:cNvSpPr/>
            <p:nvPr/>
          </p:nvSpPr>
          <p:spPr>
            <a:xfrm>
              <a:off x="461865" y="2809278"/>
              <a:ext cx="447871" cy="49941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DD94A8-40B3-4DC2-B6E8-847CBFE5E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SELF-EVALUATION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8B938-BB2E-4128-A419-0584994BD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837" y="2788630"/>
            <a:ext cx="10515600" cy="4351338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2" action="ppaction://hlinksldjump"/>
              </a:rPr>
              <a:t>A. </a:t>
            </a:r>
            <a:r>
              <a:rPr lang="en-CA" sz="2400" dirty="0" smtClean="0"/>
              <a:t> Try</a:t>
            </a:r>
            <a:r>
              <a:rPr lang="en-CA" sz="2400" dirty="0"/>
              <a:t> to understand their point of view and help them?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3" action="ppaction://hlinksldjump"/>
              </a:rPr>
              <a:t>B. </a:t>
            </a:r>
            <a:r>
              <a:rPr lang="en-CA" sz="2400" dirty="0" smtClean="0"/>
              <a:t> Threaten</a:t>
            </a:r>
            <a:r>
              <a:rPr lang="en-CA" sz="2400" dirty="0"/>
              <a:t> to hang up?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4" action="ppaction://hlinksldjump"/>
              </a:rPr>
              <a:t>C. </a:t>
            </a:r>
            <a:r>
              <a:rPr lang="en-CA" sz="2400" dirty="0" smtClean="0"/>
              <a:t> Put</a:t>
            </a:r>
            <a:r>
              <a:rPr lang="en-CA" sz="2400" dirty="0"/>
              <a:t> them on hold until you feel like dealing with them?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5" action="ppaction://hlinksldjump"/>
              </a:rPr>
              <a:t>D. </a:t>
            </a:r>
            <a:r>
              <a:rPr lang="en-CA" sz="2400" dirty="0" smtClean="0"/>
              <a:t> Tell</a:t>
            </a:r>
            <a:r>
              <a:rPr lang="en-CA" sz="2400" dirty="0"/>
              <a:t> them to chill out? </a:t>
            </a:r>
          </a:p>
          <a:p>
            <a:pPr marL="0" indent="0" fontAlgn="base">
              <a:buNone/>
            </a:pPr>
            <a:r>
              <a:rPr lang="en-CA" sz="2400" dirty="0"/>
              <a:t> 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901BDC-0F3A-412D-8E30-C0F9209DE3F2}"/>
              </a:ext>
            </a:extLst>
          </p:cNvPr>
          <p:cNvSpPr txBox="1"/>
          <p:nvPr/>
        </p:nvSpPr>
        <p:spPr>
          <a:xfrm>
            <a:off x="745837" y="2328119"/>
            <a:ext cx="3438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Click the correct letter to continue.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337A12-95E1-40B2-86E5-A7E0A2311C5C}"/>
              </a:ext>
            </a:extLst>
          </p:cNvPr>
          <p:cNvSpPr/>
          <p:nvPr/>
        </p:nvSpPr>
        <p:spPr>
          <a:xfrm>
            <a:off x="618836" y="1616363"/>
            <a:ext cx="86175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have an </a:t>
            </a:r>
            <a:r>
              <a:rPr lang="fr-FR" sz="2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angry</a:t>
            </a:r>
            <a:r>
              <a:rPr lang="fr-FR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fr-FR" sz="2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fr-FR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on the phone. Do </a:t>
            </a:r>
            <a:r>
              <a:rPr lang="fr-FR" sz="2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fr-FR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708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1F35-A148-4BC6-8B92-716ECB193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CA" sz="4800" b="1" dirty="0">
                <a:latin typeface="Arial" panose="020B0604020202020204" pitchFamily="34" charset="0"/>
                <a:cs typeface="Arial" panose="020B0604020202020204" pitchFamily="34" charset="0"/>
              </a:rPr>
              <a:t>How to Give a Handshake in Business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B8D7-9409-4F96-8B49-DD3283CFA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/>
              <a:t>Shaking hands is a gesture we use almost automatically.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65B3E2-2245-4E71-A2AF-C62FA69F283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835" y="3001704"/>
            <a:ext cx="5394746" cy="36002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F8F3788-CE58-4D1C-A815-2C5A66A0A8E9}"/>
              </a:ext>
            </a:extLst>
          </p:cNvPr>
          <p:cNvSpPr/>
          <p:nvPr/>
        </p:nvSpPr>
        <p:spPr>
          <a:xfrm rot="20697041">
            <a:off x="736601" y="3597764"/>
            <a:ext cx="4749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2400" dirty="0">
                <a:latin typeface="Arial" panose="020B0604020202020204" pitchFamily="34" charset="0"/>
                <a:cs typeface="Arial" panose="020B0604020202020204" pitchFamily="34" charset="0"/>
                <a:hlinkClick r:id="rId3" action="ppaction://hlinksldjump"/>
              </a:rPr>
              <a:t>But are you aware that there is a style of handshake that is appropriate in business?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52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9DE2D-A3EE-46D1-A072-8B486B418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What Makes a Good Handshake?</a:t>
            </a:r>
          </a:p>
        </p:txBody>
      </p:sp>
      <p:pic>
        <p:nvPicPr>
          <p:cNvPr id="4" name="How to Give a Handshake in Business">
            <a:hlinkClick r:id="" action="ppaction://media"/>
            <a:extLst>
              <a:ext uri="{FF2B5EF4-FFF2-40B4-BE49-F238E27FC236}">
                <a16:creationId xmlns:a16="http://schemas.microsoft.com/office/drawing/2014/main" id="{1AAAE529-84EC-49E3-A7D6-279D9809005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26524" y="209262"/>
            <a:ext cx="760990" cy="428047"/>
          </a:xfr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9C9900D-2FCB-41B3-AE02-FDE5583CD052}"/>
              </a:ext>
            </a:extLst>
          </p:cNvPr>
          <p:cNvSpPr/>
          <p:nvPr/>
        </p:nvSpPr>
        <p:spPr>
          <a:xfrm>
            <a:off x="987938" y="1635089"/>
            <a:ext cx="2313414" cy="1816740"/>
          </a:xfrm>
          <a:custGeom>
            <a:avLst/>
            <a:gdLst>
              <a:gd name="connsiteX0" fmla="*/ 0 w 2221741"/>
              <a:gd name="connsiteY0" fmla="*/ 0 h 1816740"/>
              <a:gd name="connsiteX1" fmla="*/ 2221741 w 2221741"/>
              <a:gd name="connsiteY1" fmla="*/ 0 h 1816740"/>
              <a:gd name="connsiteX2" fmla="*/ 2221741 w 2221741"/>
              <a:gd name="connsiteY2" fmla="*/ 1816740 h 1816740"/>
              <a:gd name="connsiteX3" fmla="*/ 0 w 2221741"/>
              <a:gd name="connsiteY3" fmla="*/ 1816740 h 1816740"/>
              <a:gd name="connsiteX4" fmla="*/ 0 w 2221741"/>
              <a:gd name="connsiteY4" fmla="*/ 0 h 1816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21741" h="1816740">
                <a:moveTo>
                  <a:pt x="0" y="0"/>
                </a:moveTo>
                <a:lnTo>
                  <a:pt x="2221741" y="0"/>
                </a:lnTo>
                <a:lnTo>
                  <a:pt x="2221741" y="1816740"/>
                </a:lnTo>
                <a:lnTo>
                  <a:pt x="0" y="1816740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600" kern="1200" dirty="0"/>
              <a:t>Always be Standing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BE541D1-DB5D-4316-90F0-4DE31FDEDE2E}"/>
              </a:ext>
            </a:extLst>
          </p:cNvPr>
          <p:cNvSpPr/>
          <p:nvPr/>
        </p:nvSpPr>
        <p:spPr>
          <a:xfrm>
            <a:off x="4588241" y="1697487"/>
            <a:ext cx="2570711" cy="1780422"/>
          </a:xfrm>
          <a:custGeom>
            <a:avLst/>
            <a:gdLst>
              <a:gd name="connsiteX0" fmla="*/ 0 w 2187867"/>
              <a:gd name="connsiteY0" fmla="*/ 0 h 1780422"/>
              <a:gd name="connsiteX1" fmla="*/ 2187867 w 2187867"/>
              <a:gd name="connsiteY1" fmla="*/ 0 h 1780422"/>
              <a:gd name="connsiteX2" fmla="*/ 2187867 w 2187867"/>
              <a:gd name="connsiteY2" fmla="*/ 1780422 h 1780422"/>
              <a:gd name="connsiteX3" fmla="*/ 0 w 2187867"/>
              <a:gd name="connsiteY3" fmla="*/ 1780422 h 1780422"/>
              <a:gd name="connsiteX4" fmla="*/ 0 w 2187867"/>
              <a:gd name="connsiteY4" fmla="*/ 0 h 1780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87867" h="1780422">
                <a:moveTo>
                  <a:pt x="0" y="0"/>
                </a:moveTo>
                <a:lnTo>
                  <a:pt x="2187867" y="0"/>
                </a:lnTo>
                <a:lnTo>
                  <a:pt x="2187867" y="1780422"/>
                </a:lnTo>
                <a:lnTo>
                  <a:pt x="0" y="1780422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291073"/>
              <a:satOff val="-16786"/>
              <a:lumOff val="1726"/>
              <a:alphaOff val="0"/>
            </a:schemeClr>
          </a:fillRef>
          <a:effectRef idx="2">
            <a:schemeClr val="accent2">
              <a:hueOff val="-291073"/>
              <a:satOff val="-16786"/>
              <a:lumOff val="172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1920" tIns="121920" rIns="121920" bIns="121920" numCol="1" spcCol="1270" anchor="ctr" anchorCtr="0">
            <a:noAutofit/>
          </a:bodyPr>
          <a:lstStyle/>
          <a:p>
            <a:pPr marL="0" lvl="0" indent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200" kern="1200" dirty="0"/>
              <a:t>Have Your Hand be Firm and Strong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7F1519B-118D-4122-AF51-C4FD98631A1C}"/>
              </a:ext>
            </a:extLst>
          </p:cNvPr>
          <p:cNvSpPr/>
          <p:nvPr/>
        </p:nvSpPr>
        <p:spPr>
          <a:xfrm>
            <a:off x="8445843" y="1690688"/>
            <a:ext cx="2313414" cy="1761141"/>
          </a:xfrm>
          <a:custGeom>
            <a:avLst/>
            <a:gdLst>
              <a:gd name="connsiteX0" fmla="*/ 0 w 2169136"/>
              <a:gd name="connsiteY0" fmla="*/ 0 h 1714943"/>
              <a:gd name="connsiteX1" fmla="*/ 2169136 w 2169136"/>
              <a:gd name="connsiteY1" fmla="*/ 0 h 1714943"/>
              <a:gd name="connsiteX2" fmla="*/ 2169136 w 2169136"/>
              <a:gd name="connsiteY2" fmla="*/ 1714943 h 1714943"/>
              <a:gd name="connsiteX3" fmla="*/ 0 w 2169136"/>
              <a:gd name="connsiteY3" fmla="*/ 1714943 h 1714943"/>
              <a:gd name="connsiteX4" fmla="*/ 0 w 2169136"/>
              <a:gd name="connsiteY4" fmla="*/ 0 h 171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9136" h="1714943">
                <a:moveTo>
                  <a:pt x="0" y="0"/>
                </a:moveTo>
                <a:lnTo>
                  <a:pt x="2169136" y="0"/>
                </a:lnTo>
                <a:lnTo>
                  <a:pt x="2169136" y="1714943"/>
                </a:lnTo>
                <a:lnTo>
                  <a:pt x="0" y="1714943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582145"/>
              <a:satOff val="-33571"/>
              <a:lumOff val="3451"/>
              <a:alphaOff val="0"/>
            </a:schemeClr>
          </a:fillRef>
          <a:effectRef idx="2">
            <a:schemeClr val="accent2">
              <a:hueOff val="-582145"/>
              <a:satOff val="-33571"/>
              <a:lumOff val="345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10" tIns="118110" rIns="118110" bIns="118110" numCol="1" spcCol="1270" anchor="ctr" anchorCtr="0">
            <a:noAutofit/>
          </a:bodyPr>
          <a:lstStyle/>
          <a:p>
            <a:pPr marL="0" lvl="0" indent="0" algn="ctr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100" kern="1200" dirty="0"/>
              <a:t>Fully Engage the Other Hand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95632-7B71-4343-B5A1-96E8031ABB08}"/>
              </a:ext>
            </a:extLst>
          </p:cNvPr>
          <p:cNvSpPr/>
          <p:nvPr/>
        </p:nvSpPr>
        <p:spPr>
          <a:xfrm>
            <a:off x="987938" y="4159345"/>
            <a:ext cx="2313414" cy="1761899"/>
          </a:xfrm>
          <a:custGeom>
            <a:avLst/>
            <a:gdLst>
              <a:gd name="connsiteX0" fmla="*/ 0 w 2313414"/>
              <a:gd name="connsiteY0" fmla="*/ 0 h 1761899"/>
              <a:gd name="connsiteX1" fmla="*/ 2313414 w 2313414"/>
              <a:gd name="connsiteY1" fmla="*/ 0 h 1761899"/>
              <a:gd name="connsiteX2" fmla="*/ 2313414 w 2313414"/>
              <a:gd name="connsiteY2" fmla="*/ 1761899 h 1761899"/>
              <a:gd name="connsiteX3" fmla="*/ 0 w 2313414"/>
              <a:gd name="connsiteY3" fmla="*/ 1761899 h 1761899"/>
              <a:gd name="connsiteX4" fmla="*/ 0 w 2313414"/>
              <a:gd name="connsiteY4" fmla="*/ 0 h 1761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3414" h="1761899">
                <a:moveTo>
                  <a:pt x="0" y="0"/>
                </a:moveTo>
                <a:lnTo>
                  <a:pt x="2313414" y="0"/>
                </a:lnTo>
                <a:lnTo>
                  <a:pt x="2313414" y="1761899"/>
                </a:lnTo>
                <a:lnTo>
                  <a:pt x="0" y="1761899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873218"/>
              <a:satOff val="-50357"/>
              <a:lumOff val="5177"/>
              <a:alphaOff val="0"/>
            </a:schemeClr>
          </a:fillRef>
          <a:effectRef idx="2">
            <a:schemeClr val="accent2">
              <a:hueOff val="-873218"/>
              <a:satOff val="-50357"/>
              <a:lumOff val="517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600" kern="1200" dirty="0"/>
              <a:t>Shake Twice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FE54C67-3664-4869-8248-E1980B8D61F8}"/>
              </a:ext>
            </a:extLst>
          </p:cNvPr>
          <p:cNvSpPr/>
          <p:nvPr/>
        </p:nvSpPr>
        <p:spPr>
          <a:xfrm>
            <a:off x="4588242" y="4197022"/>
            <a:ext cx="2570711" cy="1724222"/>
          </a:xfrm>
          <a:custGeom>
            <a:avLst/>
            <a:gdLst>
              <a:gd name="connsiteX0" fmla="*/ 0 w 2368502"/>
              <a:gd name="connsiteY0" fmla="*/ 0 h 1504151"/>
              <a:gd name="connsiteX1" fmla="*/ 2368502 w 2368502"/>
              <a:gd name="connsiteY1" fmla="*/ 0 h 1504151"/>
              <a:gd name="connsiteX2" fmla="*/ 2368502 w 2368502"/>
              <a:gd name="connsiteY2" fmla="*/ 1504151 h 1504151"/>
              <a:gd name="connsiteX3" fmla="*/ 0 w 2368502"/>
              <a:gd name="connsiteY3" fmla="*/ 1504151 h 1504151"/>
              <a:gd name="connsiteX4" fmla="*/ 0 w 2368502"/>
              <a:gd name="connsiteY4" fmla="*/ 0 h 1504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68502" h="1504151">
                <a:moveTo>
                  <a:pt x="0" y="0"/>
                </a:moveTo>
                <a:lnTo>
                  <a:pt x="2368502" y="0"/>
                </a:lnTo>
                <a:lnTo>
                  <a:pt x="2368502" y="1504151"/>
                </a:lnTo>
                <a:lnTo>
                  <a:pt x="0" y="1504151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164290"/>
              <a:satOff val="-67142"/>
              <a:lumOff val="6902"/>
              <a:alphaOff val="0"/>
            </a:schemeClr>
          </a:fillRef>
          <a:effectRef idx="2">
            <a:schemeClr val="accent2">
              <a:hueOff val="-1164290"/>
              <a:satOff val="-67142"/>
              <a:lumOff val="690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40" tIns="129540" rIns="129540" bIns="129540" numCol="1" spcCol="1270" anchor="ctr" anchorCtr="0">
            <a:noAutofit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400" kern="1200" dirty="0"/>
              <a:t>Maintain Eye Contact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4B3B4B-3CBA-4904-9363-847507BA240B}"/>
              </a:ext>
            </a:extLst>
          </p:cNvPr>
          <p:cNvSpPr/>
          <p:nvPr/>
        </p:nvSpPr>
        <p:spPr>
          <a:xfrm>
            <a:off x="8445844" y="4197022"/>
            <a:ext cx="2313413" cy="1724222"/>
          </a:xfrm>
          <a:custGeom>
            <a:avLst/>
            <a:gdLst>
              <a:gd name="connsiteX0" fmla="*/ 0 w 2301692"/>
              <a:gd name="connsiteY0" fmla="*/ 0 h 1545601"/>
              <a:gd name="connsiteX1" fmla="*/ 2301692 w 2301692"/>
              <a:gd name="connsiteY1" fmla="*/ 0 h 1545601"/>
              <a:gd name="connsiteX2" fmla="*/ 2301692 w 2301692"/>
              <a:gd name="connsiteY2" fmla="*/ 1545601 h 1545601"/>
              <a:gd name="connsiteX3" fmla="*/ 0 w 2301692"/>
              <a:gd name="connsiteY3" fmla="*/ 1545601 h 1545601"/>
              <a:gd name="connsiteX4" fmla="*/ 0 w 2301692"/>
              <a:gd name="connsiteY4" fmla="*/ 0 h 154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1692" h="1545601">
                <a:moveTo>
                  <a:pt x="0" y="0"/>
                </a:moveTo>
                <a:lnTo>
                  <a:pt x="2301692" y="0"/>
                </a:lnTo>
                <a:lnTo>
                  <a:pt x="2301692" y="1545601"/>
                </a:lnTo>
                <a:lnTo>
                  <a:pt x="0" y="1545601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455363"/>
              <a:satOff val="-83928"/>
              <a:lumOff val="8628"/>
              <a:alphaOff val="0"/>
            </a:schemeClr>
          </a:fillRef>
          <a:effectRef idx="2">
            <a:schemeClr val="accent2">
              <a:hueOff val="-1455363"/>
              <a:satOff val="-83928"/>
              <a:lumOff val="862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40" tIns="129540" rIns="129540" bIns="129540" numCol="1" spcCol="1270" anchor="ctr" anchorCtr="0">
            <a:noAutofit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3400" kern="1200" dirty="0"/>
              <a:t>Lean In Slightly</a:t>
            </a:r>
          </a:p>
        </p:txBody>
      </p:sp>
    </p:spTree>
    <p:extLst>
      <p:ext uri="{BB962C8B-B14F-4D97-AF65-F5344CB8AC3E}">
        <p14:creationId xmlns:p14="http://schemas.microsoft.com/office/powerpoint/2010/main" val="95807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7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31653D9-591E-472B-9C59-C12E78C7C411}"/>
              </a:ext>
            </a:extLst>
          </p:cNvPr>
          <p:cNvGrpSpPr/>
          <p:nvPr/>
        </p:nvGrpSpPr>
        <p:grpSpPr>
          <a:xfrm>
            <a:off x="838200" y="2982069"/>
            <a:ext cx="574696" cy="3055176"/>
            <a:chOff x="461865" y="2680943"/>
            <a:chExt cx="479724" cy="2916181"/>
          </a:xfrm>
        </p:grpSpPr>
        <p:sp>
          <p:nvSpPr>
            <p:cNvPr id="5" name="Rectangle: Rounded Corners 7">
              <a:extLst>
                <a:ext uri="{FF2B5EF4-FFF2-40B4-BE49-F238E27FC236}">
                  <a16:creationId xmlns:a16="http://schemas.microsoft.com/office/drawing/2014/main" id="{1DE86C32-4343-49FF-BBC9-32678CD005C4}"/>
                </a:ext>
              </a:extLst>
            </p:cNvPr>
            <p:cNvSpPr/>
            <p:nvPr/>
          </p:nvSpPr>
          <p:spPr>
            <a:xfrm>
              <a:off x="493718" y="5076350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ectangle: Rounded Corners 8">
              <a:extLst>
                <a:ext uri="{FF2B5EF4-FFF2-40B4-BE49-F238E27FC236}">
                  <a16:creationId xmlns:a16="http://schemas.microsoft.com/office/drawing/2014/main" id="{78459F18-0D52-4D02-B7AD-FCA879CFFC28}"/>
                </a:ext>
              </a:extLst>
            </p:cNvPr>
            <p:cNvSpPr/>
            <p:nvPr/>
          </p:nvSpPr>
          <p:spPr>
            <a:xfrm>
              <a:off x="461865" y="4229319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: Rounded Corners 9">
              <a:extLst>
                <a:ext uri="{FF2B5EF4-FFF2-40B4-BE49-F238E27FC236}">
                  <a16:creationId xmlns:a16="http://schemas.microsoft.com/office/drawing/2014/main" id="{C326AF03-0E9D-4D85-995B-0D8F3B374BE4}"/>
                </a:ext>
              </a:extLst>
            </p:cNvPr>
            <p:cNvSpPr/>
            <p:nvPr/>
          </p:nvSpPr>
          <p:spPr>
            <a:xfrm>
              <a:off x="461866" y="3444452"/>
              <a:ext cx="447870" cy="520773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: Rounded Corners 10">
              <a:extLst>
                <a:ext uri="{FF2B5EF4-FFF2-40B4-BE49-F238E27FC236}">
                  <a16:creationId xmlns:a16="http://schemas.microsoft.com/office/drawing/2014/main" id="{88ABE4D6-59F6-4508-9D51-F0DE1FB59530}"/>
                </a:ext>
              </a:extLst>
            </p:cNvPr>
            <p:cNvSpPr/>
            <p:nvPr/>
          </p:nvSpPr>
          <p:spPr>
            <a:xfrm>
              <a:off x="461865" y="2680943"/>
              <a:ext cx="447871" cy="49941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ABFA98-693D-41B0-AB1A-2C5DC5182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SELF-EVALUATION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5930E-A524-465D-B8FC-E4891DF4A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104418" cy="4351338"/>
          </a:xfrm>
        </p:spPr>
        <p:txBody>
          <a:bodyPr/>
          <a:lstStyle/>
          <a:p>
            <a:pPr marL="0" indent="0">
              <a:buNone/>
            </a:pPr>
            <a:r>
              <a:rPr lang="en-CA" dirty="0">
                <a:latin typeface="Arial" panose="020B0604020202020204" pitchFamily="34" charset="0"/>
                <a:cs typeface="Arial" panose="020B0604020202020204" pitchFamily="34" charset="0"/>
              </a:rPr>
              <a:t>When shaking hands during the course of business, it is important to remember. . .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CA" sz="2400" dirty="0">
                <a:hlinkClick r:id="rId2" action="ppaction://hlinksldjump"/>
              </a:rPr>
              <a:t>A.   </a:t>
            </a:r>
            <a:r>
              <a:rPr lang="en-CA" sz="2400" dirty="0" smtClean="0"/>
              <a:t> That </a:t>
            </a:r>
            <a:r>
              <a:rPr lang="en-CA" sz="2400" dirty="0"/>
              <a:t>a really strong handshake says you are going to succeed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3" action="ppaction://hlinksldjump"/>
              </a:rPr>
              <a:t>B.   </a:t>
            </a:r>
            <a:r>
              <a:rPr lang="en-CA" sz="2400" dirty="0" smtClean="0"/>
              <a:t> That</a:t>
            </a:r>
            <a:r>
              <a:rPr lang="en-CA" sz="2400" dirty="0"/>
              <a:t> you should stand far back so you don’t catch germs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4" action="ppaction://hlinksldjump"/>
              </a:rPr>
              <a:t>C.   </a:t>
            </a:r>
            <a:r>
              <a:rPr lang="en-CA" sz="2400" dirty="0" smtClean="0"/>
              <a:t> That</a:t>
            </a:r>
            <a:r>
              <a:rPr lang="en-CA" sz="2400" dirty="0"/>
              <a:t> you should stand very close to show how caring you are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5" action="ppaction://hlinksldjump"/>
              </a:rPr>
              <a:t>D.   </a:t>
            </a:r>
            <a:r>
              <a:rPr lang="en-CA" sz="2400" dirty="0" smtClean="0"/>
              <a:t> That </a:t>
            </a:r>
            <a:r>
              <a:rPr lang="en-CA" sz="2400" dirty="0"/>
              <a:t>a few brief pumps of the forearm are enough 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07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6386A-88D7-4230-91D6-A47C39433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CA" sz="4800" b="1" dirty="0">
                <a:latin typeface="Arial" panose="020B0604020202020204" pitchFamily="34" charset="0"/>
                <a:cs typeface="Arial" panose="020B0604020202020204" pitchFamily="34" charset="0"/>
              </a:rPr>
              <a:t>Do You Have Good Professional Behaviour?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60ADA-FB84-49BC-B4A9-F7E6E8513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dirty="0">
                <a:hlinkClick r:id="rId2" action="ppaction://hlinksldjump"/>
              </a:rPr>
              <a:t>This video discusses a wide range of topics related to good manners and etiquette in business.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F27195-4A1B-4D8F-9D42-D998423E333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632" y="2485134"/>
            <a:ext cx="3061487" cy="35557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6978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30EAEE-7281-461B-BFDA-C852DC284117}"/>
              </a:ext>
            </a:extLst>
          </p:cNvPr>
          <p:cNvSpPr/>
          <p:nvPr/>
        </p:nvSpPr>
        <p:spPr>
          <a:xfrm>
            <a:off x="508000" y="0"/>
            <a:ext cx="11176000" cy="1718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ctr">
              <a:lnSpc>
                <a:spcPct val="115000"/>
              </a:lnSpc>
              <a:spcAft>
                <a:spcPts val="1000"/>
              </a:spcAft>
            </a:pPr>
            <a:r>
              <a:rPr lang="en-US" sz="4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Do’s and Don’ts of Business Etiquette</a:t>
            </a:r>
            <a:endParaRPr lang="en-CA" sz="48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04E1F55-B2FA-4891-874D-894D1EF7A923}"/>
              </a:ext>
            </a:extLst>
          </p:cNvPr>
          <p:cNvGrpSpPr/>
          <p:nvPr/>
        </p:nvGrpSpPr>
        <p:grpSpPr>
          <a:xfrm>
            <a:off x="1653309" y="1965681"/>
            <a:ext cx="2646233" cy="4582031"/>
            <a:chOff x="1653309" y="1965681"/>
            <a:chExt cx="2646233" cy="4582031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F27B6F-7F06-4220-BC28-07832B985F48}"/>
                </a:ext>
              </a:extLst>
            </p:cNvPr>
            <p:cNvSpPr/>
            <p:nvPr/>
          </p:nvSpPr>
          <p:spPr>
            <a:xfrm>
              <a:off x="1653309" y="1965681"/>
              <a:ext cx="2638221" cy="1169363"/>
            </a:xfrm>
            <a:custGeom>
              <a:avLst/>
              <a:gdLst>
                <a:gd name="connsiteX0" fmla="*/ 0 w 2638221"/>
                <a:gd name="connsiteY0" fmla="*/ 0 h 1169363"/>
                <a:gd name="connsiteX1" fmla="*/ 2638221 w 2638221"/>
                <a:gd name="connsiteY1" fmla="*/ 0 h 1169363"/>
                <a:gd name="connsiteX2" fmla="*/ 2638221 w 2638221"/>
                <a:gd name="connsiteY2" fmla="*/ 1169363 h 1169363"/>
                <a:gd name="connsiteX3" fmla="*/ 0 w 2638221"/>
                <a:gd name="connsiteY3" fmla="*/ 1169363 h 1169363"/>
                <a:gd name="connsiteX4" fmla="*/ 0 w 2638221"/>
                <a:gd name="connsiteY4" fmla="*/ 0 h 116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38221" h="1169363">
                  <a:moveTo>
                    <a:pt x="0" y="0"/>
                  </a:moveTo>
                  <a:lnTo>
                    <a:pt x="2638221" y="0"/>
                  </a:lnTo>
                  <a:lnTo>
                    <a:pt x="2638221" y="1169363"/>
                  </a:lnTo>
                  <a:lnTo>
                    <a:pt x="0" y="116936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8016" tIns="73152" rIns="128016" bIns="7315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u="sng" kern="1200" dirty="0"/>
                <a:t>Business Attire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103243C-4293-430D-9856-631D797FA8A2}"/>
                </a:ext>
              </a:extLst>
            </p:cNvPr>
            <p:cNvSpPr/>
            <p:nvPr/>
          </p:nvSpPr>
          <p:spPr>
            <a:xfrm>
              <a:off x="1656828" y="3123294"/>
              <a:ext cx="2642714" cy="3424418"/>
            </a:xfrm>
            <a:custGeom>
              <a:avLst/>
              <a:gdLst>
                <a:gd name="connsiteX0" fmla="*/ 0 w 2642714"/>
                <a:gd name="connsiteY0" fmla="*/ 0 h 3424418"/>
                <a:gd name="connsiteX1" fmla="*/ 2642714 w 2642714"/>
                <a:gd name="connsiteY1" fmla="*/ 0 h 3424418"/>
                <a:gd name="connsiteX2" fmla="*/ 2642714 w 2642714"/>
                <a:gd name="connsiteY2" fmla="*/ 3424418 h 3424418"/>
                <a:gd name="connsiteX3" fmla="*/ 0 w 2642714"/>
                <a:gd name="connsiteY3" fmla="*/ 3424418 h 3424418"/>
                <a:gd name="connsiteX4" fmla="*/ 0 w 2642714"/>
                <a:gd name="connsiteY4" fmla="*/ 0 h 3424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2714" h="3424418">
                  <a:moveTo>
                    <a:pt x="0" y="0"/>
                  </a:moveTo>
                  <a:lnTo>
                    <a:pt x="2642714" y="0"/>
                  </a:lnTo>
                  <a:lnTo>
                    <a:pt x="2642714" y="3424418"/>
                  </a:lnTo>
                  <a:lnTo>
                    <a:pt x="0" y="342441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6012" tIns="96012" rIns="128016" bIns="144018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The way you look is the first thing that is noticed about you.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Wear something appropriate for the occasion, and make sure it fits well.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It’s possible to be too casual; when in doubt, dressing nicely never hurts.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9FFA02C-6921-41B8-819E-95AEEF0A09F3}"/>
              </a:ext>
            </a:extLst>
          </p:cNvPr>
          <p:cNvGrpSpPr/>
          <p:nvPr/>
        </p:nvGrpSpPr>
        <p:grpSpPr>
          <a:xfrm>
            <a:off x="4611594" y="1899762"/>
            <a:ext cx="2973026" cy="4707201"/>
            <a:chOff x="4611594" y="1899762"/>
            <a:chExt cx="2973026" cy="470720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85C5F26-E557-4573-9933-2C7927AE6123}"/>
                </a:ext>
              </a:extLst>
            </p:cNvPr>
            <p:cNvSpPr/>
            <p:nvPr/>
          </p:nvSpPr>
          <p:spPr>
            <a:xfrm>
              <a:off x="4611594" y="1899762"/>
              <a:ext cx="2973026" cy="884343"/>
            </a:xfrm>
            <a:custGeom>
              <a:avLst/>
              <a:gdLst>
                <a:gd name="connsiteX0" fmla="*/ 0 w 2973026"/>
                <a:gd name="connsiteY0" fmla="*/ 0 h 884343"/>
                <a:gd name="connsiteX1" fmla="*/ 2973026 w 2973026"/>
                <a:gd name="connsiteY1" fmla="*/ 0 h 884343"/>
                <a:gd name="connsiteX2" fmla="*/ 2973026 w 2973026"/>
                <a:gd name="connsiteY2" fmla="*/ 884343 h 884343"/>
                <a:gd name="connsiteX3" fmla="*/ 0 w 2973026"/>
                <a:gd name="connsiteY3" fmla="*/ 884343 h 884343"/>
                <a:gd name="connsiteX4" fmla="*/ 0 w 2973026"/>
                <a:gd name="connsiteY4" fmla="*/ 0 h 884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73026" h="884343">
                  <a:moveTo>
                    <a:pt x="0" y="0"/>
                  </a:moveTo>
                  <a:lnTo>
                    <a:pt x="2973026" y="0"/>
                  </a:lnTo>
                  <a:lnTo>
                    <a:pt x="2973026" y="884343"/>
                  </a:lnTo>
                  <a:lnTo>
                    <a:pt x="0" y="884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fillRef>
            <a:effectRef idx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8016" tIns="73152" rIns="128016" bIns="7315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u="sng" kern="1200" dirty="0"/>
                <a:t>Eating During Business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81A133E-5BB3-45BF-AB07-12FDABCADCCC}"/>
                </a:ext>
              </a:extLst>
            </p:cNvPr>
            <p:cNvSpPr/>
            <p:nvPr/>
          </p:nvSpPr>
          <p:spPr>
            <a:xfrm>
              <a:off x="4719364" y="2771355"/>
              <a:ext cx="2753258" cy="3835608"/>
            </a:xfrm>
            <a:custGeom>
              <a:avLst/>
              <a:gdLst>
                <a:gd name="connsiteX0" fmla="*/ 0 w 2753258"/>
                <a:gd name="connsiteY0" fmla="*/ 0 h 3835608"/>
                <a:gd name="connsiteX1" fmla="*/ 2753258 w 2753258"/>
                <a:gd name="connsiteY1" fmla="*/ 0 h 3835608"/>
                <a:gd name="connsiteX2" fmla="*/ 2753258 w 2753258"/>
                <a:gd name="connsiteY2" fmla="*/ 3835608 h 3835608"/>
                <a:gd name="connsiteX3" fmla="*/ 0 w 2753258"/>
                <a:gd name="connsiteY3" fmla="*/ 3835608 h 3835608"/>
                <a:gd name="connsiteX4" fmla="*/ 0 w 2753258"/>
                <a:gd name="connsiteY4" fmla="*/ 0 h 383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8" h="3835608">
                  <a:moveTo>
                    <a:pt x="0" y="0"/>
                  </a:moveTo>
                  <a:lnTo>
                    <a:pt x="2753258" y="0"/>
                  </a:lnTo>
                  <a:lnTo>
                    <a:pt x="2753258" y="3835608"/>
                  </a:lnTo>
                  <a:lnTo>
                    <a:pt x="0" y="38356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6012" tIns="96012" rIns="128016" bIns="144018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Dining skills are something people notice, just like attire.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Remember the classic rules: elbows off the table, don’t chew with your mouth open.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More specific tips: match the pace of your companion. Choose something you can eat with a knife and fork.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06186F9-49FE-4887-8672-C2E145A240FA}"/>
              </a:ext>
            </a:extLst>
          </p:cNvPr>
          <p:cNvGrpSpPr/>
          <p:nvPr/>
        </p:nvGrpSpPr>
        <p:grpSpPr>
          <a:xfrm>
            <a:off x="8012529" y="2066958"/>
            <a:ext cx="2642714" cy="4443078"/>
            <a:chOff x="8012529" y="2066958"/>
            <a:chExt cx="2642714" cy="4443078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3A206F-49CD-45E0-B8B8-0CF5AC525938}"/>
                </a:ext>
              </a:extLst>
            </p:cNvPr>
            <p:cNvSpPr/>
            <p:nvPr/>
          </p:nvSpPr>
          <p:spPr>
            <a:xfrm>
              <a:off x="8012529" y="2066958"/>
              <a:ext cx="2642714" cy="835200"/>
            </a:xfrm>
            <a:custGeom>
              <a:avLst/>
              <a:gdLst>
                <a:gd name="connsiteX0" fmla="*/ 0 w 2642714"/>
                <a:gd name="connsiteY0" fmla="*/ 0 h 835200"/>
                <a:gd name="connsiteX1" fmla="*/ 2642714 w 2642714"/>
                <a:gd name="connsiteY1" fmla="*/ 0 h 835200"/>
                <a:gd name="connsiteX2" fmla="*/ 2642714 w 2642714"/>
                <a:gd name="connsiteY2" fmla="*/ 835200 h 835200"/>
                <a:gd name="connsiteX3" fmla="*/ 0 w 2642714"/>
                <a:gd name="connsiteY3" fmla="*/ 835200 h 835200"/>
                <a:gd name="connsiteX4" fmla="*/ 0 w 2642714"/>
                <a:gd name="connsiteY4" fmla="*/ 0 h 83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2714" h="835200">
                  <a:moveTo>
                    <a:pt x="0" y="0"/>
                  </a:moveTo>
                  <a:lnTo>
                    <a:pt x="2642714" y="0"/>
                  </a:lnTo>
                  <a:lnTo>
                    <a:pt x="2642714" y="835200"/>
                  </a:lnTo>
                  <a:lnTo>
                    <a:pt x="0" y="8352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fillRef>
            <a:effectRef idx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6248" tIns="117856" rIns="206248" bIns="117856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900" u="sng" kern="1200" dirty="0"/>
                <a:t>Getting Coffee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C2FE5D3-5F63-4083-A786-9386AC960B0C}"/>
                </a:ext>
              </a:extLst>
            </p:cNvPr>
            <p:cNvSpPr/>
            <p:nvPr/>
          </p:nvSpPr>
          <p:spPr>
            <a:xfrm>
              <a:off x="8012529" y="2902158"/>
              <a:ext cx="2642714" cy="3607878"/>
            </a:xfrm>
            <a:custGeom>
              <a:avLst/>
              <a:gdLst>
                <a:gd name="connsiteX0" fmla="*/ 0 w 2642714"/>
                <a:gd name="connsiteY0" fmla="*/ 0 h 3607878"/>
                <a:gd name="connsiteX1" fmla="*/ 2642714 w 2642714"/>
                <a:gd name="connsiteY1" fmla="*/ 0 h 3607878"/>
                <a:gd name="connsiteX2" fmla="*/ 2642714 w 2642714"/>
                <a:gd name="connsiteY2" fmla="*/ 3607878 h 3607878"/>
                <a:gd name="connsiteX3" fmla="*/ 0 w 2642714"/>
                <a:gd name="connsiteY3" fmla="*/ 3607878 h 3607878"/>
                <a:gd name="connsiteX4" fmla="*/ 0 w 2642714"/>
                <a:gd name="connsiteY4" fmla="*/ 0 h 3607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2714" h="3607878">
                  <a:moveTo>
                    <a:pt x="0" y="0"/>
                  </a:moveTo>
                  <a:lnTo>
                    <a:pt x="2642714" y="0"/>
                  </a:lnTo>
                  <a:lnTo>
                    <a:pt x="2642714" y="3607878"/>
                  </a:lnTo>
                  <a:lnTo>
                    <a:pt x="0" y="36078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6012" tIns="96012" rIns="128016" bIns="144018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Some people might assume an invitation to get coffee after a formal meeting is a sign that they’ve got the job.  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Remember that you’re still on stage! Now is a great time to show off some social skills.</a:t>
              </a: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/>
                <a:t>Make use of your conversational skills – now is a time for them to get to know you.</a:t>
              </a:r>
            </a:p>
          </p:txBody>
        </p:sp>
      </p:grpSp>
      <p:pic>
        <p:nvPicPr>
          <p:cNvPr id="19" name="business etiquette">
            <a:hlinkClick r:id="" action="ppaction://media"/>
            <a:extLst>
              <a:ext uri="{FF2B5EF4-FFF2-40B4-BE49-F238E27FC236}">
                <a16:creationId xmlns:a16="http://schemas.microsoft.com/office/drawing/2014/main" id="{C9AA9F40-4AE7-4DFB-879E-38F479845D5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60087" y="155020"/>
            <a:ext cx="1031913" cy="580438"/>
          </a:xfrm>
        </p:spPr>
      </p:pic>
    </p:spTree>
    <p:extLst>
      <p:ext uri="{BB962C8B-B14F-4D97-AF65-F5344CB8AC3E}">
        <p14:creationId xmlns:p14="http://schemas.microsoft.com/office/powerpoint/2010/main" val="230387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680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31653D9-591E-472B-9C59-C12E78C7C411}"/>
              </a:ext>
            </a:extLst>
          </p:cNvPr>
          <p:cNvGrpSpPr/>
          <p:nvPr/>
        </p:nvGrpSpPr>
        <p:grpSpPr>
          <a:xfrm>
            <a:off x="762122" y="3044093"/>
            <a:ext cx="550510" cy="2830997"/>
            <a:chOff x="461865" y="2809278"/>
            <a:chExt cx="459535" cy="2702201"/>
          </a:xfrm>
        </p:grpSpPr>
        <p:sp>
          <p:nvSpPr>
            <p:cNvPr id="5" name="Rectangle: Rounded Corners 7">
              <a:extLst>
                <a:ext uri="{FF2B5EF4-FFF2-40B4-BE49-F238E27FC236}">
                  <a16:creationId xmlns:a16="http://schemas.microsoft.com/office/drawing/2014/main" id="{1DE86C32-4343-49FF-BBC9-32678CD005C4}"/>
                </a:ext>
              </a:extLst>
            </p:cNvPr>
            <p:cNvSpPr/>
            <p:nvPr/>
          </p:nvSpPr>
          <p:spPr>
            <a:xfrm>
              <a:off x="473529" y="4990705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ectangle: Rounded Corners 8">
              <a:extLst>
                <a:ext uri="{FF2B5EF4-FFF2-40B4-BE49-F238E27FC236}">
                  <a16:creationId xmlns:a16="http://schemas.microsoft.com/office/drawing/2014/main" id="{78459F18-0D52-4D02-B7AD-FCA879CFFC28}"/>
                </a:ext>
              </a:extLst>
            </p:cNvPr>
            <p:cNvSpPr/>
            <p:nvPr/>
          </p:nvSpPr>
          <p:spPr>
            <a:xfrm>
              <a:off x="461865" y="4229319"/>
              <a:ext cx="447871" cy="52077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: Rounded Corners 9">
              <a:extLst>
                <a:ext uri="{FF2B5EF4-FFF2-40B4-BE49-F238E27FC236}">
                  <a16:creationId xmlns:a16="http://schemas.microsoft.com/office/drawing/2014/main" id="{C326AF03-0E9D-4D85-995B-0D8F3B374BE4}"/>
                </a:ext>
              </a:extLst>
            </p:cNvPr>
            <p:cNvSpPr/>
            <p:nvPr/>
          </p:nvSpPr>
          <p:spPr>
            <a:xfrm>
              <a:off x="461866" y="3444452"/>
              <a:ext cx="447870" cy="520773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: Rounded Corners 10">
              <a:extLst>
                <a:ext uri="{FF2B5EF4-FFF2-40B4-BE49-F238E27FC236}">
                  <a16:creationId xmlns:a16="http://schemas.microsoft.com/office/drawing/2014/main" id="{88ABE4D6-59F6-4508-9D51-F0DE1FB59530}"/>
                </a:ext>
              </a:extLst>
            </p:cNvPr>
            <p:cNvSpPr/>
            <p:nvPr/>
          </p:nvSpPr>
          <p:spPr>
            <a:xfrm>
              <a:off x="461865" y="2809278"/>
              <a:ext cx="447871" cy="49941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92792-B766-437D-BC3D-F3396E210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SELF-EVALUATION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0550B-7415-4BA9-8701-D22A0D921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dirty="0"/>
              <a:t>You are </a:t>
            </a:r>
            <a:r>
              <a:rPr lang="fr-FR" dirty="0" err="1"/>
              <a:t>eating</a:t>
            </a:r>
            <a:r>
              <a:rPr lang="fr-FR" dirty="0"/>
              <a:t> a business lunch </a:t>
            </a:r>
            <a:r>
              <a:rPr lang="fr-FR" dirty="0" err="1"/>
              <a:t>with</a:t>
            </a:r>
            <a:r>
              <a:rPr lang="fr-FR" dirty="0"/>
              <a:t> a supplier or client. </a:t>
            </a:r>
            <a:r>
              <a:rPr lang="fr-FR" dirty="0" err="1"/>
              <a:t>Should</a:t>
            </a:r>
            <a:r>
              <a:rPr lang="fr-FR" dirty="0"/>
              <a:t> </a:t>
            </a:r>
            <a:r>
              <a:rPr lang="fr-FR" dirty="0" err="1"/>
              <a:t>you</a:t>
            </a:r>
            <a:r>
              <a:rPr lang="fr-FR" dirty="0"/>
              <a:t> . . .</a:t>
            </a:r>
          </a:p>
          <a:p>
            <a:pPr marL="0" indent="0">
              <a:buNone/>
            </a:pPr>
            <a:endParaRPr lang="fr-FR" dirty="0"/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2" action="ppaction://hlinksldjump"/>
              </a:rPr>
              <a:t>A. </a:t>
            </a:r>
            <a:r>
              <a:rPr lang="en-CA" sz="2400" dirty="0" smtClean="0"/>
              <a:t>  Eat</a:t>
            </a:r>
            <a:r>
              <a:rPr lang="en-CA" sz="2400" dirty="0"/>
              <a:t> at the same pace as your guest?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3" action="ppaction://hlinksldjump"/>
              </a:rPr>
              <a:t>B. </a:t>
            </a:r>
            <a:r>
              <a:rPr lang="en-CA" sz="2400" dirty="0" smtClean="0"/>
              <a:t>  Lean </a:t>
            </a:r>
            <a:r>
              <a:rPr lang="en-CA" sz="2400" dirty="0"/>
              <a:t>in with elbows on the table to show you are interested?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4" action="ppaction://hlinksldjump"/>
              </a:rPr>
              <a:t>C. </a:t>
            </a:r>
            <a:r>
              <a:rPr lang="en-CA" sz="2400" dirty="0" smtClean="0"/>
              <a:t>  Order</a:t>
            </a:r>
            <a:r>
              <a:rPr lang="en-CA" sz="2400" dirty="0"/>
              <a:t> chicken wings or other food to eat with your fingers? </a:t>
            </a:r>
          </a:p>
          <a:p>
            <a:pPr marL="0" indent="0" fontAlgn="base">
              <a:lnSpc>
                <a:spcPct val="200000"/>
              </a:lnSpc>
              <a:buNone/>
            </a:pPr>
            <a:r>
              <a:rPr lang="en-CA" sz="2400" dirty="0">
                <a:hlinkClick r:id="rId4" action="ppaction://hlinksldjump"/>
              </a:rPr>
              <a:t>D. </a:t>
            </a:r>
            <a:r>
              <a:rPr lang="en-CA" sz="2400" dirty="0" smtClean="0"/>
              <a:t>  Put</a:t>
            </a:r>
            <a:r>
              <a:rPr lang="en-CA" sz="2400" dirty="0"/>
              <a:t> your cell phone on the table to make sure you don’t miss calls?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09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>
            <a:extLst>
              <a:ext uri="{FF2B5EF4-FFF2-40B4-BE49-F238E27FC236}">
                <a16:creationId xmlns:a16="http://schemas.microsoft.com/office/drawing/2014/main" id="{0BE4D1EA-C210-4C0A-881C-BF3F46DE49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308" y="5899504"/>
            <a:ext cx="1352739" cy="59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EF06B6-A3ED-4090-8684-D7ABCD122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047" y="5862564"/>
            <a:ext cx="571500" cy="55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8888161D-86C2-43AA-856E-3594FDA51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527" y="5878417"/>
            <a:ext cx="21336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1A7475-EA94-4EEE-817F-4F5029F976A2}"/>
              </a:ext>
            </a:extLst>
          </p:cNvPr>
          <p:cNvSpPr txBox="1"/>
          <p:nvPr/>
        </p:nvSpPr>
        <p:spPr>
          <a:xfrm>
            <a:off x="2186751" y="1679325"/>
            <a:ext cx="7800391" cy="313932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CA" sz="6600" dirty="0">
                <a:ln w="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Congratulations, you have completed this module!</a:t>
            </a:r>
            <a:r>
              <a:rPr lang="en-CA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en-US" sz="6600" b="1" dirty="0">
              <a:ln/>
              <a:solidFill>
                <a:schemeClr val="accent3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4622" y="5078995"/>
            <a:ext cx="7144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2800" dirty="0" smtClean="0"/>
              <a:t>The </a:t>
            </a:r>
            <a:r>
              <a:rPr lang="fr-CA" sz="2800" dirty="0" err="1" smtClean="0"/>
              <a:t>next</a:t>
            </a:r>
            <a:r>
              <a:rPr lang="fr-CA" sz="2800" dirty="0" smtClean="0"/>
              <a:t> Module Will </a:t>
            </a:r>
            <a:r>
              <a:rPr lang="fr-CA" sz="2800" dirty="0" err="1" smtClean="0"/>
              <a:t>be</a:t>
            </a:r>
            <a:r>
              <a:rPr lang="fr-CA" sz="2800" dirty="0" smtClean="0"/>
              <a:t>: Business </a:t>
            </a:r>
            <a:r>
              <a:rPr lang="fr-CA" sz="2800" dirty="0" err="1" smtClean="0"/>
              <a:t>Environment</a:t>
            </a:r>
            <a:endParaRPr lang="en-CA" sz="2800" dirty="0"/>
          </a:p>
        </p:txBody>
      </p:sp>
    </p:spTree>
    <p:extLst>
      <p:ext uri="{BB962C8B-B14F-4D97-AF65-F5344CB8AC3E}">
        <p14:creationId xmlns:p14="http://schemas.microsoft.com/office/powerpoint/2010/main" val="241334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57871-5129-4D04-BE1A-B565D2A80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BA6231-49DD-4B48-8BDE-2F2B81AD3A36}"/>
              </a:ext>
            </a:extLst>
          </p:cNvPr>
          <p:cNvSpPr/>
          <p:nvPr/>
        </p:nvSpPr>
        <p:spPr>
          <a:xfrm>
            <a:off x="3094181" y="2115126"/>
            <a:ext cx="616989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Congratulations, you are correct!</a:t>
            </a:r>
          </a:p>
        </p:txBody>
      </p:sp>
      <p:sp>
        <p:nvSpPr>
          <p:cNvPr id="5" name="Content Placeholder 4">
            <a:hlinkClick r:id="rId2" action="ppaction://hlinksldjump"/>
            <a:extLst>
              <a:ext uri="{FF2B5EF4-FFF2-40B4-BE49-F238E27FC236}">
                <a16:creationId xmlns:a16="http://schemas.microsoft.com/office/drawing/2014/main" id="{B7F96F0D-4207-41B1-9729-ABFA9491B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077" y="3561676"/>
            <a:ext cx="1903845" cy="11207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  <a:hlinkClick r:id="rId3" action="ppaction://hlinksldjump"/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364033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EF64-5B69-436D-B21A-503A1E703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568F90-255F-44A7-8D38-293904BB8519}"/>
              </a:ext>
            </a:extLst>
          </p:cNvPr>
          <p:cNvSpPr/>
          <p:nvPr/>
        </p:nvSpPr>
        <p:spPr>
          <a:xfrm>
            <a:off x="3090305" y="2403880"/>
            <a:ext cx="6011389" cy="7017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CA" sz="4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4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5DF9F8-7DB0-4B55-AB1F-368D2AB33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: Rounded Corners 8">
            <a:hlinkClick r:id="rId2" action="ppaction://hlinksldjump"/>
            <a:extLst>
              <a:ext uri="{FF2B5EF4-FFF2-40B4-BE49-F238E27FC236}">
                <a16:creationId xmlns:a16="http://schemas.microsoft.com/office/drawing/2014/main" id="{A455EA8C-25BC-410F-B82B-AC21FB0DE267}"/>
              </a:ext>
            </a:extLst>
          </p:cNvPr>
          <p:cNvSpPr/>
          <p:nvPr/>
        </p:nvSpPr>
        <p:spPr>
          <a:xfrm>
            <a:off x="5114924" y="3164911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302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EF64-5B69-436D-B21A-503A1E703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568F90-255F-44A7-8D38-293904BB8519}"/>
              </a:ext>
            </a:extLst>
          </p:cNvPr>
          <p:cNvSpPr/>
          <p:nvPr/>
        </p:nvSpPr>
        <p:spPr>
          <a:xfrm>
            <a:off x="3090305" y="2403880"/>
            <a:ext cx="6011389" cy="7017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CA" sz="4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4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5DF9F8-7DB0-4B55-AB1F-368D2AB33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: Rounded Corners 8">
            <a:hlinkClick r:id="rId2" action="ppaction://hlinksldjump"/>
            <a:extLst>
              <a:ext uri="{FF2B5EF4-FFF2-40B4-BE49-F238E27FC236}">
                <a16:creationId xmlns:a16="http://schemas.microsoft.com/office/drawing/2014/main" id="{A455EA8C-25BC-410F-B82B-AC21FB0DE267}"/>
              </a:ext>
            </a:extLst>
          </p:cNvPr>
          <p:cNvSpPr/>
          <p:nvPr/>
        </p:nvSpPr>
        <p:spPr>
          <a:xfrm>
            <a:off x="5114924" y="3164911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550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EF64-5B69-436D-B21A-503A1E703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568F90-255F-44A7-8D38-293904BB8519}"/>
              </a:ext>
            </a:extLst>
          </p:cNvPr>
          <p:cNvSpPr/>
          <p:nvPr/>
        </p:nvSpPr>
        <p:spPr>
          <a:xfrm>
            <a:off x="3090305" y="2403880"/>
            <a:ext cx="6011389" cy="7017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CA" sz="4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4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5DF9F8-7DB0-4B55-AB1F-368D2AB33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: Rounded Corners 8">
            <a:hlinkClick r:id="rId2" action="ppaction://hlinksldjump"/>
            <a:extLst>
              <a:ext uri="{FF2B5EF4-FFF2-40B4-BE49-F238E27FC236}">
                <a16:creationId xmlns:a16="http://schemas.microsoft.com/office/drawing/2014/main" id="{A455EA8C-25BC-410F-B82B-AC21FB0DE267}"/>
              </a:ext>
            </a:extLst>
          </p:cNvPr>
          <p:cNvSpPr/>
          <p:nvPr/>
        </p:nvSpPr>
        <p:spPr>
          <a:xfrm>
            <a:off x="5114924" y="3164911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883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6C79B-17C3-48C9-B67D-7F443F6A1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56CD9-E0C9-4826-B927-804FAB1A2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3A55D9-61F6-4101-9BF7-9F7D47D23ABE}"/>
              </a:ext>
            </a:extLst>
          </p:cNvPr>
          <p:cNvSpPr/>
          <p:nvPr/>
        </p:nvSpPr>
        <p:spPr>
          <a:xfrm>
            <a:off x="3094181" y="2115126"/>
            <a:ext cx="616989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Congratulations, you are correct!</a:t>
            </a:r>
          </a:p>
        </p:txBody>
      </p:sp>
      <p:sp>
        <p:nvSpPr>
          <p:cNvPr id="6" name="Rectangle: Rounded Corners 5">
            <a:hlinkClick r:id="rId2" action="ppaction://hlinksldjump"/>
            <a:extLst>
              <a:ext uri="{FF2B5EF4-FFF2-40B4-BE49-F238E27FC236}">
                <a16:creationId xmlns:a16="http://schemas.microsoft.com/office/drawing/2014/main" id="{799373E7-587E-4422-B213-D345F939BB06}"/>
              </a:ext>
            </a:extLst>
          </p:cNvPr>
          <p:cNvSpPr/>
          <p:nvPr/>
        </p:nvSpPr>
        <p:spPr>
          <a:xfrm>
            <a:off x="5251373" y="3561676"/>
            <a:ext cx="1689253" cy="134083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282348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979C-DE18-4E03-A79C-5993610E9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BE42E-EE2B-4CDC-A288-E091EAEE9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F36B8643-A2EE-4A5A-A149-19E0848DA358}"/>
              </a:ext>
            </a:extLst>
          </p:cNvPr>
          <p:cNvSpPr/>
          <p:nvPr/>
        </p:nvSpPr>
        <p:spPr>
          <a:xfrm>
            <a:off x="5124161" y="3276196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3A3580-FEED-4F7A-8D41-FA686AB8840A}"/>
              </a:ext>
            </a:extLst>
          </p:cNvPr>
          <p:cNvSpPr txBox="1"/>
          <p:nvPr/>
        </p:nvSpPr>
        <p:spPr>
          <a:xfrm>
            <a:off x="1865746" y="2445199"/>
            <a:ext cx="7961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713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979C-DE18-4E03-A79C-5993610E9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BE42E-EE2B-4CDC-A288-E091EAEE9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F36B8643-A2EE-4A5A-A149-19E0848DA358}"/>
              </a:ext>
            </a:extLst>
          </p:cNvPr>
          <p:cNvSpPr/>
          <p:nvPr/>
        </p:nvSpPr>
        <p:spPr>
          <a:xfrm>
            <a:off x="5124161" y="3276196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3A3580-FEED-4F7A-8D41-FA686AB8840A}"/>
              </a:ext>
            </a:extLst>
          </p:cNvPr>
          <p:cNvSpPr txBox="1"/>
          <p:nvPr/>
        </p:nvSpPr>
        <p:spPr>
          <a:xfrm>
            <a:off x="1865746" y="2445199"/>
            <a:ext cx="7961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92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979C-DE18-4E03-A79C-5993610E9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BE42E-EE2B-4CDC-A288-E091EAEE9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F36B8643-A2EE-4A5A-A149-19E0848DA358}"/>
              </a:ext>
            </a:extLst>
          </p:cNvPr>
          <p:cNvSpPr/>
          <p:nvPr/>
        </p:nvSpPr>
        <p:spPr>
          <a:xfrm>
            <a:off x="5124161" y="3276196"/>
            <a:ext cx="1692276" cy="1203889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CA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3A3580-FEED-4F7A-8D41-FA686AB8840A}"/>
              </a:ext>
            </a:extLst>
          </p:cNvPr>
          <p:cNvSpPr txBox="1"/>
          <p:nvPr/>
        </p:nvSpPr>
        <p:spPr>
          <a:xfrm>
            <a:off x="1865746" y="2445199"/>
            <a:ext cx="7961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Sorry. Please try again.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16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965F0-5F5C-4C71-99A1-B8FB60E99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66312-5B4F-4C1D-AF32-142C43BCF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4671DF-390F-4FDA-860D-0EBCB5F1507B}"/>
              </a:ext>
            </a:extLst>
          </p:cNvPr>
          <p:cNvSpPr txBox="1"/>
          <p:nvPr/>
        </p:nvSpPr>
        <p:spPr>
          <a:xfrm>
            <a:off x="3540087" y="2007824"/>
            <a:ext cx="51118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Congratulations, you are correct!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5B65DA40-F6E3-478C-BCD7-5267C98BBB83}"/>
              </a:ext>
            </a:extLst>
          </p:cNvPr>
          <p:cNvSpPr/>
          <p:nvPr/>
        </p:nvSpPr>
        <p:spPr>
          <a:xfrm>
            <a:off x="5236684" y="3577484"/>
            <a:ext cx="1718631" cy="1189821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292447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3613533" y="2357610"/>
            <a:ext cx="457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4946574" y="3804160"/>
            <a:ext cx="1795749" cy="1318683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110075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3613533" y="2357610"/>
            <a:ext cx="457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4946574" y="3804160"/>
            <a:ext cx="1795749" cy="1318683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197026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3613533" y="2357610"/>
            <a:ext cx="457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4946574" y="3804160"/>
            <a:ext cx="1795749" cy="1318683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336791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5796</TotalTime>
  <Words>937</Words>
  <Application>Microsoft Office PowerPoint</Application>
  <PresentationFormat>Widescreen</PresentationFormat>
  <Paragraphs>133</Paragraphs>
  <Slides>32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Calibri Light</vt:lpstr>
      <vt:lpstr>Cooper Black</vt:lpstr>
      <vt:lpstr>Office Theme</vt:lpstr>
      <vt:lpstr>Entrepreneur Local Learning Centers</vt:lpstr>
      <vt:lpstr>SEMINAR 3: IN BUSINESS, MANNERS COUNT</vt:lpstr>
      <vt:lpstr>Appropriate Dress Code  </vt:lpstr>
      <vt:lpstr>Handshake</vt:lpstr>
      <vt:lpstr>Be On Time </vt:lpstr>
      <vt:lpstr>Watch Your Language</vt:lpstr>
      <vt:lpstr>No Phone During Meetings </vt:lpstr>
      <vt:lpstr>Show Genuine Interest</vt:lpstr>
      <vt:lpstr>Return Calls and Emails </vt:lpstr>
      <vt:lpstr>Be Respectful with Commitments </vt:lpstr>
      <vt:lpstr>Phone Etiquette Training</vt:lpstr>
      <vt:lpstr>Phone Skills and Etiquette </vt:lpstr>
      <vt:lpstr>SELF-EVALUATION</vt:lpstr>
      <vt:lpstr>How to Give a Handshake in Business</vt:lpstr>
      <vt:lpstr>What Makes a Good Handshake?</vt:lpstr>
      <vt:lpstr>SELF-EVALUATION</vt:lpstr>
      <vt:lpstr>Do You Have Good Professional Behaviour?</vt:lpstr>
      <vt:lpstr>PowerPoint Presentation</vt:lpstr>
      <vt:lpstr>SELF-EVALUATION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BUSINESS, MANNERS COUNT</dc:title>
  <dc:creator>Keilan Baker</dc:creator>
  <cp:lastModifiedBy>Dave McMullen</cp:lastModifiedBy>
  <cp:revision>39</cp:revision>
  <dcterms:created xsi:type="dcterms:W3CDTF">2020-02-01T01:44:33Z</dcterms:created>
  <dcterms:modified xsi:type="dcterms:W3CDTF">2020-08-18T16:40:56Z</dcterms:modified>
</cp:coreProperties>
</file>