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1"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85" r:id="rId18"/>
    <p:sldId id="286" r:id="rId19"/>
    <p:sldId id="271" r:id="rId20"/>
    <p:sldId id="272" r:id="rId21"/>
    <p:sldId id="273" r:id="rId22"/>
    <p:sldId id="274" r:id="rId23"/>
    <p:sldId id="275" r:id="rId24"/>
    <p:sldId id="287" r:id="rId25"/>
    <p:sldId id="288" r:id="rId26"/>
    <p:sldId id="276" r:id="rId27"/>
    <p:sldId id="277" r:id="rId28"/>
    <p:sldId id="278" r:id="rId29"/>
    <p:sldId id="279" r:id="rId30"/>
    <p:sldId id="280" r:id="rId31"/>
    <p:sldId id="289" r:id="rId32"/>
    <p:sldId id="290" r:id="rId33"/>
    <p:sldId id="283" r:id="rId34"/>
    <p:sldId id="28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lan Baker" initials="KB" lastIdx="1" clrIdx="0">
    <p:extLst>
      <p:ext uri="{19B8F6BF-5375-455C-9EA6-DF929625EA0E}">
        <p15:presenceInfo xmlns:p15="http://schemas.microsoft.com/office/powerpoint/2012/main" userId="f55a0ce9be160c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9" d="100"/>
          <a:sy n="109"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0327F-48DA-49A9-AE74-3CDF809CE8A0}"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US"/>
        </a:p>
      </dgm:t>
    </dgm:pt>
    <dgm:pt modelId="{AB2BB9C4-389B-4AD1-B0EF-E1E884A328D3}">
      <dgm:prSet phldrT="[Text]"/>
      <dgm:spPr/>
      <dgm:t>
        <a:bodyPr/>
        <a:lstStyle/>
        <a:p>
          <a:r>
            <a:rPr lang="en-CA" dirty="0"/>
            <a:t>1.</a:t>
          </a:r>
          <a:endParaRPr lang="en-US" dirty="0"/>
        </a:p>
      </dgm:t>
    </dgm:pt>
    <dgm:pt modelId="{2D655318-1019-4E12-B0AE-B0D97C1289B8}" type="parTrans" cxnId="{CD42F7AD-0D18-488F-9C88-7CFFB9F76646}">
      <dgm:prSet/>
      <dgm:spPr/>
      <dgm:t>
        <a:bodyPr/>
        <a:lstStyle/>
        <a:p>
          <a:endParaRPr lang="en-US"/>
        </a:p>
      </dgm:t>
    </dgm:pt>
    <dgm:pt modelId="{6D3B7853-8FF7-4287-B6AD-C18BCA46B754}" type="sibTrans" cxnId="{CD42F7AD-0D18-488F-9C88-7CFFB9F76646}">
      <dgm:prSet/>
      <dgm:spPr/>
      <dgm:t>
        <a:bodyPr/>
        <a:lstStyle/>
        <a:p>
          <a:endParaRPr lang="en-US"/>
        </a:p>
      </dgm:t>
    </dgm:pt>
    <dgm:pt modelId="{5CEA7CDE-0C1C-4ADC-97FB-9F417216A28B}">
      <dgm:prSet phldrT="[Text]" custT="1"/>
      <dgm:spPr/>
      <dgm:t>
        <a:bodyPr/>
        <a:lstStyle/>
        <a:p>
          <a:r>
            <a:rPr lang="en-CA" sz="2400" b="1" dirty="0"/>
            <a:t>Show Up </a:t>
          </a:r>
          <a:endParaRPr lang="en-US" sz="2400" b="1" dirty="0"/>
        </a:p>
      </dgm:t>
    </dgm:pt>
    <dgm:pt modelId="{6B1D7FA2-B91E-49A9-AEFC-09CF86845F12}" type="parTrans" cxnId="{80406A93-757B-4826-9D5A-24897FE671CC}">
      <dgm:prSet/>
      <dgm:spPr/>
      <dgm:t>
        <a:bodyPr/>
        <a:lstStyle/>
        <a:p>
          <a:endParaRPr lang="en-US"/>
        </a:p>
      </dgm:t>
    </dgm:pt>
    <dgm:pt modelId="{32C8D4C8-C77A-419F-B448-1CF377551C47}" type="sibTrans" cxnId="{80406A93-757B-4826-9D5A-24897FE671CC}">
      <dgm:prSet/>
      <dgm:spPr/>
      <dgm:t>
        <a:bodyPr/>
        <a:lstStyle/>
        <a:p>
          <a:endParaRPr lang="en-US"/>
        </a:p>
      </dgm:t>
    </dgm:pt>
    <dgm:pt modelId="{52A30226-3BFB-44AE-B637-F01247989B63}">
      <dgm:prSet phldrT="[Text]" custT="1"/>
      <dgm:spPr/>
      <dgm:t>
        <a:bodyPr/>
        <a:lstStyle/>
        <a:p>
          <a:pPr>
            <a:buFont typeface="Arial" panose="020B0604020202020204" pitchFamily="34" charset="0"/>
            <a:buChar char="•"/>
          </a:pPr>
          <a:r>
            <a:rPr lang="en-CA" sz="2000" dirty="0"/>
            <a:t>Be fully present during an interaction - give the person you’re speaking with your full attention.</a:t>
          </a:r>
          <a:endParaRPr lang="en-US" sz="2000" dirty="0"/>
        </a:p>
      </dgm:t>
    </dgm:pt>
    <dgm:pt modelId="{AB391239-AF8B-4491-A2B0-EA833EF1DAD5}" type="parTrans" cxnId="{2383AD6E-925C-4EB2-9531-6DF622DD78E0}">
      <dgm:prSet/>
      <dgm:spPr/>
      <dgm:t>
        <a:bodyPr/>
        <a:lstStyle/>
        <a:p>
          <a:endParaRPr lang="en-US"/>
        </a:p>
      </dgm:t>
    </dgm:pt>
    <dgm:pt modelId="{71B51099-E954-4822-BCFA-A8E343A892ED}" type="sibTrans" cxnId="{2383AD6E-925C-4EB2-9531-6DF622DD78E0}">
      <dgm:prSet/>
      <dgm:spPr/>
      <dgm:t>
        <a:bodyPr/>
        <a:lstStyle/>
        <a:p>
          <a:endParaRPr lang="en-US"/>
        </a:p>
      </dgm:t>
    </dgm:pt>
    <dgm:pt modelId="{35DF6673-5201-403A-BD6E-71BE4E3BCD25}">
      <dgm:prSet phldrT="[Text]"/>
      <dgm:spPr/>
      <dgm:t>
        <a:bodyPr/>
        <a:lstStyle/>
        <a:p>
          <a:r>
            <a:rPr lang="en-CA" dirty="0"/>
            <a:t>2.</a:t>
          </a:r>
          <a:endParaRPr lang="en-US" dirty="0"/>
        </a:p>
      </dgm:t>
    </dgm:pt>
    <dgm:pt modelId="{217612CD-DFA9-42AC-87BD-FF4219216A0C}" type="parTrans" cxnId="{C411A829-8B6F-48F0-B61B-11ABC68C7FA4}">
      <dgm:prSet/>
      <dgm:spPr/>
      <dgm:t>
        <a:bodyPr/>
        <a:lstStyle/>
        <a:p>
          <a:endParaRPr lang="en-US"/>
        </a:p>
      </dgm:t>
    </dgm:pt>
    <dgm:pt modelId="{A45519E6-944F-475B-A262-D7A3C791F007}" type="sibTrans" cxnId="{C411A829-8B6F-48F0-B61B-11ABC68C7FA4}">
      <dgm:prSet/>
      <dgm:spPr/>
      <dgm:t>
        <a:bodyPr/>
        <a:lstStyle/>
        <a:p>
          <a:endParaRPr lang="en-US"/>
        </a:p>
      </dgm:t>
    </dgm:pt>
    <dgm:pt modelId="{9DE1D10C-B672-4D6C-9B6C-8228DDD75945}">
      <dgm:prSet phldrT="[Text]" custT="1"/>
      <dgm:spPr/>
      <dgm:t>
        <a:bodyPr/>
        <a:lstStyle/>
        <a:p>
          <a:r>
            <a:rPr lang="en-CA" sz="2400" b="1" dirty="0"/>
            <a:t>Listen Up </a:t>
          </a:r>
          <a:endParaRPr lang="en-US" sz="2400" b="1" dirty="0"/>
        </a:p>
      </dgm:t>
    </dgm:pt>
    <dgm:pt modelId="{1DF39B2D-E497-483D-B7DA-42CC620A38A8}" type="parTrans" cxnId="{73C25A9D-438B-4B0B-B5C7-0AD5FE55746A}">
      <dgm:prSet/>
      <dgm:spPr/>
      <dgm:t>
        <a:bodyPr/>
        <a:lstStyle/>
        <a:p>
          <a:endParaRPr lang="en-US"/>
        </a:p>
      </dgm:t>
    </dgm:pt>
    <dgm:pt modelId="{1C151BDB-28D6-4B73-AB0B-18A826A36209}" type="sibTrans" cxnId="{73C25A9D-438B-4B0B-B5C7-0AD5FE55746A}">
      <dgm:prSet/>
      <dgm:spPr/>
      <dgm:t>
        <a:bodyPr/>
        <a:lstStyle/>
        <a:p>
          <a:endParaRPr lang="en-US"/>
        </a:p>
      </dgm:t>
    </dgm:pt>
    <dgm:pt modelId="{BDDB1C04-4A12-415E-B872-2B4FA58C6857}">
      <dgm:prSet phldrT="[Text]" custT="1"/>
      <dgm:spPr/>
      <dgm:t>
        <a:bodyPr/>
        <a:lstStyle/>
        <a:p>
          <a:r>
            <a:rPr lang="en-CA" sz="2000" dirty="0"/>
            <a:t>Don’t wait for the other person to finish talking just so you can start. </a:t>
          </a:r>
          <a:endParaRPr lang="en-US" sz="2000" dirty="0"/>
        </a:p>
      </dgm:t>
    </dgm:pt>
    <dgm:pt modelId="{8A277E0F-0527-402E-A43F-FD1ABEFC3150}" type="parTrans" cxnId="{155120E5-C7C1-4EC7-BD47-C6B2C569D971}">
      <dgm:prSet/>
      <dgm:spPr/>
      <dgm:t>
        <a:bodyPr/>
        <a:lstStyle/>
        <a:p>
          <a:endParaRPr lang="en-US"/>
        </a:p>
      </dgm:t>
    </dgm:pt>
    <dgm:pt modelId="{E58E59E1-0877-4B2F-84E8-AB2B228BA94F}" type="sibTrans" cxnId="{155120E5-C7C1-4EC7-BD47-C6B2C569D971}">
      <dgm:prSet/>
      <dgm:spPr/>
      <dgm:t>
        <a:bodyPr/>
        <a:lstStyle/>
        <a:p>
          <a:endParaRPr lang="en-US"/>
        </a:p>
      </dgm:t>
    </dgm:pt>
    <dgm:pt modelId="{A64B6E74-74B3-466D-8B81-908948FF0950}">
      <dgm:prSet phldrT="[Text]"/>
      <dgm:spPr/>
      <dgm:t>
        <a:bodyPr/>
        <a:lstStyle/>
        <a:p>
          <a:r>
            <a:rPr lang="en-CA" dirty="0"/>
            <a:t>3.</a:t>
          </a:r>
          <a:endParaRPr lang="en-US" dirty="0"/>
        </a:p>
      </dgm:t>
    </dgm:pt>
    <dgm:pt modelId="{C25195C5-5B88-43D6-A5C2-C3AC888C9056}" type="parTrans" cxnId="{6E5FFA2E-DD41-46EC-A759-28313F98FAEC}">
      <dgm:prSet/>
      <dgm:spPr/>
      <dgm:t>
        <a:bodyPr/>
        <a:lstStyle/>
        <a:p>
          <a:endParaRPr lang="en-US"/>
        </a:p>
      </dgm:t>
    </dgm:pt>
    <dgm:pt modelId="{A83DA195-6311-4D58-B750-E792C568CB01}" type="sibTrans" cxnId="{6E5FFA2E-DD41-46EC-A759-28313F98FAEC}">
      <dgm:prSet/>
      <dgm:spPr/>
      <dgm:t>
        <a:bodyPr/>
        <a:lstStyle/>
        <a:p>
          <a:endParaRPr lang="en-US"/>
        </a:p>
      </dgm:t>
    </dgm:pt>
    <dgm:pt modelId="{EB7EB676-02D2-4E8F-B1D6-9F00567E6B01}">
      <dgm:prSet phldrT="[Text]" custT="1"/>
      <dgm:spPr/>
      <dgm:t>
        <a:bodyPr/>
        <a:lstStyle/>
        <a:p>
          <a:r>
            <a:rPr lang="en-CA" sz="2400" b="1" dirty="0"/>
            <a:t>Network Up </a:t>
          </a:r>
          <a:endParaRPr lang="en-US" sz="2400" b="1" dirty="0"/>
        </a:p>
      </dgm:t>
    </dgm:pt>
    <dgm:pt modelId="{051177DC-6C8C-481B-B836-8B713F854BDB}" type="parTrans" cxnId="{0E230DA9-22D3-4192-B90B-DB995CC6AD89}">
      <dgm:prSet/>
      <dgm:spPr/>
      <dgm:t>
        <a:bodyPr/>
        <a:lstStyle/>
        <a:p>
          <a:endParaRPr lang="en-US"/>
        </a:p>
      </dgm:t>
    </dgm:pt>
    <dgm:pt modelId="{E2D87F17-A0CC-4BA2-A0FD-19C7BC3C8A2A}" type="sibTrans" cxnId="{0E230DA9-22D3-4192-B90B-DB995CC6AD89}">
      <dgm:prSet/>
      <dgm:spPr/>
      <dgm:t>
        <a:bodyPr/>
        <a:lstStyle/>
        <a:p>
          <a:endParaRPr lang="en-US"/>
        </a:p>
      </dgm:t>
    </dgm:pt>
    <dgm:pt modelId="{0FF5701F-32D3-47CA-B270-44967BD657D6}">
      <dgm:prSet/>
      <dgm:spPr/>
      <dgm:t>
        <a:bodyPr/>
        <a:lstStyle/>
        <a:p>
          <a:r>
            <a:rPr lang="en-CA" dirty="0"/>
            <a:t>4.</a:t>
          </a:r>
          <a:endParaRPr lang="en-US" dirty="0"/>
        </a:p>
      </dgm:t>
    </dgm:pt>
    <dgm:pt modelId="{84A91EC5-8A84-4336-A384-442F5B75AC0B}" type="parTrans" cxnId="{871CFB67-A32E-4A14-8F74-A0EE7756732A}">
      <dgm:prSet/>
      <dgm:spPr/>
      <dgm:t>
        <a:bodyPr/>
        <a:lstStyle/>
        <a:p>
          <a:endParaRPr lang="en-US"/>
        </a:p>
      </dgm:t>
    </dgm:pt>
    <dgm:pt modelId="{DA95E841-8EA1-4E67-A292-D1B8979970E6}" type="sibTrans" cxnId="{871CFB67-A32E-4A14-8F74-A0EE7756732A}">
      <dgm:prSet/>
      <dgm:spPr/>
      <dgm:t>
        <a:bodyPr/>
        <a:lstStyle/>
        <a:p>
          <a:endParaRPr lang="en-US"/>
        </a:p>
      </dgm:t>
    </dgm:pt>
    <dgm:pt modelId="{9E187564-626D-4983-9B18-CF761116AFB4}">
      <dgm:prSet custT="1"/>
      <dgm:spPr/>
      <dgm:t>
        <a:bodyPr/>
        <a:lstStyle/>
        <a:p>
          <a:r>
            <a:rPr lang="en-CA" sz="2400" b="1" dirty="0"/>
            <a:t>Speak Up</a:t>
          </a:r>
          <a:endParaRPr lang="en-US" sz="2400" b="1" dirty="0"/>
        </a:p>
      </dgm:t>
    </dgm:pt>
    <dgm:pt modelId="{09544978-43F5-42BA-864C-A74F3EB025D4}" type="parTrans" cxnId="{C7F6C7D4-D9EC-4906-AB0E-80958EA07854}">
      <dgm:prSet/>
      <dgm:spPr/>
      <dgm:t>
        <a:bodyPr/>
        <a:lstStyle/>
        <a:p>
          <a:endParaRPr lang="en-US"/>
        </a:p>
      </dgm:t>
    </dgm:pt>
    <dgm:pt modelId="{679FFC1D-56D6-4ACE-AF35-2F47A1CD67B2}" type="sibTrans" cxnId="{C7F6C7D4-D9EC-4906-AB0E-80958EA07854}">
      <dgm:prSet/>
      <dgm:spPr/>
      <dgm:t>
        <a:bodyPr/>
        <a:lstStyle/>
        <a:p>
          <a:endParaRPr lang="en-US"/>
        </a:p>
      </dgm:t>
    </dgm:pt>
    <dgm:pt modelId="{E2C445CE-1E70-4BAE-B62F-FD1E4550FA27}">
      <dgm:prSet custT="1"/>
      <dgm:spPr/>
      <dgm:t>
        <a:bodyPr/>
        <a:lstStyle/>
        <a:p>
          <a:r>
            <a:rPr lang="en-CA" sz="2000" dirty="0"/>
            <a:t>It’s important to be personable and a conversationalist. For topics to start a conversation with, remember FORD: Family, Occupation, Recreation, and Dreams. </a:t>
          </a:r>
          <a:endParaRPr lang="en-US" sz="2000" dirty="0"/>
        </a:p>
      </dgm:t>
    </dgm:pt>
    <dgm:pt modelId="{8BBCE39E-80CE-474D-AAA7-D54048FFB4E7}" type="parTrans" cxnId="{1CC968C0-B353-4370-A5EE-841EF2700409}">
      <dgm:prSet/>
      <dgm:spPr/>
      <dgm:t>
        <a:bodyPr/>
        <a:lstStyle/>
        <a:p>
          <a:endParaRPr lang="en-US"/>
        </a:p>
      </dgm:t>
    </dgm:pt>
    <dgm:pt modelId="{7F807F46-6053-48A4-8AC8-BAB841FDA8C8}" type="sibTrans" cxnId="{1CC968C0-B353-4370-A5EE-841EF2700409}">
      <dgm:prSet/>
      <dgm:spPr/>
      <dgm:t>
        <a:bodyPr/>
        <a:lstStyle/>
        <a:p>
          <a:endParaRPr lang="en-US"/>
        </a:p>
      </dgm:t>
    </dgm:pt>
    <dgm:pt modelId="{BBAD4D88-FB9A-4F76-8334-482B21E69527}">
      <dgm:prSet/>
      <dgm:spPr/>
      <dgm:t>
        <a:bodyPr/>
        <a:lstStyle/>
        <a:p>
          <a:r>
            <a:rPr lang="en-CA" dirty="0"/>
            <a:t>5.</a:t>
          </a:r>
          <a:endParaRPr lang="en-US" dirty="0"/>
        </a:p>
      </dgm:t>
    </dgm:pt>
    <dgm:pt modelId="{857CB9E0-82E8-4368-9515-6324289930E5}" type="parTrans" cxnId="{8A4A1795-B0F6-44C7-9550-B7F399B423D5}">
      <dgm:prSet/>
      <dgm:spPr/>
      <dgm:t>
        <a:bodyPr/>
        <a:lstStyle/>
        <a:p>
          <a:endParaRPr lang="en-US"/>
        </a:p>
      </dgm:t>
    </dgm:pt>
    <dgm:pt modelId="{033A9E6D-A4E3-4C6C-9433-5F5A5F1AACBE}" type="sibTrans" cxnId="{8A4A1795-B0F6-44C7-9550-B7F399B423D5}">
      <dgm:prSet/>
      <dgm:spPr/>
      <dgm:t>
        <a:bodyPr/>
        <a:lstStyle/>
        <a:p>
          <a:endParaRPr lang="en-US"/>
        </a:p>
      </dgm:t>
    </dgm:pt>
    <dgm:pt modelId="{C1B62078-9409-4B20-9822-52E465F144E6}">
      <dgm:prSet custT="1"/>
      <dgm:spPr/>
      <dgm:t>
        <a:bodyPr/>
        <a:lstStyle/>
        <a:p>
          <a:r>
            <a:rPr lang="en-CA" sz="2400" b="1" dirty="0"/>
            <a:t>Link Up</a:t>
          </a:r>
          <a:endParaRPr lang="en-US" sz="2400" b="1" dirty="0"/>
        </a:p>
      </dgm:t>
    </dgm:pt>
    <dgm:pt modelId="{8E0DDB0B-3F10-4BF0-8904-523F96948E89}" type="parTrans" cxnId="{A60BB43B-0CFA-4C3D-B058-6E974162C68C}">
      <dgm:prSet/>
      <dgm:spPr/>
      <dgm:t>
        <a:bodyPr/>
        <a:lstStyle/>
        <a:p>
          <a:endParaRPr lang="en-US"/>
        </a:p>
      </dgm:t>
    </dgm:pt>
    <dgm:pt modelId="{C02F3F33-0F16-4B86-B5BA-20191906AC93}" type="sibTrans" cxnId="{A60BB43B-0CFA-4C3D-B058-6E974162C68C}">
      <dgm:prSet/>
      <dgm:spPr/>
      <dgm:t>
        <a:bodyPr/>
        <a:lstStyle/>
        <a:p>
          <a:endParaRPr lang="en-US"/>
        </a:p>
      </dgm:t>
    </dgm:pt>
    <dgm:pt modelId="{C0613976-ABA6-4BBA-8BF5-A4123FFF1AEA}">
      <dgm:prSet custT="1"/>
      <dgm:spPr/>
      <dgm:t>
        <a:bodyPr/>
        <a:lstStyle/>
        <a:p>
          <a:r>
            <a:rPr lang="en-CA" sz="2000" dirty="0"/>
            <a:t>Consider getting on LinkedIn. Everyone’s on for the same reason – to network professionally. Staying connected is an important aspect of today’s business environment. </a:t>
          </a:r>
          <a:endParaRPr lang="en-US" sz="2000" dirty="0"/>
        </a:p>
      </dgm:t>
    </dgm:pt>
    <dgm:pt modelId="{599561CE-D9CC-4E7C-827E-F05C72558A4B}" type="parTrans" cxnId="{53602FE9-C343-4F41-A449-9EDA87E4E1D3}">
      <dgm:prSet/>
      <dgm:spPr/>
      <dgm:t>
        <a:bodyPr/>
        <a:lstStyle/>
        <a:p>
          <a:endParaRPr lang="en-US"/>
        </a:p>
      </dgm:t>
    </dgm:pt>
    <dgm:pt modelId="{5072A901-FB2F-414F-B697-70A65FE4D565}" type="sibTrans" cxnId="{53602FE9-C343-4F41-A449-9EDA87E4E1D3}">
      <dgm:prSet/>
      <dgm:spPr/>
      <dgm:t>
        <a:bodyPr/>
        <a:lstStyle/>
        <a:p>
          <a:endParaRPr lang="en-US"/>
        </a:p>
      </dgm:t>
    </dgm:pt>
    <dgm:pt modelId="{806EE2B0-3AC1-4881-B49A-A70904890DCC}">
      <dgm:prSet custT="1"/>
      <dgm:spPr/>
      <dgm:t>
        <a:bodyPr/>
        <a:lstStyle/>
        <a:p>
          <a:r>
            <a:rPr lang="en-CA" sz="2000" dirty="0"/>
            <a:t>Look for possible mentors in your field and build a relationship with them</a:t>
          </a:r>
          <a:r>
            <a:rPr lang="en-CA" sz="1300" dirty="0"/>
            <a:t>.</a:t>
          </a:r>
          <a:endParaRPr lang="en-US" sz="1300" dirty="0"/>
        </a:p>
      </dgm:t>
    </dgm:pt>
    <dgm:pt modelId="{7C09CA65-B5C1-4AF2-B9B5-B2AC75CA4F2C}" type="parTrans" cxnId="{EAF41B07-C0FF-45EE-AB27-7D3FB65F4E18}">
      <dgm:prSet/>
      <dgm:spPr/>
      <dgm:t>
        <a:bodyPr/>
        <a:lstStyle/>
        <a:p>
          <a:endParaRPr lang="en-US"/>
        </a:p>
      </dgm:t>
    </dgm:pt>
    <dgm:pt modelId="{38435AF7-8528-4E16-A65A-ED40B0C8EFEC}" type="sibTrans" cxnId="{EAF41B07-C0FF-45EE-AB27-7D3FB65F4E18}">
      <dgm:prSet/>
      <dgm:spPr/>
      <dgm:t>
        <a:bodyPr/>
        <a:lstStyle/>
        <a:p>
          <a:endParaRPr lang="en-US"/>
        </a:p>
      </dgm:t>
    </dgm:pt>
    <dgm:pt modelId="{84C423A6-9502-426B-A195-8C3946869607}" type="pres">
      <dgm:prSet presAssocID="{5570327F-48DA-49A9-AE74-3CDF809CE8A0}" presName="Name0" presStyleCnt="0">
        <dgm:presLayoutVars>
          <dgm:chMax/>
          <dgm:chPref val="3"/>
          <dgm:dir/>
          <dgm:animOne val="branch"/>
          <dgm:animLvl val="lvl"/>
        </dgm:presLayoutVars>
      </dgm:prSet>
      <dgm:spPr/>
      <dgm:t>
        <a:bodyPr/>
        <a:lstStyle/>
        <a:p>
          <a:endParaRPr lang="en-US"/>
        </a:p>
      </dgm:t>
    </dgm:pt>
    <dgm:pt modelId="{3A28F344-4B0A-4490-83C1-9D68ED71C3BD}" type="pres">
      <dgm:prSet presAssocID="{AB2BB9C4-389B-4AD1-B0EF-E1E884A328D3}" presName="composite" presStyleCnt="0"/>
      <dgm:spPr/>
    </dgm:pt>
    <dgm:pt modelId="{74B22828-E712-4ED6-BB4A-7167E3CD95EB}" type="pres">
      <dgm:prSet presAssocID="{AB2BB9C4-389B-4AD1-B0EF-E1E884A328D3}" presName="FirstChild" presStyleLbl="revTx" presStyleIdx="0" presStyleCnt="10">
        <dgm:presLayoutVars>
          <dgm:chMax val="0"/>
          <dgm:chPref val="0"/>
          <dgm:bulletEnabled val="1"/>
        </dgm:presLayoutVars>
      </dgm:prSet>
      <dgm:spPr/>
      <dgm:t>
        <a:bodyPr/>
        <a:lstStyle/>
        <a:p>
          <a:endParaRPr lang="en-US"/>
        </a:p>
      </dgm:t>
    </dgm:pt>
    <dgm:pt modelId="{A6E97DA3-EE92-42F6-9677-BC3FDCFF0B0A}" type="pres">
      <dgm:prSet presAssocID="{AB2BB9C4-389B-4AD1-B0EF-E1E884A328D3}" presName="Parent" presStyleLbl="alignNode1" presStyleIdx="0" presStyleCnt="5">
        <dgm:presLayoutVars>
          <dgm:chMax val="3"/>
          <dgm:chPref val="3"/>
          <dgm:bulletEnabled val="1"/>
        </dgm:presLayoutVars>
      </dgm:prSet>
      <dgm:spPr/>
      <dgm:t>
        <a:bodyPr/>
        <a:lstStyle/>
        <a:p>
          <a:endParaRPr lang="en-US"/>
        </a:p>
      </dgm:t>
    </dgm:pt>
    <dgm:pt modelId="{5F82D1CD-574D-45D9-B1A2-91849660EC46}" type="pres">
      <dgm:prSet presAssocID="{AB2BB9C4-389B-4AD1-B0EF-E1E884A328D3}" presName="Accent" presStyleLbl="parChTrans1D1" presStyleIdx="0" presStyleCnt="5"/>
      <dgm:spPr/>
    </dgm:pt>
    <dgm:pt modelId="{62E81C6E-DFCD-48C1-9617-A9037B3EE62A}" type="pres">
      <dgm:prSet presAssocID="{AB2BB9C4-389B-4AD1-B0EF-E1E884A328D3}" presName="Child" presStyleLbl="revTx" presStyleIdx="1" presStyleCnt="10">
        <dgm:presLayoutVars>
          <dgm:chMax val="0"/>
          <dgm:chPref val="0"/>
          <dgm:bulletEnabled val="1"/>
        </dgm:presLayoutVars>
      </dgm:prSet>
      <dgm:spPr/>
      <dgm:t>
        <a:bodyPr/>
        <a:lstStyle/>
        <a:p>
          <a:endParaRPr lang="en-US"/>
        </a:p>
      </dgm:t>
    </dgm:pt>
    <dgm:pt modelId="{3A107F25-7075-4E4A-A764-DE6BCF6DDB8F}" type="pres">
      <dgm:prSet presAssocID="{6D3B7853-8FF7-4287-B6AD-C18BCA46B754}" presName="sibTrans" presStyleCnt="0"/>
      <dgm:spPr/>
    </dgm:pt>
    <dgm:pt modelId="{D274E207-1D6E-4D9E-990B-D570B386A783}" type="pres">
      <dgm:prSet presAssocID="{35DF6673-5201-403A-BD6E-71BE4E3BCD25}" presName="composite" presStyleCnt="0"/>
      <dgm:spPr/>
    </dgm:pt>
    <dgm:pt modelId="{EE2AE00A-E28D-4AC5-80FD-131DE011B0D3}" type="pres">
      <dgm:prSet presAssocID="{35DF6673-5201-403A-BD6E-71BE4E3BCD25}" presName="FirstChild" presStyleLbl="revTx" presStyleIdx="2" presStyleCnt="10">
        <dgm:presLayoutVars>
          <dgm:chMax val="0"/>
          <dgm:chPref val="0"/>
          <dgm:bulletEnabled val="1"/>
        </dgm:presLayoutVars>
      </dgm:prSet>
      <dgm:spPr/>
      <dgm:t>
        <a:bodyPr/>
        <a:lstStyle/>
        <a:p>
          <a:endParaRPr lang="en-US"/>
        </a:p>
      </dgm:t>
    </dgm:pt>
    <dgm:pt modelId="{AA1BBAB7-868C-4E9F-A4BF-EBBCF859EF3D}" type="pres">
      <dgm:prSet presAssocID="{35DF6673-5201-403A-BD6E-71BE4E3BCD25}" presName="Parent" presStyleLbl="alignNode1" presStyleIdx="1" presStyleCnt="5">
        <dgm:presLayoutVars>
          <dgm:chMax val="3"/>
          <dgm:chPref val="3"/>
          <dgm:bulletEnabled val="1"/>
        </dgm:presLayoutVars>
      </dgm:prSet>
      <dgm:spPr/>
      <dgm:t>
        <a:bodyPr/>
        <a:lstStyle/>
        <a:p>
          <a:endParaRPr lang="en-US"/>
        </a:p>
      </dgm:t>
    </dgm:pt>
    <dgm:pt modelId="{A058147F-9A3E-4EB3-B66B-B3FCE5D4CFC8}" type="pres">
      <dgm:prSet presAssocID="{35DF6673-5201-403A-BD6E-71BE4E3BCD25}" presName="Accent" presStyleLbl="parChTrans1D1" presStyleIdx="1" presStyleCnt="5"/>
      <dgm:spPr/>
    </dgm:pt>
    <dgm:pt modelId="{5B70E698-3D5A-46D5-A14E-3CF3B09518B0}" type="pres">
      <dgm:prSet presAssocID="{35DF6673-5201-403A-BD6E-71BE4E3BCD25}" presName="Child" presStyleLbl="revTx" presStyleIdx="3" presStyleCnt="10">
        <dgm:presLayoutVars>
          <dgm:chMax val="0"/>
          <dgm:chPref val="0"/>
          <dgm:bulletEnabled val="1"/>
        </dgm:presLayoutVars>
      </dgm:prSet>
      <dgm:spPr/>
      <dgm:t>
        <a:bodyPr/>
        <a:lstStyle/>
        <a:p>
          <a:endParaRPr lang="en-US"/>
        </a:p>
      </dgm:t>
    </dgm:pt>
    <dgm:pt modelId="{0378B9C2-0C08-4EB6-8AC1-C92B90F17DCC}" type="pres">
      <dgm:prSet presAssocID="{A45519E6-944F-475B-A262-D7A3C791F007}" presName="sibTrans" presStyleCnt="0"/>
      <dgm:spPr/>
    </dgm:pt>
    <dgm:pt modelId="{5BB614C5-1F05-4F4A-BFDE-216000B3FCB0}" type="pres">
      <dgm:prSet presAssocID="{A64B6E74-74B3-466D-8B81-908948FF0950}" presName="composite" presStyleCnt="0"/>
      <dgm:spPr/>
    </dgm:pt>
    <dgm:pt modelId="{09CB6ECB-B43C-46D7-8CBB-C341C2065E05}" type="pres">
      <dgm:prSet presAssocID="{A64B6E74-74B3-466D-8B81-908948FF0950}" presName="FirstChild" presStyleLbl="revTx" presStyleIdx="4" presStyleCnt="10">
        <dgm:presLayoutVars>
          <dgm:chMax val="0"/>
          <dgm:chPref val="0"/>
          <dgm:bulletEnabled val="1"/>
        </dgm:presLayoutVars>
      </dgm:prSet>
      <dgm:spPr/>
      <dgm:t>
        <a:bodyPr/>
        <a:lstStyle/>
        <a:p>
          <a:endParaRPr lang="en-US"/>
        </a:p>
      </dgm:t>
    </dgm:pt>
    <dgm:pt modelId="{91821CE9-43DE-4EC3-94E4-57C5A6F20B7F}" type="pres">
      <dgm:prSet presAssocID="{A64B6E74-74B3-466D-8B81-908948FF0950}" presName="Parent" presStyleLbl="alignNode1" presStyleIdx="2" presStyleCnt="5">
        <dgm:presLayoutVars>
          <dgm:chMax val="3"/>
          <dgm:chPref val="3"/>
          <dgm:bulletEnabled val="1"/>
        </dgm:presLayoutVars>
      </dgm:prSet>
      <dgm:spPr/>
      <dgm:t>
        <a:bodyPr/>
        <a:lstStyle/>
        <a:p>
          <a:endParaRPr lang="en-US"/>
        </a:p>
      </dgm:t>
    </dgm:pt>
    <dgm:pt modelId="{2BAAA675-690A-41F6-98C1-BA5628EE5AD2}" type="pres">
      <dgm:prSet presAssocID="{A64B6E74-74B3-466D-8B81-908948FF0950}" presName="Accent" presStyleLbl="parChTrans1D1" presStyleIdx="2" presStyleCnt="5"/>
      <dgm:spPr/>
    </dgm:pt>
    <dgm:pt modelId="{E20D92FE-AA05-422B-A5B6-F454644A7732}" type="pres">
      <dgm:prSet presAssocID="{A64B6E74-74B3-466D-8B81-908948FF0950}" presName="Child" presStyleLbl="revTx" presStyleIdx="5" presStyleCnt="10">
        <dgm:presLayoutVars>
          <dgm:chMax val="0"/>
          <dgm:chPref val="0"/>
          <dgm:bulletEnabled val="1"/>
        </dgm:presLayoutVars>
      </dgm:prSet>
      <dgm:spPr/>
      <dgm:t>
        <a:bodyPr/>
        <a:lstStyle/>
        <a:p>
          <a:endParaRPr lang="en-US"/>
        </a:p>
      </dgm:t>
    </dgm:pt>
    <dgm:pt modelId="{8F0DF2FE-B8FF-4035-8F68-19A11D1F4D47}" type="pres">
      <dgm:prSet presAssocID="{A83DA195-6311-4D58-B750-E792C568CB01}" presName="sibTrans" presStyleCnt="0"/>
      <dgm:spPr/>
    </dgm:pt>
    <dgm:pt modelId="{FA9EB601-69E1-4124-95A1-7BC6111A47E2}" type="pres">
      <dgm:prSet presAssocID="{0FF5701F-32D3-47CA-B270-44967BD657D6}" presName="composite" presStyleCnt="0"/>
      <dgm:spPr/>
    </dgm:pt>
    <dgm:pt modelId="{494CCA77-61CC-4816-86B9-D7D601BA9A47}" type="pres">
      <dgm:prSet presAssocID="{0FF5701F-32D3-47CA-B270-44967BD657D6}" presName="FirstChild" presStyleLbl="revTx" presStyleIdx="6" presStyleCnt="10">
        <dgm:presLayoutVars>
          <dgm:chMax val="0"/>
          <dgm:chPref val="0"/>
          <dgm:bulletEnabled val="1"/>
        </dgm:presLayoutVars>
      </dgm:prSet>
      <dgm:spPr/>
      <dgm:t>
        <a:bodyPr/>
        <a:lstStyle/>
        <a:p>
          <a:endParaRPr lang="en-US"/>
        </a:p>
      </dgm:t>
    </dgm:pt>
    <dgm:pt modelId="{84828F79-8301-4EF6-8FCF-0B2AEA6494B2}" type="pres">
      <dgm:prSet presAssocID="{0FF5701F-32D3-47CA-B270-44967BD657D6}" presName="Parent" presStyleLbl="alignNode1" presStyleIdx="3" presStyleCnt="5">
        <dgm:presLayoutVars>
          <dgm:chMax val="3"/>
          <dgm:chPref val="3"/>
          <dgm:bulletEnabled val="1"/>
        </dgm:presLayoutVars>
      </dgm:prSet>
      <dgm:spPr/>
      <dgm:t>
        <a:bodyPr/>
        <a:lstStyle/>
        <a:p>
          <a:endParaRPr lang="en-US"/>
        </a:p>
      </dgm:t>
    </dgm:pt>
    <dgm:pt modelId="{668B612C-9201-4D30-AE0C-E385F6CDFA1D}" type="pres">
      <dgm:prSet presAssocID="{0FF5701F-32D3-47CA-B270-44967BD657D6}" presName="Accent" presStyleLbl="parChTrans1D1" presStyleIdx="3" presStyleCnt="5"/>
      <dgm:spPr/>
    </dgm:pt>
    <dgm:pt modelId="{78B34C88-4FCE-4AD9-A2B8-2ABD1068EC3F}" type="pres">
      <dgm:prSet presAssocID="{0FF5701F-32D3-47CA-B270-44967BD657D6}" presName="Child" presStyleLbl="revTx" presStyleIdx="7" presStyleCnt="10">
        <dgm:presLayoutVars>
          <dgm:chMax val="0"/>
          <dgm:chPref val="0"/>
          <dgm:bulletEnabled val="1"/>
        </dgm:presLayoutVars>
      </dgm:prSet>
      <dgm:spPr/>
      <dgm:t>
        <a:bodyPr/>
        <a:lstStyle/>
        <a:p>
          <a:endParaRPr lang="en-US"/>
        </a:p>
      </dgm:t>
    </dgm:pt>
    <dgm:pt modelId="{F6218BE6-0191-4223-989A-ADA0775B125B}" type="pres">
      <dgm:prSet presAssocID="{DA95E841-8EA1-4E67-A292-D1B8979970E6}" presName="sibTrans" presStyleCnt="0"/>
      <dgm:spPr/>
    </dgm:pt>
    <dgm:pt modelId="{BC4F01E2-84D9-4628-AFE5-4491BF1D478A}" type="pres">
      <dgm:prSet presAssocID="{BBAD4D88-FB9A-4F76-8334-482B21E69527}" presName="composite" presStyleCnt="0"/>
      <dgm:spPr/>
    </dgm:pt>
    <dgm:pt modelId="{F4BBE74D-D69A-47C1-8467-48B213AACD27}" type="pres">
      <dgm:prSet presAssocID="{BBAD4D88-FB9A-4F76-8334-482B21E69527}" presName="FirstChild" presStyleLbl="revTx" presStyleIdx="8" presStyleCnt="10">
        <dgm:presLayoutVars>
          <dgm:chMax val="0"/>
          <dgm:chPref val="0"/>
          <dgm:bulletEnabled val="1"/>
        </dgm:presLayoutVars>
      </dgm:prSet>
      <dgm:spPr/>
      <dgm:t>
        <a:bodyPr/>
        <a:lstStyle/>
        <a:p>
          <a:endParaRPr lang="en-US"/>
        </a:p>
      </dgm:t>
    </dgm:pt>
    <dgm:pt modelId="{346F5030-9FE2-4A58-95FB-4DD2FE0DA9C5}" type="pres">
      <dgm:prSet presAssocID="{BBAD4D88-FB9A-4F76-8334-482B21E69527}" presName="Parent" presStyleLbl="alignNode1" presStyleIdx="4" presStyleCnt="5">
        <dgm:presLayoutVars>
          <dgm:chMax val="3"/>
          <dgm:chPref val="3"/>
          <dgm:bulletEnabled val="1"/>
        </dgm:presLayoutVars>
      </dgm:prSet>
      <dgm:spPr/>
      <dgm:t>
        <a:bodyPr/>
        <a:lstStyle/>
        <a:p>
          <a:endParaRPr lang="en-US"/>
        </a:p>
      </dgm:t>
    </dgm:pt>
    <dgm:pt modelId="{D9F779B3-691A-464C-9B24-FC7D9ADE21DD}" type="pres">
      <dgm:prSet presAssocID="{BBAD4D88-FB9A-4F76-8334-482B21E69527}" presName="Accent" presStyleLbl="parChTrans1D1" presStyleIdx="4" presStyleCnt="5"/>
      <dgm:spPr/>
    </dgm:pt>
    <dgm:pt modelId="{B4D3ED1D-A268-45BB-A532-4CBDCFE9BF6C}" type="pres">
      <dgm:prSet presAssocID="{BBAD4D88-FB9A-4F76-8334-482B21E69527}" presName="Child" presStyleLbl="revTx" presStyleIdx="9" presStyleCnt="10">
        <dgm:presLayoutVars>
          <dgm:chMax val="0"/>
          <dgm:chPref val="0"/>
          <dgm:bulletEnabled val="1"/>
        </dgm:presLayoutVars>
      </dgm:prSet>
      <dgm:spPr/>
      <dgm:t>
        <a:bodyPr/>
        <a:lstStyle/>
        <a:p>
          <a:endParaRPr lang="en-US"/>
        </a:p>
      </dgm:t>
    </dgm:pt>
  </dgm:ptLst>
  <dgm:cxnLst>
    <dgm:cxn modelId="{1CC968C0-B353-4370-A5EE-841EF2700409}" srcId="{0FF5701F-32D3-47CA-B270-44967BD657D6}" destId="{E2C445CE-1E70-4BAE-B62F-FD1E4550FA27}" srcOrd="1" destOrd="0" parTransId="{8BBCE39E-80CE-474D-AAA7-D54048FFB4E7}" sibTransId="{7F807F46-6053-48A4-8AC8-BAB841FDA8C8}"/>
    <dgm:cxn modelId="{1B1E8C43-C2E0-4A7A-A672-AA23EC5C2738}" type="presOf" srcId="{EB7EB676-02D2-4E8F-B1D6-9F00567E6B01}" destId="{09CB6ECB-B43C-46D7-8CBB-C341C2065E05}" srcOrd="0" destOrd="0" presId="urn:microsoft.com/office/officeart/2011/layout/TabList"/>
    <dgm:cxn modelId="{68A72033-762A-49AA-9C87-72DBA0A2C575}" type="presOf" srcId="{9DE1D10C-B672-4D6C-9B6C-8228DDD75945}" destId="{EE2AE00A-E28D-4AC5-80FD-131DE011B0D3}" srcOrd="0" destOrd="0" presId="urn:microsoft.com/office/officeart/2011/layout/TabList"/>
    <dgm:cxn modelId="{D9B5291A-B1DE-4AA5-879A-E96CF54A41EA}" type="presOf" srcId="{C0613976-ABA6-4BBA-8BF5-A4123FFF1AEA}" destId="{B4D3ED1D-A268-45BB-A532-4CBDCFE9BF6C}" srcOrd="0" destOrd="0" presId="urn:microsoft.com/office/officeart/2011/layout/TabList"/>
    <dgm:cxn modelId="{C411A829-8B6F-48F0-B61B-11ABC68C7FA4}" srcId="{5570327F-48DA-49A9-AE74-3CDF809CE8A0}" destId="{35DF6673-5201-403A-BD6E-71BE4E3BCD25}" srcOrd="1" destOrd="0" parTransId="{217612CD-DFA9-42AC-87BD-FF4219216A0C}" sibTransId="{A45519E6-944F-475B-A262-D7A3C791F007}"/>
    <dgm:cxn modelId="{A3A699A5-6B6C-43A3-A58D-B55851A6F6FF}" type="presOf" srcId="{E2C445CE-1E70-4BAE-B62F-FD1E4550FA27}" destId="{78B34C88-4FCE-4AD9-A2B8-2ABD1068EC3F}" srcOrd="0" destOrd="0" presId="urn:microsoft.com/office/officeart/2011/layout/TabList"/>
    <dgm:cxn modelId="{0E230DA9-22D3-4192-B90B-DB995CC6AD89}" srcId="{A64B6E74-74B3-466D-8B81-908948FF0950}" destId="{EB7EB676-02D2-4E8F-B1D6-9F00567E6B01}" srcOrd="0" destOrd="0" parTransId="{051177DC-6C8C-481B-B836-8B713F854BDB}" sibTransId="{E2D87F17-A0CC-4BA2-A0FD-19C7BC3C8A2A}"/>
    <dgm:cxn modelId="{5CDE5BFB-705D-4CCA-A276-FC25157AA06D}" type="presOf" srcId="{BBAD4D88-FB9A-4F76-8334-482B21E69527}" destId="{346F5030-9FE2-4A58-95FB-4DD2FE0DA9C5}" srcOrd="0" destOrd="0" presId="urn:microsoft.com/office/officeart/2011/layout/TabList"/>
    <dgm:cxn modelId="{155120E5-C7C1-4EC7-BD47-C6B2C569D971}" srcId="{35DF6673-5201-403A-BD6E-71BE4E3BCD25}" destId="{BDDB1C04-4A12-415E-B872-2B4FA58C6857}" srcOrd="1" destOrd="0" parTransId="{8A277E0F-0527-402E-A43F-FD1ABEFC3150}" sibTransId="{E58E59E1-0877-4B2F-84E8-AB2B228BA94F}"/>
    <dgm:cxn modelId="{B347C607-C786-4D49-8ADB-6E3E8705ADE8}" type="presOf" srcId="{9E187564-626D-4983-9B18-CF761116AFB4}" destId="{494CCA77-61CC-4816-86B9-D7D601BA9A47}" srcOrd="0" destOrd="0" presId="urn:microsoft.com/office/officeart/2011/layout/TabList"/>
    <dgm:cxn modelId="{62CBE65E-88D0-4647-9131-547EA9EF0E66}" type="presOf" srcId="{0FF5701F-32D3-47CA-B270-44967BD657D6}" destId="{84828F79-8301-4EF6-8FCF-0B2AEA6494B2}" srcOrd="0" destOrd="0" presId="urn:microsoft.com/office/officeart/2011/layout/TabList"/>
    <dgm:cxn modelId="{CD42F7AD-0D18-488F-9C88-7CFFB9F76646}" srcId="{5570327F-48DA-49A9-AE74-3CDF809CE8A0}" destId="{AB2BB9C4-389B-4AD1-B0EF-E1E884A328D3}" srcOrd="0" destOrd="0" parTransId="{2D655318-1019-4E12-B0AE-B0D97C1289B8}" sibTransId="{6D3B7853-8FF7-4287-B6AD-C18BCA46B754}"/>
    <dgm:cxn modelId="{914EDFFB-ABA0-40D3-8D3C-F66FC815A336}" type="presOf" srcId="{5CEA7CDE-0C1C-4ADC-97FB-9F417216A28B}" destId="{74B22828-E712-4ED6-BB4A-7167E3CD95EB}" srcOrd="0" destOrd="0" presId="urn:microsoft.com/office/officeart/2011/layout/TabList"/>
    <dgm:cxn modelId="{1235771A-ABDD-4F7F-974B-DC592AAE0CA1}" type="presOf" srcId="{35DF6673-5201-403A-BD6E-71BE4E3BCD25}" destId="{AA1BBAB7-868C-4E9F-A4BF-EBBCF859EF3D}" srcOrd="0" destOrd="0" presId="urn:microsoft.com/office/officeart/2011/layout/TabList"/>
    <dgm:cxn modelId="{BE128892-5A14-452D-9973-228A606BDFEC}" type="presOf" srcId="{52A30226-3BFB-44AE-B637-F01247989B63}" destId="{62E81C6E-DFCD-48C1-9617-A9037B3EE62A}" srcOrd="0" destOrd="0" presId="urn:microsoft.com/office/officeart/2011/layout/TabList"/>
    <dgm:cxn modelId="{5E9A47DF-25DA-4957-B72F-F5D46789B948}" type="presOf" srcId="{BDDB1C04-4A12-415E-B872-2B4FA58C6857}" destId="{5B70E698-3D5A-46D5-A14E-3CF3B09518B0}" srcOrd="0" destOrd="0" presId="urn:microsoft.com/office/officeart/2011/layout/TabList"/>
    <dgm:cxn modelId="{2383AD6E-925C-4EB2-9531-6DF622DD78E0}" srcId="{AB2BB9C4-389B-4AD1-B0EF-E1E884A328D3}" destId="{52A30226-3BFB-44AE-B637-F01247989B63}" srcOrd="1" destOrd="0" parTransId="{AB391239-AF8B-4491-A2B0-EA833EF1DAD5}" sibTransId="{71B51099-E954-4822-BCFA-A8E343A892ED}"/>
    <dgm:cxn modelId="{C7F6C7D4-D9EC-4906-AB0E-80958EA07854}" srcId="{0FF5701F-32D3-47CA-B270-44967BD657D6}" destId="{9E187564-626D-4983-9B18-CF761116AFB4}" srcOrd="0" destOrd="0" parTransId="{09544978-43F5-42BA-864C-A74F3EB025D4}" sibTransId="{679FFC1D-56D6-4ACE-AF35-2F47A1CD67B2}"/>
    <dgm:cxn modelId="{90286590-E5F2-4006-9A2E-16BEFCB45E1F}" type="presOf" srcId="{806EE2B0-3AC1-4881-B49A-A70904890DCC}" destId="{E20D92FE-AA05-422B-A5B6-F454644A7732}" srcOrd="0" destOrd="0" presId="urn:microsoft.com/office/officeart/2011/layout/TabList"/>
    <dgm:cxn modelId="{80406A93-757B-4826-9D5A-24897FE671CC}" srcId="{AB2BB9C4-389B-4AD1-B0EF-E1E884A328D3}" destId="{5CEA7CDE-0C1C-4ADC-97FB-9F417216A28B}" srcOrd="0" destOrd="0" parTransId="{6B1D7FA2-B91E-49A9-AEFC-09CF86845F12}" sibTransId="{32C8D4C8-C77A-419F-B448-1CF377551C47}"/>
    <dgm:cxn modelId="{0494B0F5-4E12-4261-BF07-73D8B1E82E63}" type="presOf" srcId="{5570327F-48DA-49A9-AE74-3CDF809CE8A0}" destId="{84C423A6-9502-426B-A195-8C3946869607}" srcOrd="0" destOrd="0" presId="urn:microsoft.com/office/officeart/2011/layout/TabList"/>
    <dgm:cxn modelId="{9A67F359-3EF1-417C-BAC4-FA8BE333CE54}" type="presOf" srcId="{AB2BB9C4-389B-4AD1-B0EF-E1E884A328D3}" destId="{A6E97DA3-EE92-42F6-9677-BC3FDCFF0B0A}" srcOrd="0" destOrd="0" presId="urn:microsoft.com/office/officeart/2011/layout/TabList"/>
    <dgm:cxn modelId="{53602FE9-C343-4F41-A449-9EDA87E4E1D3}" srcId="{BBAD4D88-FB9A-4F76-8334-482B21E69527}" destId="{C0613976-ABA6-4BBA-8BF5-A4123FFF1AEA}" srcOrd="1" destOrd="0" parTransId="{599561CE-D9CC-4E7C-827E-F05C72558A4B}" sibTransId="{5072A901-FB2F-414F-B697-70A65FE4D565}"/>
    <dgm:cxn modelId="{998BA045-8DC2-4D91-94A9-7D49C650ED1E}" type="presOf" srcId="{C1B62078-9409-4B20-9822-52E465F144E6}" destId="{F4BBE74D-D69A-47C1-8467-48B213AACD27}" srcOrd="0" destOrd="0" presId="urn:microsoft.com/office/officeart/2011/layout/TabList"/>
    <dgm:cxn modelId="{73C25A9D-438B-4B0B-B5C7-0AD5FE55746A}" srcId="{35DF6673-5201-403A-BD6E-71BE4E3BCD25}" destId="{9DE1D10C-B672-4D6C-9B6C-8228DDD75945}" srcOrd="0" destOrd="0" parTransId="{1DF39B2D-E497-483D-B7DA-42CC620A38A8}" sibTransId="{1C151BDB-28D6-4B73-AB0B-18A826A36209}"/>
    <dgm:cxn modelId="{4D248FCA-DD9C-4864-826D-2701FAA180A3}" type="presOf" srcId="{A64B6E74-74B3-466D-8B81-908948FF0950}" destId="{91821CE9-43DE-4EC3-94E4-57C5A6F20B7F}" srcOrd="0" destOrd="0" presId="urn:microsoft.com/office/officeart/2011/layout/TabList"/>
    <dgm:cxn modelId="{8A4A1795-B0F6-44C7-9550-B7F399B423D5}" srcId="{5570327F-48DA-49A9-AE74-3CDF809CE8A0}" destId="{BBAD4D88-FB9A-4F76-8334-482B21E69527}" srcOrd="4" destOrd="0" parTransId="{857CB9E0-82E8-4368-9515-6324289930E5}" sibTransId="{033A9E6D-A4E3-4C6C-9433-5F5A5F1AACBE}"/>
    <dgm:cxn modelId="{EAF41B07-C0FF-45EE-AB27-7D3FB65F4E18}" srcId="{A64B6E74-74B3-466D-8B81-908948FF0950}" destId="{806EE2B0-3AC1-4881-B49A-A70904890DCC}" srcOrd="1" destOrd="0" parTransId="{7C09CA65-B5C1-4AF2-B9B5-B2AC75CA4F2C}" sibTransId="{38435AF7-8528-4E16-A65A-ED40B0C8EFEC}"/>
    <dgm:cxn modelId="{A60BB43B-0CFA-4C3D-B058-6E974162C68C}" srcId="{BBAD4D88-FB9A-4F76-8334-482B21E69527}" destId="{C1B62078-9409-4B20-9822-52E465F144E6}" srcOrd="0" destOrd="0" parTransId="{8E0DDB0B-3F10-4BF0-8904-523F96948E89}" sibTransId="{C02F3F33-0F16-4B86-B5BA-20191906AC93}"/>
    <dgm:cxn modelId="{871CFB67-A32E-4A14-8F74-A0EE7756732A}" srcId="{5570327F-48DA-49A9-AE74-3CDF809CE8A0}" destId="{0FF5701F-32D3-47CA-B270-44967BD657D6}" srcOrd="3" destOrd="0" parTransId="{84A91EC5-8A84-4336-A384-442F5B75AC0B}" sibTransId="{DA95E841-8EA1-4E67-A292-D1B8979970E6}"/>
    <dgm:cxn modelId="{6E5FFA2E-DD41-46EC-A759-28313F98FAEC}" srcId="{5570327F-48DA-49A9-AE74-3CDF809CE8A0}" destId="{A64B6E74-74B3-466D-8B81-908948FF0950}" srcOrd="2" destOrd="0" parTransId="{C25195C5-5B88-43D6-A5C2-C3AC888C9056}" sibTransId="{A83DA195-6311-4D58-B750-E792C568CB01}"/>
    <dgm:cxn modelId="{224D95E5-6DDB-47A4-BAA8-4ABB2DD91151}" type="presParOf" srcId="{84C423A6-9502-426B-A195-8C3946869607}" destId="{3A28F344-4B0A-4490-83C1-9D68ED71C3BD}" srcOrd="0" destOrd="0" presId="urn:microsoft.com/office/officeart/2011/layout/TabList"/>
    <dgm:cxn modelId="{8F1AAE55-6A93-43D1-AC70-FC4F9DF5B4C4}" type="presParOf" srcId="{3A28F344-4B0A-4490-83C1-9D68ED71C3BD}" destId="{74B22828-E712-4ED6-BB4A-7167E3CD95EB}" srcOrd="0" destOrd="0" presId="urn:microsoft.com/office/officeart/2011/layout/TabList"/>
    <dgm:cxn modelId="{AEC0AF27-FFDF-4A7B-95C0-F83327C1F5FC}" type="presParOf" srcId="{3A28F344-4B0A-4490-83C1-9D68ED71C3BD}" destId="{A6E97DA3-EE92-42F6-9677-BC3FDCFF0B0A}" srcOrd="1" destOrd="0" presId="urn:microsoft.com/office/officeart/2011/layout/TabList"/>
    <dgm:cxn modelId="{21F8BD56-8B49-47A0-AEC5-D3CB99818913}" type="presParOf" srcId="{3A28F344-4B0A-4490-83C1-9D68ED71C3BD}" destId="{5F82D1CD-574D-45D9-B1A2-91849660EC46}" srcOrd="2" destOrd="0" presId="urn:microsoft.com/office/officeart/2011/layout/TabList"/>
    <dgm:cxn modelId="{03688183-2792-4638-B188-3ED56C52023E}" type="presParOf" srcId="{84C423A6-9502-426B-A195-8C3946869607}" destId="{62E81C6E-DFCD-48C1-9617-A9037B3EE62A}" srcOrd="1" destOrd="0" presId="urn:microsoft.com/office/officeart/2011/layout/TabList"/>
    <dgm:cxn modelId="{101D6633-ABC1-4BB3-BDF0-E4DFC3AAA538}" type="presParOf" srcId="{84C423A6-9502-426B-A195-8C3946869607}" destId="{3A107F25-7075-4E4A-A764-DE6BCF6DDB8F}" srcOrd="2" destOrd="0" presId="urn:microsoft.com/office/officeart/2011/layout/TabList"/>
    <dgm:cxn modelId="{6016E188-E8F6-4E23-B20D-B9FF7DEF71BC}" type="presParOf" srcId="{84C423A6-9502-426B-A195-8C3946869607}" destId="{D274E207-1D6E-4D9E-990B-D570B386A783}" srcOrd="3" destOrd="0" presId="urn:microsoft.com/office/officeart/2011/layout/TabList"/>
    <dgm:cxn modelId="{27FF7208-8E88-4E0F-98AA-FE990783BE43}" type="presParOf" srcId="{D274E207-1D6E-4D9E-990B-D570B386A783}" destId="{EE2AE00A-E28D-4AC5-80FD-131DE011B0D3}" srcOrd="0" destOrd="0" presId="urn:microsoft.com/office/officeart/2011/layout/TabList"/>
    <dgm:cxn modelId="{76BA3365-43C0-44A6-A838-36E30CF62523}" type="presParOf" srcId="{D274E207-1D6E-4D9E-990B-D570B386A783}" destId="{AA1BBAB7-868C-4E9F-A4BF-EBBCF859EF3D}" srcOrd="1" destOrd="0" presId="urn:microsoft.com/office/officeart/2011/layout/TabList"/>
    <dgm:cxn modelId="{F8E6DAE4-241B-485F-B120-80500266DD18}" type="presParOf" srcId="{D274E207-1D6E-4D9E-990B-D570B386A783}" destId="{A058147F-9A3E-4EB3-B66B-B3FCE5D4CFC8}" srcOrd="2" destOrd="0" presId="urn:microsoft.com/office/officeart/2011/layout/TabList"/>
    <dgm:cxn modelId="{52C0FDCD-20EC-452C-A39C-B27094847667}" type="presParOf" srcId="{84C423A6-9502-426B-A195-8C3946869607}" destId="{5B70E698-3D5A-46D5-A14E-3CF3B09518B0}" srcOrd="4" destOrd="0" presId="urn:microsoft.com/office/officeart/2011/layout/TabList"/>
    <dgm:cxn modelId="{8620EF1F-9BC6-477B-8605-D920E471B915}" type="presParOf" srcId="{84C423A6-9502-426B-A195-8C3946869607}" destId="{0378B9C2-0C08-4EB6-8AC1-C92B90F17DCC}" srcOrd="5" destOrd="0" presId="urn:microsoft.com/office/officeart/2011/layout/TabList"/>
    <dgm:cxn modelId="{BDF23463-3DA2-4FA5-8872-F400D8D3EFEF}" type="presParOf" srcId="{84C423A6-9502-426B-A195-8C3946869607}" destId="{5BB614C5-1F05-4F4A-BFDE-216000B3FCB0}" srcOrd="6" destOrd="0" presId="urn:microsoft.com/office/officeart/2011/layout/TabList"/>
    <dgm:cxn modelId="{8E522661-D4BD-4139-A2F3-6262CD9AC3C5}" type="presParOf" srcId="{5BB614C5-1F05-4F4A-BFDE-216000B3FCB0}" destId="{09CB6ECB-B43C-46D7-8CBB-C341C2065E05}" srcOrd="0" destOrd="0" presId="urn:microsoft.com/office/officeart/2011/layout/TabList"/>
    <dgm:cxn modelId="{EF537670-251C-437D-B492-2AE8C22DC432}" type="presParOf" srcId="{5BB614C5-1F05-4F4A-BFDE-216000B3FCB0}" destId="{91821CE9-43DE-4EC3-94E4-57C5A6F20B7F}" srcOrd="1" destOrd="0" presId="urn:microsoft.com/office/officeart/2011/layout/TabList"/>
    <dgm:cxn modelId="{59AFA568-AC21-434B-A38D-15CAAAB0FE42}" type="presParOf" srcId="{5BB614C5-1F05-4F4A-BFDE-216000B3FCB0}" destId="{2BAAA675-690A-41F6-98C1-BA5628EE5AD2}" srcOrd="2" destOrd="0" presId="urn:microsoft.com/office/officeart/2011/layout/TabList"/>
    <dgm:cxn modelId="{9E1D7CB7-ED7D-4BB8-8A95-C74AE1C80B25}" type="presParOf" srcId="{84C423A6-9502-426B-A195-8C3946869607}" destId="{E20D92FE-AA05-422B-A5B6-F454644A7732}" srcOrd="7" destOrd="0" presId="urn:microsoft.com/office/officeart/2011/layout/TabList"/>
    <dgm:cxn modelId="{60B68240-31BB-463A-BC6D-4D572A5BF7C2}" type="presParOf" srcId="{84C423A6-9502-426B-A195-8C3946869607}" destId="{8F0DF2FE-B8FF-4035-8F68-19A11D1F4D47}" srcOrd="8" destOrd="0" presId="urn:microsoft.com/office/officeart/2011/layout/TabList"/>
    <dgm:cxn modelId="{21A8E382-9284-4D05-B951-483D1139CC9C}" type="presParOf" srcId="{84C423A6-9502-426B-A195-8C3946869607}" destId="{FA9EB601-69E1-4124-95A1-7BC6111A47E2}" srcOrd="9" destOrd="0" presId="urn:microsoft.com/office/officeart/2011/layout/TabList"/>
    <dgm:cxn modelId="{95CCAC74-E5CF-49A4-BDA8-18F74DECF09F}" type="presParOf" srcId="{FA9EB601-69E1-4124-95A1-7BC6111A47E2}" destId="{494CCA77-61CC-4816-86B9-D7D601BA9A47}" srcOrd="0" destOrd="0" presId="urn:microsoft.com/office/officeart/2011/layout/TabList"/>
    <dgm:cxn modelId="{132548B9-5A2C-42E9-90E2-E7F853E09A4D}" type="presParOf" srcId="{FA9EB601-69E1-4124-95A1-7BC6111A47E2}" destId="{84828F79-8301-4EF6-8FCF-0B2AEA6494B2}" srcOrd="1" destOrd="0" presId="urn:microsoft.com/office/officeart/2011/layout/TabList"/>
    <dgm:cxn modelId="{A4F632EE-2227-491F-B928-E4D43AC37B95}" type="presParOf" srcId="{FA9EB601-69E1-4124-95A1-7BC6111A47E2}" destId="{668B612C-9201-4D30-AE0C-E385F6CDFA1D}" srcOrd="2" destOrd="0" presId="urn:microsoft.com/office/officeart/2011/layout/TabList"/>
    <dgm:cxn modelId="{9948B6FE-FF5F-437C-A38D-ED27C99C286D}" type="presParOf" srcId="{84C423A6-9502-426B-A195-8C3946869607}" destId="{78B34C88-4FCE-4AD9-A2B8-2ABD1068EC3F}" srcOrd="10" destOrd="0" presId="urn:microsoft.com/office/officeart/2011/layout/TabList"/>
    <dgm:cxn modelId="{0C11F401-CEEE-40A0-BEDB-A278EBE4D8A2}" type="presParOf" srcId="{84C423A6-9502-426B-A195-8C3946869607}" destId="{F6218BE6-0191-4223-989A-ADA0775B125B}" srcOrd="11" destOrd="0" presId="urn:microsoft.com/office/officeart/2011/layout/TabList"/>
    <dgm:cxn modelId="{A60A4683-C61C-48E9-A7B6-5F7DBEFFE74E}" type="presParOf" srcId="{84C423A6-9502-426B-A195-8C3946869607}" destId="{BC4F01E2-84D9-4628-AFE5-4491BF1D478A}" srcOrd="12" destOrd="0" presId="urn:microsoft.com/office/officeart/2011/layout/TabList"/>
    <dgm:cxn modelId="{2811C9AD-1DC8-4C29-8B36-F7BBB6F64E58}" type="presParOf" srcId="{BC4F01E2-84D9-4628-AFE5-4491BF1D478A}" destId="{F4BBE74D-D69A-47C1-8467-48B213AACD27}" srcOrd="0" destOrd="0" presId="urn:microsoft.com/office/officeart/2011/layout/TabList"/>
    <dgm:cxn modelId="{BB2E0DDA-F58A-4A8F-8F11-6F2DC22900B1}" type="presParOf" srcId="{BC4F01E2-84D9-4628-AFE5-4491BF1D478A}" destId="{346F5030-9FE2-4A58-95FB-4DD2FE0DA9C5}" srcOrd="1" destOrd="0" presId="urn:microsoft.com/office/officeart/2011/layout/TabList"/>
    <dgm:cxn modelId="{01218BBB-6CDC-4206-A082-E86167B36FFF}" type="presParOf" srcId="{BC4F01E2-84D9-4628-AFE5-4491BF1D478A}" destId="{D9F779B3-691A-464C-9B24-FC7D9ADE21DD}" srcOrd="2" destOrd="0" presId="urn:microsoft.com/office/officeart/2011/layout/TabList"/>
    <dgm:cxn modelId="{5296D6FA-1D8F-4F11-9BAC-4C1093A73B38}" type="presParOf" srcId="{84C423A6-9502-426B-A195-8C3946869607}" destId="{B4D3ED1D-A268-45BB-A532-4CBDCFE9BF6C}" srcOrd="13"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779B3-691A-464C-9B24-FC7D9ADE21DD}">
      <dsp:nvSpPr>
        <dsp:cNvPr id="0" name=""/>
        <dsp:cNvSpPr/>
      </dsp:nvSpPr>
      <dsp:spPr>
        <a:xfrm>
          <a:off x="0" y="4573703"/>
          <a:ext cx="972820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8B612C-9201-4D30-AE0C-E385F6CDFA1D}">
      <dsp:nvSpPr>
        <dsp:cNvPr id="0" name=""/>
        <dsp:cNvSpPr/>
      </dsp:nvSpPr>
      <dsp:spPr>
        <a:xfrm>
          <a:off x="0" y="3517210"/>
          <a:ext cx="972820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AAA675-690A-41F6-98C1-BA5628EE5AD2}">
      <dsp:nvSpPr>
        <dsp:cNvPr id="0" name=""/>
        <dsp:cNvSpPr/>
      </dsp:nvSpPr>
      <dsp:spPr>
        <a:xfrm>
          <a:off x="0" y="2460718"/>
          <a:ext cx="972820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58147F-9A3E-4EB3-B66B-B3FCE5D4CFC8}">
      <dsp:nvSpPr>
        <dsp:cNvPr id="0" name=""/>
        <dsp:cNvSpPr/>
      </dsp:nvSpPr>
      <dsp:spPr>
        <a:xfrm>
          <a:off x="0" y="1404225"/>
          <a:ext cx="972820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82D1CD-574D-45D9-B1A2-91849660EC46}">
      <dsp:nvSpPr>
        <dsp:cNvPr id="0" name=""/>
        <dsp:cNvSpPr/>
      </dsp:nvSpPr>
      <dsp:spPr>
        <a:xfrm>
          <a:off x="0" y="347732"/>
          <a:ext cx="972820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B22828-E712-4ED6-BB4A-7167E3CD95EB}">
      <dsp:nvSpPr>
        <dsp:cNvPr id="0" name=""/>
        <dsp:cNvSpPr/>
      </dsp:nvSpPr>
      <dsp:spPr>
        <a:xfrm>
          <a:off x="2529331" y="1375"/>
          <a:ext cx="7198868" cy="346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1066800">
            <a:lnSpc>
              <a:spcPct val="90000"/>
            </a:lnSpc>
            <a:spcBef>
              <a:spcPct val="0"/>
            </a:spcBef>
            <a:spcAft>
              <a:spcPct val="35000"/>
            </a:spcAft>
          </a:pPr>
          <a:r>
            <a:rPr lang="en-CA" sz="2400" b="1" kern="1200" dirty="0"/>
            <a:t>Show Up </a:t>
          </a:r>
          <a:endParaRPr lang="en-US" sz="2400" b="1" kern="1200" dirty="0"/>
        </a:p>
      </dsp:txBody>
      <dsp:txXfrm>
        <a:off x="2529331" y="1375"/>
        <a:ext cx="7198868" cy="346357"/>
      </dsp:txXfrm>
    </dsp:sp>
    <dsp:sp modelId="{A6E97DA3-EE92-42F6-9677-BC3FDCFF0B0A}">
      <dsp:nvSpPr>
        <dsp:cNvPr id="0" name=""/>
        <dsp:cNvSpPr/>
      </dsp:nvSpPr>
      <dsp:spPr>
        <a:xfrm>
          <a:off x="0" y="1375"/>
          <a:ext cx="2529332" cy="346357"/>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CA" sz="1800" kern="1200" dirty="0"/>
            <a:t>1.</a:t>
          </a:r>
          <a:endParaRPr lang="en-US" sz="1800" kern="1200" dirty="0"/>
        </a:p>
      </dsp:txBody>
      <dsp:txXfrm>
        <a:off x="16911" y="18286"/>
        <a:ext cx="2495510" cy="329446"/>
      </dsp:txXfrm>
    </dsp:sp>
    <dsp:sp modelId="{62E81C6E-DFCD-48C1-9617-A9037B3EE62A}">
      <dsp:nvSpPr>
        <dsp:cNvPr id="0" name=""/>
        <dsp:cNvSpPr/>
      </dsp:nvSpPr>
      <dsp:spPr>
        <a:xfrm>
          <a:off x="0" y="347732"/>
          <a:ext cx="9728200" cy="69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CA" sz="2000" kern="1200" dirty="0"/>
            <a:t>Be fully present during an interaction - give the person you’re speaking with your full attention.</a:t>
          </a:r>
          <a:endParaRPr lang="en-US" sz="2000" kern="1200" dirty="0"/>
        </a:p>
      </dsp:txBody>
      <dsp:txXfrm>
        <a:off x="0" y="347732"/>
        <a:ext cx="9728200" cy="692817"/>
      </dsp:txXfrm>
    </dsp:sp>
    <dsp:sp modelId="{EE2AE00A-E28D-4AC5-80FD-131DE011B0D3}">
      <dsp:nvSpPr>
        <dsp:cNvPr id="0" name=""/>
        <dsp:cNvSpPr/>
      </dsp:nvSpPr>
      <dsp:spPr>
        <a:xfrm>
          <a:off x="2529331" y="1057868"/>
          <a:ext cx="7198868" cy="346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1066800">
            <a:lnSpc>
              <a:spcPct val="90000"/>
            </a:lnSpc>
            <a:spcBef>
              <a:spcPct val="0"/>
            </a:spcBef>
            <a:spcAft>
              <a:spcPct val="35000"/>
            </a:spcAft>
          </a:pPr>
          <a:r>
            <a:rPr lang="en-CA" sz="2400" b="1" kern="1200" dirty="0"/>
            <a:t>Listen Up </a:t>
          </a:r>
          <a:endParaRPr lang="en-US" sz="2400" b="1" kern="1200" dirty="0"/>
        </a:p>
      </dsp:txBody>
      <dsp:txXfrm>
        <a:off x="2529331" y="1057868"/>
        <a:ext cx="7198868" cy="346357"/>
      </dsp:txXfrm>
    </dsp:sp>
    <dsp:sp modelId="{AA1BBAB7-868C-4E9F-A4BF-EBBCF859EF3D}">
      <dsp:nvSpPr>
        <dsp:cNvPr id="0" name=""/>
        <dsp:cNvSpPr/>
      </dsp:nvSpPr>
      <dsp:spPr>
        <a:xfrm>
          <a:off x="0" y="1057868"/>
          <a:ext cx="2529332" cy="346357"/>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CA" sz="1800" kern="1200" dirty="0"/>
            <a:t>2.</a:t>
          </a:r>
          <a:endParaRPr lang="en-US" sz="1800" kern="1200" dirty="0"/>
        </a:p>
      </dsp:txBody>
      <dsp:txXfrm>
        <a:off x="16911" y="1074779"/>
        <a:ext cx="2495510" cy="329446"/>
      </dsp:txXfrm>
    </dsp:sp>
    <dsp:sp modelId="{5B70E698-3D5A-46D5-A14E-3CF3B09518B0}">
      <dsp:nvSpPr>
        <dsp:cNvPr id="0" name=""/>
        <dsp:cNvSpPr/>
      </dsp:nvSpPr>
      <dsp:spPr>
        <a:xfrm>
          <a:off x="0" y="1404225"/>
          <a:ext cx="9728200" cy="69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Don’t wait for the other person to finish talking just so you can start. </a:t>
          </a:r>
          <a:endParaRPr lang="en-US" sz="2000" kern="1200" dirty="0"/>
        </a:p>
      </dsp:txBody>
      <dsp:txXfrm>
        <a:off x="0" y="1404225"/>
        <a:ext cx="9728200" cy="692817"/>
      </dsp:txXfrm>
    </dsp:sp>
    <dsp:sp modelId="{09CB6ECB-B43C-46D7-8CBB-C341C2065E05}">
      <dsp:nvSpPr>
        <dsp:cNvPr id="0" name=""/>
        <dsp:cNvSpPr/>
      </dsp:nvSpPr>
      <dsp:spPr>
        <a:xfrm>
          <a:off x="2529331" y="2114361"/>
          <a:ext cx="7198868" cy="346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1066800">
            <a:lnSpc>
              <a:spcPct val="90000"/>
            </a:lnSpc>
            <a:spcBef>
              <a:spcPct val="0"/>
            </a:spcBef>
            <a:spcAft>
              <a:spcPct val="35000"/>
            </a:spcAft>
          </a:pPr>
          <a:r>
            <a:rPr lang="en-CA" sz="2400" b="1" kern="1200" dirty="0"/>
            <a:t>Network Up </a:t>
          </a:r>
          <a:endParaRPr lang="en-US" sz="2400" b="1" kern="1200" dirty="0"/>
        </a:p>
      </dsp:txBody>
      <dsp:txXfrm>
        <a:off x="2529331" y="2114361"/>
        <a:ext cx="7198868" cy="346357"/>
      </dsp:txXfrm>
    </dsp:sp>
    <dsp:sp modelId="{91821CE9-43DE-4EC3-94E4-57C5A6F20B7F}">
      <dsp:nvSpPr>
        <dsp:cNvPr id="0" name=""/>
        <dsp:cNvSpPr/>
      </dsp:nvSpPr>
      <dsp:spPr>
        <a:xfrm>
          <a:off x="0" y="2114361"/>
          <a:ext cx="2529332" cy="346357"/>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CA" sz="1800" kern="1200" dirty="0"/>
            <a:t>3.</a:t>
          </a:r>
          <a:endParaRPr lang="en-US" sz="1800" kern="1200" dirty="0"/>
        </a:p>
      </dsp:txBody>
      <dsp:txXfrm>
        <a:off x="16911" y="2131272"/>
        <a:ext cx="2495510" cy="329446"/>
      </dsp:txXfrm>
    </dsp:sp>
    <dsp:sp modelId="{E20D92FE-AA05-422B-A5B6-F454644A7732}">
      <dsp:nvSpPr>
        <dsp:cNvPr id="0" name=""/>
        <dsp:cNvSpPr/>
      </dsp:nvSpPr>
      <dsp:spPr>
        <a:xfrm>
          <a:off x="0" y="2460718"/>
          <a:ext cx="9728200" cy="69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Look for possible mentors in your field and build a relationship with them</a:t>
          </a:r>
          <a:r>
            <a:rPr lang="en-CA" sz="1300" kern="1200" dirty="0"/>
            <a:t>.</a:t>
          </a:r>
          <a:endParaRPr lang="en-US" sz="1300" kern="1200" dirty="0"/>
        </a:p>
      </dsp:txBody>
      <dsp:txXfrm>
        <a:off x="0" y="2460718"/>
        <a:ext cx="9728200" cy="692817"/>
      </dsp:txXfrm>
    </dsp:sp>
    <dsp:sp modelId="{494CCA77-61CC-4816-86B9-D7D601BA9A47}">
      <dsp:nvSpPr>
        <dsp:cNvPr id="0" name=""/>
        <dsp:cNvSpPr/>
      </dsp:nvSpPr>
      <dsp:spPr>
        <a:xfrm>
          <a:off x="2529331" y="3170853"/>
          <a:ext cx="7198868" cy="346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1066800">
            <a:lnSpc>
              <a:spcPct val="90000"/>
            </a:lnSpc>
            <a:spcBef>
              <a:spcPct val="0"/>
            </a:spcBef>
            <a:spcAft>
              <a:spcPct val="35000"/>
            </a:spcAft>
          </a:pPr>
          <a:r>
            <a:rPr lang="en-CA" sz="2400" b="1" kern="1200" dirty="0"/>
            <a:t>Speak Up</a:t>
          </a:r>
          <a:endParaRPr lang="en-US" sz="2400" b="1" kern="1200" dirty="0"/>
        </a:p>
      </dsp:txBody>
      <dsp:txXfrm>
        <a:off x="2529331" y="3170853"/>
        <a:ext cx="7198868" cy="346357"/>
      </dsp:txXfrm>
    </dsp:sp>
    <dsp:sp modelId="{84828F79-8301-4EF6-8FCF-0B2AEA6494B2}">
      <dsp:nvSpPr>
        <dsp:cNvPr id="0" name=""/>
        <dsp:cNvSpPr/>
      </dsp:nvSpPr>
      <dsp:spPr>
        <a:xfrm>
          <a:off x="0" y="3170853"/>
          <a:ext cx="2529332" cy="346357"/>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CA" sz="1800" kern="1200" dirty="0"/>
            <a:t>4.</a:t>
          </a:r>
          <a:endParaRPr lang="en-US" sz="1800" kern="1200" dirty="0"/>
        </a:p>
      </dsp:txBody>
      <dsp:txXfrm>
        <a:off x="16911" y="3187764"/>
        <a:ext cx="2495510" cy="329446"/>
      </dsp:txXfrm>
    </dsp:sp>
    <dsp:sp modelId="{78B34C88-4FCE-4AD9-A2B8-2ABD1068EC3F}">
      <dsp:nvSpPr>
        <dsp:cNvPr id="0" name=""/>
        <dsp:cNvSpPr/>
      </dsp:nvSpPr>
      <dsp:spPr>
        <a:xfrm>
          <a:off x="0" y="3517210"/>
          <a:ext cx="9728200" cy="69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It’s important to be personable and a conversationalist. For topics to start a conversation with, remember FORD: Family, Occupation, Recreation, and Dreams. </a:t>
          </a:r>
          <a:endParaRPr lang="en-US" sz="2000" kern="1200" dirty="0"/>
        </a:p>
      </dsp:txBody>
      <dsp:txXfrm>
        <a:off x="0" y="3517210"/>
        <a:ext cx="9728200" cy="692817"/>
      </dsp:txXfrm>
    </dsp:sp>
    <dsp:sp modelId="{F4BBE74D-D69A-47C1-8467-48B213AACD27}">
      <dsp:nvSpPr>
        <dsp:cNvPr id="0" name=""/>
        <dsp:cNvSpPr/>
      </dsp:nvSpPr>
      <dsp:spPr>
        <a:xfrm>
          <a:off x="2529331" y="4227346"/>
          <a:ext cx="7198868" cy="346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1066800">
            <a:lnSpc>
              <a:spcPct val="90000"/>
            </a:lnSpc>
            <a:spcBef>
              <a:spcPct val="0"/>
            </a:spcBef>
            <a:spcAft>
              <a:spcPct val="35000"/>
            </a:spcAft>
          </a:pPr>
          <a:r>
            <a:rPr lang="en-CA" sz="2400" b="1" kern="1200" dirty="0"/>
            <a:t>Link Up</a:t>
          </a:r>
          <a:endParaRPr lang="en-US" sz="2400" b="1" kern="1200" dirty="0"/>
        </a:p>
      </dsp:txBody>
      <dsp:txXfrm>
        <a:off x="2529331" y="4227346"/>
        <a:ext cx="7198868" cy="346357"/>
      </dsp:txXfrm>
    </dsp:sp>
    <dsp:sp modelId="{346F5030-9FE2-4A58-95FB-4DD2FE0DA9C5}">
      <dsp:nvSpPr>
        <dsp:cNvPr id="0" name=""/>
        <dsp:cNvSpPr/>
      </dsp:nvSpPr>
      <dsp:spPr>
        <a:xfrm>
          <a:off x="0" y="4227346"/>
          <a:ext cx="2529332" cy="346357"/>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CA" sz="1800" kern="1200" dirty="0"/>
            <a:t>5.</a:t>
          </a:r>
          <a:endParaRPr lang="en-US" sz="1800" kern="1200" dirty="0"/>
        </a:p>
      </dsp:txBody>
      <dsp:txXfrm>
        <a:off x="16911" y="4244257"/>
        <a:ext cx="2495510" cy="329446"/>
      </dsp:txXfrm>
    </dsp:sp>
    <dsp:sp modelId="{B4D3ED1D-A268-45BB-A532-4CBDCFE9BF6C}">
      <dsp:nvSpPr>
        <dsp:cNvPr id="0" name=""/>
        <dsp:cNvSpPr/>
      </dsp:nvSpPr>
      <dsp:spPr>
        <a:xfrm>
          <a:off x="0" y="4573703"/>
          <a:ext cx="9728200" cy="69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Consider getting on LinkedIn. Everyone’s on for the same reason – to network professionally. Staying connected is an important aspect of today’s business environment. </a:t>
          </a:r>
          <a:endParaRPr lang="en-US" sz="2000" kern="1200" dirty="0"/>
        </a:p>
      </dsp:txBody>
      <dsp:txXfrm>
        <a:off x="0" y="4573703"/>
        <a:ext cx="9728200" cy="692817"/>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F21B3-7AF9-4A39-A62D-9058C19D7AED}" type="datetimeFigureOut">
              <a:rPr lang="en-CA" smtClean="0"/>
              <a:t>2020-08-18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C73AC-90D6-4089-8553-DF86D72814AA}" type="slidenum">
              <a:rPr lang="en-CA" smtClean="0"/>
              <a:t>‹#›</a:t>
            </a:fld>
            <a:endParaRPr lang="en-CA"/>
          </a:p>
        </p:txBody>
      </p:sp>
    </p:spTree>
    <p:extLst>
      <p:ext uri="{BB962C8B-B14F-4D97-AF65-F5344CB8AC3E}">
        <p14:creationId xmlns:p14="http://schemas.microsoft.com/office/powerpoint/2010/main" val="260460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381353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D4BE-89AD-4F79-9646-34AF3CF6D6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E0F8D5-80F3-4F06-8B8C-D45AE7FF4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E90ADE-7B65-4FE3-951D-0F180BA4FACD}"/>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5" name="Footer Placeholder 4">
            <a:extLst>
              <a:ext uri="{FF2B5EF4-FFF2-40B4-BE49-F238E27FC236}">
                <a16:creationId xmlns:a16="http://schemas.microsoft.com/office/drawing/2014/main" id="{294A638A-6B2A-4925-9C34-A48AF8471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C5DC6-21B5-4972-A52F-C891055B1FA4}"/>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2126256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D0DE7-EA19-4634-B7FF-A84B03E545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BC38F3-ED9A-433C-9B54-E42A52C136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7327C-B39C-42CD-8484-9289E6942ACC}"/>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5" name="Footer Placeholder 4">
            <a:extLst>
              <a:ext uri="{FF2B5EF4-FFF2-40B4-BE49-F238E27FC236}">
                <a16:creationId xmlns:a16="http://schemas.microsoft.com/office/drawing/2014/main" id="{6FD5ACFF-4598-4667-821A-38ED0672EE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CCCE0-3ABD-42F9-A4D7-3D8733C832FA}"/>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1894920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2DFC7-5E34-4721-BA56-1665C22CC8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E30F2-F25D-4253-95D7-E9E6C5A43A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339B7-3964-4F02-9622-BB7C89C40F05}"/>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5" name="Footer Placeholder 4">
            <a:extLst>
              <a:ext uri="{FF2B5EF4-FFF2-40B4-BE49-F238E27FC236}">
                <a16:creationId xmlns:a16="http://schemas.microsoft.com/office/drawing/2014/main" id="{07B9D773-DC64-440C-BE7D-916BB15F7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CE308-71D8-4B3A-A158-35C4E27814D7}"/>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377667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3B71-6C3E-43F3-9CEB-C154233AF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83E92-AD77-4CF3-9E98-13EE98EEBC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81229-8D8C-4F57-921C-7644092ED5BD}"/>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5" name="Footer Placeholder 4">
            <a:extLst>
              <a:ext uri="{FF2B5EF4-FFF2-40B4-BE49-F238E27FC236}">
                <a16:creationId xmlns:a16="http://schemas.microsoft.com/office/drawing/2014/main" id="{12EF7367-8922-4A63-B0D9-E5371D620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F8BBC-E498-4332-B515-2DE9ACF1069C}"/>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255795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3C96-FF77-4551-9169-DAC8639D66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78B997-FDCE-4373-BE09-48DA547B11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937CE5-AEB4-4191-B05D-F039A687A11B}"/>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5" name="Footer Placeholder 4">
            <a:extLst>
              <a:ext uri="{FF2B5EF4-FFF2-40B4-BE49-F238E27FC236}">
                <a16:creationId xmlns:a16="http://schemas.microsoft.com/office/drawing/2014/main" id="{8A44BC4C-4932-42A8-AF4C-B589E824F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CF7FB-7CF4-49FC-921C-559A5A21B207}"/>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273753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46402-5490-463F-B8F7-802B695281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236117-985E-46AA-BAC1-48F75477EF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21E7EF-C3A5-40C5-ACB1-87E670BCD4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122773-E2C9-4200-B326-BC0ED3E8336F}"/>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6" name="Footer Placeholder 5">
            <a:extLst>
              <a:ext uri="{FF2B5EF4-FFF2-40B4-BE49-F238E27FC236}">
                <a16:creationId xmlns:a16="http://schemas.microsoft.com/office/drawing/2014/main" id="{57FF0718-5EEC-4393-BF1A-27E197C74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76EE2D-E931-4CCB-994D-0E77B526887F}"/>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189070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5619-3546-469A-B5F7-E040F037E0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3EAFB7-0AA3-4647-A757-BEDA6B1990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695EB-B6CD-4963-8508-BAF043F1D1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296DB3-E20B-4FD5-B5BB-1B81FD055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B916E-3262-483A-9432-3D76692E9C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A87A51-3AFD-4887-974F-653968DC73AA}"/>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8" name="Footer Placeholder 7">
            <a:extLst>
              <a:ext uri="{FF2B5EF4-FFF2-40B4-BE49-F238E27FC236}">
                <a16:creationId xmlns:a16="http://schemas.microsoft.com/office/drawing/2014/main" id="{505AF2D0-1923-4A97-8957-7ECB1D6F24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87FE-C1AC-4035-A45E-79D14CD09651}"/>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65280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6170-271F-46F5-90FB-39502D9042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C61154-B7E1-4597-8BB3-7132D31B305A}"/>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4" name="Footer Placeholder 3">
            <a:extLst>
              <a:ext uri="{FF2B5EF4-FFF2-40B4-BE49-F238E27FC236}">
                <a16:creationId xmlns:a16="http://schemas.microsoft.com/office/drawing/2014/main" id="{548584F0-A94C-4127-8E6D-017B08D6C2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1ECD76-77D1-4018-B9B4-4B8B098ACA76}"/>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3834184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9A0030-F6B1-45BB-8174-3E7111D2C3B4}"/>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3" name="Footer Placeholder 2">
            <a:extLst>
              <a:ext uri="{FF2B5EF4-FFF2-40B4-BE49-F238E27FC236}">
                <a16:creationId xmlns:a16="http://schemas.microsoft.com/office/drawing/2014/main" id="{DEBC1393-0C5F-4BB3-813B-AFA16005EC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F22599-F109-416D-A4B3-EE44E0D6A9C2}"/>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27861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358F-9D0B-4775-BA4F-E4FD73A3F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C36D49-9159-409C-91A8-51B9DF96B3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92350-CD2E-4DEF-8D84-C2697C9DF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9B4C34-75D9-4EA9-9533-62C630B77D99}"/>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6" name="Footer Placeholder 5">
            <a:extLst>
              <a:ext uri="{FF2B5EF4-FFF2-40B4-BE49-F238E27FC236}">
                <a16:creationId xmlns:a16="http://schemas.microsoft.com/office/drawing/2014/main" id="{950D01F5-B134-4BC9-B703-A6BCD0288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27B2C-DE82-42CC-AD9B-81675364F910}"/>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306604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9E0C-EE26-4A10-85F4-555CC8985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EABFB6-4CA3-4FFF-A76A-169F8A6228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128A49-BF75-4BD5-8EC4-9F011892F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B4D94-3785-45B3-82EE-88660498D1C1}"/>
              </a:ext>
            </a:extLst>
          </p:cNvPr>
          <p:cNvSpPr>
            <a:spLocks noGrp="1"/>
          </p:cNvSpPr>
          <p:nvPr>
            <p:ph type="dt" sz="half" idx="10"/>
          </p:nvPr>
        </p:nvSpPr>
        <p:spPr/>
        <p:txBody>
          <a:bodyPr/>
          <a:lstStyle/>
          <a:p>
            <a:fld id="{2BA5438A-66A6-43D7-AC12-26AA06C5CD43}" type="datetimeFigureOut">
              <a:rPr lang="en-US" smtClean="0"/>
              <a:t>8/18/2020</a:t>
            </a:fld>
            <a:endParaRPr lang="en-US"/>
          </a:p>
        </p:txBody>
      </p:sp>
      <p:sp>
        <p:nvSpPr>
          <p:cNvPr id="6" name="Footer Placeholder 5">
            <a:extLst>
              <a:ext uri="{FF2B5EF4-FFF2-40B4-BE49-F238E27FC236}">
                <a16:creationId xmlns:a16="http://schemas.microsoft.com/office/drawing/2014/main" id="{2085E00B-F0D7-4C99-9FED-251BDC037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5A69A-7F89-434E-B7D1-D7D3BC5E43FB}"/>
              </a:ext>
            </a:extLst>
          </p:cNvPr>
          <p:cNvSpPr>
            <a:spLocks noGrp="1"/>
          </p:cNvSpPr>
          <p:nvPr>
            <p:ph type="sldNum" sz="quarter" idx="12"/>
          </p:nvPr>
        </p:nvSpPr>
        <p:spPr/>
        <p:txBody>
          <a:bodyPr/>
          <a:lstStyle/>
          <a:p>
            <a:fld id="{B525C7C5-AA4C-48AE-B27C-29D338089DFA}" type="slidenum">
              <a:rPr lang="en-US" smtClean="0"/>
              <a:t>‹#›</a:t>
            </a:fld>
            <a:endParaRPr lang="en-US"/>
          </a:p>
        </p:txBody>
      </p:sp>
    </p:spTree>
    <p:extLst>
      <p:ext uri="{BB962C8B-B14F-4D97-AF65-F5344CB8AC3E}">
        <p14:creationId xmlns:p14="http://schemas.microsoft.com/office/powerpoint/2010/main" val="222330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D113C-F312-4DE0-B8E4-2BE78A64D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9778E5-AAE6-4722-A2DB-0B606A730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5D72F-CE44-4225-9728-EE909C11CD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5438A-66A6-43D7-AC12-26AA06C5CD43}" type="datetimeFigureOut">
              <a:rPr lang="en-US" smtClean="0"/>
              <a:t>8/18/2020</a:t>
            </a:fld>
            <a:endParaRPr lang="en-US"/>
          </a:p>
        </p:txBody>
      </p:sp>
      <p:sp>
        <p:nvSpPr>
          <p:cNvPr id="5" name="Footer Placeholder 4">
            <a:extLst>
              <a:ext uri="{FF2B5EF4-FFF2-40B4-BE49-F238E27FC236}">
                <a16:creationId xmlns:a16="http://schemas.microsoft.com/office/drawing/2014/main" id="{ADEA5C85-89A6-4F7D-9717-51B5C25C7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462A87-1B07-4628-90A1-F53C79F18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5C7C5-AA4C-48AE-B27C-29D338089DFA}" type="slidenum">
              <a:rPr lang="en-US" smtClean="0"/>
              <a:t>‹#›</a:t>
            </a:fld>
            <a:endParaRPr lang="en-US"/>
          </a:p>
        </p:txBody>
      </p:sp>
    </p:spTree>
    <p:extLst>
      <p:ext uri="{BB962C8B-B14F-4D97-AF65-F5344CB8AC3E}">
        <p14:creationId xmlns:p14="http://schemas.microsoft.com/office/powerpoint/2010/main" val="3686785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1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6.xml"/><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slide" Target="slide17.xml"/></Relationships>
</file>

<file path=ppt/slides/_rels/slide15.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2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22.xml"/><Relationship Id="rId4" Type="http://schemas.openxmlformats.org/officeDocument/2006/relationships/slide" Target="slide24.xml"/></Relationships>
</file>

<file path=ppt/slides/_rels/slide22.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 Target="slide2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6.xml"/><Relationship Id="rId7" Type="http://schemas.openxmlformats.org/officeDocument/2006/relationships/diagramLayout" Target="../diagrams/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Data" Target="../diagrams/data1.xml"/><Relationship Id="rId5" Type="http://schemas.openxmlformats.org/officeDocument/2006/relationships/image" Target="../media/image20.svg"/><Relationship Id="rId10" Type="http://schemas.microsoft.com/office/2007/relationships/diagramDrawing" Target="../diagrams/drawing1.xml"/><Relationship Id="rId4" Type="http://schemas.openxmlformats.org/officeDocument/2006/relationships/image" Target="../media/image19.png"/><Relationship Id="rId9" Type="http://schemas.openxmlformats.org/officeDocument/2006/relationships/diagramColors" Target="../diagrams/colors1.xml"/></Relationships>
</file>

<file path=ppt/slides/_rels/slide28.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0.xml"/><Relationship Id="rId1" Type="http://schemas.openxmlformats.org/officeDocument/2006/relationships/slideLayout" Target="../slideLayouts/slideLayout6.xml"/><Relationship Id="rId5" Type="http://schemas.openxmlformats.org/officeDocument/2006/relationships/slide" Target="slide29.xml"/><Relationship Id="rId4" Type="http://schemas.openxmlformats.org/officeDocument/2006/relationships/slide" Target="slide32.xml"/></Relationships>
</file>

<file path=ppt/slides/_rels/slide29.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slide" Target="slide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4047801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5E41-F83C-4B90-B272-A44ACFC83CA6}"/>
              </a:ext>
            </a:extLst>
          </p:cNvPr>
          <p:cNvSpPr>
            <a:spLocks noGrp="1"/>
          </p:cNvSpPr>
          <p:nvPr>
            <p:ph type="title"/>
          </p:nvPr>
        </p:nvSpPr>
        <p:spPr/>
        <p:txBody>
          <a:bodyPr>
            <a:normAutofit/>
          </a:bodyPr>
          <a:lstStyle/>
          <a:p>
            <a:pPr algn="ctr"/>
            <a:r>
              <a:rPr lang="en-CA" b="1" dirty="0">
                <a:latin typeface="Arial" panose="020B0604020202020204" pitchFamily="34" charset="0"/>
                <a:cs typeface="Arial" panose="020B0604020202020204" pitchFamily="34" charset="0"/>
              </a:rPr>
              <a:t>Are There Any Social And Cultural Factors I Need To Consider? </a:t>
            </a:r>
            <a:endParaRPr lang="en-US"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2D6E83F-F920-4EA3-96DF-B76688F6DA61}"/>
              </a:ext>
            </a:extLst>
          </p:cNvPr>
          <p:cNvSpPr/>
          <p:nvPr/>
        </p:nvSpPr>
        <p:spPr>
          <a:xfrm>
            <a:off x="405384" y="2005876"/>
            <a:ext cx="8253984" cy="1569660"/>
          </a:xfrm>
          <a:prstGeom prst="rect">
            <a:avLst/>
          </a:prstGeom>
        </p:spPr>
        <p:txBody>
          <a:bodyPr wrap="square">
            <a:spAutoFit/>
          </a:bodyPr>
          <a:lstStyle/>
          <a:p>
            <a:pPr fontAlgn="base"/>
            <a:r>
              <a:rPr lang="en-CA" sz="2400" dirty="0">
                <a:solidFill>
                  <a:srgbClr val="000000"/>
                </a:solidFill>
                <a:latin typeface="Calibri" panose="020F0502020204030204" pitchFamily="34" charset="0"/>
              </a:rPr>
              <a:t>It is key to have a good understanding of the potential customers who may buy the products or services. This will help you build the best marketing and communication strategies.  </a:t>
            </a:r>
            <a:endParaRPr lang="en-CA" sz="2400" b="0" i="0" dirty="0">
              <a:solidFill>
                <a:srgbClr val="000000"/>
              </a:solidFill>
              <a:effectLst/>
              <a:latin typeface="Segoe UI" panose="020B0502040204020203" pitchFamily="34" charset="0"/>
            </a:endParaRPr>
          </a:p>
          <a:p>
            <a:pPr fontAlgn="base"/>
            <a:r>
              <a:rPr lang="en-CA" sz="2400" dirty="0">
                <a:solidFill>
                  <a:srgbClr val="000000"/>
                </a:solidFill>
                <a:latin typeface="Calibri" panose="020F0502020204030204" pitchFamily="34" charset="0"/>
              </a:rPr>
              <a:t> </a:t>
            </a:r>
            <a:endParaRPr lang="en-CA" sz="2400" b="0" i="0" dirty="0">
              <a:solidFill>
                <a:srgbClr val="000000"/>
              </a:solidFill>
              <a:effectLst/>
              <a:latin typeface="Segoe UI" panose="020B0502040204020203" pitchFamily="34" charset="0"/>
            </a:endParaRPr>
          </a:p>
        </p:txBody>
      </p:sp>
      <p:sp>
        <p:nvSpPr>
          <p:cNvPr id="4" name="Rectangle 3">
            <a:extLst>
              <a:ext uri="{FF2B5EF4-FFF2-40B4-BE49-F238E27FC236}">
                <a16:creationId xmlns:a16="http://schemas.microsoft.com/office/drawing/2014/main" id="{370C958B-8E92-46AD-9BCB-45F82FF251CE}"/>
              </a:ext>
            </a:extLst>
          </p:cNvPr>
          <p:cNvSpPr/>
          <p:nvPr/>
        </p:nvSpPr>
        <p:spPr>
          <a:xfrm>
            <a:off x="4858512" y="3890724"/>
            <a:ext cx="7333488" cy="1569660"/>
          </a:xfrm>
          <a:prstGeom prst="rect">
            <a:avLst/>
          </a:prstGeom>
        </p:spPr>
        <p:txBody>
          <a:bodyPr wrap="square">
            <a:spAutoFit/>
          </a:bodyPr>
          <a:lstStyle/>
          <a:p>
            <a:r>
              <a:rPr lang="en-CA" sz="2400" dirty="0">
                <a:solidFill>
                  <a:srgbClr val="000000"/>
                </a:solidFill>
                <a:latin typeface="Calibri" panose="020F0502020204030204" pitchFamily="34" charset="0"/>
              </a:rPr>
              <a:t>You can use surveys in person or online to gather information on your client profile, It’s also a good way to introduce your business project and promote your goods and services. </a:t>
            </a:r>
            <a:endParaRPr lang="en-US" sz="2400" dirty="0"/>
          </a:p>
        </p:txBody>
      </p:sp>
      <p:pic>
        <p:nvPicPr>
          <p:cNvPr id="6" name="Picture 5">
            <a:extLst>
              <a:ext uri="{FF2B5EF4-FFF2-40B4-BE49-F238E27FC236}">
                <a16:creationId xmlns:a16="http://schemas.microsoft.com/office/drawing/2014/main" id="{5BBF7696-4015-41D7-9558-2921F1BF3E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19659">
            <a:off x="1137285" y="3734401"/>
            <a:ext cx="2761272" cy="2717091"/>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18B4D490-DC89-4518-89CC-A078D6CF7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5256" y="1907993"/>
            <a:ext cx="3018833" cy="189280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163D1539-7F2D-4FB9-908A-3C91521050F0}"/>
              </a:ext>
            </a:extLst>
          </p:cNvPr>
          <p:cNvSpPr txBox="1"/>
          <p:nvPr/>
        </p:nvSpPr>
        <p:spPr>
          <a:xfrm>
            <a:off x="8988552" y="6387561"/>
            <a:ext cx="4142232" cy="369332"/>
          </a:xfrm>
          <a:prstGeom prst="rect">
            <a:avLst/>
          </a:prstGeom>
          <a:noFill/>
        </p:spPr>
        <p:txBody>
          <a:bodyPr wrap="square" rtlCol="0">
            <a:spAutoFit/>
          </a:bodyPr>
          <a:lstStyle/>
          <a:p>
            <a:r>
              <a:rPr lang="en-CA" dirty="0"/>
              <a:t>Continued on next slide…</a:t>
            </a:r>
            <a:endParaRPr lang="en-US" dirty="0"/>
          </a:p>
        </p:txBody>
      </p:sp>
    </p:spTree>
    <p:extLst>
      <p:ext uri="{BB962C8B-B14F-4D97-AF65-F5344CB8AC3E}">
        <p14:creationId xmlns:p14="http://schemas.microsoft.com/office/powerpoint/2010/main" val="1396334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54D74-B403-4B6E-A313-E2FF5C0542E2}"/>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Are There Any Social And Cultural Factors I Need To Consider? </a:t>
            </a:r>
            <a:endParaRPr lang="en-US" dirty="0"/>
          </a:p>
        </p:txBody>
      </p:sp>
      <p:sp>
        <p:nvSpPr>
          <p:cNvPr id="3" name="Rectangle 2">
            <a:extLst>
              <a:ext uri="{FF2B5EF4-FFF2-40B4-BE49-F238E27FC236}">
                <a16:creationId xmlns:a16="http://schemas.microsoft.com/office/drawing/2014/main" id="{BA0B3349-38F2-4289-A30A-0A848E6BFC09}"/>
              </a:ext>
            </a:extLst>
          </p:cNvPr>
          <p:cNvSpPr/>
          <p:nvPr/>
        </p:nvSpPr>
        <p:spPr>
          <a:xfrm>
            <a:off x="259080" y="1690688"/>
            <a:ext cx="5547360" cy="3046988"/>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Calibri" panose="020F0502020204030204" pitchFamily="34" charset="0"/>
              </a:rPr>
              <a:t>How old are they? If a business, how long they have been active? </a:t>
            </a:r>
          </a:p>
          <a:p>
            <a:pPr fontAlgn="base">
              <a:buFont typeface="Arial" panose="020B0604020202020204" pitchFamily="34" charset="0"/>
              <a:buChar char="•"/>
            </a:pPr>
            <a:r>
              <a:rPr lang="en-CA" sz="2400" dirty="0">
                <a:solidFill>
                  <a:srgbClr val="000000"/>
                </a:solidFill>
                <a:latin typeface="Calibri" panose="020F0502020204030204" pitchFamily="34" charset="0"/>
              </a:rPr>
              <a:t>What is their average income? Can they afford my products? </a:t>
            </a:r>
          </a:p>
          <a:p>
            <a:pPr fontAlgn="base">
              <a:buFont typeface="Arial" panose="020B0604020202020204" pitchFamily="34" charset="0"/>
              <a:buChar char="•"/>
            </a:pPr>
            <a:r>
              <a:rPr lang="en-CA" sz="2400" dirty="0">
                <a:solidFill>
                  <a:srgbClr val="000000"/>
                </a:solidFill>
                <a:latin typeface="Calibri" panose="020F0502020204030204" pitchFamily="34" charset="0"/>
              </a:rPr>
              <a:t>What is their occupation/work? </a:t>
            </a:r>
          </a:p>
          <a:p>
            <a:pPr fontAlgn="base">
              <a:buFont typeface="Arial" panose="020B0604020202020204" pitchFamily="34" charset="0"/>
              <a:buChar char="•"/>
            </a:pPr>
            <a:r>
              <a:rPr lang="en-CA" sz="2400" dirty="0">
                <a:solidFill>
                  <a:srgbClr val="000000"/>
                </a:solidFill>
                <a:latin typeface="Calibri" panose="020F0502020204030204" pitchFamily="34" charset="0"/>
              </a:rPr>
              <a:t>What is their cultural heritage/ethnicity? </a:t>
            </a:r>
          </a:p>
          <a:p>
            <a:pPr fontAlgn="base">
              <a:buFont typeface="Arial" panose="020B0604020202020204" pitchFamily="34" charset="0"/>
              <a:buChar char="•"/>
            </a:pPr>
            <a:r>
              <a:rPr lang="en-CA" sz="2400" dirty="0">
                <a:solidFill>
                  <a:srgbClr val="000000"/>
                </a:solidFill>
                <a:latin typeface="Calibri" panose="020F0502020204030204" pitchFamily="34" charset="0"/>
              </a:rPr>
              <a:t>What language do they use at work or at home? </a:t>
            </a:r>
          </a:p>
        </p:txBody>
      </p:sp>
      <p:sp>
        <p:nvSpPr>
          <p:cNvPr id="4" name="Rectangle 3">
            <a:extLst>
              <a:ext uri="{FF2B5EF4-FFF2-40B4-BE49-F238E27FC236}">
                <a16:creationId xmlns:a16="http://schemas.microsoft.com/office/drawing/2014/main" id="{E832F855-5B3C-443B-A056-D8387897E72D}"/>
              </a:ext>
            </a:extLst>
          </p:cNvPr>
          <p:cNvSpPr/>
          <p:nvPr/>
        </p:nvSpPr>
        <p:spPr>
          <a:xfrm>
            <a:off x="6004560" y="1690688"/>
            <a:ext cx="5547360" cy="2677656"/>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Calibri" panose="020F0502020204030204" pitchFamily="34" charset="0"/>
              </a:rPr>
              <a:t>What is the average household revenue or business size? </a:t>
            </a:r>
          </a:p>
          <a:p>
            <a:pPr fontAlgn="base">
              <a:buFont typeface="Arial" panose="020B0604020202020204" pitchFamily="34" charset="0"/>
              <a:buChar char="•"/>
            </a:pPr>
            <a:r>
              <a:rPr lang="en-CA" sz="2400" dirty="0">
                <a:solidFill>
                  <a:srgbClr val="000000"/>
                </a:solidFill>
                <a:latin typeface="Calibri" panose="020F0502020204030204" pitchFamily="34" charset="0"/>
              </a:rPr>
              <a:t>Do they have access to the internet? Do they use social media, and if they do which are the most popular? </a:t>
            </a:r>
          </a:p>
          <a:p>
            <a:pPr fontAlgn="base">
              <a:buFont typeface="Arial" panose="020B0604020202020204" pitchFamily="34" charset="0"/>
              <a:buChar char="•"/>
            </a:pPr>
            <a:r>
              <a:rPr lang="en-CA" sz="2400" dirty="0">
                <a:solidFill>
                  <a:srgbClr val="000000"/>
                </a:solidFill>
                <a:latin typeface="Calibri" panose="020F0502020204030204" pitchFamily="34" charset="0"/>
              </a:rPr>
              <a:t>Do they buy from my competition on the internet, in local stores or elsewhere? </a:t>
            </a:r>
          </a:p>
        </p:txBody>
      </p:sp>
      <p:sp>
        <p:nvSpPr>
          <p:cNvPr id="5" name="Rectangle 4">
            <a:extLst>
              <a:ext uri="{FF2B5EF4-FFF2-40B4-BE49-F238E27FC236}">
                <a16:creationId xmlns:a16="http://schemas.microsoft.com/office/drawing/2014/main" id="{56419D6A-2365-406E-841F-5BD1F09CB2D3}"/>
              </a:ext>
            </a:extLst>
          </p:cNvPr>
          <p:cNvSpPr/>
          <p:nvPr/>
        </p:nvSpPr>
        <p:spPr>
          <a:xfrm>
            <a:off x="436626" y="4923215"/>
            <a:ext cx="11755374" cy="1569660"/>
          </a:xfrm>
          <a:prstGeom prst="rect">
            <a:avLst/>
          </a:prstGeom>
        </p:spPr>
        <p:txBody>
          <a:bodyPr wrap="square">
            <a:spAutoFit/>
          </a:bodyPr>
          <a:lstStyle/>
          <a:p>
            <a:pPr fontAlgn="base"/>
            <a:r>
              <a:rPr lang="en-CA" sz="2400" dirty="0">
                <a:solidFill>
                  <a:srgbClr val="000000"/>
                </a:solidFill>
                <a:latin typeface="Calibri" panose="020F0502020204030204" pitchFamily="34" charset="0"/>
              </a:rPr>
              <a:t>What are their foremost motivations, challenges or fears? For example: Family, safety, subsistence, health, spirituality, welfare, social standing or time management, food safety, product quality, products, and services accessibility or the cost of living. </a:t>
            </a:r>
            <a:endParaRPr lang="en-CA" sz="2400" b="0" i="0" dirty="0">
              <a:solidFill>
                <a:srgbClr val="000000"/>
              </a:solidFill>
              <a:effectLst/>
              <a:latin typeface="Segoe UI" panose="020B0502040204020203" pitchFamily="34" charset="0"/>
            </a:endParaRPr>
          </a:p>
          <a:p>
            <a:pPr fontAlgn="base"/>
            <a:r>
              <a:rPr lang="en-CA" sz="2400" dirty="0">
                <a:solidFill>
                  <a:srgbClr val="000000"/>
                </a:solidFill>
                <a:latin typeface="Calibri" panose="020F0502020204030204" pitchFamily="34" charset="0"/>
              </a:rPr>
              <a:t>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426812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5379-8460-4343-A606-F5D8351F870D}"/>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What Is A Client?</a:t>
            </a:r>
            <a:endParaRPr lang="en-US" sz="4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3F9BF5E-36AB-445F-AA0C-32DB73FC7C3F}"/>
              </a:ext>
            </a:extLst>
          </p:cNvPr>
          <p:cNvSpPr/>
          <p:nvPr/>
        </p:nvSpPr>
        <p:spPr>
          <a:xfrm>
            <a:off x="259371" y="1719511"/>
            <a:ext cx="10238232" cy="1384995"/>
          </a:xfrm>
          <a:prstGeom prst="rect">
            <a:avLst/>
          </a:prstGeom>
        </p:spPr>
        <p:txBody>
          <a:bodyPr wrap="square">
            <a:spAutoFit/>
          </a:bodyPr>
          <a:lstStyle/>
          <a:p>
            <a:r>
              <a:rPr lang="en-CA" sz="2800" dirty="0">
                <a:solidFill>
                  <a:srgbClr val="000000"/>
                </a:solidFill>
                <a:latin typeface="Calibri" panose="020F0502020204030204" pitchFamily="34" charset="0"/>
              </a:rPr>
              <a:t>Both customers and clients can buy goods and services from you. But did you know you build different kinds of relationships with customers and clients? </a:t>
            </a:r>
            <a:endParaRPr lang="en-US" sz="2800" dirty="0"/>
          </a:p>
        </p:txBody>
      </p:sp>
      <p:sp>
        <p:nvSpPr>
          <p:cNvPr id="4" name="Rectangle 3">
            <a:extLst>
              <a:ext uri="{FF2B5EF4-FFF2-40B4-BE49-F238E27FC236}">
                <a16:creationId xmlns:a16="http://schemas.microsoft.com/office/drawing/2014/main" id="{15F0A7A8-8A7A-43C1-BAA6-0FAB121A8889}"/>
              </a:ext>
            </a:extLst>
          </p:cNvPr>
          <p:cNvSpPr/>
          <p:nvPr/>
        </p:nvSpPr>
        <p:spPr>
          <a:xfrm rot="21322352">
            <a:off x="3505966" y="3167390"/>
            <a:ext cx="9286491" cy="523220"/>
          </a:xfrm>
          <a:prstGeom prst="rect">
            <a:avLst/>
          </a:prstGeom>
        </p:spPr>
        <p:txBody>
          <a:bodyPr wrap="square">
            <a:spAutoFit/>
          </a:bodyPr>
          <a:lstStyle/>
          <a:p>
            <a:r>
              <a:rPr lang="en-CA" sz="2800" dirty="0">
                <a:solidFill>
                  <a:srgbClr val="000000"/>
                </a:solidFill>
                <a:latin typeface="Calibri" panose="020F0502020204030204" pitchFamily="34" charset="0"/>
                <a:hlinkClick r:id="rId2" action="ppaction://hlinksldjump"/>
              </a:rPr>
              <a:t>Here you will learn some of the differences. </a:t>
            </a:r>
            <a:endParaRPr lang="en-US" sz="2800" dirty="0"/>
          </a:p>
        </p:txBody>
      </p:sp>
      <p:pic>
        <p:nvPicPr>
          <p:cNvPr id="7" name="Picture 6">
            <a:extLst>
              <a:ext uri="{FF2B5EF4-FFF2-40B4-BE49-F238E27FC236}">
                <a16:creationId xmlns:a16="http://schemas.microsoft.com/office/drawing/2014/main" id="{92C3C7EF-FF78-4F9E-9133-50D84986E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20206">
            <a:off x="612162" y="3438590"/>
            <a:ext cx="2844886" cy="2844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Right"/>
            <a:lightRig rig="threePt" dir="t"/>
          </a:scene3d>
        </p:spPr>
      </p:pic>
    </p:spTree>
    <p:extLst>
      <p:ext uri="{BB962C8B-B14F-4D97-AF65-F5344CB8AC3E}">
        <p14:creationId xmlns:p14="http://schemas.microsoft.com/office/powerpoint/2010/main" val="191865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9850-B13A-4E73-ACB6-2EACD2EDE4FB}"/>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Defining A Client</a:t>
            </a:r>
            <a:endParaRPr lang="en-US" sz="48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75DCDF7-DD3E-4C8F-995D-0FE91E559E14}"/>
              </a:ext>
            </a:extLst>
          </p:cNvPr>
          <p:cNvSpPr/>
          <p:nvPr/>
        </p:nvSpPr>
        <p:spPr>
          <a:xfrm>
            <a:off x="838200" y="1690688"/>
            <a:ext cx="3895344" cy="1051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400" dirty="0">
                <a:ln w="0"/>
                <a:solidFill>
                  <a:schemeClr val="tx1"/>
                </a:solidFill>
                <a:effectLst>
                  <a:outerShdw blurRad="38100" dist="19050" dir="2700000" algn="tl" rotWithShape="0">
                    <a:schemeClr val="dk1">
                      <a:alpha val="40000"/>
                    </a:schemeClr>
                  </a:outerShdw>
                </a:effectLst>
              </a:rPr>
              <a:t>Client: Someone who </a:t>
            </a:r>
            <a:r>
              <a:rPr lang="en-CA" sz="2400" b="1" dirty="0">
                <a:ln w="0"/>
                <a:solidFill>
                  <a:schemeClr val="tx1"/>
                </a:solidFill>
                <a:effectLst>
                  <a:outerShdw blurRad="38100" dist="19050" dir="2700000" algn="tl" rotWithShape="0">
                    <a:schemeClr val="dk1">
                      <a:alpha val="40000"/>
                    </a:schemeClr>
                  </a:outerShdw>
                </a:effectLst>
              </a:rPr>
              <a:t>buys goods</a:t>
            </a:r>
            <a:r>
              <a:rPr lang="en-CA" sz="2400" dirty="0">
                <a:ln w="0"/>
                <a:solidFill>
                  <a:schemeClr val="tx1"/>
                </a:solidFill>
                <a:effectLst>
                  <a:outerShdw blurRad="38100" dist="19050" dir="2700000" algn="tl" rotWithShape="0">
                    <a:schemeClr val="dk1">
                      <a:alpha val="40000"/>
                    </a:schemeClr>
                  </a:outerShdw>
                </a:effectLst>
              </a:rPr>
              <a:t> or </a:t>
            </a:r>
            <a:r>
              <a:rPr lang="en-CA" sz="2400" b="1" dirty="0">
                <a:ln w="0"/>
                <a:solidFill>
                  <a:schemeClr val="tx1"/>
                </a:solidFill>
                <a:effectLst>
                  <a:outerShdw blurRad="38100" dist="19050" dir="2700000" algn="tl" rotWithShape="0">
                    <a:schemeClr val="dk1">
                      <a:alpha val="40000"/>
                    </a:schemeClr>
                  </a:outerShdw>
                </a:effectLst>
              </a:rPr>
              <a:t>pays for services</a:t>
            </a:r>
            <a:r>
              <a:rPr lang="en-CA" sz="2400" dirty="0">
                <a:ln w="0"/>
                <a:solidFill>
                  <a:schemeClr val="tx1"/>
                </a:solidFill>
                <a:effectLst>
                  <a:outerShdw blurRad="38100" dist="19050" dir="2700000" algn="tl" rotWithShape="0">
                    <a:schemeClr val="dk1">
                      <a:alpha val="40000"/>
                    </a:schemeClr>
                  </a:outerShdw>
                </a:effectLst>
              </a:rPr>
              <a:t>.</a:t>
            </a:r>
            <a:endParaRPr lang="en-US" sz="2400" dirty="0">
              <a:ln w="0"/>
              <a:solidFill>
                <a:schemeClr val="tx1"/>
              </a:solidFill>
              <a:effectLst>
                <a:outerShdw blurRad="38100" dist="19050" dir="2700000" algn="tl" rotWithShape="0">
                  <a:schemeClr val="dk1">
                    <a:alpha val="40000"/>
                  </a:schemeClr>
                </a:outerShdw>
              </a:effectLst>
            </a:endParaRPr>
          </a:p>
        </p:txBody>
      </p:sp>
      <p:grpSp>
        <p:nvGrpSpPr>
          <p:cNvPr id="19" name="Group 18">
            <a:extLst>
              <a:ext uri="{FF2B5EF4-FFF2-40B4-BE49-F238E27FC236}">
                <a16:creationId xmlns:a16="http://schemas.microsoft.com/office/drawing/2014/main" id="{EEB732AA-7AB1-4A76-A9AB-9650FC4B6D68}"/>
              </a:ext>
            </a:extLst>
          </p:cNvPr>
          <p:cNvGrpSpPr/>
          <p:nvPr/>
        </p:nvGrpSpPr>
        <p:grpSpPr>
          <a:xfrm>
            <a:off x="4800600" y="1698880"/>
            <a:ext cx="7645908" cy="1200329"/>
            <a:chOff x="4800600" y="1698880"/>
            <a:chExt cx="7645908" cy="1200329"/>
          </a:xfrm>
        </p:grpSpPr>
        <p:cxnSp>
          <p:nvCxnSpPr>
            <p:cNvPr id="5" name="Straight Arrow Connector 4">
              <a:extLst>
                <a:ext uri="{FF2B5EF4-FFF2-40B4-BE49-F238E27FC236}">
                  <a16:creationId xmlns:a16="http://schemas.microsoft.com/office/drawing/2014/main" id="{15C84F3B-32C4-4528-B4CF-80D951C2AD29}"/>
                </a:ext>
              </a:extLst>
            </p:cNvPr>
            <p:cNvCxnSpPr>
              <a:cxnSpLocks/>
            </p:cNvCxnSpPr>
            <p:nvPr/>
          </p:nvCxnSpPr>
          <p:spPr>
            <a:xfrm>
              <a:off x="4800600" y="2216468"/>
              <a:ext cx="152095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6F95AFE-45F0-41F3-BB12-31EE25EE5B4E}"/>
                </a:ext>
              </a:extLst>
            </p:cNvPr>
            <p:cNvSpPr txBox="1"/>
            <p:nvPr/>
          </p:nvSpPr>
          <p:spPr>
            <a:xfrm>
              <a:off x="6321552" y="1698880"/>
              <a:ext cx="6124956" cy="1200329"/>
            </a:xfrm>
            <a:prstGeom prst="rect">
              <a:avLst/>
            </a:prstGeom>
            <a:noFill/>
          </p:spPr>
          <p:txBody>
            <a:bodyPr wrap="square" rtlCol="0">
              <a:spAutoFit/>
            </a:bodyPr>
            <a:lstStyle/>
            <a:p>
              <a:r>
                <a:rPr lang="en-CA" sz="2400" dirty="0"/>
                <a:t>A client is similar, but </a:t>
              </a:r>
              <a:r>
                <a:rPr lang="en-CA" sz="2400" u="sng" dirty="0"/>
                <a:t>not the same</a:t>
              </a:r>
              <a:r>
                <a:rPr lang="en-CA" sz="2400" dirty="0"/>
                <a:t> as a customer. A client can also be a company or other organization.</a:t>
              </a:r>
              <a:endParaRPr lang="en-US" sz="2400" dirty="0"/>
            </a:p>
          </p:txBody>
        </p:sp>
      </p:grpSp>
      <p:grpSp>
        <p:nvGrpSpPr>
          <p:cNvPr id="20" name="Group 19">
            <a:extLst>
              <a:ext uri="{FF2B5EF4-FFF2-40B4-BE49-F238E27FC236}">
                <a16:creationId xmlns:a16="http://schemas.microsoft.com/office/drawing/2014/main" id="{F1A113DD-AE51-426B-9B2A-DB5A834B1C1E}"/>
              </a:ext>
            </a:extLst>
          </p:cNvPr>
          <p:cNvGrpSpPr/>
          <p:nvPr/>
        </p:nvGrpSpPr>
        <p:grpSpPr>
          <a:xfrm>
            <a:off x="6931156" y="2624889"/>
            <a:ext cx="4132224" cy="2623767"/>
            <a:chOff x="6931156" y="2624889"/>
            <a:chExt cx="4132224" cy="2623767"/>
          </a:xfrm>
        </p:grpSpPr>
        <p:cxnSp>
          <p:nvCxnSpPr>
            <p:cNvPr id="9" name="Straight Arrow Connector 8">
              <a:extLst>
                <a:ext uri="{FF2B5EF4-FFF2-40B4-BE49-F238E27FC236}">
                  <a16:creationId xmlns:a16="http://schemas.microsoft.com/office/drawing/2014/main" id="{A3638416-FAD4-4286-916E-3DBF2C2AC763}"/>
                </a:ext>
              </a:extLst>
            </p:cNvPr>
            <p:cNvCxnSpPr>
              <a:cxnSpLocks/>
            </p:cNvCxnSpPr>
            <p:nvPr/>
          </p:nvCxnSpPr>
          <p:spPr>
            <a:xfrm>
              <a:off x="8805672" y="2624889"/>
              <a:ext cx="0" cy="8864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723BB50-078C-4B55-A108-F28FE4630D80}"/>
                </a:ext>
              </a:extLst>
            </p:cNvPr>
            <p:cNvSpPr txBox="1"/>
            <p:nvPr/>
          </p:nvSpPr>
          <p:spPr>
            <a:xfrm>
              <a:off x="7704679" y="3429000"/>
              <a:ext cx="3358701" cy="461665"/>
            </a:xfrm>
            <a:prstGeom prst="rect">
              <a:avLst/>
            </a:prstGeom>
            <a:noFill/>
          </p:spPr>
          <p:txBody>
            <a:bodyPr wrap="square" rtlCol="0">
              <a:spAutoFit/>
            </a:bodyPr>
            <a:lstStyle/>
            <a:p>
              <a:r>
                <a:rPr lang="en-CA" sz="2400" b="1" dirty="0"/>
                <a:t>The Difference:</a:t>
              </a:r>
              <a:endParaRPr lang="en-US" sz="2400" b="1" dirty="0"/>
            </a:p>
          </p:txBody>
        </p:sp>
        <p:sp>
          <p:nvSpPr>
            <p:cNvPr id="14" name="Rectangle: Rounded Corners 13">
              <a:extLst>
                <a:ext uri="{FF2B5EF4-FFF2-40B4-BE49-F238E27FC236}">
                  <a16:creationId xmlns:a16="http://schemas.microsoft.com/office/drawing/2014/main" id="{A811555D-EAF3-42C0-846E-AA6305020B3B}"/>
                </a:ext>
              </a:extLst>
            </p:cNvPr>
            <p:cNvSpPr/>
            <p:nvPr/>
          </p:nvSpPr>
          <p:spPr>
            <a:xfrm>
              <a:off x="6931156" y="3825218"/>
              <a:ext cx="3749031" cy="1423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Clients have an arrangement with the seller, whereas customers don’t</a:t>
              </a:r>
              <a:r>
                <a:rPr lang="en-CA" dirty="0">
                  <a:ln w="0"/>
                  <a:solidFill>
                    <a:schemeClr val="tx1"/>
                  </a:solidFill>
                  <a:effectLst>
                    <a:outerShdw blurRad="38100" dist="19050" dir="2700000" algn="tl" rotWithShape="0">
                      <a:schemeClr val="dk1">
                        <a:alpha val="40000"/>
                      </a:schemeClr>
                    </a:outerShdw>
                  </a:effectLst>
                </a:rPr>
                <a:t>.</a:t>
              </a:r>
              <a:endParaRPr lang="en-US" dirty="0"/>
            </a:p>
          </p:txBody>
        </p:sp>
      </p:grpSp>
      <p:grpSp>
        <p:nvGrpSpPr>
          <p:cNvPr id="21" name="Group 20">
            <a:extLst>
              <a:ext uri="{FF2B5EF4-FFF2-40B4-BE49-F238E27FC236}">
                <a16:creationId xmlns:a16="http://schemas.microsoft.com/office/drawing/2014/main" id="{FB0448F8-FB4C-4141-AB63-994949468DFA}"/>
              </a:ext>
            </a:extLst>
          </p:cNvPr>
          <p:cNvGrpSpPr/>
          <p:nvPr/>
        </p:nvGrpSpPr>
        <p:grpSpPr>
          <a:xfrm>
            <a:off x="558117" y="3363553"/>
            <a:ext cx="6373039" cy="2619180"/>
            <a:chOff x="558117" y="3363553"/>
            <a:chExt cx="6373039" cy="2619180"/>
          </a:xfrm>
        </p:grpSpPr>
        <p:cxnSp>
          <p:nvCxnSpPr>
            <p:cNvPr id="16" name="Straight Arrow Connector 15">
              <a:extLst>
                <a:ext uri="{FF2B5EF4-FFF2-40B4-BE49-F238E27FC236}">
                  <a16:creationId xmlns:a16="http://schemas.microsoft.com/office/drawing/2014/main" id="{62729D6E-AE82-409E-BDC4-EBFAE1A27668}"/>
                </a:ext>
              </a:extLst>
            </p:cNvPr>
            <p:cNvCxnSpPr>
              <a:stCxn id="14" idx="1"/>
            </p:cNvCxnSpPr>
            <p:nvPr/>
          </p:nvCxnSpPr>
          <p:spPr>
            <a:xfrm flipH="1">
              <a:off x="4956048" y="4536937"/>
              <a:ext cx="197510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5606280-2885-4224-82D6-F6D2515D8E95}"/>
                </a:ext>
              </a:extLst>
            </p:cNvPr>
            <p:cNvSpPr txBox="1"/>
            <p:nvPr/>
          </p:nvSpPr>
          <p:spPr>
            <a:xfrm>
              <a:off x="1783080" y="3363553"/>
              <a:ext cx="2439066" cy="461665"/>
            </a:xfrm>
            <a:prstGeom prst="rect">
              <a:avLst/>
            </a:prstGeom>
            <a:noFill/>
          </p:spPr>
          <p:txBody>
            <a:bodyPr wrap="square" rtlCol="0">
              <a:spAutoFit/>
            </a:bodyPr>
            <a:lstStyle/>
            <a:p>
              <a:r>
                <a:rPr lang="en-CA" sz="2400" b="1" dirty="0"/>
                <a:t>Example:</a:t>
              </a:r>
              <a:endParaRPr lang="en-US" sz="2400" b="1" dirty="0"/>
            </a:p>
          </p:txBody>
        </p:sp>
        <p:sp>
          <p:nvSpPr>
            <p:cNvPr id="18" name="TextBox 17">
              <a:extLst>
                <a:ext uri="{FF2B5EF4-FFF2-40B4-BE49-F238E27FC236}">
                  <a16:creationId xmlns:a16="http://schemas.microsoft.com/office/drawing/2014/main" id="{8B56920B-C652-4D8C-A725-E7F9CA9E1E39}"/>
                </a:ext>
              </a:extLst>
            </p:cNvPr>
            <p:cNvSpPr txBox="1"/>
            <p:nvPr/>
          </p:nvSpPr>
          <p:spPr>
            <a:xfrm>
              <a:off x="558117" y="3674409"/>
              <a:ext cx="4455510" cy="2308324"/>
            </a:xfrm>
            <a:prstGeom prst="rect">
              <a:avLst/>
            </a:prstGeom>
            <a:noFill/>
          </p:spPr>
          <p:txBody>
            <a:bodyPr wrap="square" rtlCol="0">
              <a:spAutoFit/>
            </a:bodyPr>
            <a:lstStyle/>
            <a:p>
              <a:r>
                <a:rPr lang="en-CA" sz="2400" dirty="0"/>
                <a:t>A customer buys a cup of coffee from a café. The café itself is a </a:t>
              </a:r>
              <a:r>
                <a:rPr lang="en-CA" sz="2400" u="sng" dirty="0"/>
                <a:t>client</a:t>
              </a:r>
              <a:r>
                <a:rPr lang="en-CA" sz="2400" dirty="0"/>
                <a:t> of the coffee supplier, as there is an </a:t>
              </a:r>
              <a:r>
                <a:rPr lang="en-CA" sz="2400" u="sng" dirty="0"/>
                <a:t>arrangement</a:t>
              </a:r>
              <a:r>
                <a:rPr lang="en-CA" sz="2400" dirty="0"/>
                <a:t> for the supplier to deliver coffee in bulk to the café at a set rate. </a:t>
              </a:r>
              <a:endParaRPr lang="en-US" sz="2400" dirty="0"/>
            </a:p>
          </p:txBody>
        </p:sp>
      </p:grpSp>
      <p:pic>
        <p:nvPicPr>
          <p:cNvPr id="22" name="What is a Client">
            <a:hlinkClick r:id="" action="ppaction://media"/>
            <a:extLst>
              <a:ext uri="{FF2B5EF4-FFF2-40B4-BE49-F238E27FC236}">
                <a16:creationId xmlns:a16="http://schemas.microsoft.com/office/drawing/2014/main" id="{8B152B66-3A74-4146-A916-33A8A290C38D}"/>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389772" y="270097"/>
            <a:ext cx="1347216" cy="757809"/>
          </a:xfrm>
          <a:prstGeom prst="rect">
            <a:avLst/>
          </a:prstGeom>
        </p:spPr>
      </p:pic>
    </p:spTree>
    <p:extLst>
      <p:ext uri="{BB962C8B-B14F-4D97-AF65-F5344CB8AC3E}">
        <p14:creationId xmlns:p14="http://schemas.microsoft.com/office/powerpoint/2010/main" val="11272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6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DE9FC5-4E6C-4976-8025-A5651574A80F}"/>
              </a:ext>
            </a:extLst>
          </p:cNvPr>
          <p:cNvGrpSpPr/>
          <p:nvPr/>
        </p:nvGrpSpPr>
        <p:grpSpPr>
          <a:xfrm>
            <a:off x="562945" y="3106156"/>
            <a:ext cx="550510" cy="2830997"/>
            <a:chOff x="461865" y="2809278"/>
            <a:chExt cx="459535" cy="2702201"/>
          </a:xfrm>
        </p:grpSpPr>
        <p:sp>
          <p:nvSpPr>
            <p:cNvPr id="7" name="Rectangle: Rounded Corners 9">
              <a:extLst>
                <a:ext uri="{FF2B5EF4-FFF2-40B4-BE49-F238E27FC236}">
                  <a16:creationId xmlns:a16="http://schemas.microsoft.com/office/drawing/2014/main" id="{9FA45051-D7A2-4798-B8A4-877D7938F9BC}"/>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Rectangle: Rounded Corners 10">
              <a:extLst>
                <a:ext uri="{FF2B5EF4-FFF2-40B4-BE49-F238E27FC236}">
                  <a16:creationId xmlns:a16="http://schemas.microsoft.com/office/drawing/2014/main" id="{576E2376-6D9E-4925-9433-4611ED042446}"/>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11">
              <a:extLst>
                <a:ext uri="{FF2B5EF4-FFF2-40B4-BE49-F238E27FC236}">
                  <a16:creationId xmlns:a16="http://schemas.microsoft.com/office/drawing/2014/main" id="{1B8B49FB-FA37-42D6-A3BE-542AC0E5AF4E}"/>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12">
              <a:extLst>
                <a:ext uri="{FF2B5EF4-FFF2-40B4-BE49-F238E27FC236}">
                  <a16:creationId xmlns:a16="http://schemas.microsoft.com/office/drawing/2014/main" id="{8DFE8886-1F25-43E6-91AE-BCD61777FD5A}"/>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79B7F556-1633-4744-BA05-1E8464A57B76}"/>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SELF-EVALUATION </a:t>
            </a:r>
            <a:endParaRPr lang="en-US" sz="4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7BCAAB2-98E7-4448-96FC-BE4D6976AA03}"/>
              </a:ext>
            </a:extLst>
          </p:cNvPr>
          <p:cNvSpPr/>
          <p:nvPr/>
        </p:nvSpPr>
        <p:spPr>
          <a:xfrm>
            <a:off x="750240" y="1690688"/>
            <a:ext cx="10716336" cy="584775"/>
          </a:xfrm>
          <a:prstGeom prst="rect">
            <a:avLst/>
          </a:prstGeom>
        </p:spPr>
        <p:txBody>
          <a:bodyPr wrap="square">
            <a:spAutoFit/>
          </a:bodyPr>
          <a:lstStyle/>
          <a:p>
            <a:r>
              <a:rPr lang="fr-FR" sz="3200" dirty="0" err="1">
                <a:solidFill>
                  <a:srgbClr val="000000"/>
                </a:solidFill>
                <a:latin typeface="Calibri" panose="020F0502020204030204" pitchFamily="34" charset="0"/>
              </a:rPr>
              <a:t>Which</a:t>
            </a:r>
            <a:r>
              <a:rPr lang="fr-FR" sz="3200" dirty="0">
                <a:solidFill>
                  <a:srgbClr val="000000"/>
                </a:solidFill>
                <a:latin typeface="Calibri" panose="020F0502020204030204" pitchFamily="34" charset="0"/>
              </a:rPr>
              <a:t> of the </a:t>
            </a:r>
            <a:r>
              <a:rPr lang="fr-FR" sz="3200" dirty="0" err="1">
                <a:solidFill>
                  <a:srgbClr val="000000"/>
                </a:solidFill>
                <a:latin typeface="Calibri" panose="020F0502020204030204" pitchFamily="34" charset="0"/>
              </a:rPr>
              <a:t>following</a:t>
            </a:r>
            <a:r>
              <a:rPr lang="fr-FR" sz="3200" dirty="0">
                <a:solidFill>
                  <a:srgbClr val="000000"/>
                </a:solidFill>
                <a:latin typeface="Calibri" panose="020F0502020204030204" pitchFamily="34" charset="0"/>
              </a:rPr>
              <a:t> </a:t>
            </a:r>
            <a:r>
              <a:rPr lang="fr-FR" sz="3200" dirty="0" err="1">
                <a:solidFill>
                  <a:srgbClr val="000000"/>
                </a:solidFill>
                <a:latin typeface="Calibri" panose="020F0502020204030204" pitchFamily="34" charset="0"/>
              </a:rPr>
              <a:t>is</a:t>
            </a:r>
            <a:r>
              <a:rPr lang="fr-FR" sz="3200" dirty="0">
                <a:solidFill>
                  <a:srgbClr val="000000"/>
                </a:solidFill>
                <a:latin typeface="Calibri" panose="020F0502020204030204" pitchFamily="34" charset="0"/>
              </a:rPr>
              <a:t> a NOT a </a:t>
            </a:r>
            <a:r>
              <a:rPr lang="fr-FR" sz="3200" dirty="0" err="1">
                <a:solidFill>
                  <a:srgbClr val="000000"/>
                </a:solidFill>
                <a:latin typeface="Calibri" panose="020F0502020204030204" pitchFamily="34" charset="0"/>
              </a:rPr>
              <a:t>customer</a:t>
            </a:r>
            <a:r>
              <a:rPr lang="fr-FR" sz="3200" dirty="0">
                <a:solidFill>
                  <a:srgbClr val="000000"/>
                </a:solidFill>
                <a:latin typeface="Calibri" panose="020F0502020204030204" pitchFamily="34" charset="0"/>
              </a:rPr>
              <a:t> of </a:t>
            </a:r>
            <a:r>
              <a:rPr lang="fr-FR" sz="3200" dirty="0" err="1">
                <a:solidFill>
                  <a:srgbClr val="000000"/>
                </a:solidFill>
                <a:latin typeface="Calibri" panose="020F0502020204030204" pitchFamily="34" charset="0"/>
              </a:rPr>
              <a:t>your</a:t>
            </a:r>
            <a:r>
              <a:rPr lang="fr-FR" sz="3200" dirty="0">
                <a:solidFill>
                  <a:srgbClr val="000000"/>
                </a:solidFill>
                <a:latin typeface="Calibri" panose="020F0502020204030204" pitchFamily="34" charset="0"/>
              </a:rPr>
              <a:t> business?</a:t>
            </a:r>
            <a:endParaRPr lang="en-US" sz="3200" dirty="0"/>
          </a:p>
        </p:txBody>
      </p:sp>
      <p:sp>
        <p:nvSpPr>
          <p:cNvPr id="4" name="Rectangle 3">
            <a:extLst>
              <a:ext uri="{FF2B5EF4-FFF2-40B4-BE49-F238E27FC236}">
                <a16:creationId xmlns:a16="http://schemas.microsoft.com/office/drawing/2014/main" id="{3A17DD00-C7C2-4851-85AA-4DDAF469BCE2}"/>
              </a:ext>
            </a:extLst>
          </p:cNvPr>
          <p:cNvSpPr/>
          <p:nvPr/>
        </p:nvSpPr>
        <p:spPr>
          <a:xfrm>
            <a:off x="654228" y="2890165"/>
            <a:ext cx="10908360" cy="3046988"/>
          </a:xfrm>
          <a:prstGeom prst="rect">
            <a:avLst/>
          </a:prstGeom>
        </p:spPr>
        <p:txBody>
          <a:bodyPr wrap="square">
            <a:spAutoFit/>
          </a:bodyPr>
          <a:lstStyle/>
          <a:p>
            <a:pPr fontAlgn="base">
              <a:lnSpc>
                <a:spcPct val="200000"/>
              </a:lnSpc>
            </a:pPr>
            <a:r>
              <a:rPr lang="en-CA" sz="2400" dirty="0">
                <a:solidFill>
                  <a:srgbClr val="000000"/>
                </a:solidFill>
                <a:latin typeface="Calibri" panose="020F0502020204030204" pitchFamily="34" charset="0"/>
                <a:hlinkClick r:id="rId2" action="ppaction://hlinksldjump"/>
              </a:rPr>
              <a:t>A. </a:t>
            </a:r>
            <a:r>
              <a:rPr lang="en-CA" sz="2400" dirty="0">
                <a:solidFill>
                  <a:srgbClr val="000000"/>
                </a:solidFill>
                <a:latin typeface="Calibri" panose="020F0502020204030204" pitchFamily="34" charset="0"/>
              </a:rPr>
              <a:t> You have a corner store – the people who buy milk from you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Calibri" panose="020F0502020204030204" pitchFamily="34" charset="0"/>
                <a:hlinkClick r:id="rId3" action="ppaction://hlinksldjump"/>
              </a:rPr>
              <a:t>B. </a:t>
            </a:r>
            <a:r>
              <a:rPr lang="en-CA" sz="2400" dirty="0">
                <a:solidFill>
                  <a:srgbClr val="000000"/>
                </a:solidFill>
                <a:latin typeface="Calibri" panose="020F0502020204030204" pitchFamily="34" charset="0"/>
              </a:rPr>
              <a:t> You sell office supplies – the companies who buy regularly from you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Calibri" panose="020F0502020204030204" pitchFamily="34" charset="0"/>
                <a:hlinkClick r:id="rId4" action="ppaction://hlinksldjump"/>
              </a:rPr>
              <a:t>C.  </a:t>
            </a:r>
            <a:r>
              <a:rPr lang="en-CA" sz="2400" dirty="0">
                <a:solidFill>
                  <a:srgbClr val="000000"/>
                </a:solidFill>
                <a:latin typeface="Calibri" panose="020F0502020204030204" pitchFamily="34" charset="0"/>
              </a:rPr>
              <a:t>You have a restaurant – the people who eat often at your business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Calibri" panose="020F0502020204030204" pitchFamily="34" charset="0"/>
                <a:hlinkClick r:id="rId5" action="ppaction://hlinksldjump"/>
              </a:rPr>
              <a:t>D.  </a:t>
            </a:r>
            <a:r>
              <a:rPr lang="en-CA" sz="2400" dirty="0">
                <a:solidFill>
                  <a:srgbClr val="000000"/>
                </a:solidFill>
                <a:latin typeface="Calibri" panose="020F0502020204030204" pitchFamily="34" charset="0"/>
              </a:rPr>
              <a:t>You have a hotel – guests who stay there once and a while </a:t>
            </a:r>
            <a:endParaRPr lang="en-CA" sz="2400" b="0" i="0" dirty="0">
              <a:solidFill>
                <a:srgbClr val="000000"/>
              </a:solidFill>
              <a:effectLst/>
              <a:latin typeface="Segoe UI" panose="020B0502040204020203" pitchFamily="34" charset="0"/>
            </a:endParaRPr>
          </a:p>
        </p:txBody>
      </p:sp>
      <p:sp>
        <p:nvSpPr>
          <p:cNvPr id="5" name="TextBox 4">
            <a:extLst>
              <a:ext uri="{FF2B5EF4-FFF2-40B4-BE49-F238E27FC236}">
                <a16:creationId xmlns:a16="http://schemas.microsoft.com/office/drawing/2014/main" id="{03DB0329-4BB5-4360-B7D4-B8830A9CCF7D}"/>
              </a:ext>
            </a:extLst>
          </p:cNvPr>
          <p:cNvSpPr txBox="1"/>
          <p:nvPr/>
        </p:nvSpPr>
        <p:spPr>
          <a:xfrm>
            <a:off x="750240" y="2356682"/>
            <a:ext cx="7900416" cy="369332"/>
          </a:xfrm>
          <a:prstGeom prst="rect">
            <a:avLst/>
          </a:prstGeom>
          <a:noFill/>
        </p:spPr>
        <p:txBody>
          <a:bodyPr wrap="square" rtlCol="0">
            <a:spAutoFit/>
          </a:bodyPr>
          <a:lstStyle/>
          <a:p>
            <a:r>
              <a:rPr lang="en-CA" i="1" dirty="0"/>
              <a:t>Click the correct letter to continue.</a:t>
            </a:r>
            <a:endParaRPr lang="en-US" i="1" dirty="0"/>
          </a:p>
        </p:txBody>
      </p:sp>
    </p:spTree>
    <p:extLst>
      <p:ext uri="{BB962C8B-B14F-4D97-AF65-F5344CB8AC3E}">
        <p14:creationId xmlns:p14="http://schemas.microsoft.com/office/powerpoint/2010/main" val="2657625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082857-9036-4D33-86C8-9B6F5AF349F8}"/>
              </a:ext>
            </a:extLst>
          </p:cNvPr>
          <p:cNvSpPr/>
          <p:nvPr/>
        </p:nvSpPr>
        <p:spPr>
          <a:xfrm>
            <a:off x="3048000" y="1982450"/>
            <a:ext cx="6096000" cy="1446550"/>
          </a:xfrm>
          <a:prstGeom prst="rect">
            <a:avLst/>
          </a:prstGeom>
        </p:spPr>
        <p:txBody>
          <a:bodyPr>
            <a:spAutoFit/>
          </a:bodyPr>
          <a:lstStyle/>
          <a:p>
            <a:pPr lvl="0" algn="ctr"/>
            <a:r>
              <a:rPr lang="en-US" sz="4400" dirty="0">
                <a:solidFill>
                  <a:prstClr val="black"/>
                </a:solidFill>
                <a:latin typeface="Arial" panose="020B0604020202020204" pitchFamily="34" charset="0"/>
                <a:cs typeface="Arial" panose="020B0604020202020204" pitchFamily="34" charset="0"/>
              </a:rPr>
              <a:t>Congratulations, you are correct!</a:t>
            </a:r>
          </a:p>
        </p:txBody>
      </p:sp>
      <p:sp>
        <p:nvSpPr>
          <p:cNvPr id="5" name="Rectangle: Rounded Corners 4">
            <a:hlinkClick r:id="rId2" action="ppaction://hlinksldjump"/>
            <a:extLst>
              <a:ext uri="{FF2B5EF4-FFF2-40B4-BE49-F238E27FC236}">
                <a16:creationId xmlns:a16="http://schemas.microsoft.com/office/drawing/2014/main" id="{F56D69EB-6631-400F-9C91-9839F6A45E8F}"/>
              </a:ext>
            </a:extLst>
          </p:cNvPr>
          <p:cNvSpPr/>
          <p:nvPr/>
        </p:nvSpPr>
        <p:spPr>
          <a:xfrm>
            <a:off x="5251373" y="3561676"/>
            <a:ext cx="1689253" cy="13408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3298005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AFB68A-A6D2-4B66-8C19-35970F672591}"/>
              </a:ext>
            </a:extLst>
          </p:cNvPr>
          <p:cNvSpPr/>
          <p:nvPr/>
        </p:nvSpPr>
        <p:spPr>
          <a:xfrm>
            <a:off x="3048000" y="1859340"/>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Sorry. Please try again.</a:t>
            </a:r>
            <a:endParaRPr lang="en-US" sz="3200" dirty="0">
              <a:solidFill>
                <a:prstClr val="black"/>
              </a:solidFill>
              <a:latin typeface="Arial" panose="020B0604020202020204" pitchFamily="34" charset="0"/>
              <a:cs typeface="Arial" panose="020B0604020202020204" pitchFamily="34" charset="0"/>
            </a:endParaRPr>
          </a:p>
        </p:txBody>
      </p:sp>
      <p:sp>
        <p:nvSpPr>
          <p:cNvPr id="4" name="Rectangle: Rounded Corners 3">
            <a:hlinkClick r:id="rId2" action="ppaction://hlinksldjump"/>
            <a:extLst>
              <a:ext uri="{FF2B5EF4-FFF2-40B4-BE49-F238E27FC236}">
                <a16:creationId xmlns:a16="http://schemas.microsoft.com/office/drawing/2014/main" id="{A6EAA6C2-4CE1-4AC4-B73E-0387D89012B0}"/>
              </a:ext>
            </a:extLst>
          </p:cNvPr>
          <p:cNvSpPr/>
          <p:nvPr/>
        </p:nvSpPr>
        <p:spPr>
          <a:xfrm>
            <a:off x="5249862" y="3429000"/>
            <a:ext cx="1692276" cy="120388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800" dirty="0">
                <a:ln w="0"/>
                <a:solidFill>
                  <a:schemeClr val="tx1"/>
                </a:solidFill>
                <a:effectLst>
                  <a:outerShdw blurRad="38100" dist="19050" dir="2700000" algn="tl" rotWithShape="0">
                    <a:schemeClr val="dk1">
                      <a:alpha val="40000"/>
                    </a:schemeClr>
                  </a:outerShdw>
                </a:effectLst>
              </a:rPr>
              <a:t>Click here to try again.</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22381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AFB68A-A6D2-4B66-8C19-35970F672591}"/>
              </a:ext>
            </a:extLst>
          </p:cNvPr>
          <p:cNvSpPr/>
          <p:nvPr/>
        </p:nvSpPr>
        <p:spPr>
          <a:xfrm>
            <a:off x="3048000" y="1859340"/>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Sorry. Please try again.</a:t>
            </a:r>
            <a:endParaRPr lang="en-US" sz="3200" dirty="0">
              <a:solidFill>
                <a:prstClr val="black"/>
              </a:solidFill>
              <a:latin typeface="Arial" panose="020B0604020202020204" pitchFamily="34" charset="0"/>
              <a:cs typeface="Arial" panose="020B0604020202020204" pitchFamily="34" charset="0"/>
            </a:endParaRPr>
          </a:p>
        </p:txBody>
      </p:sp>
      <p:sp>
        <p:nvSpPr>
          <p:cNvPr id="4" name="Rectangle: Rounded Corners 3">
            <a:hlinkClick r:id="rId2" action="ppaction://hlinksldjump"/>
            <a:extLst>
              <a:ext uri="{FF2B5EF4-FFF2-40B4-BE49-F238E27FC236}">
                <a16:creationId xmlns:a16="http://schemas.microsoft.com/office/drawing/2014/main" id="{A6EAA6C2-4CE1-4AC4-B73E-0387D89012B0}"/>
              </a:ext>
            </a:extLst>
          </p:cNvPr>
          <p:cNvSpPr/>
          <p:nvPr/>
        </p:nvSpPr>
        <p:spPr>
          <a:xfrm>
            <a:off x="5249862" y="3429000"/>
            <a:ext cx="1692276" cy="120388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800" dirty="0">
                <a:ln w="0"/>
                <a:solidFill>
                  <a:schemeClr val="tx1"/>
                </a:solidFill>
                <a:effectLst>
                  <a:outerShdw blurRad="38100" dist="19050" dir="2700000" algn="tl" rotWithShape="0">
                    <a:schemeClr val="dk1">
                      <a:alpha val="40000"/>
                    </a:schemeClr>
                  </a:outerShdw>
                </a:effectLst>
              </a:rPr>
              <a:t>Click here to try again.</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84971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AFB68A-A6D2-4B66-8C19-35970F672591}"/>
              </a:ext>
            </a:extLst>
          </p:cNvPr>
          <p:cNvSpPr/>
          <p:nvPr/>
        </p:nvSpPr>
        <p:spPr>
          <a:xfrm>
            <a:off x="3048000" y="1859340"/>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Sorry. Please try again.</a:t>
            </a:r>
            <a:endParaRPr lang="en-US" sz="3200" dirty="0">
              <a:solidFill>
                <a:prstClr val="black"/>
              </a:solidFill>
              <a:latin typeface="Arial" panose="020B0604020202020204" pitchFamily="34" charset="0"/>
              <a:cs typeface="Arial" panose="020B0604020202020204" pitchFamily="34" charset="0"/>
            </a:endParaRPr>
          </a:p>
        </p:txBody>
      </p:sp>
      <p:sp>
        <p:nvSpPr>
          <p:cNvPr id="4" name="Rectangle: Rounded Corners 3">
            <a:hlinkClick r:id="rId2" action="ppaction://hlinksldjump"/>
            <a:extLst>
              <a:ext uri="{FF2B5EF4-FFF2-40B4-BE49-F238E27FC236}">
                <a16:creationId xmlns:a16="http://schemas.microsoft.com/office/drawing/2014/main" id="{A6EAA6C2-4CE1-4AC4-B73E-0387D89012B0}"/>
              </a:ext>
            </a:extLst>
          </p:cNvPr>
          <p:cNvSpPr/>
          <p:nvPr/>
        </p:nvSpPr>
        <p:spPr>
          <a:xfrm>
            <a:off x="5249862" y="3429000"/>
            <a:ext cx="1692276" cy="120388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800" dirty="0">
                <a:ln w="0"/>
                <a:solidFill>
                  <a:schemeClr val="tx1"/>
                </a:solidFill>
                <a:effectLst>
                  <a:outerShdw blurRad="38100" dist="19050" dir="2700000" algn="tl" rotWithShape="0">
                    <a:schemeClr val="dk1">
                      <a:alpha val="40000"/>
                    </a:schemeClr>
                  </a:outerShdw>
                </a:effectLst>
              </a:rPr>
              <a:t>Click here to try again.</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61469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C269-2F0E-4993-B7D6-D53A7164867D}"/>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What is Business Networking?</a:t>
            </a:r>
            <a:endParaRPr lang="en-US" sz="4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25EE90A-AFCE-4EB4-AAA8-8F96E231FA84}"/>
              </a:ext>
            </a:extLst>
          </p:cNvPr>
          <p:cNvSpPr/>
          <p:nvPr/>
        </p:nvSpPr>
        <p:spPr>
          <a:xfrm>
            <a:off x="428244" y="1586266"/>
            <a:ext cx="11335512" cy="1569660"/>
          </a:xfrm>
          <a:prstGeom prst="rect">
            <a:avLst/>
          </a:prstGeom>
        </p:spPr>
        <p:txBody>
          <a:bodyPr wrap="square">
            <a:spAutoFit/>
          </a:bodyPr>
          <a:lstStyle/>
          <a:p>
            <a:r>
              <a:rPr lang="en-CA" sz="3200" dirty="0">
                <a:solidFill>
                  <a:srgbClr val="000000"/>
                </a:solidFill>
                <a:latin typeface="Arial" panose="020B0604020202020204" pitchFamily="34" charset="0"/>
                <a:cs typeface="Arial" panose="020B0604020202020204" pitchFamily="34" charset="0"/>
              </a:rPr>
              <a:t>We all network in our lives, whether with friends, family, people having the same interests, etc. </a:t>
            </a:r>
            <a:r>
              <a:rPr lang="en-CA" sz="3200" dirty="0">
                <a:solidFill>
                  <a:srgbClr val="000000"/>
                </a:solidFill>
                <a:latin typeface="Arial" panose="020B0604020202020204" pitchFamily="34" charset="0"/>
                <a:cs typeface="Arial" panose="020B0604020202020204" pitchFamily="34" charset="0"/>
                <a:hlinkClick r:id="rId2" action="ppaction://hlinksldjump"/>
              </a:rPr>
              <a:t>The following video will help you learn what business networking is, and what it is not</a:t>
            </a:r>
            <a:r>
              <a:rPr lang="en-CA" dirty="0">
                <a:solidFill>
                  <a:srgbClr val="000000"/>
                </a:solidFill>
                <a:latin typeface="Arial" panose="020B0604020202020204" pitchFamily="34" charset="0"/>
                <a:cs typeface="Arial" panose="020B0604020202020204" pitchFamily="34" charset="0"/>
                <a:hlinkClick r:id="rId2" action="ppaction://hlinksldjump"/>
              </a:rPr>
              <a:t>. </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3DF9F7-B5B2-4429-AEFE-5EF3DE6C6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965" y="3327942"/>
            <a:ext cx="6081666" cy="3226767"/>
          </a:xfrm>
          <a:prstGeom prst="round2DiagRect">
            <a:avLst>
              <a:gd name="adj1" fmla="val 16667"/>
              <a:gd name="adj2" fmla="val 0"/>
            </a:avLst>
          </a:prstGeom>
          <a:ln w="88900" cap="sq">
            <a:solidFill>
              <a:schemeClr val="tx1"/>
            </a:solidFill>
            <a:miter lim="800000"/>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059689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17439-9E51-4BBF-BFD4-EDC58B034F8E}"/>
              </a:ext>
            </a:extLst>
          </p:cNvPr>
          <p:cNvSpPr>
            <a:spLocks noGrp="1"/>
          </p:cNvSpPr>
          <p:nvPr>
            <p:ph type="ctrTitle"/>
          </p:nvPr>
        </p:nvSpPr>
        <p:spPr>
          <a:xfrm>
            <a:off x="1524000" y="0"/>
            <a:ext cx="9144000" cy="2387600"/>
          </a:xfrm>
        </p:spPr>
        <p:txBody>
          <a:bodyPr>
            <a:normAutofit/>
          </a:bodyPr>
          <a:lstStyle/>
          <a:p>
            <a:r>
              <a:rPr lang="en-CA" sz="5400" b="1" cap="all" dirty="0">
                <a:latin typeface="Arial" panose="020B0604020202020204" pitchFamily="34" charset="0"/>
                <a:cs typeface="Arial" panose="020B0604020202020204" pitchFamily="34" charset="0"/>
              </a:rPr>
              <a:t>Seminar </a:t>
            </a:r>
            <a:r>
              <a:rPr lang="en-CA" sz="5400" b="1" cap="all" dirty="0" smtClean="0">
                <a:latin typeface="Arial" panose="020B0604020202020204" pitchFamily="34" charset="0"/>
                <a:cs typeface="Arial" panose="020B0604020202020204" pitchFamily="34" charset="0"/>
              </a:rPr>
              <a:t>4</a:t>
            </a:r>
            <a:r>
              <a:rPr lang="en-CA" sz="5400" b="1" cap="all" dirty="0">
                <a:latin typeface="Arial" panose="020B0604020202020204" pitchFamily="34" charset="0"/>
                <a:cs typeface="Arial" panose="020B0604020202020204" pitchFamily="34" charset="0"/>
              </a:rPr>
              <a:t>:</a:t>
            </a:r>
            <a:br>
              <a:rPr lang="en-CA" sz="5400" b="1" cap="all" dirty="0">
                <a:latin typeface="Arial" panose="020B0604020202020204" pitchFamily="34" charset="0"/>
                <a:cs typeface="Arial" panose="020B0604020202020204" pitchFamily="34" charset="0"/>
              </a:rPr>
            </a:br>
            <a:r>
              <a:rPr lang="en-CA" sz="5400" b="1" cap="all" dirty="0">
                <a:latin typeface="Arial" panose="020B0604020202020204" pitchFamily="34" charset="0"/>
                <a:cs typeface="Arial" panose="020B0604020202020204" pitchFamily="34" charset="0"/>
              </a:rPr>
              <a:t>BUSINESS ENVIRONMENT </a:t>
            </a:r>
            <a:endParaRPr lang="en-US"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CBCB8A1-5550-4832-B486-5B566D97C1AE}"/>
              </a:ext>
            </a:extLst>
          </p:cNvPr>
          <p:cNvSpPr>
            <a:spLocks noGrp="1"/>
          </p:cNvSpPr>
          <p:nvPr>
            <p:ph type="subTitle" idx="1"/>
          </p:nvPr>
        </p:nvSpPr>
        <p:spPr>
          <a:xfrm>
            <a:off x="1524000" y="2814639"/>
            <a:ext cx="9144000" cy="1655762"/>
          </a:xfrm>
        </p:spPr>
        <p:txBody>
          <a:bodyPr>
            <a:normAutofit fontScale="92500" lnSpcReduction="20000"/>
          </a:bodyPr>
          <a:lstStyle/>
          <a:p>
            <a:r>
              <a:rPr lang="en-CA" dirty="0"/>
              <a:t>You can compare this next step to the eagle flying over its territory and viewing his surroundings from a broader angle. You analyze information to see what is coming ahead so you can properly prepare your strategies. The business environment breakdown will help you to identify openings and requirements and also verify and validate your business opportunity. </a:t>
            </a:r>
            <a:endParaRPr lang="en-US" dirty="0"/>
          </a:p>
        </p:txBody>
      </p:sp>
      <p:pic>
        <p:nvPicPr>
          <p:cNvPr id="5" name="Picture 6">
            <a:extLst>
              <a:ext uri="{FF2B5EF4-FFF2-40B4-BE49-F238E27FC236}">
                <a16:creationId xmlns:a16="http://schemas.microsoft.com/office/drawing/2014/main" id="{BC90F1E2-3A1A-4B4F-A574-BDE2DF350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6181725"/>
            <a:ext cx="1495425" cy="657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ADD6C44D-265D-4C16-9C81-536DC3C93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6143625"/>
            <a:ext cx="638175" cy="628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CCD3D0B-FDB8-4D97-89AB-5F83F54ED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6181725"/>
            <a:ext cx="2362200"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89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6E8D-525D-4E51-82F9-5022ACFB8012}"/>
              </a:ext>
            </a:extLst>
          </p:cNvPr>
          <p:cNvSpPr>
            <a:spLocks noGrp="1"/>
          </p:cNvSpPr>
          <p:nvPr>
            <p:ph type="title"/>
          </p:nvPr>
        </p:nvSpPr>
        <p:spPr/>
        <p:txBody>
          <a:bodyPr>
            <a:noAutofit/>
          </a:bodyPr>
          <a:lstStyle/>
          <a:p>
            <a:pPr algn="ctr"/>
            <a:r>
              <a:rPr lang="en-CA" sz="4800" b="1" dirty="0">
                <a:latin typeface="Arial" panose="020B0604020202020204" pitchFamily="34" charset="0"/>
                <a:cs typeface="Arial" panose="020B0604020202020204" pitchFamily="34" charset="0"/>
              </a:rPr>
              <a:t>The Many Faces of Business Networking</a:t>
            </a:r>
            <a:endParaRPr lang="en-US" sz="4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963EB7A-AECA-41D5-B073-FB8C0FE1F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792" y="2077212"/>
            <a:ext cx="2703576" cy="27035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business networking">
            <a:hlinkClick r:id="" action="ppaction://media"/>
            <a:extLst>
              <a:ext uri="{FF2B5EF4-FFF2-40B4-BE49-F238E27FC236}">
                <a16:creationId xmlns:a16="http://schemas.microsoft.com/office/drawing/2014/main" id="{EC20C67F-CF40-460C-AB30-EDFE10054368}"/>
              </a:ext>
            </a:extLst>
          </p:cNvPr>
          <p:cNvPicPr>
            <a:picLocks noChangeAspect="1"/>
          </p:cNvPicPr>
          <p:nvPr>
            <a:videoFile r:link="rId2"/>
            <p:extLst>
              <p:ext uri="{DAA4B4D4-6D71-4841-9C94-3DE7FCFB9230}">
                <p14:media xmlns:p14="http://schemas.microsoft.com/office/powerpoint/2010/main" r:embed="rId1"/>
              </p:ext>
            </p:extLst>
          </p:nvPr>
        </p:nvPicPr>
        <p:blipFill>
          <a:blip r:embed="rId5">
            <a:extLst>
              <a:ext uri="{96DAC541-7B7A-43D3-8B79-37D633B846F1}">
                <asvg:svgBlip xmlns:asvg="http://schemas.microsoft.com/office/drawing/2016/SVG/main" xmlns="" r:embed="rId6"/>
              </a:ext>
            </a:extLst>
          </a:blip>
          <a:stretch>
            <a:fillRect/>
          </a:stretch>
        </p:blipFill>
        <p:spPr>
          <a:xfrm>
            <a:off x="10924032" y="337058"/>
            <a:ext cx="1045408" cy="588042"/>
          </a:xfrm>
          <a:prstGeom prst="rect">
            <a:avLst/>
          </a:prstGeom>
        </p:spPr>
      </p:pic>
      <p:sp>
        <p:nvSpPr>
          <p:cNvPr id="6" name="TextBox 5">
            <a:extLst>
              <a:ext uri="{FF2B5EF4-FFF2-40B4-BE49-F238E27FC236}">
                <a16:creationId xmlns:a16="http://schemas.microsoft.com/office/drawing/2014/main" id="{F6D812CB-A0BD-4197-ABB6-159EEB81F1FE}"/>
              </a:ext>
            </a:extLst>
          </p:cNvPr>
          <p:cNvSpPr txBox="1"/>
          <p:nvPr/>
        </p:nvSpPr>
        <p:spPr>
          <a:xfrm>
            <a:off x="484632" y="1838626"/>
            <a:ext cx="8001000" cy="830997"/>
          </a:xfrm>
          <a:prstGeom prst="rect">
            <a:avLst/>
          </a:prstGeom>
          <a:noFill/>
        </p:spPr>
        <p:txBody>
          <a:bodyPr wrap="square" rtlCol="0">
            <a:spAutoFit/>
          </a:bodyPr>
          <a:lstStyle/>
          <a:p>
            <a:r>
              <a:rPr lang="en-CA" sz="2400" dirty="0"/>
              <a:t>It’s easy to get overwhelmed by the many potential definitions of business networking.</a:t>
            </a:r>
            <a:endParaRPr lang="en-US" sz="2400" dirty="0"/>
          </a:p>
        </p:txBody>
      </p:sp>
      <p:sp>
        <p:nvSpPr>
          <p:cNvPr id="7" name="TextBox 6">
            <a:extLst>
              <a:ext uri="{FF2B5EF4-FFF2-40B4-BE49-F238E27FC236}">
                <a16:creationId xmlns:a16="http://schemas.microsoft.com/office/drawing/2014/main" id="{05A17390-78A3-4A35-8D42-AF1127D34E71}"/>
              </a:ext>
            </a:extLst>
          </p:cNvPr>
          <p:cNvSpPr txBox="1"/>
          <p:nvPr/>
        </p:nvSpPr>
        <p:spPr>
          <a:xfrm rot="21128759">
            <a:off x="386434" y="3099731"/>
            <a:ext cx="7603779" cy="461665"/>
          </a:xfrm>
          <a:prstGeom prst="rect">
            <a:avLst/>
          </a:prstGeom>
          <a:noFill/>
        </p:spPr>
        <p:txBody>
          <a:bodyPr wrap="square" rtlCol="0">
            <a:spAutoFit/>
          </a:bodyPr>
          <a:lstStyle/>
          <a:p>
            <a:r>
              <a:rPr lang="en-CA" sz="2400" i="1" dirty="0"/>
              <a:t>When considering networking, it’s helpful to keep in mind</a:t>
            </a:r>
            <a:r>
              <a:rPr lang="en-CA" sz="2000" i="1" dirty="0"/>
              <a:t>:</a:t>
            </a:r>
            <a:endParaRPr lang="en-US" sz="2000" i="1" dirty="0"/>
          </a:p>
        </p:txBody>
      </p:sp>
      <p:sp>
        <p:nvSpPr>
          <p:cNvPr id="8" name="TextBox 7">
            <a:extLst>
              <a:ext uri="{FF2B5EF4-FFF2-40B4-BE49-F238E27FC236}">
                <a16:creationId xmlns:a16="http://schemas.microsoft.com/office/drawing/2014/main" id="{42FADB6E-C055-42B5-B8A3-695B1B2BB1C8}"/>
              </a:ext>
            </a:extLst>
          </p:cNvPr>
          <p:cNvSpPr txBox="1"/>
          <p:nvPr/>
        </p:nvSpPr>
        <p:spPr>
          <a:xfrm>
            <a:off x="838200" y="4169664"/>
            <a:ext cx="6492240" cy="1200329"/>
          </a:xfrm>
          <a:prstGeom prst="rect">
            <a:avLst/>
          </a:prstGeom>
          <a:noFill/>
        </p:spPr>
        <p:txBody>
          <a:bodyPr wrap="square" rtlCol="0">
            <a:spAutoFit/>
          </a:bodyPr>
          <a:lstStyle/>
          <a:p>
            <a:r>
              <a:rPr lang="en-CA" sz="2400" dirty="0"/>
              <a:t>- That when we give first things will happen to us</a:t>
            </a:r>
          </a:p>
          <a:p>
            <a:r>
              <a:rPr lang="en-CA" sz="2400" dirty="0"/>
              <a:t>- It’s how we approach business networking that makes it work for us</a:t>
            </a:r>
            <a:endParaRPr lang="en-US" sz="2400" dirty="0"/>
          </a:p>
        </p:txBody>
      </p:sp>
      <p:sp>
        <p:nvSpPr>
          <p:cNvPr id="9" name="TextBox 8">
            <a:extLst>
              <a:ext uri="{FF2B5EF4-FFF2-40B4-BE49-F238E27FC236}">
                <a16:creationId xmlns:a16="http://schemas.microsoft.com/office/drawing/2014/main" id="{C85E4C4E-C970-4C84-B5A4-579DBED4980E}"/>
              </a:ext>
            </a:extLst>
          </p:cNvPr>
          <p:cNvSpPr txBox="1"/>
          <p:nvPr/>
        </p:nvSpPr>
        <p:spPr>
          <a:xfrm>
            <a:off x="2634996" y="5381602"/>
            <a:ext cx="6922008" cy="1200329"/>
          </a:xfrm>
          <a:prstGeom prst="rect">
            <a:avLst/>
          </a:prstGeom>
          <a:noFill/>
        </p:spPr>
        <p:txBody>
          <a:bodyPr wrap="square" rtlCol="0">
            <a:spAutoFit/>
          </a:bodyPr>
          <a:lstStyle/>
          <a:p>
            <a:r>
              <a:rPr lang="en-CA" sz="2400" dirty="0"/>
              <a:t>Business relationships are a two-way street. When we think of networking and building these relationships, we should think of making them mutually-beneficial. </a:t>
            </a:r>
            <a:endParaRPr lang="en-US" sz="2400" dirty="0"/>
          </a:p>
        </p:txBody>
      </p:sp>
    </p:spTree>
    <p:extLst>
      <p:ext uri="{BB962C8B-B14F-4D97-AF65-F5344CB8AC3E}">
        <p14:creationId xmlns:p14="http://schemas.microsoft.com/office/powerpoint/2010/main" val="23608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05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5"/>
                </p:tgtEl>
              </p:cMediaNode>
            </p:video>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DE9FC5-4E6C-4976-8025-A5651574A80F}"/>
              </a:ext>
            </a:extLst>
          </p:cNvPr>
          <p:cNvGrpSpPr/>
          <p:nvPr/>
        </p:nvGrpSpPr>
        <p:grpSpPr>
          <a:xfrm>
            <a:off x="1024672" y="2751791"/>
            <a:ext cx="550510" cy="2830997"/>
            <a:chOff x="461865" y="2809278"/>
            <a:chExt cx="459535" cy="2702201"/>
          </a:xfrm>
        </p:grpSpPr>
        <p:sp>
          <p:nvSpPr>
            <p:cNvPr id="7" name="Rectangle: Rounded Corners 9">
              <a:extLst>
                <a:ext uri="{FF2B5EF4-FFF2-40B4-BE49-F238E27FC236}">
                  <a16:creationId xmlns:a16="http://schemas.microsoft.com/office/drawing/2014/main" id="{9FA45051-D7A2-4798-B8A4-877D7938F9BC}"/>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Rectangle: Rounded Corners 10">
              <a:extLst>
                <a:ext uri="{FF2B5EF4-FFF2-40B4-BE49-F238E27FC236}">
                  <a16:creationId xmlns:a16="http://schemas.microsoft.com/office/drawing/2014/main" id="{576E2376-6D9E-4925-9433-4611ED042446}"/>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11">
              <a:extLst>
                <a:ext uri="{FF2B5EF4-FFF2-40B4-BE49-F238E27FC236}">
                  <a16:creationId xmlns:a16="http://schemas.microsoft.com/office/drawing/2014/main" id="{1B8B49FB-FA37-42D6-A3BE-542AC0E5AF4E}"/>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12">
              <a:extLst>
                <a:ext uri="{FF2B5EF4-FFF2-40B4-BE49-F238E27FC236}">
                  <a16:creationId xmlns:a16="http://schemas.microsoft.com/office/drawing/2014/main" id="{8DFE8886-1F25-43E6-91AE-BCD61777FD5A}"/>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pic>
        <p:nvPicPr>
          <p:cNvPr id="3" name="Picture 2">
            <a:extLst>
              <a:ext uri="{FF2B5EF4-FFF2-40B4-BE49-F238E27FC236}">
                <a16:creationId xmlns:a16="http://schemas.microsoft.com/office/drawing/2014/main" id="{5ECDD1A3-E242-41E5-B8DB-0F00310541A5}"/>
              </a:ext>
            </a:extLst>
          </p:cNvPr>
          <p:cNvPicPr>
            <a:picLocks noChangeAspect="1"/>
          </p:cNvPicPr>
          <p:nvPr/>
        </p:nvPicPr>
        <p:blipFill>
          <a:blip r:embed="rId2"/>
          <a:stretch>
            <a:fillRect/>
          </a:stretch>
        </p:blipFill>
        <p:spPr>
          <a:xfrm>
            <a:off x="2928853" y="410417"/>
            <a:ext cx="6334293" cy="1280271"/>
          </a:xfrm>
          <a:prstGeom prst="rect">
            <a:avLst/>
          </a:prstGeom>
        </p:spPr>
      </p:pic>
      <p:sp>
        <p:nvSpPr>
          <p:cNvPr id="2" name="Title 1">
            <a:extLst>
              <a:ext uri="{FF2B5EF4-FFF2-40B4-BE49-F238E27FC236}">
                <a16:creationId xmlns:a16="http://schemas.microsoft.com/office/drawing/2014/main" id="{C6536E9F-1C62-46E0-BB0A-194FE79309A2}"/>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682EA6C7-2135-49D5-B780-484519381B8D}"/>
              </a:ext>
            </a:extLst>
          </p:cNvPr>
          <p:cNvSpPr/>
          <p:nvPr/>
        </p:nvSpPr>
        <p:spPr>
          <a:xfrm>
            <a:off x="925848" y="1735980"/>
            <a:ext cx="7029432" cy="523220"/>
          </a:xfrm>
          <a:prstGeom prst="rect">
            <a:avLst/>
          </a:prstGeom>
        </p:spPr>
        <p:txBody>
          <a:bodyPr wrap="square">
            <a:spAutoFit/>
          </a:bodyPr>
          <a:lstStyle/>
          <a:p>
            <a:r>
              <a:rPr lang="fr-FR" sz="2800" dirty="0" err="1">
                <a:solidFill>
                  <a:srgbClr val="000000"/>
                </a:solidFill>
                <a:latin typeface="Calibri" panose="020F0502020204030204" pitchFamily="34" charset="0"/>
              </a:rPr>
              <a:t>Successful</a:t>
            </a:r>
            <a:r>
              <a:rPr lang="fr-FR" sz="2800" dirty="0">
                <a:solidFill>
                  <a:srgbClr val="000000"/>
                </a:solidFill>
                <a:latin typeface="Calibri" panose="020F0502020204030204" pitchFamily="34" charset="0"/>
              </a:rPr>
              <a:t> business marketing </a:t>
            </a:r>
            <a:r>
              <a:rPr lang="fr-FR" sz="2800" dirty="0" err="1">
                <a:solidFill>
                  <a:srgbClr val="000000"/>
                </a:solidFill>
                <a:latin typeface="Calibri" panose="020F0502020204030204" pitchFamily="34" charset="0"/>
              </a:rPr>
              <a:t>is</a:t>
            </a:r>
            <a:r>
              <a:rPr lang="fr-FR" sz="2800" dirty="0">
                <a:solidFill>
                  <a:srgbClr val="000000"/>
                </a:solidFill>
                <a:latin typeface="Calibri" panose="020F0502020204030204" pitchFamily="34" charset="0"/>
              </a:rPr>
              <a:t> </a:t>
            </a:r>
            <a:r>
              <a:rPr lang="fr-FR" sz="2800" dirty="0" err="1">
                <a:solidFill>
                  <a:srgbClr val="000000"/>
                </a:solidFill>
                <a:latin typeface="Calibri" panose="020F0502020204030204" pitchFamily="34" charset="0"/>
              </a:rPr>
              <a:t>when</a:t>
            </a:r>
            <a:r>
              <a:rPr lang="fr-FR" sz="2800" dirty="0">
                <a:solidFill>
                  <a:srgbClr val="000000"/>
                </a:solidFill>
                <a:latin typeface="Calibri" panose="020F0502020204030204" pitchFamily="34" charset="0"/>
              </a:rPr>
              <a:t> I . . </a:t>
            </a:r>
            <a:endParaRPr lang="en-US" sz="2800" dirty="0"/>
          </a:p>
        </p:txBody>
      </p:sp>
      <p:sp>
        <p:nvSpPr>
          <p:cNvPr id="5" name="Rectangle 4">
            <a:extLst>
              <a:ext uri="{FF2B5EF4-FFF2-40B4-BE49-F238E27FC236}">
                <a16:creationId xmlns:a16="http://schemas.microsoft.com/office/drawing/2014/main" id="{C687E9B2-796A-443A-AEF9-A159B4F1CC36}"/>
              </a:ext>
            </a:extLst>
          </p:cNvPr>
          <p:cNvSpPr/>
          <p:nvPr/>
        </p:nvSpPr>
        <p:spPr>
          <a:xfrm>
            <a:off x="1117589" y="2511280"/>
            <a:ext cx="7988808" cy="3046988"/>
          </a:xfrm>
          <a:prstGeom prst="rect">
            <a:avLst/>
          </a:prstGeom>
        </p:spPr>
        <p:txBody>
          <a:bodyPr wrap="square">
            <a:spAutoFit/>
          </a:bodyPr>
          <a:lstStyle/>
          <a:p>
            <a:pPr fontAlgn="base">
              <a:lnSpc>
                <a:spcPct val="200000"/>
              </a:lnSpc>
            </a:pPr>
            <a:r>
              <a:rPr lang="en-CA" sz="2400" dirty="0">
                <a:solidFill>
                  <a:srgbClr val="000000"/>
                </a:solidFill>
                <a:latin typeface="Calibri" panose="020F0502020204030204" pitchFamily="34" charset="0"/>
                <a:hlinkClick r:id="rId3" action="ppaction://hlinksldjump"/>
              </a:rPr>
              <a:t>A.  </a:t>
            </a:r>
            <a:r>
              <a:rPr lang="en-CA" sz="2400" dirty="0">
                <a:solidFill>
                  <a:srgbClr val="000000"/>
                </a:solidFill>
                <a:latin typeface="Calibri" panose="020F0502020204030204" pitchFamily="34" charset="0"/>
              </a:rPr>
              <a:t>Hand out lots of business cards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Calibri" panose="020F0502020204030204" pitchFamily="34" charset="0"/>
                <a:hlinkClick r:id="rId4" action="ppaction://hlinksldjump"/>
              </a:rPr>
              <a:t>B.  </a:t>
            </a:r>
            <a:r>
              <a:rPr lang="en-CA" sz="2400" dirty="0">
                <a:solidFill>
                  <a:srgbClr val="000000"/>
                </a:solidFill>
                <a:latin typeface="Calibri" panose="020F0502020204030204" pitchFamily="34" charset="0"/>
              </a:rPr>
              <a:t>Get what I want and then move on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Calibri" panose="020F0502020204030204" pitchFamily="34" charset="0"/>
                <a:hlinkClick r:id="rId5" action="ppaction://hlinksldjump"/>
              </a:rPr>
              <a:t>C.  </a:t>
            </a:r>
            <a:r>
              <a:rPr lang="en-CA" sz="2400" dirty="0">
                <a:solidFill>
                  <a:srgbClr val="000000"/>
                </a:solidFill>
                <a:latin typeface="Calibri" panose="020F0502020204030204" pitchFamily="34" charset="0"/>
              </a:rPr>
              <a:t>Establish a mutually-helpful relationship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Calibri" panose="020F0502020204030204" pitchFamily="34" charset="0"/>
                <a:hlinkClick r:id="rId6" action="ppaction://hlinksldjump"/>
              </a:rPr>
              <a:t>D.  </a:t>
            </a:r>
            <a:r>
              <a:rPr lang="en-CA" sz="2400" dirty="0">
                <a:solidFill>
                  <a:srgbClr val="000000"/>
                </a:solidFill>
                <a:latin typeface="Calibri" panose="020F0502020204030204" pitchFamily="34" charset="0"/>
              </a:rPr>
              <a:t>Pick up lots of product catalogs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138267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893591-8E78-4555-82FD-07372092FE07}"/>
              </a:ext>
            </a:extLst>
          </p:cNvPr>
          <p:cNvSpPr/>
          <p:nvPr/>
        </p:nvSpPr>
        <p:spPr>
          <a:xfrm>
            <a:off x="3048000" y="1982450"/>
            <a:ext cx="6096000" cy="1446550"/>
          </a:xfrm>
          <a:prstGeom prst="rect">
            <a:avLst/>
          </a:prstGeom>
        </p:spPr>
        <p:txBody>
          <a:bodyPr>
            <a:spAutoFit/>
          </a:bodyPr>
          <a:lstStyle/>
          <a:p>
            <a:pPr lvl="0" algn="ctr"/>
            <a:r>
              <a:rPr lang="en-US" sz="4400" dirty="0">
                <a:solidFill>
                  <a:prstClr val="black"/>
                </a:solidFill>
                <a:latin typeface="Arial" panose="020B0604020202020204" pitchFamily="34" charset="0"/>
                <a:cs typeface="Arial" panose="020B0604020202020204" pitchFamily="34" charset="0"/>
              </a:rPr>
              <a:t>Congratulations, you are correct!</a:t>
            </a:r>
          </a:p>
        </p:txBody>
      </p:sp>
      <p:sp>
        <p:nvSpPr>
          <p:cNvPr id="5" name="Rectangle: Rounded Corners 4">
            <a:hlinkClick r:id="rId2" action="ppaction://hlinksldjump"/>
            <a:extLst>
              <a:ext uri="{FF2B5EF4-FFF2-40B4-BE49-F238E27FC236}">
                <a16:creationId xmlns:a16="http://schemas.microsoft.com/office/drawing/2014/main" id="{B800C0A1-2E77-434A-B79E-FD3926272C9F}"/>
              </a:ext>
            </a:extLst>
          </p:cNvPr>
          <p:cNvSpPr/>
          <p:nvPr/>
        </p:nvSpPr>
        <p:spPr>
          <a:xfrm>
            <a:off x="5251373" y="3429000"/>
            <a:ext cx="1689253" cy="13408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3280845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AA46F-D758-4576-B7E4-FFFAC70E908A}"/>
              </a:ext>
            </a:extLst>
          </p:cNvPr>
          <p:cNvSpPr/>
          <p:nvPr/>
        </p:nvSpPr>
        <p:spPr>
          <a:xfrm>
            <a:off x="3048000" y="1859340"/>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Sorry. Please try again.</a:t>
            </a:r>
            <a:endParaRPr lang="en-US" sz="3200" dirty="0">
              <a:solidFill>
                <a:prstClr val="black"/>
              </a:solidFill>
              <a:latin typeface="Arial" panose="020B0604020202020204" pitchFamily="34" charset="0"/>
              <a:cs typeface="Arial" panose="020B0604020202020204" pitchFamily="34" charset="0"/>
            </a:endParaRPr>
          </a:p>
        </p:txBody>
      </p:sp>
      <p:sp>
        <p:nvSpPr>
          <p:cNvPr id="4" name="Rectangle: Rounded Corners 3">
            <a:hlinkClick r:id="rId2" action="ppaction://hlinksldjump"/>
            <a:extLst>
              <a:ext uri="{FF2B5EF4-FFF2-40B4-BE49-F238E27FC236}">
                <a16:creationId xmlns:a16="http://schemas.microsoft.com/office/drawing/2014/main" id="{8D530997-495E-46F0-8DB9-EED4F769D98D}"/>
              </a:ext>
            </a:extLst>
          </p:cNvPr>
          <p:cNvSpPr/>
          <p:nvPr/>
        </p:nvSpPr>
        <p:spPr>
          <a:xfrm>
            <a:off x="5249862" y="3429000"/>
            <a:ext cx="1692276" cy="120388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800" dirty="0">
                <a:ln w="0"/>
                <a:solidFill>
                  <a:schemeClr val="tx1"/>
                </a:solidFill>
                <a:effectLst>
                  <a:outerShdw blurRad="38100" dist="19050" dir="2700000" algn="tl" rotWithShape="0">
                    <a:schemeClr val="dk1">
                      <a:alpha val="40000"/>
                    </a:schemeClr>
                  </a:outerShdw>
                </a:effectLst>
              </a:rPr>
              <a:t>Click here to try again.</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53748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AA46F-D758-4576-B7E4-FFFAC70E908A}"/>
              </a:ext>
            </a:extLst>
          </p:cNvPr>
          <p:cNvSpPr/>
          <p:nvPr/>
        </p:nvSpPr>
        <p:spPr>
          <a:xfrm>
            <a:off x="3048000" y="1859340"/>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Sorry. Please try again.</a:t>
            </a:r>
            <a:endParaRPr lang="en-US" sz="3200" dirty="0">
              <a:solidFill>
                <a:prstClr val="black"/>
              </a:solidFill>
              <a:latin typeface="Arial" panose="020B0604020202020204" pitchFamily="34" charset="0"/>
              <a:cs typeface="Arial" panose="020B0604020202020204" pitchFamily="34" charset="0"/>
            </a:endParaRPr>
          </a:p>
        </p:txBody>
      </p:sp>
      <p:sp>
        <p:nvSpPr>
          <p:cNvPr id="4" name="Rectangle: Rounded Corners 3">
            <a:hlinkClick r:id="rId2" action="ppaction://hlinksldjump"/>
            <a:extLst>
              <a:ext uri="{FF2B5EF4-FFF2-40B4-BE49-F238E27FC236}">
                <a16:creationId xmlns:a16="http://schemas.microsoft.com/office/drawing/2014/main" id="{8D530997-495E-46F0-8DB9-EED4F769D98D}"/>
              </a:ext>
            </a:extLst>
          </p:cNvPr>
          <p:cNvSpPr/>
          <p:nvPr/>
        </p:nvSpPr>
        <p:spPr>
          <a:xfrm>
            <a:off x="5249862" y="3429000"/>
            <a:ext cx="1692276" cy="120388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800" dirty="0">
                <a:ln w="0"/>
                <a:solidFill>
                  <a:schemeClr val="tx1"/>
                </a:solidFill>
                <a:effectLst>
                  <a:outerShdw blurRad="38100" dist="19050" dir="2700000" algn="tl" rotWithShape="0">
                    <a:schemeClr val="dk1">
                      <a:alpha val="40000"/>
                    </a:schemeClr>
                  </a:outerShdw>
                </a:effectLst>
              </a:rPr>
              <a:t>Click here to try again.</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25449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AA46F-D758-4576-B7E4-FFFAC70E908A}"/>
              </a:ext>
            </a:extLst>
          </p:cNvPr>
          <p:cNvSpPr/>
          <p:nvPr/>
        </p:nvSpPr>
        <p:spPr>
          <a:xfrm>
            <a:off x="3048000" y="1859340"/>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Sorry. Please try again.</a:t>
            </a:r>
            <a:endParaRPr lang="en-US" sz="3200" dirty="0">
              <a:solidFill>
                <a:prstClr val="black"/>
              </a:solidFill>
              <a:latin typeface="Arial" panose="020B0604020202020204" pitchFamily="34" charset="0"/>
              <a:cs typeface="Arial" panose="020B0604020202020204" pitchFamily="34" charset="0"/>
            </a:endParaRPr>
          </a:p>
        </p:txBody>
      </p:sp>
      <p:sp>
        <p:nvSpPr>
          <p:cNvPr id="4" name="Rectangle: Rounded Corners 3">
            <a:hlinkClick r:id="rId2" action="ppaction://hlinksldjump"/>
            <a:extLst>
              <a:ext uri="{FF2B5EF4-FFF2-40B4-BE49-F238E27FC236}">
                <a16:creationId xmlns:a16="http://schemas.microsoft.com/office/drawing/2014/main" id="{8D530997-495E-46F0-8DB9-EED4F769D98D}"/>
              </a:ext>
            </a:extLst>
          </p:cNvPr>
          <p:cNvSpPr/>
          <p:nvPr/>
        </p:nvSpPr>
        <p:spPr>
          <a:xfrm>
            <a:off x="5249862" y="3429000"/>
            <a:ext cx="1692276" cy="120388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800" dirty="0">
                <a:ln w="0"/>
                <a:solidFill>
                  <a:schemeClr val="tx1"/>
                </a:solidFill>
                <a:effectLst>
                  <a:outerShdw blurRad="38100" dist="19050" dir="2700000" algn="tl" rotWithShape="0">
                    <a:schemeClr val="dk1">
                      <a:alpha val="40000"/>
                    </a:schemeClr>
                  </a:outerShdw>
                </a:effectLst>
              </a:rPr>
              <a:t>Click here to try again.</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48541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DFE6-804A-4846-820A-E6725BD41D88}"/>
              </a:ext>
            </a:extLst>
          </p:cNvPr>
          <p:cNvSpPr>
            <a:spLocks noGrp="1"/>
          </p:cNvSpPr>
          <p:nvPr>
            <p:ph type="title"/>
          </p:nvPr>
        </p:nvSpPr>
        <p:spPr/>
        <p:txBody>
          <a:bodyPr>
            <a:noAutofit/>
          </a:bodyPr>
          <a:lstStyle/>
          <a:p>
            <a:pPr algn="ctr"/>
            <a:r>
              <a:rPr lang="en-CA" sz="4800" b="1" dirty="0">
                <a:latin typeface="Arial" panose="020B0604020202020204" pitchFamily="34" charset="0"/>
                <a:cs typeface="Arial" panose="020B0604020202020204" pitchFamily="34" charset="0"/>
              </a:rPr>
              <a:t>How to Network in Business – 5 Networking Tips</a:t>
            </a:r>
            <a:endParaRPr lang="en-US" sz="4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BC91B6C-D8DF-4975-B454-7BA4409B54B4}"/>
              </a:ext>
            </a:extLst>
          </p:cNvPr>
          <p:cNvSpPr/>
          <p:nvPr/>
        </p:nvSpPr>
        <p:spPr>
          <a:xfrm>
            <a:off x="838200" y="2086832"/>
            <a:ext cx="10610088" cy="830997"/>
          </a:xfrm>
          <a:prstGeom prst="rect">
            <a:avLst/>
          </a:prstGeom>
        </p:spPr>
        <p:txBody>
          <a:bodyPr wrap="square">
            <a:spAutoFit/>
          </a:bodyPr>
          <a:lstStyle/>
          <a:p>
            <a:r>
              <a:rPr lang="en-CA" sz="2400" dirty="0">
                <a:solidFill>
                  <a:srgbClr val="000000"/>
                </a:solidFill>
                <a:latin typeface="Calibri" panose="020F0502020204030204" pitchFamily="34" charset="0"/>
              </a:rPr>
              <a:t>Business seminars, trade shows and other get-togethers are rich opportunities to introduce yourself, your business and learn what prospective clients may need. </a:t>
            </a:r>
            <a:endParaRPr lang="en-US" sz="2400" dirty="0"/>
          </a:p>
        </p:txBody>
      </p:sp>
      <p:sp>
        <p:nvSpPr>
          <p:cNvPr id="4" name="Rectangle 3">
            <a:extLst>
              <a:ext uri="{FF2B5EF4-FFF2-40B4-BE49-F238E27FC236}">
                <a16:creationId xmlns:a16="http://schemas.microsoft.com/office/drawing/2014/main" id="{6308DA2F-DAF3-400C-B0C7-1CA3BCA89DA9}"/>
              </a:ext>
            </a:extLst>
          </p:cNvPr>
          <p:cNvSpPr/>
          <p:nvPr/>
        </p:nvSpPr>
        <p:spPr>
          <a:xfrm rot="20921820">
            <a:off x="3463925" y="5159498"/>
            <a:ext cx="8934450" cy="830997"/>
          </a:xfrm>
          <a:prstGeom prst="rect">
            <a:avLst/>
          </a:prstGeom>
        </p:spPr>
        <p:txBody>
          <a:bodyPr wrap="square">
            <a:spAutoFit/>
          </a:bodyPr>
          <a:lstStyle/>
          <a:p>
            <a:r>
              <a:rPr lang="en-CA" sz="2400" dirty="0">
                <a:solidFill>
                  <a:srgbClr val="000000"/>
                </a:solidFill>
                <a:latin typeface="Calibri" panose="020F0502020204030204" pitchFamily="34" charset="0"/>
                <a:hlinkClick r:id="rId2" action="ppaction://hlinksldjump"/>
              </a:rPr>
              <a:t>This short video will explain some of the techniques to make the most of these opportunities. </a:t>
            </a:r>
            <a:endParaRPr lang="en-US" sz="2400" dirty="0"/>
          </a:p>
        </p:txBody>
      </p:sp>
      <p:pic>
        <p:nvPicPr>
          <p:cNvPr id="6" name="Picture 5">
            <a:extLst>
              <a:ext uri="{FF2B5EF4-FFF2-40B4-BE49-F238E27FC236}">
                <a16:creationId xmlns:a16="http://schemas.microsoft.com/office/drawing/2014/main" id="{946A647E-CAD7-419A-8DD9-334C69ED6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35" y="3064532"/>
            <a:ext cx="3271397" cy="3271397"/>
          </a:xfrm>
          <a:prstGeom prst="rect">
            <a:avLst/>
          </a:prstGeom>
          <a:ln>
            <a:solidFill>
              <a:schemeClr val="tx1"/>
            </a:solidFill>
          </a:ln>
          <a:effectLst>
            <a:glow rad="139700">
              <a:schemeClr val="accent1">
                <a:satMod val="175000"/>
                <a:alpha val="40000"/>
              </a:schemeClr>
            </a:glow>
          </a:effectLst>
        </p:spPr>
      </p:pic>
    </p:spTree>
    <p:extLst>
      <p:ext uri="{BB962C8B-B14F-4D97-AF65-F5344CB8AC3E}">
        <p14:creationId xmlns:p14="http://schemas.microsoft.com/office/powerpoint/2010/main" val="2652018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7ED40-DF97-41E0-9E69-CDE3C3D28133}"/>
              </a:ext>
            </a:extLst>
          </p:cNvPr>
          <p:cNvSpPr>
            <a:spLocks noGrp="1"/>
          </p:cNvSpPr>
          <p:nvPr>
            <p:ph type="title"/>
          </p:nvPr>
        </p:nvSpPr>
        <p:spPr>
          <a:xfrm>
            <a:off x="838200" y="17654"/>
            <a:ext cx="10515600" cy="1325563"/>
          </a:xfrm>
        </p:spPr>
        <p:txBody>
          <a:bodyPr>
            <a:normAutofit/>
          </a:bodyPr>
          <a:lstStyle/>
          <a:p>
            <a:pPr algn="ctr"/>
            <a:r>
              <a:rPr lang="en-CA" sz="4800" b="1" dirty="0">
                <a:latin typeface="Arial" panose="020B0604020202020204" pitchFamily="34" charset="0"/>
                <a:cs typeface="Arial" panose="020B0604020202020204" pitchFamily="34" charset="0"/>
              </a:rPr>
              <a:t>The 5 Ups of Networking</a:t>
            </a:r>
            <a:endParaRPr lang="en-US" sz="4800" b="1" dirty="0">
              <a:latin typeface="Arial" panose="020B0604020202020204" pitchFamily="34" charset="0"/>
              <a:cs typeface="Arial" panose="020B0604020202020204" pitchFamily="34" charset="0"/>
            </a:endParaRPr>
          </a:p>
        </p:txBody>
      </p:sp>
      <p:pic>
        <p:nvPicPr>
          <p:cNvPr id="3" name="How to Network in Business - 5 Networking Tips">
            <a:hlinkClick r:id="" action="ppaction://media"/>
            <a:extLst>
              <a:ext uri="{FF2B5EF4-FFF2-40B4-BE49-F238E27FC236}">
                <a16:creationId xmlns:a16="http://schemas.microsoft.com/office/drawing/2014/main" id="{4314804C-8919-48E1-A7CD-5AB255838DC1}"/>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525760" y="296386"/>
            <a:ext cx="1300480" cy="731520"/>
          </a:xfrm>
          <a:prstGeom prst="rect">
            <a:avLst/>
          </a:prstGeom>
        </p:spPr>
      </p:pic>
      <p:graphicFrame>
        <p:nvGraphicFramePr>
          <p:cNvPr id="5" name="Diagram 4">
            <a:extLst>
              <a:ext uri="{FF2B5EF4-FFF2-40B4-BE49-F238E27FC236}">
                <a16:creationId xmlns:a16="http://schemas.microsoft.com/office/drawing/2014/main" id="{978731C3-54DA-4BB3-BAA5-6D0F6FD8B425}"/>
              </a:ext>
            </a:extLst>
          </p:cNvPr>
          <p:cNvGraphicFramePr/>
          <p:nvPr>
            <p:extLst>
              <p:ext uri="{D42A27DB-BD31-4B8C-83A1-F6EECF244321}">
                <p14:modId xmlns:p14="http://schemas.microsoft.com/office/powerpoint/2010/main" val="2220313687"/>
              </p:ext>
            </p:extLst>
          </p:nvPr>
        </p:nvGraphicFramePr>
        <p:xfrm>
          <a:off x="1198880" y="1398079"/>
          <a:ext cx="9728200" cy="52678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623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BDE9FC5-4E6C-4976-8025-A5651574A80F}"/>
              </a:ext>
            </a:extLst>
          </p:cNvPr>
          <p:cNvGrpSpPr/>
          <p:nvPr/>
        </p:nvGrpSpPr>
        <p:grpSpPr>
          <a:xfrm>
            <a:off x="762121" y="2449126"/>
            <a:ext cx="550510" cy="2830997"/>
            <a:chOff x="461865" y="2809278"/>
            <a:chExt cx="459535" cy="2702201"/>
          </a:xfrm>
        </p:grpSpPr>
        <p:sp>
          <p:nvSpPr>
            <p:cNvPr id="6" name="Rectangle: Rounded Corners 9">
              <a:extLst>
                <a:ext uri="{FF2B5EF4-FFF2-40B4-BE49-F238E27FC236}">
                  <a16:creationId xmlns:a16="http://schemas.microsoft.com/office/drawing/2014/main" id="{9FA45051-D7A2-4798-B8A4-877D7938F9BC}"/>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7" name="Rectangle: Rounded Corners 10">
              <a:extLst>
                <a:ext uri="{FF2B5EF4-FFF2-40B4-BE49-F238E27FC236}">
                  <a16:creationId xmlns:a16="http://schemas.microsoft.com/office/drawing/2014/main" id="{576E2376-6D9E-4925-9433-4611ED042446}"/>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Rectangle: Rounded Corners 11">
              <a:extLst>
                <a:ext uri="{FF2B5EF4-FFF2-40B4-BE49-F238E27FC236}">
                  <a16:creationId xmlns:a16="http://schemas.microsoft.com/office/drawing/2014/main" id="{1B8B49FB-FA37-42D6-A3BE-542AC0E5AF4E}"/>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12">
              <a:extLst>
                <a:ext uri="{FF2B5EF4-FFF2-40B4-BE49-F238E27FC236}">
                  <a16:creationId xmlns:a16="http://schemas.microsoft.com/office/drawing/2014/main" id="{8DFE8886-1F25-43E6-91AE-BCD61777FD5A}"/>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FBB1D666-FC45-4AC0-A64F-9AB42D3517B5}"/>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SELF-EVALUATION</a:t>
            </a:r>
            <a:endParaRPr lang="en-US" sz="4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A662C32-7C44-4209-B24B-D1A59232FAD1}"/>
              </a:ext>
            </a:extLst>
          </p:cNvPr>
          <p:cNvSpPr/>
          <p:nvPr/>
        </p:nvSpPr>
        <p:spPr>
          <a:xfrm>
            <a:off x="379876" y="1562672"/>
            <a:ext cx="8169763" cy="523220"/>
          </a:xfrm>
          <a:prstGeom prst="rect">
            <a:avLst/>
          </a:prstGeom>
        </p:spPr>
        <p:txBody>
          <a:bodyPr wrap="square">
            <a:spAutoFit/>
          </a:bodyPr>
          <a:lstStyle/>
          <a:p>
            <a:r>
              <a:rPr lang="en-CA" sz="2800" dirty="0">
                <a:solidFill>
                  <a:srgbClr val="000000"/>
                </a:solidFill>
                <a:latin typeface="Calibri" panose="020F0502020204030204" pitchFamily="34" charset="0"/>
              </a:rPr>
              <a:t>When networking at a trade show, it is important to : </a:t>
            </a:r>
            <a:endParaRPr lang="en-US" sz="2800" dirty="0"/>
          </a:p>
        </p:txBody>
      </p:sp>
      <p:sp>
        <p:nvSpPr>
          <p:cNvPr id="4" name="Rectangle 3">
            <a:extLst>
              <a:ext uri="{FF2B5EF4-FFF2-40B4-BE49-F238E27FC236}">
                <a16:creationId xmlns:a16="http://schemas.microsoft.com/office/drawing/2014/main" id="{8A6FB622-8556-4F08-A486-79B99AFAFDD8}"/>
              </a:ext>
            </a:extLst>
          </p:cNvPr>
          <p:cNvSpPr/>
          <p:nvPr/>
        </p:nvSpPr>
        <p:spPr>
          <a:xfrm>
            <a:off x="838200" y="2233135"/>
            <a:ext cx="10847832" cy="3046988"/>
          </a:xfrm>
          <a:prstGeom prst="rect">
            <a:avLst/>
          </a:prstGeom>
        </p:spPr>
        <p:txBody>
          <a:bodyPr wrap="square">
            <a:spAutoFit/>
          </a:bodyPr>
          <a:lstStyle/>
          <a:p>
            <a:pPr fontAlgn="base">
              <a:lnSpc>
                <a:spcPct val="200000"/>
              </a:lnSpc>
            </a:pPr>
            <a:r>
              <a:rPr lang="en-CA" sz="2400" dirty="0">
                <a:solidFill>
                  <a:srgbClr val="000000"/>
                </a:solidFill>
                <a:latin typeface="Calibri" panose="020F0502020204030204" pitchFamily="34" charset="0"/>
                <a:hlinkClick r:id="rId2" action="ppaction://hlinksldjump"/>
              </a:rPr>
              <a:t>A. </a:t>
            </a:r>
            <a:r>
              <a:rPr lang="en-CA" sz="2400" dirty="0">
                <a:solidFill>
                  <a:srgbClr val="000000"/>
                </a:solidFill>
                <a:latin typeface="Calibri" panose="020F0502020204030204" pitchFamily="34" charset="0"/>
              </a:rPr>
              <a:t>  Pitch your product or service right at the beginning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Calibri" panose="020F0502020204030204" pitchFamily="34" charset="0"/>
                <a:hlinkClick r:id="rId3" action="ppaction://hlinksldjump"/>
              </a:rPr>
              <a:t>B. </a:t>
            </a:r>
            <a:r>
              <a:rPr lang="en-CA" sz="2400" dirty="0">
                <a:solidFill>
                  <a:srgbClr val="000000"/>
                </a:solidFill>
                <a:latin typeface="Calibri" panose="020F0502020204030204" pitchFamily="34" charset="0"/>
              </a:rPr>
              <a:t>  When talking to someone uninteresting, look around for better people to talk to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Calibri" panose="020F0502020204030204" pitchFamily="34" charset="0"/>
                <a:hlinkClick r:id="rId4" action="ppaction://hlinksldjump"/>
              </a:rPr>
              <a:t>C. </a:t>
            </a:r>
            <a:r>
              <a:rPr lang="en-CA" sz="2400" dirty="0">
                <a:solidFill>
                  <a:srgbClr val="000000"/>
                </a:solidFill>
                <a:latin typeface="Calibri" panose="020F0502020204030204" pitchFamily="34" charset="0"/>
              </a:rPr>
              <a:t>  Tell lots of jokes – people like funny people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Calibri" panose="020F0502020204030204" pitchFamily="34" charset="0"/>
                <a:hlinkClick r:id="rId5" action="ppaction://hlinksldjump"/>
              </a:rPr>
              <a:t>D. </a:t>
            </a:r>
            <a:r>
              <a:rPr lang="en-CA" sz="2400" dirty="0">
                <a:solidFill>
                  <a:srgbClr val="000000"/>
                </a:solidFill>
                <a:latin typeface="Calibri" panose="020F0502020204030204" pitchFamily="34" charset="0"/>
              </a:rPr>
              <a:t>  Listen closely to what the other person is saying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172461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F68C6E-49D3-477C-B75E-599EFCE7C131}"/>
              </a:ext>
            </a:extLst>
          </p:cNvPr>
          <p:cNvSpPr/>
          <p:nvPr/>
        </p:nvSpPr>
        <p:spPr>
          <a:xfrm>
            <a:off x="3047999" y="2115126"/>
            <a:ext cx="6096000" cy="1446550"/>
          </a:xfrm>
          <a:prstGeom prst="rect">
            <a:avLst/>
          </a:prstGeom>
        </p:spPr>
        <p:txBody>
          <a:bodyPr>
            <a:spAutoFit/>
          </a:bodyPr>
          <a:lstStyle/>
          <a:p>
            <a:pPr lvl="0" algn="ctr"/>
            <a:r>
              <a:rPr lang="en-US" sz="4400" dirty="0">
                <a:solidFill>
                  <a:prstClr val="black"/>
                </a:solidFill>
                <a:latin typeface="Arial" panose="020B0604020202020204" pitchFamily="34" charset="0"/>
                <a:cs typeface="Arial" panose="020B0604020202020204" pitchFamily="34" charset="0"/>
              </a:rPr>
              <a:t>Congratulations, you are correct!</a:t>
            </a:r>
          </a:p>
        </p:txBody>
      </p:sp>
      <p:sp>
        <p:nvSpPr>
          <p:cNvPr id="4" name="Rectangle: Rounded Corners 3">
            <a:hlinkClick r:id="rId2" action="ppaction://hlinksldjump"/>
            <a:extLst>
              <a:ext uri="{FF2B5EF4-FFF2-40B4-BE49-F238E27FC236}">
                <a16:creationId xmlns:a16="http://schemas.microsoft.com/office/drawing/2014/main" id="{E400D492-D9C5-403E-98CD-03D0A44227B2}"/>
              </a:ext>
            </a:extLst>
          </p:cNvPr>
          <p:cNvSpPr/>
          <p:nvPr/>
        </p:nvSpPr>
        <p:spPr>
          <a:xfrm>
            <a:off x="5251373" y="3561676"/>
            <a:ext cx="1689253" cy="13408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133377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BCC3-38B1-4899-8D02-C04AC3999BEE}"/>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Who Are My Clients? </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404C353-8904-46D1-9FEA-EAE7A7C6B5CD}"/>
              </a:ext>
            </a:extLst>
          </p:cNvPr>
          <p:cNvSpPr>
            <a:spLocks noGrp="1"/>
          </p:cNvSpPr>
          <p:nvPr>
            <p:ph idx="1"/>
          </p:nvPr>
        </p:nvSpPr>
        <p:spPr/>
        <p:txBody>
          <a:bodyPr>
            <a:normAutofit/>
          </a:bodyPr>
          <a:lstStyle/>
          <a:p>
            <a:pPr marL="0" indent="0">
              <a:buNone/>
            </a:pPr>
            <a:r>
              <a:rPr lang="en-CA" dirty="0"/>
              <a:t>First thing first, you need to determine who are your customers and if you have a sufficient number of potential customers on the targeted market. </a:t>
            </a:r>
          </a:p>
          <a:p>
            <a:pPr marL="0" indent="0" fontAlgn="base">
              <a:buNone/>
            </a:pPr>
            <a:r>
              <a:rPr lang="en-CA" dirty="0"/>
              <a:t>• Who are my </a:t>
            </a:r>
            <a:r>
              <a:rPr lang="en-CA" dirty="0">
                <a:hlinkClick r:id="rId2" action="ppaction://hlinksldjump" tooltip="Your clients are the people or businesses you will be selling to on a regular organized basis. Customers, on the other hand, are people who purchase your goods or services, but not in an organized basis."/>
              </a:rPr>
              <a:t>clients</a:t>
            </a:r>
            <a:r>
              <a:rPr lang="en-CA" dirty="0"/>
              <a:t>: </a:t>
            </a:r>
            <a:r>
              <a:rPr lang="en-CA" dirty="0">
                <a:hlinkClick r:id="rId2" action="ppaction://hlinksldjump" tooltip="These are people or businesses which could purchase your products or service. They are potential clients. "/>
              </a:rPr>
              <a:t>Consumers</a:t>
            </a:r>
            <a:r>
              <a:rPr lang="en-CA" dirty="0"/>
              <a:t>, Business or the Government? </a:t>
            </a:r>
          </a:p>
          <a:p>
            <a:pPr marL="0" indent="0" fontAlgn="base">
              <a:buNone/>
            </a:pPr>
            <a:r>
              <a:rPr lang="en-CA" dirty="0"/>
              <a:t>• Where do they live or are located? How many are there in the territory targeted? </a:t>
            </a:r>
          </a:p>
          <a:p>
            <a:pPr marL="0" indent="0" fontAlgn="base">
              <a:buNone/>
            </a:pPr>
            <a:r>
              <a:rPr lang="en-CA" dirty="0"/>
              <a:t>• Can the targeted client afford my products/services? </a:t>
            </a:r>
          </a:p>
          <a:p>
            <a:pPr marL="0" indent="0">
              <a:buNone/>
            </a:pPr>
            <a:endParaRPr lang="en-US" dirty="0"/>
          </a:p>
        </p:txBody>
      </p:sp>
      <p:pic>
        <p:nvPicPr>
          <p:cNvPr id="6" name="Picture 5">
            <a:extLst>
              <a:ext uri="{FF2B5EF4-FFF2-40B4-BE49-F238E27FC236}">
                <a16:creationId xmlns:a16="http://schemas.microsoft.com/office/drawing/2014/main" id="{1F2263D7-4FB2-4BF6-8304-99CFD97A4F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9992" y="4073563"/>
            <a:ext cx="2705862" cy="2711285"/>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2642513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44EDBD-6216-43FF-B22C-EECA86014099}"/>
              </a:ext>
            </a:extLst>
          </p:cNvPr>
          <p:cNvSpPr/>
          <p:nvPr/>
        </p:nvSpPr>
        <p:spPr>
          <a:xfrm>
            <a:off x="2983992" y="2039112"/>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Sorry. Please try again.</a:t>
            </a:r>
            <a:endParaRPr lang="en-US" sz="3200" dirty="0">
              <a:solidFill>
                <a:prstClr val="black"/>
              </a:solidFill>
              <a:latin typeface="Arial" panose="020B0604020202020204" pitchFamily="34" charset="0"/>
              <a:cs typeface="Arial" panose="020B0604020202020204" pitchFamily="34" charset="0"/>
            </a:endParaRPr>
          </a:p>
        </p:txBody>
      </p:sp>
      <p:sp>
        <p:nvSpPr>
          <p:cNvPr id="4" name="Rectangle: Rounded Corners 3">
            <a:hlinkClick r:id="rId2" action="ppaction://hlinksldjump"/>
            <a:extLst>
              <a:ext uri="{FF2B5EF4-FFF2-40B4-BE49-F238E27FC236}">
                <a16:creationId xmlns:a16="http://schemas.microsoft.com/office/drawing/2014/main" id="{2124FB0F-3AEF-4F8B-94F8-C27DB45704D5}"/>
              </a:ext>
            </a:extLst>
          </p:cNvPr>
          <p:cNvSpPr/>
          <p:nvPr/>
        </p:nvSpPr>
        <p:spPr>
          <a:xfrm>
            <a:off x="5185854" y="3608772"/>
            <a:ext cx="1692276" cy="120388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800" dirty="0">
                <a:ln w="0"/>
                <a:solidFill>
                  <a:schemeClr val="tx1"/>
                </a:solidFill>
                <a:effectLst>
                  <a:outerShdw blurRad="38100" dist="19050" dir="2700000" algn="tl" rotWithShape="0">
                    <a:schemeClr val="dk1">
                      <a:alpha val="40000"/>
                    </a:schemeClr>
                  </a:outerShdw>
                </a:effectLst>
              </a:rPr>
              <a:t>Click here to try again.</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63008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44EDBD-6216-43FF-B22C-EECA86014099}"/>
              </a:ext>
            </a:extLst>
          </p:cNvPr>
          <p:cNvSpPr/>
          <p:nvPr/>
        </p:nvSpPr>
        <p:spPr>
          <a:xfrm>
            <a:off x="2983992" y="2039112"/>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Sorry. Please try again.</a:t>
            </a:r>
            <a:endParaRPr lang="en-US" sz="3200" dirty="0">
              <a:solidFill>
                <a:prstClr val="black"/>
              </a:solidFill>
              <a:latin typeface="Arial" panose="020B0604020202020204" pitchFamily="34" charset="0"/>
              <a:cs typeface="Arial" panose="020B0604020202020204" pitchFamily="34" charset="0"/>
            </a:endParaRPr>
          </a:p>
        </p:txBody>
      </p:sp>
      <p:sp>
        <p:nvSpPr>
          <p:cNvPr id="4" name="Rectangle: Rounded Corners 3">
            <a:hlinkClick r:id="rId2" action="ppaction://hlinksldjump"/>
            <a:extLst>
              <a:ext uri="{FF2B5EF4-FFF2-40B4-BE49-F238E27FC236}">
                <a16:creationId xmlns:a16="http://schemas.microsoft.com/office/drawing/2014/main" id="{2124FB0F-3AEF-4F8B-94F8-C27DB45704D5}"/>
              </a:ext>
            </a:extLst>
          </p:cNvPr>
          <p:cNvSpPr/>
          <p:nvPr/>
        </p:nvSpPr>
        <p:spPr>
          <a:xfrm>
            <a:off x="5185854" y="3608772"/>
            <a:ext cx="1692276" cy="120388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800" dirty="0">
                <a:ln w="0"/>
                <a:solidFill>
                  <a:schemeClr val="tx1"/>
                </a:solidFill>
                <a:effectLst>
                  <a:outerShdw blurRad="38100" dist="19050" dir="2700000" algn="tl" rotWithShape="0">
                    <a:schemeClr val="dk1">
                      <a:alpha val="40000"/>
                    </a:schemeClr>
                  </a:outerShdw>
                </a:effectLst>
              </a:rPr>
              <a:t>Click here to try again.</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48038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44EDBD-6216-43FF-B22C-EECA86014099}"/>
              </a:ext>
            </a:extLst>
          </p:cNvPr>
          <p:cNvSpPr/>
          <p:nvPr/>
        </p:nvSpPr>
        <p:spPr>
          <a:xfrm>
            <a:off x="2983992" y="2039112"/>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Sorry. Please try again.</a:t>
            </a:r>
            <a:endParaRPr lang="en-US" sz="3200" dirty="0">
              <a:solidFill>
                <a:prstClr val="black"/>
              </a:solidFill>
              <a:latin typeface="Arial" panose="020B0604020202020204" pitchFamily="34" charset="0"/>
              <a:cs typeface="Arial" panose="020B0604020202020204" pitchFamily="34" charset="0"/>
            </a:endParaRPr>
          </a:p>
        </p:txBody>
      </p:sp>
      <p:sp>
        <p:nvSpPr>
          <p:cNvPr id="4" name="Rectangle: Rounded Corners 3">
            <a:hlinkClick r:id="rId2" action="ppaction://hlinksldjump"/>
            <a:extLst>
              <a:ext uri="{FF2B5EF4-FFF2-40B4-BE49-F238E27FC236}">
                <a16:creationId xmlns:a16="http://schemas.microsoft.com/office/drawing/2014/main" id="{2124FB0F-3AEF-4F8B-94F8-C27DB45704D5}"/>
              </a:ext>
            </a:extLst>
          </p:cNvPr>
          <p:cNvSpPr/>
          <p:nvPr/>
        </p:nvSpPr>
        <p:spPr>
          <a:xfrm>
            <a:off x="5185854" y="3608772"/>
            <a:ext cx="1692276" cy="120388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800" dirty="0">
                <a:ln w="0"/>
                <a:solidFill>
                  <a:schemeClr val="tx1"/>
                </a:solidFill>
                <a:effectLst>
                  <a:outerShdw blurRad="38100" dist="19050" dir="2700000" algn="tl" rotWithShape="0">
                    <a:schemeClr val="dk1">
                      <a:alpha val="40000"/>
                    </a:schemeClr>
                  </a:outerShdw>
                </a:effectLst>
              </a:rPr>
              <a:t>Click here to try again.</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711826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FDC7F6-D41F-4B69-ABCE-ED9874740431}"/>
              </a:ext>
            </a:extLst>
          </p:cNvPr>
          <p:cNvSpPr>
            <a:spLocks noGrp="1"/>
          </p:cNvSpPr>
          <p:nvPr>
            <p:ph type="title"/>
          </p:nvPr>
        </p:nvSpPr>
        <p:spPr>
          <a:xfrm>
            <a:off x="639024" y="-137944"/>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GLOSSARY</a:t>
            </a:r>
            <a:endParaRPr lang="en-US" sz="66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1CA7A5E-1EAE-483D-BDA0-40C9067A0E6C}"/>
              </a:ext>
            </a:extLst>
          </p:cNvPr>
          <p:cNvSpPr/>
          <p:nvPr/>
        </p:nvSpPr>
        <p:spPr>
          <a:xfrm>
            <a:off x="8692434" y="163157"/>
            <a:ext cx="3295457" cy="7233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word to go back to that slide.</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26749" y="1010245"/>
            <a:ext cx="11861142" cy="5509200"/>
          </a:xfrm>
          <a:prstGeom prst="rect">
            <a:avLst/>
          </a:prstGeom>
        </p:spPr>
        <p:txBody>
          <a:bodyPr wrap="square">
            <a:spAutoFit/>
          </a:bodyPr>
          <a:lstStyle/>
          <a:p>
            <a:pPr fontAlgn="base"/>
            <a:r>
              <a:rPr lang="en-US" sz="2200" u="sng" dirty="0">
                <a:solidFill>
                  <a:srgbClr val="000000"/>
                </a:solidFill>
                <a:latin typeface="Calibri" panose="020F0502020204030204" pitchFamily="34" charset="0"/>
                <a:hlinkClick r:id="rId2" action="ppaction://hlinksldjump"/>
              </a:rPr>
              <a:t>Client</a:t>
            </a:r>
            <a:r>
              <a:rPr lang="en-US" sz="2200" dirty="0">
                <a:solidFill>
                  <a:srgbClr val="000000"/>
                </a:solidFill>
                <a:latin typeface="Calibri" panose="020F0502020204030204" pitchFamily="34" charset="0"/>
              </a:rPr>
              <a:t> Your clients are the people or businesses you will be selling to on a regular organized basis. Customers, on the other hand, are people who purchase your goods or services, but not in an organized basis. For example, someone who comes in your store to buy an apple is a customer, but someone who buys a case of apples a week on a regular basis is a client. </a:t>
            </a:r>
            <a:endParaRPr lang="en-US" sz="2200" dirty="0">
              <a:solidFill>
                <a:srgbClr val="000000"/>
              </a:solidFill>
              <a:latin typeface="Segoe UI" panose="020B0502040204020203" pitchFamily="34" charset="0"/>
            </a:endParaRPr>
          </a:p>
          <a:p>
            <a:pPr fontAlgn="base"/>
            <a:r>
              <a:rPr lang="en-US" sz="2200" u="sng" dirty="0">
                <a:solidFill>
                  <a:srgbClr val="000000"/>
                </a:solidFill>
                <a:latin typeface="Calibri" panose="020F0502020204030204" pitchFamily="34" charset="0"/>
                <a:hlinkClick r:id="rId3" action="ppaction://hlinksldjump"/>
              </a:rPr>
              <a:t>Competition</a:t>
            </a:r>
            <a:r>
              <a:rPr lang="en-US" sz="2200" dirty="0">
                <a:solidFill>
                  <a:srgbClr val="000000"/>
                </a:solidFill>
                <a:latin typeface="Calibri" panose="020F0502020204030204" pitchFamily="34" charset="0"/>
              </a:rPr>
              <a:t> Your competition are those businesses which, potentially, can sell to the same clients as you. For this reason, it is important to make your business offerings different from them – either product selection, price, better service, etc. Please note that with the Internet and e-commerce, your competition could be anywhere in the world. </a:t>
            </a:r>
            <a:endParaRPr lang="en-US" sz="2200" dirty="0">
              <a:solidFill>
                <a:srgbClr val="000000"/>
              </a:solidFill>
              <a:latin typeface="Segoe UI" panose="020B0502040204020203" pitchFamily="34" charset="0"/>
            </a:endParaRPr>
          </a:p>
          <a:p>
            <a:pPr fontAlgn="base"/>
            <a:r>
              <a:rPr lang="en-US" sz="2200" u="sng" dirty="0">
                <a:solidFill>
                  <a:srgbClr val="000000"/>
                </a:solidFill>
                <a:latin typeface="Calibri" panose="020F0502020204030204" pitchFamily="34" charset="0"/>
                <a:hlinkClick r:id="rId2" action="ppaction://hlinksldjump"/>
              </a:rPr>
              <a:t>Consumers</a:t>
            </a:r>
            <a:r>
              <a:rPr lang="en-US" sz="2200" dirty="0">
                <a:solidFill>
                  <a:srgbClr val="000000"/>
                </a:solidFill>
                <a:latin typeface="Calibri" panose="020F0502020204030204" pitchFamily="34" charset="0"/>
              </a:rPr>
              <a:t> These are people or businesses which could purchase your products or service. They are potential clients. </a:t>
            </a:r>
            <a:endParaRPr lang="en-US" sz="2200" dirty="0">
              <a:solidFill>
                <a:srgbClr val="000000"/>
              </a:solidFill>
              <a:latin typeface="Segoe UI" panose="020B0502040204020203" pitchFamily="34" charset="0"/>
            </a:endParaRPr>
          </a:p>
          <a:p>
            <a:pPr fontAlgn="base"/>
            <a:r>
              <a:rPr lang="en-US" sz="2200" u="sng" dirty="0">
                <a:solidFill>
                  <a:srgbClr val="000000"/>
                </a:solidFill>
                <a:latin typeface="Calibri" panose="020F0502020204030204" pitchFamily="34" charset="0"/>
                <a:hlinkClick r:id="rId4" action="ppaction://hlinksldjump"/>
              </a:rPr>
              <a:t>Mentor</a:t>
            </a:r>
            <a:r>
              <a:rPr lang="en-US" sz="2200" dirty="0">
                <a:solidFill>
                  <a:srgbClr val="000000"/>
                </a:solidFill>
                <a:latin typeface="Calibri" panose="020F0502020204030204" pitchFamily="34" charset="0"/>
              </a:rPr>
              <a:t> Every business needs advice both when starting out or planning an expansion. Mentors are individuals who are willing to give you the benefit of their experience, to help and advise you to make the right decisions. Typically, mentors aren’t paid for their help – they do this out of generosity to help other businesses. Don’t be shy to ask other business owners for help and advice – most would be flattered by this. </a:t>
            </a:r>
            <a:endParaRPr lang="en-US" sz="22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882581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A7475-EA94-4EEE-817F-4F5029F976A2}"/>
              </a:ext>
            </a:extLst>
          </p:cNvPr>
          <p:cNvSpPr txBox="1"/>
          <p:nvPr/>
        </p:nvSpPr>
        <p:spPr>
          <a:xfrm>
            <a:off x="2195804" y="1063690"/>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dirty="0">
                <a:ln w="0"/>
                <a:solidFill>
                  <a:schemeClr val="accent6">
                    <a:lumMod val="60000"/>
                    <a:lumOff val="40000"/>
                  </a:schemeClr>
                </a:solidFill>
                <a:effectLst>
                  <a:glow rad="101600">
                    <a:schemeClr val="accent6">
                      <a:satMod val="175000"/>
                      <a:alpha val="40000"/>
                    </a:schemeClr>
                  </a:glow>
                  <a:outerShdw blurRad="38100" dist="19050" dir="2700000" algn="tl" rotWithShape="0">
                    <a:schemeClr val="dk1">
                      <a:alpha val="40000"/>
                    </a:schemeClr>
                  </a:outerShdw>
                </a:effectLst>
              </a:rPr>
              <a:t>Congratulations, you have completed this module!</a:t>
            </a:r>
            <a:r>
              <a:rPr lang="en-CA"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sz="6600" b="1" dirty="0">
              <a:ln/>
              <a:solidFill>
                <a:schemeClr val="accent3"/>
              </a:solidFill>
            </a:endParaRPr>
          </a:p>
        </p:txBody>
      </p:sp>
      <p:sp>
        <p:nvSpPr>
          <p:cNvPr id="3" name="TextBox 2">
            <a:extLst>
              <a:ext uri="{FF2B5EF4-FFF2-40B4-BE49-F238E27FC236}">
                <a16:creationId xmlns:a16="http://schemas.microsoft.com/office/drawing/2014/main" id="{1E0FA0AC-3880-4254-A8F5-293DCD90CC28}"/>
              </a:ext>
            </a:extLst>
          </p:cNvPr>
          <p:cNvSpPr txBox="1"/>
          <p:nvPr/>
        </p:nvSpPr>
        <p:spPr>
          <a:xfrm>
            <a:off x="3181515" y="4409103"/>
            <a:ext cx="5828968" cy="523220"/>
          </a:xfrm>
          <a:prstGeom prst="rect">
            <a:avLst/>
          </a:prstGeom>
          <a:noFill/>
        </p:spPr>
        <p:txBody>
          <a:bodyPr wrap="none" rtlCol="0">
            <a:spAutoFit/>
          </a:bodyPr>
          <a:lstStyle/>
          <a:p>
            <a:r>
              <a:rPr lang="en-CA" sz="2800" dirty="0"/>
              <a:t>The next Module will be: Legal Aspects</a:t>
            </a:r>
            <a:endParaRPr lang="en-US" sz="2800" dirty="0"/>
          </a:p>
        </p:txBody>
      </p:sp>
      <p:grpSp>
        <p:nvGrpSpPr>
          <p:cNvPr id="4" name="Group 3">
            <a:extLst>
              <a:ext uri="{FF2B5EF4-FFF2-40B4-BE49-F238E27FC236}">
                <a16:creationId xmlns:a16="http://schemas.microsoft.com/office/drawing/2014/main" id="{46857C66-D892-4134-A931-22A840CC1362}"/>
              </a:ext>
            </a:extLst>
          </p:cNvPr>
          <p:cNvGrpSpPr/>
          <p:nvPr/>
        </p:nvGrpSpPr>
        <p:grpSpPr>
          <a:xfrm>
            <a:off x="4144746" y="5975572"/>
            <a:ext cx="4276819" cy="627572"/>
            <a:chOff x="161831" y="6169003"/>
            <a:chExt cx="4276819" cy="627572"/>
          </a:xfrm>
        </p:grpSpPr>
        <p:pic>
          <p:nvPicPr>
            <p:cNvPr id="5" name="Picture 4">
              <a:extLst>
                <a:ext uri="{FF2B5EF4-FFF2-40B4-BE49-F238E27FC236}">
                  <a16:creationId xmlns:a16="http://schemas.microsoft.com/office/drawing/2014/main" id="{D55347D2-CEAB-4BE5-89E6-25197637A2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901EFE-AE32-49A8-A27C-13A58F5138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64ED21EC-3265-4656-9981-5AC3CABA4F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7087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B067C-5097-45CF-8636-61E2244D979B}"/>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Who is My Competition? </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50D212E-6080-43B5-95E2-DCEFD70835D1}"/>
              </a:ext>
            </a:extLst>
          </p:cNvPr>
          <p:cNvSpPr>
            <a:spLocks noGrp="1"/>
          </p:cNvSpPr>
          <p:nvPr>
            <p:ph idx="1"/>
          </p:nvPr>
        </p:nvSpPr>
        <p:spPr>
          <a:xfrm>
            <a:off x="502920" y="1508760"/>
            <a:ext cx="11402568" cy="4640771"/>
          </a:xfrm>
        </p:spPr>
        <p:txBody>
          <a:bodyPr/>
          <a:lstStyle/>
          <a:p>
            <a:pPr marL="0" indent="0">
              <a:buNone/>
            </a:pPr>
            <a:r>
              <a:rPr lang="en-CA" dirty="0"/>
              <a:t>You also need to be able to describe your </a:t>
            </a:r>
            <a:r>
              <a:rPr lang="en-CA" dirty="0">
                <a:hlinkClick r:id="rId2" action="ppaction://hlinksldjump" tooltip="Your competition are those businesses which, potentially, can sell to the same clients as you. For this reason, it is important to make your business offerings different from them – either product selection, price, better service, etc. "/>
              </a:rPr>
              <a:t>competition</a:t>
            </a:r>
            <a:r>
              <a:rPr lang="en-CA" dirty="0"/>
              <a:t>.  </a:t>
            </a:r>
          </a:p>
          <a:p>
            <a:pPr marL="0" indent="0">
              <a:buNone/>
            </a:pPr>
            <a:endParaRPr lang="en-CA" dirty="0"/>
          </a:p>
          <a:p>
            <a:pPr fontAlgn="base"/>
            <a:endParaRPr lang="en-CA" dirty="0"/>
          </a:p>
          <a:p>
            <a:pPr fontAlgn="base"/>
            <a:endParaRPr lang="en-CA" dirty="0"/>
          </a:p>
          <a:p>
            <a:pPr fontAlgn="base"/>
            <a:endParaRPr lang="en-CA" dirty="0"/>
          </a:p>
          <a:p>
            <a:pPr fontAlgn="base"/>
            <a:endParaRPr lang="en-CA" dirty="0"/>
          </a:p>
          <a:p>
            <a:pPr fontAlgn="base"/>
            <a:r>
              <a:rPr lang="en-CA" dirty="0"/>
              <a:t>How many other companies provide the same solutions?  </a:t>
            </a:r>
          </a:p>
          <a:p>
            <a:pPr fontAlgn="base"/>
            <a:r>
              <a:rPr lang="en-CA" dirty="0"/>
              <a:t>Who are my primary competitors? </a:t>
            </a:r>
          </a:p>
          <a:p>
            <a:pPr fontAlgn="base"/>
            <a:r>
              <a:rPr lang="en-CA" dirty="0"/>
              <a:t>How I am different or better than my competition? </a:t>
            </a:r>
          </a:p>
          <a:p>
            <a:pPr marL="0" indent="0">
              <a:buNone/>
            </a:pPr>
            <a:endParaRPr lang="en-US" dirty="0"/>
          </a:p>
        </p:txBody>
      </p:sp>
      <p:pic>
        <p:nvPicPr>
          <p:cNvPr id="5" name="Picture 4">
            <a:extLst>
              <a:ext uri="{FF2B5EF4-FFF2-40B4-BE49-F238E27FC236}">
                <a16:creationId xmlns:a16="http://schemas.microsoft.com/office/drawing/2014/main" id="{E8F25220-0D7C-4C59-894C-520B04477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332" y="1950001"/>
            <a:ext cx="3791336" cy="2680476"/>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4739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2C66-C666-4D31-A41C-D18868D970B4}"/>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Who are my Suppliers? </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DB6A5B3-CE4F-4FE5-8DFD-D1E6AD2ED579}"/>
              </a:ext>
            </a:extLst>
          </p:cNvPr>
          <p:cNvSpPr>
            <a:spLocks noGrp="1"/>
          </p:cNvSpPr>
          <p:nvPr>
            <p:ph idx="1"/>
          </p:nvPr>
        </p:nvSpPr>
        <p:spPr/>
        <p:txBody>
          <a:bodyPr/>
          <a:lstStyle/>
          <a:p>
            <a:pPr marL="0" indent="0">
              <a:buNone/>
            </a:pPr>
            <a:r>
              <a:rPr lang="en-CA" dirty="0"/>
              <a:t>And now, who will help you?  </a:t>
            </a:r>
          </a:p>
          <a:p>
            <a:pPr marL="0" indent="0">
              <a:buNone/>
            </a:pPr>
            <a:endParaRPr lang="en-CA" dirty="0"/>
          </a:p>
          <a:p>
            <a:pPr fontAlgn="base"/>
            <a:r>
              <a:rPr lang="en-CA" dirty="0"/>
              <a:t>Who will provide me with resources such as tools, raw materials and inventory I need? </a:t>
            </a:r>
          </a:p>
          <a:p>
            <a:pPr fontAlgn="base"/>
            <a:r>
              <a:rPr lang="en-CA" dirty="0"/>
              <a:t>Who will help me with storage, delivery, handling that I need to reach/serve my clients? </a:t>
            </a:r>
          </a:p>
          <a:p>
            <a:pPr fontAlgn="base"/>
            <a:r>
              <a:rPr lang="en-CA" dirty="0"/>
              <a:t>Are they affordable? Are they available and easily accessible? </a:t>
            </a:r>
          </a:p>
          <a:p>
            <a:pPr marL="0" indent="0">
              <a:buNone/>
            </a:pPr>
            <a:endParaRPr lang="en-US" dirty="0"/>
          </a:p>
        </p:txBody>
      </p:sp>
      <p:pic>
        <p:nvPicPr>
          <p:cNvPr id="5" name="Picture 4">
            <a:extLst>
              <a:ext uri="{FF2B5EF4-FFF2-40B4-BE49-F238E27FC236}">
                <a16:creationId xmlns:a16="http://schemas.microsoft.com/office/drawing/2014/main" id="{6EFF9970-3AAE-4FDB-B545-CDD6CA378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3094" y="83592"/>
            <a:ext cx="2596896" cy="2733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241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ADD9-1E4A-417D-9C34-212AA3996E59}"/>
              </a:ext>
            </a:extLst>
          </p:cNvPr>
          <p:cNvSpPr>
            <a:spLocks noGrp="1"/>
          </p:cNvSpPr>
          <p:nvPr>
            <p:ph type="title"/>
          </p:nvPr>
        </p:nvSpPr>
        <p:spPr/>
        <p:txBody>
          <a:bodyPr>
            <a:noAutofit/>
          </a:bodyPr>
          <a:lstStyle/>
          <a:p>
            <a:pPr algn="ctr"/>
            <a:r>
              <a:rPr lang="en-CA" sz="4800" b="1" dirty="0">
                <a:latin typeface="Arial" panose="020B0604020202020204" pitchFamily="34" charset="0"/>
                <a:cs typeface="Arial" panose="020B0604020202020204" pitchFamily="34" charset="0"/>
              </a:rPr>
              <a:t>What Are The Rules And Policies In My Territory?</a:t>
            </a:r>
            <a:r>
              <a:rPr lang="en-CA" sz="4800" dirty="0">
                <a:latin typeface="Arial" panose="020B0604020202020204" pitchFamily="34" charset="0"/>
                <a:cs typeface="Arial" panose="020B0604020202020204" pitchFamily="34" charset="0"/>
              </a:rPr>
              <a:t> </a:t>
            </a:r>
            <a:endParaRPr lang="en-US" sz="4800" dirty="0">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49114E45-CD6A-4EE1-9084-F142D8A495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211" y="3641507"/>
            <a:ext cx="4453509" cy="2969006"/>
          </a:xfrm>
          <a:ln w="63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a:extLst>
              <a:ext uri="{FF2B5EF4-FFF2-40B4-BE49-F238E27FC236}">
                <a16:creationId xmlns:a16="http://schemas.microsoft.com/office/drawing/2014/main" id="{0EB6F2C3-44D3-4AD4-8B78-A2979E476319}"/>
              </a:ext>
            </a:extLst>
          </p:cNvPr>
          <p:cNvSpPr/>
          <p:nvPr/>
        </p:nvSpPr>
        <p:spPr>
          <a:xfrm>
            <a:off x="118872" y="1825625"/>
            <a:ext cx="12179808" cy="1815882"/>
          </a:xfrm>
          <a:prstGeom prst="rect">
            <a:avLst/>
          </a:prstGeom>
        </p:spPr>
        <p:txBody>
          <a:bodyPr wrap="square">
            <a:spAutoFit/>
          </a:bodyPr>
          <a:lstStyle/>
          <a:p>
            <a:r>
              <a:rPr lang="en-CA" sz="2800" dirty="0">
                <a:solidFill>
                  <a:srgbClr val="000000"/>
                </a:solidFill>
                <a:latin typeface="Calibri" panose="020F0502020204030204" pitchFamily="34" charset="0"/>
              </a:rPr>
              <a:t>These will be outlined in a future info-sheet. In this segment we intend to identify the different levels of government and local administration that legislate and regulate the business community in your territory.  </a:t>
            </a:r>
            <a:endParaRPr lang="en-US" sz="2800" dirty="0"/>
          </a:p>
        </p:txBody>
      </p:sp>
      <p:sp>
        <p:nvSpPr>
          <p:cNvPr id="5" name="Rectangle 4">
            <a:extLst>
              <a:ext uri="{FF2B5EF4-FFF2-40B4-BE49-F238E27FC236}">
                <a16:creationId xmlns:a16="http://schemas.microsoft.com/office/drawing/2014/main" id="{56AB3C92-2F2F-4F28-A9CB-71B50ACBA852}"/>
              </a:ext>
            </a:extLst>
          </p:cNvPr>
          <p:cNvSpPr/>
          <p:nvPr/>
        </p:nvSpPr>
        <p:spPr>
          <a:xfrm>
            <a:off x="4617720" y="3429000"/>
            <a:ext cx="7839456" cy="2246769"/>
          </a:xfrm>
          <a:prstGeom prst="rect">
            <a:avLst/>
          </a:prstGeom>
        </p:spPr>
        <p:txBody>
          <a:bodyPr wrap="square">
            <a:spAutoFit/>
          </a:bodyPr>
          <a:lstStyle/>
          <a:p>
            <a:pPr fontAlgn="base">
              <a:buFont typeface="Arial" panose="020B0604020202020204" pitchFamily="34" charset="0"/>
              <a:buChar char="•"/>
            </a:pPr>
            <a:r>
              <a:rPr lang="en-CA" sz="2800" dirty="0">
                <a:solidFill>
                  <a:srgbClr val="000000"/>
                </a:solidFill>
                <a:latin typeface="Calibri" panose="020F0502020204030204" pitchFamily="34" charset="0"/>
              </a:rPr>
              <a:t>What are the regulations and laws (federal, provincial or municipal) that apply to my sector of activity? </a:t>
            </a:r>
          </a:p>
          <a:p>
            <a:pPr fontAlgn="base">
              <a:buFont typeface="Arial" panose="020B0604020202020204" pitchFamily="34" charset="0"/>
              <a:buChar char="•"/>
            </a:pPr>
            <a:r>
              <a:rPr lang="en-CA" sz="2800" dirty="0">
                <a:solidFill>
                  <a:srgbClr val="000000"/>
                </a:solidFill>
                <a:latin typeface="Calibri" panose="020F0502020204030204" pitchFamily="34" charset="0"/>
              </a:rPr>
              <a:t>Is there Small Business Support Program?  </a:t>
            </a:r>
          </a:p>
          <a:p>
            <a:pPr fontAlgn="base">
              <a:buFont typeface="Arial" panose="020B0604020202020204" pitchFamily="34" charset="0"/>
              <a:buChar char="•"/>
            </a:pPr>
            <a:r>
              <a:rPr lang="en-CA" sz="2800" dirty="0">
                <a:solidFill>
                  <a:srgbClr val="000000"/>
                </a:solidFill>
                <a:latin typeface="Calibri" panose="020F0502020204030204" pitchFamily="34" charset="0"/>
              </a:rPr>
              <a:t>And am I eligible for these programs? </a:t>
            </a:r>
          </a:p>
        </p:txBody>
      </p:sp>
    </p:spTree>
    <p:extLst>
      <p:ext uri="{BB962C8B-B14F-4D97-AF65-F5344CB8AC3E}">
        <p14:creationId xmlns:p14="http://schemas.microsoft.com/office/powerpoint/2010/main" val="110203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D52B6E-103A-422C-8DA9-64D547E7E8F0}"/>
              </a:ext>
            </a:extLst>
          </p:cNvPr>
          <p:cNvSpPr/>
          <p:nvPr/>
        </p:nvSpPr>
        <p:spPr>
          <a:xfrm>
            <a:off x="1491996" y="146304"/>
            <a:ext cx="11148060" cy="830997"/>
          </a:xfrm>
          <a:prstGeom prst="rect">
            <a:avLst/>
          </a:prstGeom>
        </p:spPr>
        <p:txBody>
          <a:bodyPr wrap="square">
            <a:spAutoFit/>
          </a:bodyPr>
          <a:lstStyle/>
          <a:p>
            <a:r>
              <a:rPr lang="en-CA" sz="4800" b="1" dirty="0">
                <a:solidFill>
                  <a:srgbClr val="000000"/>
                </a:solidFill>
                <a:latin typeface="Arial" panose="020B0604020202020204" pitchFamily="34" charset="0"/>
                <a:cs typeface="Arial" panose="020B0604020202020204" pitchFamily="34" charset="0"/>
              </a:rPr>
              <a:t>Who Are My Partners/Network?</a:t>
            </a:r>
            <a:r>
              <a:rPr lang="en-CA" sz="4800" dirty="0">
                <a:solidFill>
                  <a:srgbClr val="000000"/>
                </a:solidFill>
                <a:latin typeface="Arial" panose="020B0604020202020204" pitchFamily="34" charset="0"/>
                <a:cs typeface="Arial" panose="020B0604020202020204" pitchFamily="34" charset="0"/>
              </a:rPr>
              <a:t> </a:t>
            </a:r>
            <a:endParaRPr lang="en-US" sz="4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4E125C0-4001-4367-A25E-79A7366B5D65}"/>
              </a:ext>
            </a:extLst>
          </p:cNvPr>
          <p:cNvSpPr/>
          <p:nvPr/>
        </p:nvSpPr>
        <p:spPr>
          <a:xfrm>
            <a:off x="164592" y="1242245"/>
            <a:ext cx="11027664" cy="1569660"/>
          </a:xfrm>
          <a:prstGeom prst="rect">
            <a:avLst/>
          </a:prstGeom>
        </p:spPr>
        <p:txBody>
          <a:bodyPr wrap="square">
            <a:spAutoFit/>
          </a:bodyPr>
          <a:lstStyle/>
          <a:p>
            <a:r>
              <a:rPr lang="en-CA" sz="2400" dirty="0">
                <a:solidFill>
                  <a:srgbClr val="000000"/>
                </a:solidFill>
                <a:latin typeface="Calibri" panose="020F0502020204030204" pitchFamily="34" charset="0"/>
              </a:rPr>
              <a:t>Do you have potential allies? Anyone starting their own business needs to know where to get help. By creating a list of contacts, you set up a support network. Surround yourself with people you can ask for advice on the responsibilities and challenges you will face in your business. </a:t>
            </a:r>
            <a:endParaRPr lang="en-US" sz="2400" dirty="0"/>
          </a:p>
        </p:txBody>
      </p:sp>
      <p:sp>
        <p:nvSpPr>
          <p:cNvPr id="4" name="Rectangle 3">
            <a:extLst>
              <a:ext uri="{FF2B5EF4-FFF2-40B4-BE49-F238E27FC236}">
                <a16:creationId xmlns:a16="http://schemas.microsoft.com/office/drawing/2014/main" id="{5510D228-B877-4C6A-9F8F-FF637BDEC78F}"/>
              </a:ext>
            </a:extLst>
          </p:cNvPr>
          <p:cNvSpPr/>
          <p:nvPr/>
        </p:nvSpPr>
        <p:spPr>
          <a:xfrm>
            <a:off x="3686556" y="4158735"/>
            <a:ext cx="8383524" cy="461665"/>
          </a:xfrm>
          <a:prstGeom prst="rect">
            <a:avLst/>
          </a:prstGeom>
        </p:spPr>
        <p:txBody>
          <a:bodyPr wrap="square">
            <a:spAutoFit/>
          </a:bodyPr>
          <a:lstStyle/>
          <a:p>
            <a:pPr lvl="1" fontAlgn="base">
              <a:buFont typeface="Arial" panose="020B0604020202020204" pitchFamily="34" charset="0"/>
              <a:buChar char="•"/>
            </a:pPr>
            <a:r>
              <a:rPr lang="en-CA" sz="2400" dirty="0">
                <a:solidFill>
                  <a:srgbClr val="000000"/>
                </a:solidFill>
                <a:latin typeface="Calibri" panose="020F0502020204030204" pitchFamily="34" charset="0"/>
              </a:rPr>
              <a:t>Is there anyone who can </a:t>
            </a:r>
            <a:r>
              <a:rPr lang="en-CA" sz="2400" dirty="0">
                <a:solidFill>
                  <a:srgbClr val="000000"/>
                </a:solidFill>
                <a:latin typeface="Calibri" panose="020F0502020204030204" pitchFamily="34" charset="0"/>
                <a:hlinkClick r:id="rId2" action="ppaction://hlinksldjump" tooltip="Every business needs advice both when starting out or planning an expansion. Mentors are individuals who are willing to give you the benefit of their experience, to help and advise you to make the right decisions."/>
              </a:rPr>
              <a:t>mentor</a:t>
            </a:r>
            <a:r>
              <a:rPr lang="en-CA" sz="2400" dirty="0">
                <a:solidFill>
                  <a:srgbClr val="000000"/>
                </a:solidFill>
                <a:latin typeface="Calibri" panose="020F0502020204030204" pitchFamily="34" charset="0"/>
              </a:rPr>
              <a:t> you and your business?</a:t>
            </a:r>
          </a:p>
        </p:txBody>
      </p:sp>
      <p:sp>
        <p:nvSpPr>
          <p:cNvPr id="5" name="Rectangle 4">
            <a:extLst>
              <a:ext uri="{FF2B5EF4-FFF2-40B4-BE49-F238E27FC236}">
                <a16:creationId xmlns:a16="http://schemas.microsoft.com/office/drawing/2014/main" id="{0AB33D2B-03A0-4660-B590-18ADAC2C08BB}"/>
              </a:ext>
            </a:extLst>
          </p:cNvPr>
          <p:cNvSpPr/>
          <p:nvPr/>
        </p:nvSpPr>
        <p:spPr>
          <a:xfrm>
            <a:off x="1491996" y="2866073"/>
            <a:ext cx="10668000" cy="830997"/>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Calibri" panose="020F0502020204030204" pitchFamily="34" charset="0"/>
              </a:rPr>
              <a:t>Are there any business networks in my area? Who are they? What are their assignments and role in my project? </a:t>
            </a:r>
          </a:p>
        </p:txBody>
      </p:sp>
      <p:sp>
        <p:nvSpPr>
          <p:cNvPr id="6" name="Rectangle 5">
            <a:extLst>
              <a:ext uri="{FF2B5EF4-FFF2-40B4-BE49-F238E27FC236}">
                <a16:creationId xmlns:a16="http://schemas.microsoft.com/office/drawing/2014/main" id="{B6B8CB38-F7A9-4896-AC4C-A049FBE8FF42}"/>
              </a:ext>
            </a:extLst>
          </p:cNvPr>
          <p:cNvSpPr/>
          <p:nvPr/>
        </p:nvSpPr>
        <p:spPr>
          <a:xfrm>
            <a:off x="2802186" y="3697070"/>
            <a:ext cx="8527679" cy="461665"/>
          </a:xfrm>
          <a:prstGeom prst="rect">
            <a:avLst/>
          </a:prstGeom>
        </p:spPr>
        <p:txBody>
          <a:bodyPr wrap="square">
            <a:spAutoFit/>
          </a:bodyPr>
          <a:lstStyle/>
          <a:p>
            <a:pPr lvl="1" fontAlgn="base">
              <a:buFont typeface="Arial" panose="020B0604020202020204" pitchFamily="34" charset="0"/>
              <a:buChar char="•"/>
            </a:pPr>
            <a:r>
              <a:rPr lang="en-CA" sz="2400" dirty="0">
                <a:solidFill>
                  <a:srgbClr val="000000"/>
                </a:solidFill>
                <a:latin typeface="Calibri" panose="020F0502020204030204" pitchFamily="34" charset="0"/>
              </a:rPr>
              <a:t>How can they help me to reach my goal? </a:t>
            </a:r>
          </a:p>
        </p:txBody>
      </p:sp>
      <p:pic>
        <p:nvPicPr>
          <p:cNvPr id="8" name="Picture 7">
            <a:extLst>
              <a:ext uri="{FF2B5EF4-FFF2-40B4-BE49-F238E27FC236}">
                <a16:creationId xmlns:a16="http://schemas.microsoft.com/office/drawing/2014/main" id="{629EA5AD-10F2-4200-8C25-074B82808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1984">
            <a:off x="129314" y="4174011"/>
            <a:ext cx="4565904" cy="2282952"/>
          </a:xfrm>
          <a:prstGeom prst="roundRect">
            <a:avLst>
              <a:gd name="adj" fmla="val 18932"/>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0804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269E-AD84-48AB-B1FE-1CF4B8382A3B}"/>
              </a:ext>
            </a:extLst>
          </p:cNvPr>
          <p:cNvSpPr>
            <a:spLocks noGrp="1"/>
          </p:cNvSpPr>
          <p:nvPr>
            <p:ph type="title"/>
          </p:nvPr>
        </p:nvSpPr>
        <p:spPr/>
        <p:txBody>
          <a:bodyPr>
            <a:noAutofit/>
          </a:bodyPr>
          <a:lstStyle/>
          <a:p>
            <a:pPr algn="ctr"/>
            <a:r>
              <a:rPr lang="en-CA" sz="4800" b="1" dirty="0">
                <a:latin typeface="Arial" panose="020B0604020202020204" pitchFamily="34" charset="0"/>
                <a:cs typeface="Arial" panose="020B0604020202020204" pitchFamily="34" charset="0"/>
              </a:rPr>
              <a:t>What Are The Available Technologies? </a:t>
            </a:r>
            <a:endParaRPr lang="en-US" sz="4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F576FC5-D92D-4820-99F0-9C956A9E7985}"/>
              </a:ext>
            </a:extLst>
          </p:cNvPr>
          <p:cNvSpPr/>
          <p:nvPr/>
        </p:nvSpPr>
        <p:spPr>
          <a:xfrm>
            <a:off x="393192" y="1837944"/>
            <a:ext cx="11576304" cy="1384995"/>
          </a:xfrm>
          <a:prstGeom prst="rect">
            <a:avLst/>
          </a:prstGeom>
        </p:spPr>
        <p:txBody>
          <a:bodyPr wrap="square">
            <a:spAutoFit/>
          </a:bodyPr>
          <a:lstStyle/>
          <a:p>
            <a:r>
              <a:rPr lang="en-CA" sz="2800" dirty="0">
                <a:solidFill>
                  <a:srgbClr val="000000"/>
                </a:solidFill>
                <a:latin typeface="Calibri" panose="020F0502020204030204" pitchFamily="34" charset="0"/>
              </a:rPr>
              <a:t>There are a large number of technologies that small businesses need such as the internet, a computer, a scanner, etc. Even if you cannot afford the latest technology, you still need to ask yourself: </a:t>
            </a:r>
            <a:endParaRPr lang="en-US" sz="2800" dirty="0"/>
          </a:p>
        </p:txBody>
      </p:sp>
      <p:sp>
        <p:nvSpPr>
          <p:cNvPr id="4" name="Rectangle 3">
            <a:extLst>
              <a:ext uri="{FF2B5EF4-FFF2-40B4-BE49-F238E27FC236}">
                <a16:creationId xmlns:a16="http://schemas.microsoft.com/office/drawing/2014/main" id="{1D9A7BBD-814C-438A-B5A8-FC1AF1D1233B}"/>
              </a:ext>
            </a:extLst>
          </p:cNvPr>
          <p:cNvSpPr/>
          <p:nvPr/>
        </p:nvSpPr>
        <p:spPr>
          <a:xfrm>
            <a:off x="292608" y="3221331"/>
            <a:ext cx="5047489" cy="830997"/>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Calibri" panose="020F0502020204030204" pitchFamily="34" charset="0"/>
              </a:rPr>
              <a:t>What are the latest technologies used in my sector? </a:t>
            </a:r>
          </a:p>
        </p:txBody>
      </p:sp>
      <p:sp>
        <p:nvSpPr>
          <p:cNvPr id="5" name="Rectangle 4">
            <a:extLst>
              <a:ext uri="{FF2B5EF4-FFF2-40B4-BE49-F238E27FC236}">
                <a16:creationId xmlns:a16="http://schemas.microsoft.com/office/drawing/2014/main" id="{192BF9FD-5A66-436C-91F1-3EB56B57D847}"/>
              </a:ext>
            </a:extLst>
          </p:cNvPr>
          <p:cNvSpPr/>
          <p:nvPr/>
        </p:nvSpPr>
        <p:spPr>
          <a:xfrm>
            <a:off x="5340097" y="3219563"/>
            <a:ext cx="7242047" cy="830997"/>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Calibri" panose="020F0502020204030204" pitchFamily="34" charset="0"/>
              </a:rPr>
              <a:t>Is it easy to access theses resources and technologies locally?</a:t>
            </a:r>
          </a:p>
        </p:txBody>
      </p:sp>
      <p:pic>
        <p:nvPicPr>
          <p:cNvPr id="7" name="Picture 6">
            <a:extLst>
              <a:ext uri="{FF2B5EF4-FFF2-40B4-BE49-F238E27FC236}">
                <a16:creationId xmlns:a16="http://schemas.microsoft.com/office/drawing/2014/main" id="{B9F887A5-F142-40F7-8CED-952AA4D8A8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2884" y="3700374"/>
            <a:ext cx="3776472" cy="3093618"/>
          </a:xfrm>
          <a:prstGeom prst="roundRect">
            <a:avLst>
              <a:gd name="adj" fmla="val 16667"/>
            </a:avLst>
          </a:prstGeom>
          <a:ln>
            <a:noFill/>
          </a:ln>
          <a:effectLst>
            <a:outerShdw blurRad="76200" dir="13500000" sy="23000" kx="1200000" algn="br" rotWithShape="0">
              <a:prstClr val="black">
                <a:alpha val="2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128B00AE-9A40-4D4D-A343-D661FE367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796" y="3700374"/>
            <a:ext cx="3065396" cy="30653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13569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65CA-F097-4673-BC07-6FE509671C4B}"/>
              </a:ext>
            </a:extLst>
          </p:cNvPr>
          <p:cNvSpPr>
            <a:spLocks noGrp="1"/>
          </p:cNvSpPr>
          <p:nvPr>
            <p:ph type="title"/>
          </p:nvPr>
        </p:nvSpPr>
        <p:spPr/>
        <p:txBody>
          <a:bodyPr>
            <a:normAutofit/>
          </a:bodyPr>
          <a:lstStyle/>
          <a:p>
            <a:pPr algn="ctr"/>
            <a:r>
              <a:rPr lang="en-CA" b="1" dirty="0">
                <a:latin typeface="Arial" panose="020B0604020202020204" pitchFamily="34" charset="0"/>
                <a:cs typeface="Arial" panose="020B0604020202020204" pitchFamily="34" charset="0"/>
              </a:rPr>
              <a:t>What Are The Market Or Industry Trends? </a:t>
            </a:r>
            <a:endParaRPr lang="en-US"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2A58D2E-8EB5-4FCD-AE57-7ECDF72AACA6}"/>
              </a:ext>
            </a:extLst>
          </p:cNvPr>
          <p:cNvSpPr/>
          <p:nvPr/>
        </p:nvSpPr>
        <p:spPr>
          <a:xfrm>
            <a:off x="249936" y="1981123"/>
            <a:ext cx="10814304" cy="461665"/>
          </a:xfrm>
          <a:prstGeom prst="rect">
            <a:avLst/>
          </a:prstGeom>
        </p:spPr>
        <p:txBody>
          <a:bodyPr wrap="square">
            <a:spAutoFit/>
          </a:bodyPr>
          <a:lstStyle/>
          <a:p>
            <a:r>
              <a:rPr lang="en-CA" sz="2400">
                <a:solidFill>
                  <a:srgbClr val="222222"/>
                </a:solidFill>
                <a:latin typeface="Calibri" panose="020F0502020204030204" pitchFamily="34" charset="0"/>
              </a:rPr>
              <a:t>You also need to examine the past, present and future growth of your industry.</a:t>
            </a:r>
            <a:r>
              <a:rPr lang="en-CA" sz="2400">
                <a:solidFill>
                  <a:srgbClr val="000000"/>
                </a:solidFill>
                <a:latin typeface="Calibri" panose="020F0502020204030204" pitchFamily="34" charset="0"/>
              </a:rPr>
              <a:t> </a:t>
            </a:r>
            <a:endParaRPr lang="en-US" sz="2400" dirty="0"/>
          </a:p>
        </p:txBody>
      </p:sp>
      <p:sp>
        <p:nvSpPr>
          <p:cNvPr id="4" name="Rectangle 3">
            <a:extLst>
              <a:ext uri="{FF2B5EF4-FFF2-40B4-BE49-F238E27FC236}">
                <a16:creationId xmlns:a16="http://schemas.microsoft.com/office/drawing/2014/main" id="{9744110F-A0E8-4942-92FE-8C9A64F8A68B}"/>
              </a:ext>
            </a:extLst>
          </p:cNvPr>
          <p:cNvSpPr/>
          <p:nvPr/>
        </p:nvSpPr>
        <p:spPr>
          <a:xfrm>
            <a:off x="457200" y="2845553"/>
            <a:ext cx="7397496" cy="830997"/>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Calibri" panose="020F0502020204030204" pitchFamily="34" charset="0"/>
              </a:rPr>
              <a:t>Was my sector growing in the last past years?  </a:t>
            </a:r>
          </a:p>
          <a:p>
            <a:pPr fontAlgn="base">
              <a:buFont typeface="Arial" panose="020B0604020202020204" pitchFamily="34" charset="0"/>
              <a:buChar char="•"/>
            </a:pPr>
            <a:r>
              <a:rPr lang="en-CA" sz="2400" dirty="0">
                <a:solidFill>
                  <a:srgbClr val="000000"/>
                </a:solidFill>
                <a:latin typeface="Calibri" panose="020F0502020204030204" pitchFamily="34" charset="0"/>
              </a:rPr>
              <a:t>How will it be in 5 years? </a:t>
            </a:r>
          </a:p>
        </p:txBody>
      </p:sp>
      <p:sp>
        <p:nvSpPr>
          <p:cNvPr id="5" name="Rectangle 4">
            <a:extLst>
              <a:ext uri="{FF2B5EF4-FFF2-40B4-BE49-F238E27FC236}">
                <a16:creationId xmlns:a16="http://schemas.microsoft.com/office/drawing/2014/main" id="{BB69CBC3-EBA5-4C78-82F3-75C712BA1E3D}"/>
              </a:ext>
            </a:extLst>
          </p:cNvPr>
          <p:cNvSpPr/>
          <p:nvPr/>
        </p:nvSpPr>
        <p:spPr>
          <a:xfrm>
            <a:off x="6864842" y="2841263"/>
            <a:ext cx="4418853" cy="461665"/>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Calibri" panose="020F0502020204030204" pitchFamily="34" charset="0"/>
              </a:rPr>
              <a:t>How is it doing now? </a:t>
            </a:r>
          </a:p>
        </p:txBody>
      </p:sp>
      <p:sp>
        <p:nvSpPr>
          <p:cNvPr id="6" name="Rectangle 5">
            <a:extLst>
              <a:ext uri="{FF2B5EF4-FFF2-40B4-BE49-F238E27FC236}">
                <a16:creationId xmlns:a16="http://schemas.microsoft.com/office/drawing/2014/main" id="{09D3E234-7E63-4161-8ABF-F74F8D202C11}"/>
              </a:ext>
            </a:extLst>
          </p:cNvPr>
          <p:cNvSpPr/>
          <p:nvPr/>
        </p:nvSpPr>
        <p:spPr>
          <a:xfrm>
            <a:off x="6864842" y="3215303"/>
            <a:ext cx="5327157" cy="461665"/>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Calibri" panose="020F0502020204030204" pitchFamily="34" charset="0"/>
              </a:rPr>
              <a:t>Is there a high seasonality of demand? </a:t>
            </a:r>
          </a:p>
        </p:txBody>
      </p:sp>
      <p:sp>
        <p:nvSpPr>
          <p:cNvPr id="7" name="Rectangle 6">
            <a:extLst>
              <a:ext uri="{FF2B5EF4-FFF2-40B4-BE49-F238E27FC236}">
                <a16:creationId xmlns:a16="http://schemas.microsoft.com/office/drawing/2014/main" id="{39EF37AB-FFD6-4BE0-A431-FBAF0760DEE8}"/>
              </a:ext>
            </a:extLst>
          </p:cNvPr>
          <p:cNvSpPr/>
          <p:nvPr/>
        </p:nvSpPr>
        <p:spPr>
          <a:xfrm>
            <a:off x="1807464" y="3966985"/>
            <a:ext cx="8577072" cy="461665"/>
          </a:xfrm>
          <a:prstGeom prst="rect">
            <a:avLst/>
          </a:prstGeom>
        </p:spPr>
        <p:txBody>
          <a:bodyPr wrap="square">
            <a:spAutoFit/>
          </a:bodyPr>
          <a:lstStyle/>
          <a:p>
            <a:r>
              <a:rPr lang="en-CA" sz="2400" dirty="0">
                <a:solidFill>
                  <a:srgbClr val="000000"/>
                </a:solidFill>
                <a:latin typeface="Calibri" panose="020F0502020204030204" pitchFamily="34" charset="0"/>
              </a:rPr>
              <a:t>To help you, sector studies are available on government websites.</a:t>
            </a:r>
            <a:endParaRPr lang="en-US" sz="2400" dirty="0"/>
          </a:p>
        </p:txBody>
      </p:sp>
      <p:pic>
        <p:nvPicPr>
          <p:cNvPr id="9" name="Picture 8">
            <a:extLst>
              <a:ext uri="{FF2B5EF4-FFF2-40B4-BE49-F238E27FC236}">
                <a16:creationId xmlns:a16="http://schemas.microsoft.com/office/drawing/2014/main" id="{4FFE561F-9A6A-494F-83B9-1050D2DDE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10693">
            <a:off x="694944" y="4449892"/>
            <a:ext cx="2225040" cy="2225040"/>
          </a:xfrm>
          <a:prstGeom prst="rect">
            <a:avLst/>
          </a:prstGeom>
          <a:solidFill>
            <a:srgbClr val="FFFFFF">
              <a:shade val="85000"/>
            </a:srgbClr>
          </a:solidFill>
          <a:ln w="19050"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31A3C85A-1A60-48BD-B1D4-90A06D103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754" y="4533712"/>
            <a:ext cx="3654352" cy="2057400"/>
          </a:xfrm>
          <a:prstGeom prst="rect">
            <a:avLst/>
          </a:prstGeom>
          <a:ln w="3175">
            <a:solidFill>
              <a:schemeClr val="tx1"/>
            </a:solidFill>
          </a:ln>
          <a:effectLst>
            <a:glow rad="63500">
              <a:schemeClr val="accent1">
                <a:satMod val="175000"/>
                <a:alpha val="40000"/>
              </a:schemeClr>
            </a:glow>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16865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3186</TotalTime>
  <Words>826</Words>
  <Application>Microsoft Office PowerPoint</Application>
  <PresentationFormat>Widescreen</PresentationFormat>
  <Paragraphs>149</Paragraphs>
  <Slides>34</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Cooper Black</vt:lpstr>
      <vt:lpstr>Segoe UI</vt:lpstr>
      <vt:lpstr>Office Theme</vt:lpstr>
      <vt:lpstr>Entrepreneur Local Learning Centers</vt:lpstr>
      <vt:lpstr>Seminar 4: BUSINESS ENVIRONMENT </vt:lpstr>
      <vt:lpstr>Who Are My Clients? </vt:lpstr>
      <vt:lpstr>Who is My Competition? </vt:lpstr>
      <vt:lpstr>Who are my Suppliers? </vt:lpstr>
      <vt:lpstr>What Are The Rules And Policies In My Territory? </vt:lpstr>
      <vt:lpstr>PowerPoint Presentation</vt:lpstr>
      <vt:lpstr>What Are The Available Technologies? </vt:lpstr>
      <vt:lpstr>What Are The Market Or Industry Trends? </vt:lpstr>
      <vt:lpstr>Are There Any Social And Cultural Factors I Need To Consider? </vt:lpstr>
      <vt:lpstr>Are There Any Social And Cultural Factors I Need To Consider? </vt:lpstr>
      <vt:lpstr>What Is A Client?</vt:lpstr>
      <vt:lpstr>Defining A Client</vt:lpstr>
      <vt:lpstr>SELF-EVALUATION </vt:lpstr>
      <vt:lpstr>PowerPoint Presentation</vt:lpstr>
      <vt:lpstr>PowerPoint Presentation</vt:lpstr>
      <vt:lpstr>PowerPoint Presentation</vt:lpstr>
      <vt:lpstr>PowerPoint Presentation</vt:lpstr>
      <vt:lpstr>What is Business Networking?</vt:lpstr>
      <vt:lpstr>The Many Faces of Business Networking</vt:lpstr>
      <vt:lpstr>PowerPoint Presentation</vt:lpstr>
      <vt:lpstr>PowerPoint Presentation</vt:lpstr>
      <vt:lpstr>PowerPoint Presentation</vt:lpstr>
      <vt:lpstr>PowerPoint Presentation</vt:lpstr>
      <vt:lpstr>PowerPoint Presentation</vt:lpstr>
      <vt:lpstr>How to Network in Business – 5 Networking Tips</vt:lpstr>
      <vt:lpstr>The 5 Ups of Networking</vt:lpstr>
      <vt:lpstr>SELF-EVALUATION</vt:lpstr>
      <vt:lpstr>PowerPoint Presentation</vt:lpstr>
      <vt:lpstr>PowerPoint Presentation</vt:lpstr>
      <vt:lpstr>PowerPoint Presentation</vt:lpstr>
      <vt:lpstr>PowerPoint Presentation</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ENVIRONMENT</dc:title>
  <dc:creator>Keilan Baker</dc:creator>
  <cp:lastModifiedBy>Dave McMullen</cp:lastModifiedBy>
  <cp:revision>31</cp:revision>
  <dcterms:created xsi:type="dcterms:W3CDTF">2020-02-23T20:53:52Z</dcterms:created>
  <dcterms:modified xsi:type="dcterms:W3CDTF">2020-08-18T16:43:40Z</dcterms:modified>
</cp:coreProperties>
</file>