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03" r:id="rId2"/>
    <p:sldId id="306"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44" r:id="rId19"/>
    <p:sldId id="322" r:id="rId20"/>
    <p:sldId id="323" r:id="rId21"/>
    <p:sldId id="324" r:id="rId22"/>
    <p:sldId id="325" r:id="rId23"/>
    <p:sldId id="326" r:id="rId24"/>
    <p:sldId id="327" r:id="rId25"/>
    <p:sldId id="328" r:id="rId26"/>
    <p:sldId id="329" r:id="rId27"/>
    <p:sldId id="330" r:id="rId28"/>
    <p:sldId id="331" r:id="rId29"/>
    <p:sldId id="332" r:id="rId30"/>
    <p:sldId id="333" r:id="rId31"/>
    <p:sldId id="334" r:id="rId32"/>
    <p:sldId id="335" r:id="rId33"/>
    <p:sldId id="336" r:id="rId34"/>
    <p:sldId id="337" r:id="rId35"/>
    <p:sldId id="338" r:id="rId36"/>
    <p:sldId id="339" r:id="rId37"/>
    <p:sldId id="340" r:id="rId38"/>
    <p:sldId id="341" r:id="rId39"/>
    <p:sldId id="342" r:id="rId40"/>
    <p:sldId id="34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ilan Baker" initials="KB" lastIdx="1" clrIdx="0">
    <p:extLst>
      <p:ext uri="{19B8F6BF-5375-455C-9EA6-DF929625EA0E}">
        <p15:presenceInfo xmlns:p15="http://schemas.microsoft.com/office/powerpoint/2012/main" userId="f55a0ce9be160cb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09" d="100"/>
          <a:sy n="109" d="100"/>
        </p:scale>
        <p:origin x="5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2-27T16:57:01.866" idx="1">
    <p:pos x="6676" y="588"/>
    <p:text>My answers for these two could be wrong.</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2C8F48-5462-4B02-97FA-789EDC0024E0}" type="datetimeFigureOut">
              <a:rPr lang="en-CA" smtClean="0"/>
              <a:t>2020-08-18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94360B-7A94-44DD-B683-92356DB8616A}" type="slidenum">
              <a:rPr lang="en-CA" smtClean="0"/>
              <a:t>‹#›</a:t>
            </a:fld>
            <a:endParaRPr lang="en-CA"/>
          </a:p>
        </p:txBody>
      </p:sp>
    </p:spTree>
    <p:extLst>
      <p:ext uri="{BB962C8B-B14F-4D97-AF65-F5344CB8AC3E}">
        <p14:creationId xmlns:p14="http://schemas.microsoft.com/office/powerpoint/2010/main" val="4270969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893C85-EB2E-4318-901C-A3AB50D25613}"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Tree>
    <p:extLst>
      <p:ext uri="{BB962C8B-B14F-4D97-AF65-F5344CB8AC3E}">
        <p14:creationId xmlns:p14="http://schemas.microsoft.com/office/powerpoint/2010/main" val="2092953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3CB16-0562-4204-9BD8-6E49AA5574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415324-6EB2-46F5-B1DD-D02A4915C1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5735A9-DC2F-4982-99E5-D2B5BB984AC9}"/>
              </a:ext>
            </a:extLst>
          </p:cNvPr>
          <p:cNvSpPr>
            <a:spLocks noGrp="1"/>
          </p:cNvSpPr>
          <p:nvPr>
            <p:ph type="dt" sz="half" idx="10"/>
          </p:nvPr>
        </p:nvSpPr>
        <p:spPr/>
        <p:txBody>
          <a:bodyPr/>
          <a:lstStyle/>
          <a:p>
            <a:fld id="{8F3EA0EA-0F34-4D3E-9EBA-E82C81168DE0}" type="datetimeFigureOut">
              <a:rPr lang="en-US" smtClean="0"/>
              <a:t>8/18/2020</a:t>
            </a:fld>
            <a:endParaRPr lang="en-US"/>
          </a:p>
        </p:txBody>
      </p:sp>
      <p:sp>
        <p:nvSpPr>
          <p:cNvPr id="5" name="Footer Placeholder 4">
            <a:extLst>
              <a:ext uri="{FF2B5EF4-FFF2-40B4-BE49-F238E27FC236}">
                <a16:creationId xmlns:a16="http://schemas.microsoft.com/office/drawing/2014/main" id="{F01C9576-6BA5-4CFC-9302-3C5A4A171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0EA4CC-9C9E-45DB-B71C-5B5994EB8F6B}"/>
              </a:ext>
            </a:extLst>
          </p:cNvPr>
          <p:cNvSpPr>
            <a:spLocks noGrp="1"/>
          </p:cNvSpPr>
          <p:nvPr>
            <p:ph type="sldNum" sz="quarter" idx="12"/>
          </p:nvPr>
        </p:nvSpPr>
        <p:spPr/>
        <p:txBody>
          <a:bodyPr/>
          <a:lstStyle/>
          <a:p>
            <a:fld id="{43110E76-1842-472F-9FC8-39DA92FC77BF}" type="slidenum">
              <a:rPr lang="en-US" smtClean="0"/>
              <a:t>‹#›</a:t>
            </a:fld>
            <a:endParaRPr lang="en-US"/>
          </a:p>
        </p:txBody>
      </p:sp>
    </p:spTree>
    <p:extLst>
      <p:ext uri="{BB962C8B-B14F-4D97-AF65-F5344CB8AC3E}">
        <p14:creationId xmlns:p14="http://schemas.microsoft.com/office/powerpoint/2010/main" val="2615521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015EA-D46E-42F5-8B87-4D2478B43E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5BE7E-1B92-4872-B317-5E3A169F3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F1895F-978D-43D3-922C-4EF3F6FF2EA3}"/>
              </a:ext>
            </a:extLst>
          </p:cNvPr>
          <p:cNvSpPr>
            <a:spLocks noGrp="1"/>
          </p:cNvSpPr>
          <p:nvPr>
            <p:ph type="dt" sz="half" idx="10"/>
          </p:nvPr>
        </p:nvSpPr>
        <p:spPr/>
        <p:txBody>
          <a:bodyPr/>
          <a:lstStyle/>
          <a:p>
            <a:fld id="{8F3EA0EA-0F34-4D3E-9EBA-E82C81168DE0}" type="datetimeFigureOut">
              <a:rPr lang="en-US" smtClean="0"/>
              <a:t>8/18/2020</a:t>
            </a:fld>
            <a:endParaRPr lang="en-US"/>
          </a:p>
        </p:txBody>
      </p:sp>
      <p:sp>
        <p:nvSpPr>
          <p:cNvPr id="5" name="Footer Placeholder 4">
            <a:extLst>
              <a:ext uri="{FF2B5EF4-FFF2-40B4-BE49-F238E27FC236}">
                <a16:creationId xmlns:a16="http://schemas.microsoft.com/office/drawing/2014/main" id="{D4C9D880-93D7-4B88-98E5-C65AB4402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6C6DC1-0D39-4756-A266-8A5CDC3708A5}"/>
              </a:ext>
            </a:extLst>
          </p:cNvPr>
          <p:cNvSpPr>
            <a:spLocks noGrp="1"/>
          </p:cNvSpPr>
          <p:nvPr>
            <p:ph type="sldNum" sz="quarter" idx="12"/>
          </p:nvPr>
        </p:nvSpPr>
        <p:spPr/>
        <p:txBody>
          <a:bodyPr/>
          <a:lstStyle/>
          <a:p>
            <a:fld id="{43110E76-1842-472F-9FC8-39DA92FC77BF}" type="slidenum">
              <a:rPr lang="en-US" smtClean="0"/>
              <a:t>‹#›</a:t>
            </a:fld>
            <a:endParaRPr lang="en-US"/>
          </a:p>
        </p:txBody>
      </p:sp>
    </p:spTree>
    <p:extLst>
      <p:ext uri="{BB962C8B-B14F-4D97-AF65-F5344CB8AC3E}">
        <p14:creationId xmlns:p14="http://schemas.microsoft.com/office/powerpoint/2010/main" val="157457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D6033F-1497-4C26-BF09-ED09FBDFE3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1E8A4B-B971-49DD-8A52-E39ADC094D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F596A2-6937-4EA8-AFC3-E9A42E461C31}"/>
              </a:ext>
            </a:extLst>
          </p:cNvPr>
          <p:cNvSpPr>
            <a:spLocks noGrp="1"/>
          </p:cNvSpPr>
          <p:nvPr>
            <p:ph type="dt" sz="half" idx="10"/>
          </p:nvPr>
        </p:nvSpPr>
        <p:spPr/>
        <p:txBody>
          <a:bodyPr/>
          <a:lstStyle/>
          <a:p>
            <a:fld id="{8F3EA0EA-0F34-4D3E-9EBA-E82C81168DE0}" type="datetimeFigureOut">
              <a:rPr lang="en-US" smtClean="0"/>
              <a:t>8/18/2020</a:t>
            </a:fld>
            <a:endParaRPr lang="en-US"/>
          </a:p>
        </p:txBody>
      </p:sp>
      <p:sp>
        <p:nvSpPr>
          <p:cNvPr id="5" name="Footer Placeholder 4">
            <a:extLst>
              <a:ext uri="{FF2B5EF4-FFF2-40B4-BE49-F238E27FC236}">
                <a16:creationId xmlns:a16="http://schemas.microsoft.com/office/drawing/2014/main" id="{3871B37E-1662-4C96-AAA3-7E12BE47C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FDC9F2-E748-487D-ADDC-72B26752D3EE}"/>
              </a:ext>
            </a:extLst>
          </p:cNvPr>
          <p:cNvSpPr>
            <a:spLocks noGrp="1"/>
          </p:cNvSpPr>
          <p:nvPr>
            <p:ph type="sldNum" sz="quarter" idx="12"/>
          </p:nvPr>
        </p:nvSpPr>
        <p:spPr/>
        <p:txBody>
          <a:bodyPr/>
          <a:lstStyle/>
          <a:p>
            <a:fld id="{43110E76-1842-472F-9FC8-39DA92FC77BF}" type="slidenum">
              <a:rPr lang="en-US" smtClean="0"/>
              <a:t>‹#›</a:t>
            </a:fld>
            <a:endParaRPr lang="en-US"/>
          </a:p>
        </p:txBody>
      </p:sp>
    </p:spTree>
    <p:extLst>
      <p:ext uri="{BB962C8B-B14F-4D97-AF65-F5344CB8AC3E}">
        <p14:creationId xmlns:p14="http://schemas.microsoft.com/office/powerpoint/2010/main" val="174032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DB16B-9C0E-4BCB-B418-D72D22B8D9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57EC34-D2B4-4B0F-9326-148C0B025F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69D7FF-E2A8-4DF2-B928-595DF3E71F85}"/>
              </a:ext>
            </a:extLst>
          </p:cNvPr>
          <p:cNvSpPr>
            <a:spLocks noGrp="1"/>
          </p:cNvSpPr>
          <p:nvPr>
            <p:ph type="dt" sz="half" idx="10"/>
          </p:nvPr>
        </p:nvSpPr>
        <p:spPr/>
        <p:txBody>
          <a:bodyPr/>
          <a:lstStyle/>
          <a:p>
            <a:fld id="{8F3EA0EA-0F34-4D3E-9EBA-E82C81168DE0}" type="datetimeFigureOut">
              <a:rPr lang="en-US" smtClean="0"/>
              <a:t>8/18/2020</a:t>
            </a:fld>
            <a:endParaRPr lang="en-US"/>
          </a:p>
        </p:txBody>
      </p:sp>
      <p:sp>
        <p:nvSpPr>
          <p:cNvPr id="5" name="Footer Placeholder 4">
            <a:extLst>
              <a:ext uri="{FF2B5EF4-FFF2-40B4-BE49-F238E27FC236}">
                <a16:creationId xmlns:a16="http://schemas.microsoft.com/office/drawing/2014/main" id="{8E2E3AF0-B765-4E50-944E-EE30E17CA9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D8AE0-7599-4007-9CCC-F47AC198A2EE}"/>
              </a:ext>
            </a:extLst>
          </p:cNvPr>
          <p:cNvSpPr>
            <a:spLocks noGrp="1"/>
          </p:cNvSpPr>
          <p:nvPr>
            <p:ph type="sldNum" sz="quarter" idx="12"/>
          </p:nvPr>
        </p:nvSpPr>
        <p:spPr/>
        <p:txBody>
          <a:bodyPr/>
          <a:lstStyle/>
          <a:p>
            <a:fld id="{43110E76-1842-472F-9FC8-39DA92FC77BF}" type="slidenum">
              <a:rPr lang="en-US" smtClean="0"/>
              <a:t>‹#›</a:t>
            </a:fld>
            <a:endParaRPr lang="en-US"/>
          </a:p>
        </p:txBody>
      </p:sp>
    </p:spTree>
    <p:extLst>
      <p:ext uri="{BB962C8B-B14F-4D97-AF65-F5344CB8AC3E}">
        <p14:creationId xmlns:p14="http://schemas.microsoft.com/office/powerpoint/2010/main" val="2473813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3D88F-FB61-4745-A5F1-BF87F770CD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21EEA5-D8F0-4C4D-8ADB-0B5C95F41C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19D594-43B4-4F7B-BA71-01A3A439A314}"/>
              </a:ext>
            </a:extLst>
          </p:cNvPr>
          <p:cNvSpPr>
            <a:spLocks noGrp="1"/>
          </p:cNvSpPr>
          <p:nvPr>
            <p:ph type="dt" sz="half" idx="10"/>
          </p:nvPr>
        </p:nvSpPr>
        <p:spPr/>
        <p:txBody>
          <a:bodyPr/>
          <a:lstStyle/>
          <a:p>
            <a:fld id="{8F3EA0EA-0F34-4D3E-9EBA-E82C81168DE0}" type="datetimeFigureOut">
              <a:rPr lang="en-US" smtClean="0"/>
              <a:t>8/18/2020</a:t>
            </a:fld>
            <a:endParaRPr lang="en-US"/>
          </a:p>
        </p:txBody>
      </p:sp>
      <p:sp>
        <p:nvSpPr>
          <p:cNvPr id="5" name="Footer Placeholder 4">
            <a:extLst>
              <a:ext uri="{FF2B5EF4-FFF2-40B4-BE49-F238E27FC236}">
                <a16:creationId xmlns:a16="http://schemas.microsoft.com/office/drawing/2014/main" id="{BB544BE8-AD01-43F0-8C44-7952F39044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0802C-2AD9-4763-846F-F27CC41F075A}"/>
              </a:ext>
            </a:extLst>
          </p:cNvPr>
          <p:cNvSpPr>
            <a:spLocks noGrp="1"/>
          </p:cNvSpPr>
          <p:nvPr>
            <p:ph type="sldNum" sz="quarter" idx="12"/>
          </p:nvPr>
        </p:nvSpPr>
        <p:spPr/>
        <p:txBody>
          <a:bodyPr/>
          <a:lstStyle/>
          <a:p>
            <a:fld id="{43110E76-1842-472F-9FC8-39DA92FC77BF}" type="slidenum">
              <a:rPr lang="en-US" smtClean="0"/>
              <a:t>‹#›</a:t>
            </a:fld>
            <a:endParaRPr lang="en-US"/>
          </a:p>
        </p:txBody>
      </p:sp>
    </p:spTree>
    <p:extLst>
      <p:ext uri="{BB962C8B-B14F-4D97-AF65-F5344CB8AC3E}">
        <p14:creationId xmlns:p14="http://schemas.microsoft.com/office/powerpoint/2010/main" val="2748567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3DACF-2FAD-4A11-B79A-0FA6479A03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B18470-A97A-4844-84A9-C752287269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0F8CFA-C206-40B8-890F-1C6CACCAC7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2DAAC4-9678-485A-AD71-049F1084DB1A}"/>
              </a:ext>
            </a:extLst>
          </p:cNvPr>
          <p:cNvSpPr>
            <a:spLocks noGrp="1"/>
          </p:cNvSpPr>
          <p:nvPr>
            <p:ph type="dt" sz="half" idx="10"/>
          </p:nvPr>
        </p:nvSpPr>
        <p:spPr/>
        <p:txBody>
          <a:bodyPr/>
          <a:lstStyle/>
          <a:p>
            <a:fld id="{8F3EA0EA-0F34-4D3E-9EBA-E82C81168DE0}" type="datetimeFigureOut">
              <a:rPr lang="en-US" smtClean="0"/>
              <a:t>8/18/2020</a:t>
            </a:fld>
            <a:endParaRPr lang="en-US"/>
          </a:p>
        </p:txBody>
      </p:sp>
      <p:sp>
        <p:nvSpPr>
          <p:cNvPr id="6" name="Footer Placeholder 5">
            <a:extLst>
              <a:ext uri="{FF2B5EF4-FFF2-40B4-BE49-F238E27FC236}">
                <a16:creationId xmlns:a16="http://schemas.microsoft.com/office/drawing/2014/main" id="{0933C66F-C193-46F3-B121-DCD6D9DF68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C1B366-FFF2-4BB4-9BAD-F3B988F4DD4C}"/>
              </a:ext>
            </a:extLst>
          </p:cNvPr>
          <p:cNvSpPr>
            <a:spLocks noGrp="1"/>
          </p:cNvSpPr>
          <p:nvPr>
            <p:ph type="sldNum" sz="quarter" idx="12"/>
          </p:nvPr>
        </p:nvSpPr>
        <p:spPr/>
        <p:txBody>
          <a:bodyPr/>
          <a:lstStyle/>
          <a:p>
            <a:fld id="{43110E76-1842-472F-9FC8-39DA92FC77BF}" type="slidenum">
              <a:rPr lang="en-US" smtClean="0"/>
              <a:t>‹#›</a:t>
            </a:fld>
            <a:endParaRPr lang="en-US"/>
          </a:p>
        </p:txBody>
      </p:sp>
    </p:spTree>
    <p:extLst>
      <p:ext uri="{BB962C8B-B14F-4D97-AF65-F5344CB8AC3E}">
        <p14:creationId xmlns:p14="http://schemas.microsoft.com/office/powerpoint/2010/main" val="980855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A9A1C-3F12-4C67-8139-0B2494500F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FD7AC9-269E-4B85-B3AE-2D05E9E11A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29D3B0-A01B-4B9D-802E-BE1207C43E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F356DB-FDAB-4230-AC6F-D534127054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997E3C-D2C3-4C0A-9060-4051328D43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EB9081-A499-4FD1-BA96-64959E7CDB27}"/>
              </a:ext>
            </a:extLst>
          </p:cNvPr>
          <p:cNvSpPr>
            <a:spLocks noGrp="1"/>
          </p:cNvSpPr>
          <p:nvPr>
            <p:ph type="dt" sz="half" idx="10"/>
          </p:nvPr>
        </p:nvSpPr>
        <p:spPr/>
        <p:txBody>
          <a:bodyPr/>
          <a:lstStyle/>
          <a:p>
            <a:fld id="{8F3EA0EA-0F34-4D3E-9EBA-E82C81168DE0}" type="datetimeFigureOut">
              <a:rPr lang="en-US" smtClean="0"/>
              <a:t>8/18/2020</a:t>
            </a:fld>
            <a:endParaRPr lang="en-US"/>
          </a:p>
        </p:txBody>
      </p:sp>
      <p:sp>
        <p:nvSpPr>
          <p:cNvPr id="8" name="Footer Placeholder 7">
            <a:extLst>
              <a:ext uri="{FF2B5EF4-FFF2-40B4-BE49-F238E27FC236}">
                <a16:creationId xmlns:a16="http://schemas.microsoft.com/office/drawing/2014/main" id="{3A634840-846B-49AB-A96E-DE678A29EF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D74460-E1E8-4080-9815-F7B072F32CE8}"/>
              </a:ext>
            </a:extLst>
          </p:cNvPr>
          <p:cNvSpPr>
            <a:spLocks noGrp="1"/>
          </p:cNvSpPr>
          <p:nvPr>
            <p:ph type="sldNum" sz="quarter" idx="12"/>
          </p:nvPr>
        </p:nvSpPr>
        <p:spPr/>
        <p:txBody>
          <a:bodyPr/>
          <a:lstStyle/>
          <a:p>
            <a:fld id="{43110E76-1842-472F-9FC8-39DA92FC77BF}" type="slidenum">
              <a:rPr lang="en-US" smtClean="0"/>
              <a:t>‹#›</a:t>
            </a:fld>
            <a:endParaRPr lang="en-US"/>
          </a:p>
        </p:txBody>
      </p:sp>
    </p:spTree>
    <p:extLst>
      <p:ext uri="{BB962C8B-B14F-4D97-AF65-F5344CB8AC3E}">
        <p14:creationId xmlns:p14="http://schemas.microsoft.com/office/powerpoint/2010/main" val="920853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71983-460C-470D-BC95-041BD8545B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6CA604-F7D4-4B71-9318-31AF5B5F7F79}"/>
              </a:ext>
            </a:extLst>
          </p:cNvPr>
          <p:cNvSpPr>
            <a:spLocks noGrp="1"/>
          </p:cNvSpPr>
          <p:nvPr>
            <p:ph type="dt" sz="half" idx="10"/>
          </p:nvPr>
        </p:nvSpPr>
        <p:spPr/>
        <p:txBody>
          <a:bodyPr/>
          <a:lstStyle/>
          <a:p>
            <a:fld id="{8F3EA0EA-0F34-4D3E-9EBA-E82C81168DE0}" type="datetimeFigureOut">
              <a:rPr lang="en-US" smtClean="0"/>
              <a:t>8/18/2020</a:t>
            </a:fld>
            <a:endParaRPr lang="en-US"/>
          </a:p>
        </p:txBody>
      </p:sp>
      <p:sp>
        <p:nvSpPr>
          <p:cNvPr id="4" name="Footer Placeholder 3">
            <a:extLst>
              <a:ext uri="{FF2B5EF4-FFF2-40B4-BE49-F238E27FC236}">
                <a16:creationId xmlns:a16="http://schemas.microsoft.com/office/drawing/2014/main" id="{38DC028C-0E45-4E6C-A21B-4657C033DD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1D7D56-CEB2-495C-B07D-319E33DC8089}"/>
              </a:ext>
            </a:extLst>
          </p:cNvPr>
          <p:cNvSpPr>
            <a:spLocks noGrp="1"/>
          </p:cNvSpPr>
          <p:nvPr>
            <p:ph type="sldNum" sz="quarter" idx="12"/>
          </p:nvPr>
        </p:nvSpPr>
        <p:spPr/>
        <p:txBody>
          <a:bodyPr/>
          <a:lstStyle/>
          <a:p>
            <a:fld id="{43110E76-1842-472F-9FC8-39DA92FC77BF}" type="slidenum">
              <a:rPr lang="en-US" smtClean="0"/>
              <a:t>‹#›</a:t>
            </a:fld>
            <a:endParaRPr lang="en-US"/>
          </a:p>
        </p:txBody>
      </p:sp>
    </p:spTree>
    <p:extLst>
      <p:ext uri="{BB962C8B-B14F-4D97-AF65-F5344CB8AC3E}">
        <p14:creationId xmlns:p14="http://schemas.microsoft.com/office/powerpoint/2010/main" val="1742068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CC06FA-2755-4655-98B9-602FD8D886AE}"/>
              </a:ext>
            </a:extLst>
          </p:cNvPr>
          <p:cNvSpPr>
            <a:spLocks noGrp="1"/>
          </p:cNvSpPr>
          <p:nvPr>
            <p:ph type="dt" sz="half" idx="10"/>
          </p:nvPr>
        </p:nvSpPr>
        <p:spPr/>
        <p:txBody>
          <a:bodyPr/>
          <a:lstStyle/>
          <a:p>
            <a:fld id="{8F3EA0EA-0F34-4D3E-9EBA-E82C81168DE0}" type="datetimeFigureOut">
              <a:rPr lang="en-US" smtClean="0"/>
              <a:t>8/18/2020</a:t>
            </a:fld>
            <a:endParaRPr lang="en-US"/>
          </a:p>
        </p:txBody>
      </p:sp>
      <p:sp>
        <p:nvSpPr>
          <p:cNvPr id="3" name="Footer Placeholder 2">
            <a:extLst>
              <a:ext uri="{FF2B5EF4-FFF2-40B4-BE49-F238E27FC236}">
                <a16:creationId xmlns:a16="http://schemas.microsoft.com/office/drawing/2014/main" id="{ED07A87D-6825-42B5-AB95-4162A6019E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391FAB-91BE-484C-ACBB-FC06C7E4845B}"/>
              </a:ext>
            </a:extLst>
          </p:cNvPr>
          <p:cNvSpPr>
            <a:spLocks noGrp="1"/>
          </p:cNvSpPr>
          <p:nvPr>
            <p:ph type="sldNum" sz="quarter" idx="12"/>
          </p:nvPr>
        </p:nvSpPr>
        <p:spPr/>
        <p:txBody>
          <a:bodyPr/>
          <a:lstStyle/>
          <a:p>
            <a:fld id="{43110E76-1842-472F-9FC8-39DA92FC77BF}" type="slidenum">
              <a:rPr lang="en-US" smtClean="0"/>
              <a:t>‹#›</a:t>
            </a:fld>
            <a:endParaRPr lang="en-US"/>
          </a:p>
        </p:txBody>
      </p:sp>
    </p:spTree>
    <p:extLst>
      <p:ext uri="{BB962C8B-B14F-4D97-AF65-F5344CB8AC3E}">
        <p14:creationId xmlns:p14="http://schemas.microsoft.com/office/powerpoint/2010/main" val="636852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808D9-42EC-4B8B-AEB5-B4975CA7D5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CB0287-14A9-46A5-ABAA-2E23F2DCE9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64712B-143F-44F0-B6CA-95EA32BF7D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E39ED4-024E-4C80-A2E4-9C023957A3BA}"/>
              </a:ext>
            </a:extLst>
          </p:cNvPr>
          <p:cNvSpPr>
            <a:spLocks noGrp="1"/>
          </p:cNvSpPr>
          <p:nvPr>
            <p:ph type="dt" sz="half" idx="10"/>
          </p:nvPr>
        </p:nvSpPr>
        <p:spPr/>
        <p:txBody>
          <a:bodyPr/>
          <a:lstStyle/>
          <a:p>
            <a:fld id="{8F3EA0EA-0F34-4D3E-9EBA-E82C81168DE0}" type="datetimeFigureOut">
              <a:rPr lang="en-US" smtClean="0"/>
              <a:t>8/18/2020</a:t>
            </a:fld>
            <a:endParaRPr lang="en-US"/>
          </a:p>
        </p:txBody>
      </p:sp>
      <p:sp>
        <p:nvSpPr>
          <p:cNvPr id="6" name="Footer Placeholder 5">
            <a:extLst>
              <a:ext uri="{FF2B5EF4-FFF2-40B4-BE49-F238E27FC236}">
                <a16:creationId xmlns:a16="http://schemas.microsoft.com/office/drawing/2014/main" id="{4EFD4779-AD4A-4F16-9291-ED21DB1601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FD231F-D332-4DBF-B6B4-FA8EE1AB1CA3}"/>
              </a:ext>
            </a:extLst>
          </p:cNvPr>
          <p:cNvSpPr>
            <a:spLocks noGrp="1"/>
          </p:cNvSpPr>
          <p:nvPr>
            <p:ph type="sldNum" sz="quarter" idx="12"/>
          </p:nvPr>
        </p:nvSpPr>
        <p:spPr/>
        <p:txBody>
          <a:bodyPr/>
          <a:lstStyle/>
          <a:p>
            <a:fld id="{43110E76-1842-472F-9FC8-39DA92FC77BF}" type="slidenum">
              <a:rPr lang="en-US" smtClean="0"/>
              <a:t>‹#›</a:t>
            </a:fld>
            <a:endParaRPr lang="en-US"/>
          </a:p>
        </p:txBody>
      </p:sp>
    </p:spTree>
    <p:extLst>
      <p:ext uri="{BB962C8B-B14F-4D97-AF65-F5344CB8AC3E}">
        <p14:creationId xmlns:p14="http://schemas.microsoft.com/office/powerpoint/2010/main" val="3249713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5BFC-F77D-4876-802F-2F7EEA1F7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822335-13A6-4572-A38D-4CC3ADE9F9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5FB82D-3387-4FEC-8CEA-A9E244EF8E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EB5FF9-1B6B-4A58-A74D-890BF068C7A8}"/>
              </a:ext>
            </a:extLst>
          </p:cNvPr>
          <p:cNvSpPr>
            <a:spLocks noGrp="1"/>
          </p:cNvSpPr>
          <p:nvPr>
            <p:ph type="dt" sz="half" idx="10"/>
          </p:nvPr>
        </p:nvSpPr>
        <p:spPr/>
        <p:txBody>
          <a:bodyPr/>
          <a:lstStyle/>
          <a:p>
            <a:fld id="{8F3EA0EA-0F34-4D3E-9EBA-E82C81168DE0}" type="datetimeFigureOut">
              <a:rPr lang="en-US" smtClean="0"/>
              <a:t>8/18/2020</a:t>
            </a:fld>
            <a:endParaRPr lang="en-US"/>
          </a:p>
        </p:txBody>
      </p:sp>
      <p:sp>
        <p:nvSpPr>
          <p:cNvPr id="6" name="Footer Placeholder 5">
            <a:extLst>
              <a:ext uri="{FF2B5EF4-FFF2-40B4-BE49-F238E27FC236}">
                <a16:creationId xmlns:a16="http://schemas.microsoft.com/office/drawing/2014/main" id="{EBD5CCA3-5FF7-4D9B-BCAC-AA7D874A09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321D1B-FE7D-423D-8831-81AA96814B22}"/>
              </a:ext>
            </a:extLst>
          </p:cNvPr>
          <p:cNvSpPr>
            <a:spLocks noGrp="1"/>
          </p:cNvSpPr>
          <p:nvPr>
            <p:ph type="sldNum" sz="quarter" idx="12"/>
          </p:nvPr>
        </p:nvSpPr>
        <p:spPr/>
        <p:txBody>
          <a:bodyPr/>
          <a:lstStyle/>
          <a:p>
            <a:fld id="{43110E76-1842-472F-9FC8-39DA92FC77BF}" type="slidenum">
              <a:rPr lang="en-US" smtClean="0"/>
              <a:t>‹#›</a:t>
            </a:fld>
            <a:endParaRPr lang="en-US"/>
          </a:p>
        </p:txBody>
      </p:sp>
    </p:spTree>
    <p:extLst>
      <p:ext uri="{BB962C8B-B14F-4D97-AF65-F5344CB8AC3E}">
        <p14:creationId xmlns:p14="http://schemas.microsoft.com/office/powerpoint/2010/main" val="394381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BBBF5A-07FD-438B-975F-93DEB41B49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1ED5D9-702A-4BCB-A79E-30E7710B69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610FD-B24B-441E-8069-3C0CB661D5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EA0EA-0F34-4D3E-9EBA-E82C81168DE0}" type="datetimeFigureOut">
              <a:rPr lang="en-US" smtClean="0"/>
              <a:t>8/18/2020</a:t>
            </a:fld>
            <a:endParaRPr lang="en-US"/>
          </a:p>
        </p:txBody>
      </p:sp>
      <p:sp>
        <p:nvSpPr>
          <p:cNvPr id="5" name="Footer Placeholder 4">
            <a:extLst>
              <a:ext uri="{FF2B5EF4-FFF2-40B4-BE49-F238E27FC236}">
                <a16:creationId xmlns:a16="http://schemas.microsoft.com/office/drawing/2014/main" id="{2469D43E-5B01-4861-AF8C-F0AAA7A96E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EBD1A4-5D88-4F2E-8A5C-616A4F3AD5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110E76-1842-472F-9FC8-39DA92FC77BF}" type="slidenum">
              <a:rPr lang="en-US" smtClean="0"/>
              <a:t>‹#›</a:t>
            </a:fld>
            <a:endParaRPr lang="en-US"/>
          </a:p>
        </p:txBody>
      </p:sp>
    </p:spTree>
    <p:extLst>
      <p:ext uri="{BB962C8B-B14F-4D97-AF65-F5344CB8AC3E}">
        <p14:creationId xmlns:p14="http://schemas.microsoft.com/office/powerpoint/2010/main" val="3471923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1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30.xml"/><Relationship Id="rId1" Type="http://schemas.openxmlformats.org/officeDocument/2006/relationships/slideLayout" Target="../slideLayouts/slideLayout6.xml"/><Relationship Id="rId5" Type="http://schemas.openxmlformats.org/officeDocument/2006/relationships/slide" Target="slide29.xml"/><Relationship Id="rId4" Type="http://schemas.openxmlformats.org/officeDocument/2006/relationships/slide" Target="slide3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 Target="slide1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slide" Target="slide34.xml"/><Relationship Id="rId1" Type="http://schemas.openxmlformats.org/officeDocument/2006/relationships/slideLayout" Target="../slideLayouts/slideLayout6.xml"/><Relationship Id="rId5" Type="http://schemas.openxmlformats.org/officeDocument/2006/relationships/slide" Target="slide33.xml"/><Relationship Id="rId4" Type="http://schemas.openxmlformats.org/officeDocument/2006/relationships/slide" Target="slide3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1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slide" Target="slide38.xml"/><Relationship Id="rId1" Type="http://schemas.openxmlformats.org/officeDocument/2006/relationships/slideLayout" Target="../slideLayouts/slideLayout6.xml"/><Relationship Id="rId5" Type="http://schemas.openxmlformats.org/officeDocument/2006/relationships/slide" Target="slide40.xml"/><Relationship Id="rId4" Type="http://schemas.openxmlformats.org/officeDocument/2006/relationships/slide" Target="slide39.xml"/></Relationships>
</file>

<file path=ppt/slides/_rels/slide21.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slide" Target="slide2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6.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2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2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2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47814" y="299289"/>
            <a:ext cx="9120187" cy="1600200"/>
          </a:xfrm>
        </p:spPr>
        <p:txBody>
          <a:bodyPr>
            <a:noAutofit/>
          </a:bodyPr>
          <a:lstStyle/>
          <a:p>
            <a:pPr eaLnBrk="1" hangingPunct="1">
              <a:defRPr/>
            </a:pPr>
            <a:r>
              <a:rPr lang="en-US" b="1" dirty="0">
                <a:latin typeface="Cooper Black" panose="0208090404030B020404" pitchFamily="18" charset="0"/>
                <a:cs typeface="Arial" panose="020B0604020202020204" pitchFamily="34" charset="0"/>
              </a:rPr>
              <a:t>Entrepreneur</a:t>
            </a:r>
            <a:br>
              <a:rPr lang="en-US" b="1" dirty="0">
                <a:latin typeface="Cooper Black" panose="0208090404030B020404" pitchFamily="18" charset="0"/>
                <a:cs typeface="Arial" panose="020B0604020202020204" pitchFamily="34" charset="0"/>
              </a:rPr>
            </a:br>
            <a:r>
              <a:rPr lang="en-US" b="1" dirty="0">
                <a:latin typeface="Cooper Black" panose="0208090404030B020404" pitchFamily="18" charset="0"/>
                <a:cs typeface="Arial" panose="020B0604020202020204" pitchFamily="34" charset="0"/>
              </a:rPr>
              <a:t>Local Learning Centers</a:t>
            </a:r>
            <a:endParaRPr lang="en-US" b="1" i="1" dirty="0">
              <a:latin typeface="Cooper Black" panose="0208090404030B020404" pitchFamily="18" charset="0"/>
              <a:cs typeface="Arial" panose="020B0604020202020204" pitchFamily="34" charset="0"/>
            </a:endParaRPr>
          </a:p>
        </p:txBody>
      </p:sp>
      <p:sp>
        <p:nvSpPr>
          <p:cNvPr id="3" name="Rectangle 2"/>
          <p:cNvSpPr txBox="1">
            <a:spLocks noChangeArrowheads="1"/>
          </p:cNvSpPr>
          <p:nvPr/>
        </p:nvSpPr>
        <p:spPr bwMode="auto">
          <a:xfrm>
            <a:off x="6477000" y="4038600"/>
            <a:ext cx="1524000" cy="838200"/>
          </a:xfrm>
          <a:prstGeom prst="rect">
            <a:avLst/>
          </a:prstGeom>
          <a:noFill/>
          <a:ln w="9525">
            <a:noFill/>
            <a:miter lim="800000"/>
            <a:headEnd/>
            <a:tailEnd/>
          </a:ln>
          <a:effectLst/>
        </p:spPr>
        <p:txBody>
          <a:bodyPr anchor="ctr"/>
          <a:lstStyle/>
          <a:p>
            <a:pPr algn="ctr" eaLnBrk="1" hangingPunct="1">
              <a:defRPr/>
            </a:pPr>
            <a:endParaRPr lang="en-US" sz="2800" b="1" kern="0" dirty="0">
              <a:solidFill>
                <a:schemeClr val="tx2"/>
              </a:solidFill>
              <a:effectLst>
                <a:outerShdw blurRad="38100" dist="38100" dir="2700000" algn="tl">
                  <a:srgbClr val="000000"/>
                </a:outerShdw>
              </a:effectLst>
              <a:latin typeface="+mj-lt"/>
              <a:ea typeface="+mj-ea"/>
              <a:cs typeface="+mj-cs"/>
            </a:endParaRPr>
          </a:p>
        </p:txBody>
      </p:sp>
      <p:pic>
        <p:nvPicPr>
          <p:cNvPr id="61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2444552"/>
            <a:ext cx="6297827" cy="157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1462" y="2682839"/>
            <a:ext cx="2939921" cy="288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4561057"/>
            <a:ext cx="5334000" cy="1904245"/>
          </a:xfrm>
          <a:prstGeom prst="rect">
            <a:avLst/>
          </a:prstGeom>
        </p:spPr>
      </p:pic>
    </p:spTree>
    <p:extLst>
      <p:ext uri="{BB962C8B-B14F-4D97-AF65-F5344CB8AC3E}">
        <p14:creationId xmlns:p14="http://schemas.microsoft.com/office/powerpoint/2010/main" val="28255007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487FB-FF91-46AF-A2D3-05A5B1EB80C4}"/>
              </a:ext>
            </a:extLst>
          </p:cNvPr>
          <p:cNvSpPr>
            <a:spLocks noGrp="1"/>
          </p:cNvSpPr>
          <p:nvPr>
            <p:ph type="title"/>
          </p:nvPr>
        </p:nvSpPr>
        <p:spPr/>
        <p:txBody>
          <a:bodyPr/>
          <a:lstStyle/>
          <a:p>
            <a:pPr algn="ctr"/>
            <a:r>
              <a:rPr lang="en-CA" b="1" dirty="0">
                <a:latin typeface="Arial" panose="020B0604020202020204" pitchFamily="34" charset="0"/>
                <a:cs typeface="Arial" panose="020B0604020202020204" pitchFamily="34" charset="0"/>
              </a:rPr>
              <a:t>What Is A Contract?</a:t>
            </a:r>
            <a:r>
              <a:rPr lang="en-CA"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7BD984C-8A66-4275-9F0B-5045373F7765}"/>
              </a:ext>
            </a:extLst>
          </p:cNvPr>
          <p:cNvSpPr/>
          <p:nvPr/>
        </p:nvSpPr>
        <p:spPr>
          <a:xfrm>
            <a:off x="103632" y="1690688"/>
            <a:ext cx="8305800" cy="1200329"/>
          </a:xfrm>
          <a:prstGeom prst="rect">
            <a:avLst/>
          </a:prstGeom>
        </p:spPr>
        <p:txBody>
          <a:bodyPr wrap="square">
            <a:spAutoFit/>
          </a:bodyPr>
          <a:lstStyle/>
          <a:p>
            <a:r>
              <a:rPr lang="en-CA" sz="2400" dirty="0"/>
              <a:t>It is a legal obligation between two parties to achieve specific acts such as pay the agreed price, provide a service or pay the employee’s salary. </a:t>
            </a:r>
            <a:endParaRPr lang="en-US" sz="2400" dirty="0"/>
          </a:p>
        </p:txBody>
      </p:sp>
      <p:sp>
        <p:nvSpPr>
          <p:cNvPr id="7" name="TextBox 6">
            <a:extLst>
              <a:ext uri="{FF2B5EF4-FFF2-40B4-BE49-F238E27FC236}">
                <a16:creationId xmlns:a16="http://schemas.microsoft.com/office/drawing/2014/main" id="{19DB0247-4DC7-4581-8D9D-9B61BE7F98DB}"/>
              </a:ext>
            </a:extLst>
          </p:cNvPr>
          <p:cNvSpPr txBox="1"/>
          <p:nvPr/>
        </p:nvSpPr>
        <p:spPr>
          <a:xfrm rot="20718913">
            <a:off x="136699" y="3562791"/>
            <a:ext cx="5477256" cy="461665"/>
          </a:xfrm>
          <a:prstGeom prst="rect">
            <a:avLst/>
          </a:prstGeom>
          <a:noFill/>
        </p:spPr>
        <p:txBody>
          <a:bodyPr wrap="square" rtlCol="0">
            <a:spAutoFit/>
          </a:bodyPr>
          <a:lstStyle/>
          <a:p>
            <a:r>
              <a:rPr lang="en-CA" sz="2400" i="1" dirty="0"/>
              <a:t>Tools to Succeed:</a:t>
            </a:r>
            <a:endParaRPr lang="en-US" sz="2400" i="1" dirty="0"/>
          </a:p>
        </p:txBody>
      </p:sp>
      <p:sp>
        <p:nvSpPr>
          <p:cNvPr id="9" name="Rectangle 8">
            <a:extLst>
              <a:ext uri="{FF2B5EF4-FFF2-40B4-BE49-F238E27FC236}">
                <a16:creationId xmlns:a16="http://schemas.microsoft.com/office/drawing/2014/main" id="{D37EF771-054F-4C24-9AF9-691A914B62A1}"/>
              </a:ext>
            </a:extLst>
          </p:cNvPr>
          <p:cNvSpPr/>
          <p:nvPr/>
        </p:nvSpPr>
        <p:spPr>
          <a:xfrm>
            <a:off x="167640" y="4711160"/>
            <a:ext cx="7211568" cy="1938992"/>
          </a:xfrm>
          <a:prstGeom prst="rect">
            <a:avLst/>
          </a:prstGeom>
        </p:spPr>
        <p:txBody>
          <a:bodyPr wrap="square">
            <a:spAutoFit/>
          </a:bodyPr>
          <a:lstStyle/>
          <a:p>
            <a:r>
              <a:rPr lang="en-CA" sz="2400" dirty="0"/>
              <a:t>There are different types of contracts: Express, Implied, Under Seal and simple contract. Most contracts are under seal, meaning: formal, written, signed before a witness and marked with a seal. You can use a template to be sure to cover the basics5.</a:t>
            </a:r>
            <a:endParaRPr lang="en-US" sz="2400" dirty="0"/>
          </a:p>
        </p:txBody>
      </p:sp>
      <p:pic>
        <p:nvPicPr>
          <p:cNvPr id="11" name="Picture 10">
            <a:extLst>
              <a:ext uri="{FF2B5EF4-FFF2-40B4-BE49-F238E27FC236}">
                <a16:creationId xmlns:a16="http://schemas.microsoft.com/office/drawing/2014/main" id="{22356601-00B8-4183-AA7F-6824FE9862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5053" y="2657526"/>
            <a:ext cx="1907907" cy="1946688"/>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303EDC84-B546-435A-B7A6-97595B953C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7065" y="1612369"/>
            <a:ext cx="3323564" cy="3323564"/>
          </a:xfrm>
          <a:prstGeom prst="roundRect">
            <a:avLst>
              <a:gd name="adj" fmla="val 16667"/>
            </a:avLst>
          </a:prstGeom>
          <a:ln>
            <a:solidFill>
              <a:schemeClr val="tx1"/>
            </a:solidFill>
          </a:ln>
          <a:effectLst>
            <a:outerShdw blurRad="76200" dist="38100" dir="7800000" algn="tl" rotWithShape="0">
              <a:srgbClr val="000000">
                <a:alpha val="40000"/>
              </a:srgbClr>
            </a:outerShdw>
            <a:reflection blurRad="6350" stA="50000" endA="300" endPos="5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5551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CCC33-2A6C-43C3-9CCE-8ECEC189D96D}"/>
              </a:ext>
            </a:extLst>
          </p:cNvPr>
          <p:cNvSpPr>
            <a:spLocks noGrp="1"/>
          </p:cNvSpPr>
          <p:nvPr>
            <p:ph type="title"/>
          </p:nvPr>
        </p:nvSpPr>
        <p:spPr/>
        <p:txBody>
          <a:bodyPr>
            <a:normAutofit/>
          </a:bodyPr>
          <a:lstStyle/>
          <a:p>
            <a:pPr algn="ctr"/>
            <a:r>
              <a:rPr lang="en-CA" sz="4800" b="1" dirty="0">
                <a:latin typeface="Arial" panose="020B0604020202020204" pitchFamily="34" charset="0"/>
                <a:cs typeface="Arial" panose="020B0604020202020204" pitchFamily="34" charset="0"/>
              </a:rPr>
              <a:t>Forms Of Business Ownership</a:t>
            </a:r>
            <a:endParaRPr lang="en-US" sz="48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3FF4512-1E35-4E67-85EE-3306041EDE71}"/>
              </a:ext>
            </a:extLst>
          </p:cNvPr>
          <p:cNvSpPr/>
          <p:nvPr/>
        </p:nvSpPr>
        <p:spPr>
          <a:xfrm>
            <a:off x="1761744" y="1806326"/>
            <a:ext cx="7805928" cy="1200329"/>
          </a:xfrm>
          <a:prstGeom prst="rect">
            <a:avLst/>
          </a:prstGeom>
        </p:spPr>
        <p:txBody>
          <a:bodyPr wrap="square">
            <a:spAutoFit/>
          </a:bodyPr>
          <a:lstStyle/>
          <a:p>
            <a:r>
              <a:rPr lang="en-CA" sz="2400" dirty="0">
                <a:hlinkClick r:id="rId2" action="ppaction://hlinksldjump"/>
              </a:rPr>
              <a:t>This video examines the four types of business using pretend entrepreneurs for each one. Pros and cons of each business type are also discussed.</a:t>
            </a:r>
            <a:endParaRPr lang="en-US" sz="2400" dirty="0"/>
          </a:p>
        </p:txBody>
      </p:sp>
      <p:pic>
        <p:nvPicPr>
          <p:cNvPr id="6" name="Picture 5">
            <a:extLst>
              <a:ext uri="{FF2B5EF4-FFF2-40B4-BE49-F238E27FC236}">
                <a16:creationId xmlns:a16="http://schemas.microsoft.com/office/drawing/2014/main" id="{FF0C0091-BA8F-4569-BBCD-3E84EC30E7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2202" y="3006655"/>
            <a:ext cx="3621688" cy="3621688"/>
          </a:xfrm>
          <a:prstGeom prst="rect">
            <a:avLst/>
          </a:prstGeom>
          <a:ln w="28575">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1792132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4CA3F-32E4-4D2C-8431-24BFDB5C4BB7}"/>
              </a:ext>
            </a:extLst>
          </p:cNvPr>
          <p:cNvSpPr>
            <a:spLocks noGrp="1"/>
          </p:cNvSpPr>
          <p:nvPr>
            <p:ph type="title"/>
          </p:nvPr>
        </p:nvSpPr>
        <p:spPr/>
        <p:txBody>
          <a:bodyPr>
            <a:normAutofit/>
          </a:bodyPr>
          <a:lstStyle/>
          <a:p>
            <a:pPr algn="ctr"/>
            <a:r>
              <a:rPr lang="en-CA" sz="5400" b="1" dirty="0">
                <a:latin typeface="Arial" panose="020B0604020202020204" pitchFamily="34" charset="0"/>
                <a:cs typeface="Arial" panose="020B0604020202020204" pitchFamily="34" charset="0"/>
              </a:rPr>
              <a:t>Pros and Cons</a:t>
            </a:r>
            <a:endParaRPr lang="en-US" sz="5400" b="1" dirty="0">
              <a:latin typeface="Arial" panose="020B0604020202020204" pitchFamily="34" charset="0"/>
              <a:cs typeface="Arial" panose="020B0604020202020204" pitchFamily="34" charset="0"/>
            </a:endParaRPr>
          </a:p>
        </p:txBody>
      </p:sp>
      <p:pic>
        <p:nvPicPr>
          <p:cNvPr id="3" name="forms of business">
            <a:hlinkClick r:id="" action="ppaction://media"/>
            <a:extLst>
              <a:ext uri="{FF2B5EF4-FFF2-40B4-BE49-F238E27FC236}">
                <a16:creationId xmlns:a16="http://schemas.microsoft.com/office/drawing/2014/main" id="{8F19826F-3004-49E2-803D-B8DB2E144F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09376" y="69373"/>
            <a:ext cx="1051560" cy="591503"/>
          </a:xfrm>
          <a:prstGeom prst="rect">
            <a:avLst/>
          </a:prstGeom>
        </p:spPr>
      </p:pic>
      <p:sp>
        <p:nvSpPr>
          <p:cNvPr id="4" name="Rectangle 3">
            <a:extLst>
              <a:ext uri="{FF2B5EF4-FFF2-40B4-BE49-F238E27FC236}">
                <a16:creationId xmlns:a16="http://schemas.microsoft.com/office/drawing/2014/main" id="{85C3EFEA-ADC5-404D-A72B-0330E5A65B89}"/>
              </a:ext>
            </a:extLst>
          </p:cNvPr>
          <p:cNvSpPr/>
          <p:nvPr/>
        </p:nvSpPr>
        <p:spPr>
          <a:xfrm>
            <a:off x="131064" y="1416782"/>
            <a:ext cx="3876407" cy="4449167"/>
          </a:xfrm>
          <a:prstGeom prst="rect">
            <a:avLst/>
          </a:prstGeom>
        </p:spPr>
        <p:txBody>
          <a:bodyPr wrap="square">
            <a:spAutoFit/>
          </a:bodyPr>
          <a:lstStyle/>
          <a:p>
            <a:pPr>
              <a:lnSpc>
                <a:spcPct val="115000"/>
              </a:lnSpc>
              <a:spcAft>
                <a:spcPts val="1000"/>
              </a:spcAft>
            </a:pPr>
            <a:r>
              <a:rPr lang="en-CA" sz="2400" b="1" u="sng"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Sole Proprietorship </a:t>
            </a:r>
            <a:r>
              <a:rPr lang="en-CA" dirty="0">
                <a:latin typeface="Calibri" panose="020F0502020204030204" pitchFamily="34" charset="0"/>
                <a:ea typeface="Calibri" panose="020F0502020204030204" pitchFamily="34" charset="0"/>
                <a:cs typeface="Times New Roman" panose="02020603050405020304" pitchFamily="18" charset="0"/>
              </a:rPr>
              <a:t/>
            </a:r>
            <a:br>
              <a:rPr lang="en-CA" dirty="0">
                <a:latin typeface="Calibri" panose="020F0502020204030204" pitchFamily="34" charset="0"/>
                <a:ea typeface="Calibri" panose="020F0502020204030204" pitchFamily="34" charset="0"/>
                <a:cs typeface="Times New Roman" panose="02020603050405020304" pitchFamily="18" charset="0"/>
              </a:rPr>
            </a:br>
            <a:r>
              <a:rPr lang="en-CA" i="1" dirty="0">
                <a:latin typeface="Calibri" panose="020F0502020204030204" pitchFamily="34" charset="0"/>
                <a:ea typeface="Calibri" panose="020F0502020204030204" pitchFamily="34" charset="0"/>
                <a:cs typeface="Times New Roman" panose="02020603050405020304" pitchFamily="18" charset="0"/>
              </a:rPr>
              <a:t>Advantages</a:t>
            </a:r>
          </a:p>
          <a:p>
            <a:pPr marL="342900" lvl="0" indent="-342900">
              <a:lnSpc>
                <a:spcPct val="115000"/>
              </a:lnSpc>
              <a:spcAft>
                <a:spcPts val="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Ease of starting and ending a business </a:t>
            </a:r>
          </a:p>
          <a:p>
            <a:pPr marL="342900" lvl="0" indent="-342900">
              <a:lnSpc>
                <a:spcPct val="115000"/>
              </a:lnSpc>
              <a:spcAft>
                <a:spcPts val="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You’re the boss</a:t>
            </a:r>
          </a:p>
          <a:p>
            <a:pPr marL="342900" lvl="0" indent="-342900">
              <a:lnSpc>
                <a:spcPct val="115000"/>
              </a:lnSpc>
              <a:spcAft>
                <a:spcPts val="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Retention of company profits</a:t>
            </a:r>
          </a:p>
          <a:p>
            <a:pPr marL="342900" lvl="0" indent="-342900">
              <a:lnSpc>
                <a:spcPct val="115000"/>
              </a:lnSpc>
              <a:spcAft>
                <a:spcPts val="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No Special taxes</a:t>
            </a:r>
          </a:p>
          <a:p>
            <a:pPr marL="457200">
              <a:lnSpc>
                <a:spcPct val="115000"/>
              </a:lnSpc>
              <a:spcAft>
                <a:spcPts val="0"/>
              </a:spcAft>
            </a:pPr>
            <a:r>
              <a:rPr lang="en-CA"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15000"/>
              </a:lnSpc>
              <a:spcAft>
                <a:spcPts val="0"/>
              </a:spcAft>
            </a:pPr>
            <a:r>
              <a:rPr lang="en-CA" i="1" dirty="0">
                <a:latin typeface="Calibri" panose="020F0502020204030204" pitchFamily="34" charset="0"/>
                <a:ea typeface="Calibri" panose="020F0502020204030204" pitchFamily="34" charset="0"/>
                <a:cs typeface="Times New Roman" panose="02020603050405020304" pitchFamily="18" charset="0"/>
              </a:rPr>
              <a:t>Disadvantages</a:t>
            </a:r>
          </a:p>
          <a:p>
            <a:pPr marL="342900" lvl="0" indent="-342900">
              <a:lnSpc>
                <a:spcPct val="115000"/>
              </a:lnSpc>
              <a:spcAft>
                <a:spcPts val="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Unlimited liability </a:t>
            </a:r>
          </a:p>
          <a:p>
            <a:pPr marL="342900" lvl="0" indent="-342900">
              <a:lnSpc>
                <a:spcPct val="115000"/>
              </a:lnSpc>
              <a:spcAft>
                <a:spcPts val="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Limited financial resources</a:t>
            </a:r>
          </a:p>
          <a:p>
            <a:pPr marL="342900" lvl="0" indent="-342900">
              <a:lnSpc>
                <a:spcPct val="115000"/>
              </a:lnSpc>
              <a:spcAft>
                <a:spcPts val="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Management difficulties</a:t>
            </a:r>
          </a:p>
          <a:p>
            <a:pPr marL="342900" lvl="0" indent="-342900">
              <a:lnSpc>
                <a:spcPct val="115000"/>
              </a:lnSpc>
              <a:spcAft>
                <a:spcPts val="100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Limited growth and life span</a:t>
            </a:r>
          </a:p>
        </p:txBody>
      </p:sp>
      <p:sp>
        <p:nvSpPr>
          <p:cNvPr id="6" name="Rectangle 5">
            <a:extLst>
              <a:ext uri="{FF2B5EF4-FFF2-40B4-BE49-F238E27FC236}">
                <a16:creationId xmlns:a16="http://schemas.microsoft.com/office/drawing/2014/main" id="{7A462B40-C905-4183-A58D-F1AF6E62D187}"/>
              </a:ext>
            </a:extLst>
          </p:cNvPr>
          <p:cNvSpPr/>
          <p:nvPr/>
        </p:nvSpPr>
        <p:spPr>
          <a:xfrm>
            <a:off x="8622792" y="1416782"/>
            <a:ext cx="3837432" cy="3621761"/>
          </a:xfrm>
          <a:prstGeom prst="rect">
            <a:avLst/>
          </a:prstGeom>
        </p:spPr>
        <p:txBody>
          <a:bodyPr wrap="square">
            <a:spAutoFit/>
          </a:bodyPr>
          <a:lstStyle/>
          <a:p>
            <a:pPr>
              <a:lnSpc>
                <a:spcPct val="115000"/>
              </a:lnSpc>
              <a:spcAft>
                <a:spcPts val="1000"/>
              </a:spcAft>
            </a:pPr>
            <a:r>
              <a:rPr lang="en-CA" sz="2400" b="1" u="sng"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Partnership</a:t>
            </a:r>
          </a:p>
          <a:p>
            <a:pPr>
              <a:lnSpc>
                <a:spcPct val="115000"/>
              </a:lnSpc>
              <a:spcAft>
                <a:spcPts val="1000"/>
              </a:spcAft>
            </a:pPr>
            <a:r>
              <a:rPr lang="en-CA" i="1" dirty="0">
                <a:latin typeface="Calibri" panose="020F0502020204030204" pitchFamily="34" charset="0"/>
                <a:ea typeface="Calibri" panose="020F0502020204030204" pitchFamily="34" charset="0"/>
                <a:cs typeface="Times New Roman" panose="02020603050405020304" pitchFamily="18" charset="0"/>
              </a:rPr>
              <a:t>Advantages</a:t>
            </a:r>
          </a:p>
          <a:p>
            <a:pPr marL="342900" lvl="0" indent="-342900">
              <a:lnSpc>
                <a:spcPct val="115000"/>
              </a:lnSpc>
              <a:spcAft>
                <a:spcPts val="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Financial resources</a:t>
            </a:r>
          </a:p>
          <a:p>
            <a:pPr marL="342900" lvl="0" indent="-342900">
              <a:lnSpc>
                <a:spcPct val="115000"/>
              </a:lnSpc>
              <a:spcAft>
                <a:spcPts val="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Greater chance of survival </a:t>
            </a:r>
          </a:p>
          <a:p>
            <a:pPr marL="342900" lvl="0" indent="-342900">
              <a:lnSpc>
                <a:spcPct val="115000"/>
              </a:lnSpc>
              <a:spcAft>
                <a:spcPts val="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Profits taxed as personal income</a:t>
            </a:r>
          </a:p>
          <a:p>
            <a:pPr lvl="0">
              <a:lnSpc>
                <a:spcPct val="115000"/>
              </a:lnSpc>
              <a:spcAft>
                <a:spcPts val="0"/>
              </a:spcAft>
            </a:pPr>
            <a:endParaRPr lang="en-CA" i="1"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n-CA" i="1" dirty="0">
                <a:latin typeface="Calibri" panose="020F0502020204030204" pitchFamily="34" charset="0"/>
                <a:ea typeface="Calibri" panose="020F0502020204030204" pitchFamily="34" charset="0"/>
                <a:cs typeface="Times New Roman" panose="02020603050405020304" pitchFamily="18" charset="0"/>
              </a:rPr>
              <a:t>Disadvantages </a:t>
            </a:r>
          </a:p>
          <a:p>
            <a:pPr marL="342900" lvl="0" indent="-342900">
              <a:lnSpc>
                <a:spcPct val="115000"/>
              </a:lnSpc>
              <a:spcAft>
                <a:spcPts val="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Unlimited liability </a:t>
            </a:r>
          </a:p>
          <a:p>
            <a:pPr marL="342900" lvl="0" indent="-342900">
              <a:lnSpc>
                <a:spcPct val="115000"/>
              </a:lnSpc>
              <a:spcAft>
                <a:spcPts val="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Division of profits</a:t>
            </a:r>
          </a:p>
          <a:p>
            <a:pPr marL="342900" lvl="0" indent="-342900">
              <a:lnSpc>
                <a:spcPct val="115000"/>
              </a:lnSpc>
              <a:spcAft>
                <a:spcPts val="100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Disagreements with partners</a:t>
            </a:r>
          </a:p>
        </p:txBody>
      </p:sp>
      <p:sp>
        <p:nvSpPr>
          <p:cNvPr id="7" name="Rectangle 6">
            <a:extLst>
              <a:ext uri="{FF2B5EF4-FFF2-40B4-BE49-F238E27FC236}">
                <a16:creationId xmlns:a16="http://schemas.microsoft.com/office/drawing/2014/main" id="{790A5750-9DCE-48B0-B08E-8D8825F269DF}"/>
              </a:ext>
            </a:extLst>
          </p:cNvPr>
          <p:cNvSpPr/>
          <p:nvPr/>
        </p:nvSpPr>
        <p:spPr>
          <a:xfrm>
            <a:off x="4213920" y="1299307"/>
            <a:ext cx="3907038" cy="4639475"/>
          </a:xfrm>
          <a:prstGeom prst="rect">
            <a:avLst/>
          </a:prstGeom>
        </p:spPr>
        <p:txBody>
          <a:bodyPr wrap="square">
            <a:spAutoFit/>
          </a:bodyPr>
          <a:lstStyle/>
          <a:p>
            <a:pPr marL="914400">
              <a:lnSpc>
                <a:spcPct val="115000"/>
              </a:lnSpc>
              <a:spcAft>
                <a:spcPts val="0"/>
              </a:spcAft>
            </a:pPr>
            <a:r>
              <a:rPr lang="en-CA" sz="2400" b="1" u="sng"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Corporation</a:t>
            </a:r>
          </a:p>
          <a:p>
            <a:pPr marL="914400">
              <a:lnSpc>
                <a:spcPct val="115000"/>
              </a:lnSpc>
              <a:spcAft>
                <a:spcPts val="0"/>
              </a:spcAft>
            </a:pPr>
            <a:r>
              <a:rPr lang="en-CA" i="1" dirty="0">
                <a:latin typeface="Calibri" panose="020F0502020204030204" pitchFamily="34" charset="0"/>
                <a:ea typeface="Calibri" panose="020F0502020204030204" pitchFamily="34" charset="0"/>
                <a:cs typeface="Times New Roman" panose="02020603050405020304" pitchFamily="18" charset="0"/>
              </a:rPr>
              <a:t>Advantages</a:t>
            </a:r>
          </a:p>
          <a:p>
            <a:pPr marL="342900" lvl="0" indent="-342900">
              <a:lnSpc>
                <a:spcPct val="115000"/>
              </a:lnSpc>
              <a:spcAft>
                <a:spcPts val="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Limited liability </a:t>
            </a:r>
          </a:p>
          <a:p>
            <a:pPr marL="342900" lvl="0" indent="-342900">
              <a:lnSpc>
                <a:spcPct val="115000"/>
              </a:lnSpc>
              <a:spcAft>
                <a:spcPts val="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Ability to raise more money </a:t>
            </a:r>
          </a:p>
          <a:p>
            <a:pPr marL="342900" lvl="0" indent="-342900">
              <a:lnSpc>
                <a:spcPct val="115000"/>
              </a:lnSpc>
              <a:spcAft>
                <a:spcPts val="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Perpetual life</a:t>
            </a:r>
          </a:p>
          <a:p>
            <a:pPr marL="342900" lvl="0" indent="-342900">
              <a:lnSpc>
                <a:spcPct val="115000"/>
              </a:lnSpc>
              <a:spcAft>
                <a:spcPts val="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Separation of ownership from management</a:t>
            </a:r>
          </a:p>
          <a:p>
            <a:pPr lvl="0">
              <a:lnSpc>
                <a:spcPct val="115000"/>
              </a:lnSpc>
              <a:spcAft>
                <a:spcPts val="0"/>
              </a:spcAft>
            </a:pPr>
            <a:endParaRPr lang="en-CA" i="1"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n-CA" i="1" dirty="0">
                <a:latin typeface="Calibri" panose="020F0502020204030204" pitchFamily="34" charset="0"/>
                <a:ea typeface="Calibri" panose="020F0502020204030204" pitchFamily="34" charset="0"/>
                <a:cs typeface="Times New Roman" panose="02020603050405020304" pitchFamily="18" charset="0"/>
              </a:rPr>
              <a:t>              Disadvantages</a:t>
            </a:r>
          </a:p>
          <a:p>
            <a:pPr marL="342900" lvl="0" indent="-342900">
              <a:lnSpc>
                <a:spcPct val="115000"/>
              </a:lnSpc>
              <a:spcAft>
                <a:spcPts val="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Initial cost </a:t>
            </a:r>
          </a:p>
          <a:p>
            <a:pPr marL="342900" lvl="0" indent="-342900">
              <a:lnSpc>
                <a:spcPct val="115000"/>
              </a:lnSpc>
              <a:spcAft>
                <a:spcPts val="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Extensive paperwork</a:t>
            </a:r>
          </a:p>
          <a:p>
            <a:pPr marL="342900" lvl="0" indent="-342900">
              <a:lnSpc>
                <a:spcPct val="115000"/>
              </a:lnSpc>
              <a:spcAft>
                <a:spcPts val="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Double taxation</a:t>
            </a:r>
          </a:p>
          <a:p>
            <a:pPr marL="342900" lvl="0" indent="-342900">
              <a:lnSpc>
                <a:spcPct val="115000"/>
              </a:lnSpc>
              <a:spcAft>
                <a:spcPts val="1000"/>
              </a:spcAft>
              <a:buFont typeface="Symbol" panose="05050102010706020507" pitchFamily="18" charset="2"/>
              <a:buChar char=""/>
            </a:pPr>
            <a:r>
              <a:rPr lang="en-CA" dirty="0">
                <a:latin typeface="Calibri" panose="020F0502020204030204" pitchFamily="34" charset="0"/>
                <a:ea typeface="Calibri" panose="020F0502020204030204" pitchFamily="34" charset="0"/>
                <a:cs typeface="Times New Roman" panose="02020603050405020304" pitchFamily="18" charset="0"/>
              </a:rPr>
              <a:t>Conflict with stockholders and board of directors</a:t>
            </a:r>
          </a:p>
        </p:txBody>
      </p:sp>
      <p:cxnSp>
        <p:nvCxnSpPr>
          <p:cNvPr id="8" name="Straight Connector 7"/>
          <p:cNvCxnSpPr/>
          <p:nvPr/>
        </p:nvCxnSpPr>
        <p:spPr>
          <a:xfrm>
            <a:off x="8273944" y="1348990"/>
            <a:ext cx="70135" cy="502906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64409" y="1416782"/>
            <a:ext cx="54126" cy="4893483"/>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96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0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31653D9-591E-472B-9C59-C12E78C7C411}"/>
              </a:ext>
            </a:extLst>
          </p:cNvPr>
          <p:cNvGrpSpPr/>
          <p:nvPr/>
        </p:nvGrpSpPr>
        <p:grpSpPr>
          <a:xfrm>
            <a:off x="653480" y="2826085"/>
            <a:ext cx="550510" cy="2830997"/>
            <a:chOff x="461865" y="2809278"/>
            <a:chExt cx="459535" cy="2702201"/>
          </a:xfrm>
        </p:grpSpPr>
        <p:sp>
          <p:nvSpPr>
            <p:cNvPr id="8" name="Rectangle: Rounded Corners 7">
              <a:extLst>
                <a:ext uri="{FF2B5EF4-FFF2-40B4-BE49-F238E27FC236}">
                  <a16:creationId xmlns:a16="http://schemas.microsoft.com/office/drawing/2014/main" id="{1DE86C32-4343-49FF-BBC9-32678CD005C4}"/>
                </a:ext>
              </a:extLst>
            </p:cNvPr>
            <p:cNvSpPr/>
            <p:nvPr/>
          </p:nvSpPr>
          <p:spPr>
            <a:xfrm>
              <a:off x="473529" y="4990705"/>
              <a:ext cx="447871" cy="5207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78459F18-0D52-4D02-B7AD-FCA879CFFC28}"/>
                </a:ext>
              </a:extLst>
            </p:cNvPr>
            <p:cNvSpPr/>
            <p:nvPr/>
          </p:nvSpPr>
          <p:spPr>
            <a:xfrm>
              <a:off x="461865" y="4229319"/>
              <a:ext cx="447871" cy="5207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326AF03-0E9D-4D85-995B-0D8F3B374BE4}"/>
                </a:ext>
              </a:extLst>
            </p:cNvPr>
            <p:cNvSpPr/>
            <p:nvPr/>
          </p:nvSpPr>
          <p:spPr>
            <a:xfrm>
              <a:off x="461866" y="3444452"/>
              <a:ext cx="447870" cy="52077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8ABE4D6-59F6-4508-9D51-F0DE1FB59530}"/>
                </a:ext>
              </a:extLst>
            </p:cNvPr>
            <p:cNvSpPr/>
            <p:nvPr/>
          </p:nvSpPr>
          <p:spPr>
            <a:xfrm>
              <a:off x="461865" y="2809278"/>
              <a:ext cx="447871" cy="4994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2" name="Title 1">
            <a:extLst>
              <a:ext uri="{FF2B5EF4-FFF2-40B4-BE49-F238E27FC236}">
                <a16:creationId xmlns:a16="http://schemas.microsoft.com/office/drawing/2014/main" id="{1CFCCC33-2A6C-43C3-9CCE-8ECEC189D96D}"/>
              </a:ext>
            </a:extLst>
          </p:cNvPr>
          <p:cNvSpPr>
            <a:spLocks noGrp="1"/>
          </p:cNvSpPr>
          <p:nvPr>
            <p:ph type="title"/>
          </p:nvPr>
        </p:nvSpPr>
        <p:spPr/>
        <p:txBody>
          <a:bodyPr>
            <a:normAutofit/>
          </a:bodyPr>
          <a:lstStyle/>
          <a:p>
            <a:pPr algn="ctr"/>
            <a:r>
              <a:rPr lang="en-CA" sz="4800" b="1" dirty="0">
                <a:latin typeface="Arial" panose="020B0604020202020204" pitchFamily="34" charset="0"/>
                <a:cs typeface="Arial" panose="020B0604020202020204" pitchFamily="34" charset="0"/>
              </a:rPr>
              <a:t>SELF-EVALUATION</a:t>
            </a:r>
            <a:endParaRPr lang="en-US" sz="48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F156CD9-D1D6-435C-B02F-5C8A61CC34A6}"/>
              </a:ext>
            </a:extLst>
          </p:cNvPr>
          <p:cNvSpPr/>
          <p:nvPr/>
        </p:nvSpPr>
        <p:spPr>
          <a:xfrm>
            <a:off x="460704" y="1690688"/>
            <a:ext cx="7988352" cy="584775"/>
          </a:xfrm>
          <a:prstGeom prst="rect">
            <a:avLst/>
          </a:prstGeom>
        </p:spPr>
        <p:txBody>
          <a:bodyPr wrap="square">
            <a:spAutoFit/>
          </a:bodyPr>
          <a:lstStyle/>
          <a:p>
            <a:r>
              <a:rPr lang="en-CA" sz="3200" dirty="0"/>
              <a:t>Which form of business has shareholders? </a:t>
            </a:r>
            <a:endParaRPr lang="en-US" sz="3200" dirty="0"/>
          </a:p>
        </p:txBody>
      </p:sp>
      <p:sp>
        <p:nvSpPr>
          <p:cNvPr id="5" name="Rectangle 4">
            <a:extLst>
              <a:ext uri="{FF2B5EF4-FFF2-40B4-BE49-F238E27FC236}">
                <a16:creationId xmlns:a16="http://schemas.microsoft.com/office/drawing/2014/main" id="{9E9C68F9-E3EC-40B5-B31A-BB6B00C2EBE0}"/>
              </a:ext>
            </a:extLst>
          </p:cNvPr>
          <p:cNvSpPr/>
          <p:nvPr/>
        </p:nvSpPr>
        <p:spPr>
          <a:xfrm>
            <a:off x="746760" y="2610094"/>
            <a:ext cx="6096000" cy="3046988"/>
          </a:xfrm>
          <a:prstGeom prst="rect">
            <a:avLst/>
          </a:prstGeom>
        </p:spPr>
        <p:txBody>
          <a:bodyPr>
            <a:spAutoFit/>
          </a:bodyPr>
          <a:lstStyle/>
          <a:p>
            <a:pPr fontAlgn="base">
              <a:lnSpc>
                <a:spcPct val="200000"/>
              </a:lnSpc>
            </a:pPr>
            <a:r>
              <a:rPr lang="en-CA" sz="2400" dirty="0">
                <a:solidFill>
                  <a:srgbClr val="000000"/>
                </a:solidFill>
                <a:hlinkClick r:id="rId2" action="ppaction://hlinksldjump"/>
              </a:rPr>
              <a:t>A. </a:t>
            </a:r>
            <a:r>
              <a:rPr lang="en-CA" sz="2400" dirty="0">
                <a:solidFill>
                  <a:srgbClr val="000000"/>
                </a:solidFill>
              </a:rPr>
              <a:t> Sole Proprietorship </a:t>
            </a:r>
            <a:endParaRPr lang="en-CA" sz="2400" b="0" i="0" dirty="0">
              <a:solidFill>
                <a:srgbClr val="000000"/>
              </a:solidFill>
              <a:effectLst/>
            </a:endParaRPr>
          </a:p>
          <a:p>
            <a:pPr fontAlgn="base">
              <a:lnSpc>
                <a:spcPct val="200000"/>
              </a:lnSpc>
            </a:pPr>
            <a:r>
              <a:rPr lang="en-CA" sz="2400" dirty="0">
                <a:solidFill>
                  <a:srgbClr val="000000"/>
                </a:solidFill>
                <a:hlinkClick r:id="rId3" action="ppaction://hlinksldjump"/>
              </a:rPr>
              <a:t>B.</a:t>
            </a:r>
            <a:r>
              <a:rPr lang="en-CA" sz="2400" dirty="0">
                <a:solidFill>
                  <a:srgbClr val="000000"/>
                </a:solidFill>
              </a:rPr>
              <a:t>  Partnership </a:t>
            </a:r>
            <a:endParaRPr lang="en-CA" sz="2400" b="0" i="0" dirty="0">
              <a:solidFill>
                <a:srgbClr val="000000"/>
              </a:solidFill>
              <a:effectLst/>
            </a:endParaRPr>
          </a:p>
          <a:p>
            <a:pPr fontAlgn="base">
              <a:lnSpc>
                <a:spcPct val="200000"/>
              </a:lnSpc>
            </a:pPr>
            <a:r>
              <a:rPr lang="en-CA" sz="2400" dirty="0">
                <a:solidFill>
                  <a:srgbClr val="000000"/>
                </a:solidFill>
                <a:hlinkClick r:id="rId4" action="ppaction://hlinksldjump"/>
              </a:rPr>
              <a:t>C.  </a:t>
            </a:r>
            <a:r>
              <a:rPr lang="en-CA" sz="2400" dirty="0">
                <a:solidFill>
                  <a:srgbClr val="000000"/>
                </a:solidFill>
              </a:rPr>
              <a:t>Cooperative </a:t>
            </a:r>
            <a:endParaRPr lang="en-CA" sz="2400" b="0" i="0" dirty="0">
              <a:solidFill>
                <a:srgbClr val="000000"/>
              </a:solidFill>
              <a:effectLst/>
            </a:endParaRPr>
          </a:p>
          <a:p>
            <a:pPr fontAlgn="base">
              <a:lnSpc>
                <a:spcPct val="200000"/>
              </a:lnSpc>
            </a:pPr>
            <a:r>
              <a:rPr lang="en-CA" sz="2400" dirty="0">
                <a:solidFill>
                  <a:srgbClr val="000000"/>
                </a:solidFill>
                <a:hlinkClick r:id="rId5" action="ppaction://hlinksldjump"/>
              </a:rPr>
              <a:t>D. </a:t>
            </a:r>
            <a:r>
              <a:rPr lang="en-CA" sz="2400" dirty="0">
                <a:solidFill>
                  <a:srgbClr val="000000"/>
                </a:solidFill>
              </a:rPr>
              <a:t> Corporation </a:t>
            </a:r>
            <a:endParaRPr lang="en-CA" sz="2400" b="0" i="0" dirty="0">
              <a:solidFill>
                <a:srgbClr val="000000"/>
              </a:solidFill>
              <a:effectLst/>
            </a:endParaRPr>
          </a:p>
        </p:txBody>
      </p:sp>
      <p:sp>
        <p:nvSpPr>
          <p:cNvPr id="6" name="TextBox 5">
            <a:extLst>
              <a:ext uri="{FF2B5EF4-FFF2-40B4-BE49-F238E27FC236}">
                <a16:creationId xmlns:a16="http://schemas.microsoft.com/office/drawing/2014/main" id="{BBA3CD1F-5F66-4D82-89AA-8C7A14963F2C}"/>
              </a:ext>
            </a:extLst>
          </p:cNvPr>
          <p:cNvSpPr txBox="1"/>
          <p:nvPr/>
        </p:nvSpPr>
        <p:spPr>
          <a:xfrm>
            <a:off x="460704" y="2343972"/>
            <a:ext cx="4471416" cy="369332"/>
          </a:xfrm>
          <a:prstGeom prst="rect">
            <a:avLst/>
          </a:prstGeom>
          <a:noFill/>
        </p:spPr>
        <p:txBody>
          <a:bodyPr wrap="square" rtlCol="0">
            <a:spAutoFit/>
          </a:bodyPr>
          <a:lstStyle/>
          <a:p>
            <a:r>
              <a:rPr lang="en-CA" i="1" dirty="0"/>
              <a:t>Click the correct letter to continue.</a:t>
            </a:r>
            <a:endParaRPr lang="en-US" i="1" dirty="0"/>
          </a:p>
        </p:txBody>
      </p:sp>
    </p:spTree>
    <p:extLst>
      <p:ext uri="{BB962C8B-B14F-4D97-AF65-F5344CB8AC3E}">
        <p14:creationId xmlns:p14="http://schemas.microsoft.com/office/powerpoint/2010/main" val="20491194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CCC33-2A6C-43C3-9CCE-8ECEC189D96D}"/>
              </a:ext>
            </a:extLst>
          </p:cNvPr>
          <p:cNvSpPr>
            <a:spLocks noGrp="1"/>
          </p:cNvSpPr>
          <p:nvPr>
            <p:ph type="title"/>
          </p:nvPr>
        </p:nvSpPr>
        <p:spPr/>
        <p:txBody>
          <a:bodyPr>
            <a:normAutofit/>
          </a:bodyPr>
          <a:lstStyle/>
          <a:p>
            <a:pPr algn="ctr"/>
            <a:r>
              <a:rPr lang="en-CA" sz="5400" b="1" dirty="0">
                <a:latin typeface="Arial" panose="020B0604020202020204" pitchFamily="34" charset="0"/>
                <a:cs typeface="Arial" panose="020B0604020202020204" pitchFamily="34" charset="0"/>
              </a:rPr>
              <a:t>Types of Businesses</a:t>
            </a:r>
            <a:endParaRPr lang="en-US" sz="54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08321B2-BB42-4848-BDBA-D2F7784DADFC}"/>
              </a:ext>
            </a:extLst>
          </p:cNvPr>
          <p:cNvSpPr/>
          <p:nvPr/>
        </p:nvSpPr>
        <p:spPr>
          <a:xfrm rot="20742414">
            <a:off x="21641" y="4088564"/>
            <a:ext cx="8175147" cy="1200329"/>
          </a:xfrm>
          <a:prstGeom prst="rect">
            <a:avLst/>
          </a:prstGeom>
        </p:spPr>
        <p:txBody>
          <a:bodyPr wrap="square">
            <a:spAutoFit/>
          </a:bodyPr>
          <a:lstStyle/>
          <a:p>
            <a:r>
              <a:rPr lang="en-CA" sz="2400" dirty="0">
                <a:cs typeface="Arial" panose="020B0604020202020204" pitchFamily="34" charset="0"/>
                <a:hlinkClick r:id="rId2" action="ppaction://hlinksldjump"/>
              </a:rPr>
              <a:t>This segment also covers much of the same ground as the previous one. It gives real examples of each form, as well as listing the advantages and disadvantages of each.</a:t>
            </a:r>
            <a:endParaRPr lang="en-US" sz="2400" dirty="0">
              <a:cs typeface="Arial" panose="020B0604020202020204" pitchFamily="34" charset="0"/>
            </a:endParaRPr>
          </a:p>
        </p:txBody>
      </p:sp>
      <p:pic>
        <p:nvPicPr>
          <p:cNvPr id="6" name="Picture 5">
            <a:extLst>
              <a:ext uri="{FF2B5EF4-FFF2-40B4-BE49-F238E27FC236}">
                <a16:creationId xmlns:a16="http://schemas.microsoft.com/office/drawing/2014/main" id="{597E93B8-590E-467E-A74B-428932933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080" y="1544384"/>
            <a:ext cx="3992880" cy="41970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541183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826D2-32BD-414C-80A2-6C345EB592B8}"/>
              </a:ext>
            </a:extLst>
          </p:cNvPr>
          <p:cNvSpPr>
            <a:spLocks noGrp="1"/>
          </p:cNvSpPr>
          <p:nvPr>
            <p:ph type="title"/>
          </p:nvPr>
        </p:nvSpPr>
        <p:spPr/>
        <p:txBody>
          <a:bodyPr>
            <a:normAutofit/>
          </a:bodyPr>
          <a:lstStyle/>
          <a:p>
            <a:pPr algn="ctr"/>
            <a:r>
              <a:rPr lang="en-CA" sz="6000" b="1" dirty="0">
                <a:latin typeface="Arial" panose="020B0604020202020204" pitchFamily="34" charset="0"/>
                <a:cs typeface="Arial" panose="020B0604020202020204" pitchFamily="34" charset="0"/>
              </a:rPr>
              <a:t>What’s The Difference? </a:t>
            </a:r>
            <a:endParaRPr lang="en-US" sz="6000" b="1" dirty="0">
              <a:latin typeface="Arial" panose="020B0604020202020204" pitchFamily="34" charset="0"/>
              <a:cs typeface="Arial" panose="020B0604020202020204" pitchFamily="34" charset="0"/>
            </a:endParaRPr>
          </a:p>
        </p:txBody>
      </p:sp>
      <p:pic>
        <p:nvPicPr>
          <p:cNvPr id="3" name="Types of Business Organizations">
            <a:hlinkClick r:id="" action="ppaction://media"/>
            <a:extLst>
              <a:ext uri="{FF2B5EF4-FFF2-40B4-BE49-F238E27FC236}">
                <a16:creationId xmlns:a16="http://schemas.microsoft.com/office/drawing/2014/main" id="{D698CB6D-E11D-4F0F-9765-5CD7DA72FE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37392" y="155448"/>
            <a:ext cx="966215" cy="603884"/>
          </a:xfrm>
          <a:prstGeom prst="rect">
            <a:avLst/>
          </a:prstGeom>
        </p:spPr>
      </p:pic>
      <p:sp>
        <p:nvSpPr>
          <p:cNvPr id="4" name="Rectangle 3">
            <a:extLst>
              <a:ext uri="{FF2B5EF4-FFF2-40B4-BE49-F238E27FC236}">
                <a16:creationId xmlns:a16="http://schemas.microsoft.com/office/drawing/2014/main" id="{F8BEE6B1-897E-4B49-9036-A1C81BEB21F2}"/>
              </a:ext>
            </a:extLst>
          </p:cNvPr>
          <p:cNvSpPr/>
          <p:nvPr/>
        </p:nvSpPr>
        <p:spPr>
          <a:xfrm>
            <a:off x="396240" y="1690688"/>
            <a:ext cx="4815840" cy="1969514"/>
          </a:xfrm>
          <a:prstGeom prst="rect">
            <a:avLst/>
          </a:prstGeom>
        </p:spPr>
        <p:txBody>
          <a:bodyPr wrap="square">
            <a:spAutoFit/>
          </a:bodyPr>
          <a:lstStyle/>
          <a:p>
            <a:pPr>
              <a:lnSpc>
                <a:spcPct val="115000"/>
              </a:lnSpc>
              <a:spcAft>
                <a:spcPts val="1000"/>
              </a:spcAft>
            </a:pPr>
            <a:r>
              <a:rPr lang="en-CA" sz="2000" b="1" dirty="0">
                <a:latin typeface="Calibri" panose="020F0502020204030204" pitchFamily="34" charset="0"/>
                <a:ea typeface="Calibri" panose="020F0502020204030204" pitchFamily="34" charset="0"/>
                <a:cs typeface="Times New Roman" panose="02020603050405020304" pitchFamily="18" charset="0"/>
              </a:rPr>
              <a:t>Corporation </a:t>
            </a:r>
          </a:p>
          <a:p>
            <a:pPr marL="342900" lvl="0" indent="-342900">
              <a:lnSpc>
                <a:spcPct val="115000"/>
              </a:lnSpc>
              <a:spcAft>
                <a:spcPts val="1000"/>
              </a:spcAft>
              <a:buFont typeface="Symbol" panose="05050102010706020507" pitchFamily="18" charset="2"/>
              <a:buChar char=""/>
            </a:pPr>
            <a:r>
              <a:rPr lang="en-CA" sz="2000" dirty="0">
                <a:latin typeface="Calibri" panose="020F0502020204030204" pitchFamily="34" charset="0"/>
                <a:ea typeface="Calibri" panose="020F0502020204030204" pitchFamily="34" charset="0"/>
                <a:cs typeface="Times New Roman" panose="02020603050405020304" pitchFamily="18" charset="0"/>
              </a:rPr>
              <a:t>A company or group of people authorized to act as a single entity (legally a person) and recognized as such in law. </a:t>
            </a:r>
          </a:p>
        </p:txBody>
      </p:sp>
      <p:sp>
        <p:nvSpPr>
          <p:cNvPr id="5" name="Rectangle 4">
            <a:extLst>
              <a:ext uri="{FF2B5EF4-FFF2-40B4-BE49-F238E27FC236}">
                <a16:creationId xmlns:a16="http://schemas.microsoft.com/office/drawing/2014/main" id="{47E43551-DA83-4F95-B666-36A220E5FFE8}"/>
              </a:ext>
            </a:extLst>
          </p:cNvPr>
          <p:cNvSpPr/>
          <p:nvPr/>
        </p:nvSpPr>
        <p:spPr>
          <a:xfrm>
            <a:off x="6213348" y="1690688"/>
            <a:ext cx="4581144" cy="1615570"/>
          </a:xfrm>
          <a:prstGeom prst="rect">
            <a:avLst/>
          </a:prstGeom>
        </p:spPr>
        <p:txBody>
          <a:bodyPr wrap="square">
            <a:spAutoFit/>
          </a:bodyPr>
          <a:lstStyle/>
          <a:p>
            <a:pPr>
              <a:lnSpc>
                <a:spcPct val="115000"/>
              </a:lnSpc>
              <a:spcAft>
                <a:spcPts val="1000"/>
              </a:spcAft>
            </a:pPr>
            <a:r>
              <a:rPr lang="en-CA" sz="2000" b="1" dirty="0">
                <a:latin typeface="Calibri" panose="020F0502020204030204" pitchFamily="34" charset="0"/>
                <a:ea typeface="Calibri" panose="020F0502020204030204" pitchFamily="34" charset="0"/>
                <a:cs typeface="Times New Roman" panose="02020603050405020304" pitchFamily="18" charset="0"/>
              </a:rPr>
              <a:t>Partnership</a:t>
            </a:r>
          </a:p>
          <a:p>
            <a:pPr marL="342900" lvl="0" indent="-342900">
              <a:lnSpc>
                <a:spcPct val="115000"/>
              </a:lnSpc>
              <a:spcAft>
                <a:spcPts val="1000"/>
              </a:spcAft>
              <a:buFont typeface="Symbol" panose="05050102010706020507" pitchFamily="18" charset="2"/>
              <a:buChar char=""/>
            </a:pPr>
            <a:r>
              <a:rPr lang="en-CA" sz="2000" dirty="0">
                <a:latin typeface="Calibri" panose="020F0502020204030204" pitchFamily="34" charset="0"/>
                <a:ea typeface="Calibri" panose="020F0502020204030204" pitchFamily="34" charset="0"/>
                <a:cs typeface="Times New Roman" panose="02020603050405020304" pitchFamily="18" charset="0"/>
              </a:rPr>
              <a:t>An arrangement where parties agree to cooperate to advance their mutual interests. </a:t>
            </a:r>
          </a:p>
        </p:txBody>
      </p:sp>
      <p:sp>
        <p:nvSpPr>
          <p:cNvPr id="6" name="Rectangle 5">
            <a:extLst>
              <a:ext uri="{FF2B5EF4-FFF2-40B4-BE49-F238E27FC236}">
                <a16:creationId xmlns:a16="http://schemas.microsoft.com/office/drawing/2014/main" id="{72D919A1-4E7D-4481-AFAE-531B87A9D25B}"/>
              </a:ext>
            </a:extLst>
          </p:cNvPr>
          <p:cNvSpPr/>
          <p:nvPr/>
        </p:nvSpPr>
        <p:spPr>
          <a:xfrm>
            <a:off x="396240" y="3660203"/>
            <a:ext cx="4706112" cy="1615570"/>
          </a:xfrm>
          <a:prstGeom prst="rect">
            <a:avLst/>
          </a:prstGeom>
        </p:spPr>
        <p:txBody>
          <a:bodyPr wrap="square">
            <a:spAutoFit/>
          </a:bodyPr>
          <a:lstStyle/>
          <a:p>
            <a:pPr>
              <a:lnSpc>
                <a:spcPct val="115000"/>
              </a:lnSpc>
              <a:spcAft>
                <a:spcPts val="1000"/>
              </a:spcAft>
            </a:pPr>
            <a:r>
              <a:rPr lang="en-CA" sz="2000" b="1" dirty="0">
                <a:latin typeface="Calibri" panose="020F0502020204030204" pitchFamily="34" charset="0"/>
                <a:ea typeface="Calibri" panose="020F0502020204030204" pitchFamily="34" charset="0"/>
                <a:cs typeface="Times New Roman" panose="02020603050405020304" pitchFamily="18" charset="0"/>
              </a:rPr>
              <a:t>Cooperation</a:t>
            </a:r>
          </a:p>
          <a:p>
            <a:pPr marL="342900" lvl="0" indent="-342900">
              <a:lnSpc>
                <a:spcPct val="115000"/>
              </a:lnSpc>
              <a:spcAft>
                <a:spcPts val="1000"/>
              </a:spcAft>
              <a:buFont typeface="Symbol" panose="05050102010706020507" pitchFamily="18" charset="2"/>
              <a:buChar char=""/>
            </a:pPr>
            <a:r>
              <a:rPr lang="en-CA" sz="2000" dirty="0">
                <a:latin typeface="Calibri" panose="020F0502020204030204" pitchFamily="34" charset="0"/>
                <a:ea typeface="Calibri" panose="020F0502020204030204" pitchFamily="34" charset="0"/>
                <a:cs typeface="Times New Roman" panose="02020603050405020304" pitchFamily="18" charset="0"/>
              </a:rPr>
              <a:t>A business or organization owned and operated for the benefit of those using the services. </a:t>
            </a:r>
          </a:p>
        </p:txBody>
      </p:sp>
      <p:sp>
        <p:nvSpPr>
          <p:cNvPr id="7" name="Rectangle 6">
            <a:extLst>
              <a:ext uri="{FF2B5EF4-FFF2-40B4-BE49-F238E27FC236}">
                <a16:creationId xmlns:a16="http://schemas.microsoft.com/office/drawing/2014/main" id="{9C3E28CC-2C3A-4DAB-B26F-05840E9EAF2D}"/>
              </a:ext>
            </a:extLst>
          </p:cNvPr>
          <p:cNvSpPr/>
          <p:nvPr/>
        </p:nvSpPr>
        <p:spPr>
          <a:xfrm>
            <a:off x="6213348" y="3660203"/>
            <a:ext cx="4815840" cy="1615570"/>
          </a:xfrm>
          <a:prstGeom prst="rect">
            <a:avLst/>
          </a:prstGeom>
        </p:spPr>
        <p:txBody>
          <a:bodyPr wrap="square">
            <a:spAutoFit/>
          </a:bodyPr>
          <a:lstStyle/>
          <a:p>
            <a:pPr>
              <a:lnSpc>
                <a:spcPct val="115000"/>
              </a:lnSpc>
              <a:spcAft>
                <a:spcPts val="1000"/>
              </a:spcAft>
            </a:pPr>
            <a:r>
              <a:rPr lang="en-CA" sz="2000" b="1" dirty="0">
                <a:latin typeface="Calibri" panose="020F0502020204030204" pitchFamily="34" charset="0"/>
                <a:ea typeface="Calibri" panose="020F0502020204030204" pitchFamily="34" charset="0"/>
                <a:cs typeface="Times New Roman" panose="02020603050405020304" pitchFamily="18" charset="0"/>
              </a:rPr>
              <a:t>Sole Proprietorship</a:t>
            </a:r>
          </a:p>
          <a:p>
            <a:pPr marL="342900" lvl="0" indent="-342900">
              <a:lnSpc>
                <a:spcPct val="115000"/>
              </a:lnSpc>
              <a:spcAft>
                <a:spcPts val="1000"/>
              </a:spcAft>
              <a:buFont typeface="Symbol" panose="05050102010706020507" pitchFamily="18" charset="2"/>
              <a:buChar char=""/>
            </a:pPr>
            <a:r>
              <a:rPr lang="en-CA" sz="2000" dirty="0">
                <a:latin typeface="Calibri" panose="020F0502020204030204" pitchFamily="34" charset="0"/>
                <a:ea typeface="Calibri" panose="020F0502020204030204" pitchFamily="34" charset="0"/>
                <a:cs typeface="Times New Roman" panose="02020603050405020304" pitchFamily="18" charset="0"/>
              </a:rPr>
              <a:t>Unincorporated and run by one individual with no distinction between the individual and the business.</a:t>
            </a:r>
          </a:p>
        </p:txBody>
      </p:sp>
      <p:cxnSp>
        <p:nvCxnSpPr>
          <p:cNvPr id="9" name="Straight Connector 8">
            <a:extLst>
              <a:ext uri="{FF2B5EF4-FFF2-40B4-BE49-F238E27FC236}">
                <a16:creationId xmlns:a16="http://schemas.microsoft.com/office/drawing/2014/main" id="{DBA5D9D5-B649-476A-B9ED-BAFA82EF2B1E}"/>
              </a:ext>
            </a:extLst>
          </p:cNvPr>
          <p:cNvCxnSpPr/>
          <p:nvPr/>
        </p:nvCxnSpPr>
        <p:spPr>
          <a:xfrm>
            <a:off x="5632704" y="1426464"/>
            <a:ext cx="0" cy="5330952"/>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1409241-86E3-49E0-A1BD-D875396B637E}"/>
              </a:ext>
            </a:extLst>
          </p:cNvPr>
          <p:cNvCxnSpPr>
            <a:cxnSpLocks/>
          </p:cNvCxnSpPr>
          <p:nvPr/>
        </p:nvCxnSpPr>
        <p:spPr>
          <a:xfrm flipH="1">
            <a:off x="505968" y="3660202"/>
            <a:ext cx="11381232" cy="445"/>
          </a:xfrm>
          <a:prstGeom prst="line">
            <a:avLst/>
          </a:prstGeom>
          <a:ln w="57150">
            <a:solidFill>
              <a:schemeClr val="accent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4237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04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1653D9-591E-472B-9C59-C12E78C7C411}"/>
              </a:ext>
            </a:extLst>
          </p:cNvPr>
          <p:cNvGrpSpPr/>
          <p:nvPr/>
        </p:nvGrpSpPr>
        <p:grpSpPr>
          <a:xfrm>
            <a:off x="440090" y="2709115"/>
            <a:ext cx="550510" cy="2830997"/>
            <a:chOff x="461865" y="2809278"/>
            <a:chExt cx="459535" cy="2702201"/>
          </a:xfrm>
        </p:grpSpPr>
        <p:sp>
          <p:nvSpPr>
            <p:cNvPr id="7" name="Rectangle: Rounded Corners 7">
              <a:extLst>
                <a:ext uri="{FF2B5EF4-FFF2-40B4-BE49-F238E27FC236}">
                  <a16:creationId xmlns:a16="http://schemas.microsoft.com/office/drawing/2014/main" id="{1DE86C32-4343-49FF-BBC9-32678CD005C4}"/>
                </a:ext>
              </a:extLst>
            </p:cNvPr>
            <p:cNvSpPr/>
            <p:nvPr/>
          </p:nvSpPr>
          <p:spPr>
            <a:xfrm>
              <a:off x="473529" y="4990705"/>
              <a:ext cx="447871" cy="5207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8" name="Rectangle: Rounded Corners 8">
              <a:extLst>
                <a:ext uri="{FF2B5EF4-FFF2-40B4-BE49-F238E27FC236}">
                  <a16:creationId xmlns:a16="http://schemas.microsoft.com/office/drawing/2014/main" id="{78459F18-0D52-4D02-B7AD-FCA879CFFC28}"/>
                </a:ext>
              </a:extLst>
            </p:cNvPr>
            <p:cNvSpPr/>
            <p:nvPr/>
          </p:nvSpPr>
          <p:spPr>
            <a:xfrm>
              <a:off x="461865" y="4229319"/>
              <a:ext cx="447871" cy="5207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Rectangle: Rounded Corners 9">
              <a:extLst>
                <a:ext uri="{FF2B5EF4-FFF2-40B4-BE49-F238E27FC236}">
                  <a16:creationId xmlns:a16="http://schemas.microsoft.com/office/drawing/2014/main" id="{C326AF03-0E9D-4D85-995B-0D8F3B374BE4}"/>
                </a:ext>
              </a:extLst>
            </p:cNvPr>
            <p:cNvSpPr/>
            <p:nvPr/>
          </p:nvSpPr>
          <p:spPr>
            <a:xfrm>
              <a:off x="461866" y="3444452"/>
              <a:ext cx="447870" cy="52077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ectangle: Rounded Corners 10">
              <a:extLst>
                <a:ext uri="{FF2B5EF4-FFF2-40B4-BE49-F238E27FC236}">
                  <a16:creationId xmlns:a16="http://schemas.microsoft.com/office/drawing/2014/main" id="{88ABE4D6-59F6-4508-9D51-F0DE1FB59530}"/>
                </a:ext>
              </a:extLst>
            </p:cNvPr>
            <p:cNvSpPr/>
            <p:nvPr/>
          </p:nvSpPr>
          <p:spPr>
            <a:xfrm>
              <a:off x="461865" y="2809278"/>
              <a:ext cx="447871" cy="4994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2" name="Title 1">
            <a:extLst>
              <a:ext uri="{FF2B5EF4-FFF2-40B4-BE49-F238E27FC236}">
                <a16:creationId xmlns:a16="http://schemas.microsoft.com/office/drawing/2014/main" id="{D973A725-AF86-4CF9-BADB-E156C9B9D1CA}"/>
              </a:ext>
            </a:extLst>
          </p:cNvPr>
          <p:cNvSpPr>
            <a:spLocks noGrp="1"/>
          </p:cNvSpPr>
          <p:nvPr>
            <p:ph type="title"/>
          </p:nvPr>
        </p:nvSpPr>
        <p:spPr/>
        <p:txBody>
          <a:bodyPr/>
          <a:lstStyle/>
          <a:p>
            <a:pPr algn="ctr"/>
            <a:r>
              <a:rPr lang="en-CA" b="1" dirty="0">
                <a:latin typeface="Arial" panose="020B0604020202020204" pitchFamily="34" charset="0"/>
                <a:cs typeface="Arial" panose="020B0604020202020204" pitchFamily="34" charset="0"/>
              </a:rPr>
              <a:t>SELF-EVALUATION</a:t>
            </a:r>
            <a:endParaRPr lang="en-US" dirty="0"/>
          </a:p>
        </p:txBody>
      </p:sp>
      <p:sp>
        <p:nvSpPr>
          <p:cNvPr id="4" name="Rectangle 3">
            <a:extLst>
              <a:ext uri="{FF2B5EF4-FFF2-40B4-BE49-F238E27FC236}">
                <a16:creationId xmlns:a16="http://schemas.microsoft.com/office/drawing/2014/main" id="{36D3167C-2E35-4D83-90BA-8B9FB56FBEAA}"/>
              </a:ext>
            </a:extLst>
          </p:cNvPr>
          <p:cNvSpPr/>
          <p:nvPr/>
        </p:nvSpPr>
        <p:spPr>
          <a:xfrm>
            <a:off x="542544" y="1690688"/>
            <a:ext cx="10515600" cy="954107"/>
          </a:xfrm>
          <a:prstGeom prst="rect">
            <a:avLst/>
          </a:prstGeom>
        </p:spPr>
        <p:txBody>
          <a:bodyPr wrap="square">
            <a:spAutoFit/>
          </a:bodyPr>
          <a:lstStyle/>
          <a:p>
            <a:r>
              <a:rPr lang="en-CA" sz="2800" dirty="0"/>
              <a:t>Which form provides the best protection against loosing personal assets? </a:t>
            </a:r>
            <a:endParaRPr lang="en-US" sz="2800" dirty="0"/>
          </a:p>
        </p:txBody>
      </p:sp>
      <p:sp>
        <p:nvSpPr>
          <p:cNvPr id="6" name="Rectangle 5">
            <a:extLst>
              <a:ext uri="{FF2B5EF4-FFF2-40B4-BE49-F238E27FC236}">
                <a16:creationId xmlns:a16="http://schemas.microsoft.com/office/drawing/2014/main" id="{08C06039-1904-49BC-8C7D-4AEE5E00AB5A}"/>
              </a:ext>
            </a:extLst>
          </p:cNvPr>
          <p:cNvSpPr/>
          <p:nvPr/>
        </p:nvSpPr>
        <p:spPr>
          <a:xfrm>
            <a:off x="542544" y="2769363"/>
            <a:ext cx="6096000" cy="2677656"/>
          </a:xfrm>
          <a:prstGeom prst="rect">
            <a:avLst/>
          </a:prstGeom>
        </p:spPr>
        <p:txBody>
          <a:bodyPr>
            <a:spAutoFit/>
          </a:bodyPr>
          <a:lstStyle/>
          <a:p>
            <a:r>
              <a:rPr lang="en-CA" sz="2400" dirty="0">
                <a:hlinkClick r:id="rId2" action="ppaction://hlinksldjump"/>
              </a:rPr>
              <a:t>A. </a:t>
            </a:r>
            <a:r>
              <a:rPr lang="en-CA" sz="2400" dirty="0"/>
              <a:t> Sole Proprietorship </a:t>
            </a:r>
          </a:p>
          <a:p>
            <a:endParaRPr lang="en-CA" sz="2400" dirty="0"/>
          </a:p>
          <a:p>
            <a:r>
              <a:rPr lang="en-CA" sz="2400" dirty="0">
                <a:hlinkClick r:id="rId3" action="ppaction://hlinksldjump"/>
              </a:rPr>
              <a:t>B. </a:t>
            </a:r>
            <a:r>
              <a:rPr lang="en-CA" sz="2400" dirty="0"/>
              <a:t> Partnership </a:t>
            </a:r>
          </a:p>
          <a:p>
            <a:endParaRPr lang="en-CA" sz="2400" dirty="0"/>
          </a:p>
          <a:p>
            <a:r>
              <a:rPr lang="en-CA" sz="2400" dirty="0">
                <a:hlinkClick r:id="rId4" action="ppaction://hlinksldjump"/>
              </a:rPr>
              <a:t>C. </a:t>
            </a:r>
            <a:r>
              <a:rPr lang="en-CA" sz="2400" dirty="0"/>
              <a:t> Cooperative </a:t>
            </a:r>
          </a:p>
          <a:p>
            <a:endParaRPr lang="en-CA" sz="2400" dirty="0"/>
          </a:p>
          <a:p>
            <a:r>
              <a:rPr lang="en-CA" sz="2400" dirty="0">
                <a:hlinkClick r:id="rId5" action="ppaction://hlinksldjump"/>
              </a:rPr>
              <a:t>D. </a:t>
            </a:r>
            <a:r>
              <a:rPr lang="en-CA" sz="2400" dirty="0"/>
              <a:t> Corporation </a:t>
            </a:r>
            <a:endParaRPr lang="en-US" sz="2400" dirty="0"/>
          </a:p>
        </p:txBody>
      </p:sp>
    </p:spTree>
    <p:extLst>
      <p:ext uri="{BB962C8B-B14F-4D97-AF65-F5344CB8AC3E}">
        <p14:creationId xmlns:p14="http://schemas.microsoft.com/office/powerpoint/2010/main" val="29104427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What Is A Contract?</a:t>
            </a:r>
          </a:p>
        </p:txBody>
      </p:sp>
      <p:sp>
        <p:nvSpPr>
          <p:cNvPr id="3" name="Rectangle 2">
            <a:extLst>
              <a:ext uri="{FF2B5EF4-FFF2-40B4-BE49-F238E27FC236}">
                <a16:creationId xmlns:a16="http://schemas.microsoft.com/office/drawing/2014/main" id="{BF77A374-5B43-4F45-AF8D-FB3E9032106D}"/>
              </a:ext>
            </a:extLst>
          </p:cNvPr>
          <p:cNvSpPr/>
          <p:nvPr/>
        </p:nvSpPr>
        <p:spPr>
          <a:xfrm>
            <a:off x="291103" y="1915774"/>
            <a:ext cx="6470904" cy="830997"/>
          </a:xfrm>
          <a:prstGeom prst="rect">
            <a:avLst/>
          </a:prstGeom>
        </p:spPr>
        <p:txBody>
          <a:bodyPr wrap="square">
            <a:spAutoFit/>
          </a:bodyPr>
          <a:lstStyle/>
          <a:p>
            <a:r>
              <a:rPr lang="en-CA" sz="2400" dirty="0">
                <a:solidFill>
                  <a:srgbClr val="000000"/>
                </a:solidFill>
              </a:rPr>
              <a:t>We tend to think of contracts as huge documents full of fine print and strange words. </a:t>
            </a:r>
            <a:endParaRPr lang="en-US" sz="2400" dirty="0"/>
          </a:p>
        </p:txBody>
      </p:sp>
      <p:sp>
        <p:nvSpPr>
          <p:cNvPr id="4" name="Rectangle 3">
            <a:extLst>
              <a:ext uri="{FF2B5EF4-FFF2-40B4-BE49-F238E27FC236}">
                <a16:creationId xmlns:a16="http://schemas.microsoft.com/office/drawing/2014/main" id="{A642418C-47B1-4782-A153-1FC53E3F5C57}"/>
              </a:ext>
            </a:extLst>
          </p:cNvPr>
          <p:cNvSpPr/>
          <p:nvPr/>
        </p:nvSpPr>
        <p:spPr>
          <a:xfrm>
            <a:off x="5070856" y="3062677"/>
            <a:ext cx="7483856" cy="830997"/>
          </a:xfrm>
          <a:prstGeom prst="rect">
            <a:avLst/>
          </a:prstGeom>
        </p:spPr>
        <p:txBody>
          <a:bodyPr wrap="square">
            <a:spAutoFit/>
          </a:bodyPr>
          <a:lstStyle/>
          <a:p>
            <a:r>
              <a:rPr lang="en-CA" sz="2400" dirty="0">
                <a:solidFill>
                  <a:srgbClr val="000000"/>
                </a:solidFill>
                <a:hlinkClick r:id="rId2" action="ppaction://hlinksldjump"/>
              </a:rPr>
              <a:t>However, this video breaks a contract down into its simple basic elements.</a:t>
            </a:r>
            <a:endParaRPr lang="en-US" sz="2400" dirty="0"/>
          </a:p>
        </p:txBody>
      </p:sp>
      <p:pic>
        <p:nvPicPr>
          <p:cNvPr id="6" name="Picture 5">
            <a:extLst>
              <a:ext uri="{FF2B5EF4-FFF2-40B4-BE49-F238E27FC236}">
                <a16:creationId xmlns:a16="http://schemas.microsoft.com/office/drawing/2014/main" id="{417ED3C1-A226-49B2-9C14-BD59BD2349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280" y="3661560"/>
            <a:ext cx="2563368" cy="2563368"/>
          </a:xfrm>
          <a:prstGeom prst="round2DiagRect">
            <a:avLst>
              <a:gd name="adj1" fmla="val 27369"/>
              <a:gd name="adj2" fmla="val 0"/>
            </a:avLst>
          </a:prstGeom>
          <a:ln w="19050" cap="sq">
            <a:solidFill>
              <a:schemeClr val="tx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199973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3" name="Media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1893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2C1D3-5511-41D6-B808-83534A108C2C}"/>
              </a:ext>
            </a:extLst>
          </p:cNvPr>
          <p:cNvSpPr>
            <a:spLocks noGrp="1"/>
          </p:cNvSpPr>
          <p:nvPr>
            <p:ph type="title"/>
          </p:nvPr>
        </p:nvSpPr>
        <p:spPr/>
        <p:txBody>
          <a:bodyPr/>
          <a:lstStyle/>
          <a:p>
            <a:pPr algn="ctr"/>
            <a:r>
              <a:rPr lang="en-CA" b="1" dirty="0">
                <a:latin typeface="Arial" panose="020B0604020202020204" pitchFamily="34" charset="0"/>
                <a:cs typeface="Arial" panose="020B0604020202020204" pitchFamily="34" charset="0"/>
              </a:rPr>
              <a:t>The Ins and Outs of Contracts</a:t>
            </a:r>
            <a:r>
              <a:rPr lang="en-CA" dirty="0"/>
              <a:t/>
            </a:r>
            <a:br>
              <a:rPr lang="en-CA" dirty="0"/>
            </a:br>
            <a:endParaRPr lang="en-US" dirty="0"/>
          </a:p>
        </p:txBody>
      </p:sp>
      <p:sp>
        <p:nvSpPr>
          <p:cNvPr id="3" name="Rectangle 2">
            <a:extLst>
              <a:ext uri="{FF2B5EF4-FFF2-40B4-BE49-F238E27FC236}">
                <a16:creationId xmlns:a16="http://schemas.microsoft.com/office/drawing/2014/main" id="{BD64DE9F-08A5-4EFB-A972-0A4CF2C234F7}"/>
              </a:ext>
            </a:extLst>
          </p:cNvPr>
          <p:cNvSpPr/>
          <p:nvPr/>
        </p:nvSpPr>
        <p:spPr>
          <a:xfrm>
            <a:off x="588264" y="1442188"/>
            <a:ext cx="9799320" cy="1341586"/>
          </a:xfrm>
          <a:prstGeom prst="rect">
            <a:avLst/>
          </a:prstGeom>
        </p:spPr>
        <p:txBody>
          <a:bodyPr wrap="square">
            <a:spAutoFit/>
          </a:bodyPr>
          <a:lstStyle/>
          <a:p>
            <a:pPr>
              <a:lnSpc>
                <a:spcPct val="115000"/>
              </a:lnSpc>
              <a:spcAft>
                <a:spcPts val="1000"/>
              </a:spcAft>
            </a:pPr>
            <a:r>
              <a:rPr lang="en-CA" sz="2400" dirty="0">
                <a:latin typeface="Calibri" panose="020F0502020204030204" pitchFamily="34" charset="0"/>
                <a:ea typeface="Calibri" panose="020F0502020204030204" pitchFamily="34" charset="0"/>
                <a:cs typeface="Times New Roman" panose="02020603050405020304" pitchFamily="18" charset="0"/>
              </a:rPr>
              <a:t>Contracts are like promises, but in the business world, liability enters the process if a contract is broken – at which point an agreement can be forced in a court of law. </a:t>
            </a:r>
          </a:p>
        </p:txBody>
      </p:sp>
      <p:sp>
        <p:nvSpPr>
          <p:cNvPr id="4" name="TextBox 3">
            <a:extLst>
              <a:ext uri="{FF2B5EF4-FFF2-40B4-BE49-F238E27FC236}">
                <a16:creationId xmlns:a16="http://schemas.microsoft.com/office/drawing/2014/main" id="{D36F8C0A-08D2-4138-8EE4-068D29CA5D35}"/>
              </a:ext>
            </a:extLst>
          </p:cNvPr>
          <p:cNvSpPr txBox="1"/>
          <p:nvPr/>
        </p:nvSpPr>
        <p:spPr>
          <a:xfrm>
            <a:off x="2470404" y="3167390"/>
            <a:ext cx="6035040" cy="523220"/>
          </a:xfrm>
          <a:prstGeom prst="rect">
            <a:avLst/>
          </a:prstGeom>
          <a:noFill/>
        </p:spPr>
        <p:txBody>
          <a:bodyPr wrap="square" rtlCol="0">
            <a:prstTxWarp prst="textArchUp">
              <a:avLst/>
            </a:prstTxWarp>
            <a:spAutoFit/>
          </a:bodyPr>
          <a:lstStyle/>
          <a:p>
            <a:pPr algn="ctr"/>
            <a:r>
              <a:rPr lang="en-CA" sz="2800" dirty="0">
                <a:ln w="0"/>
                <a:solidFill>
                  <a:schemeClr val="accent1"/>
                </a:solidFill>
                <a:effectLst>
                  <a:outerShdw blurRad="38100" dist="25400" dir="5400000" algn="ctr" rotWithShape="0">
                    <a:srgbClr val="6E747A">
                      <a:alpha val="43000"/>
                    </a:srgbClr>
                  </a:outerShdw>
                </a:effectLst>
              </a:rPr>
              <a:t>Three Elements of a Contract</a:t>
            </a:r>
            <a:endParaRPr lang="en-US" sz="2800" dirty="0">
              <a:ln w="0"/>
              <a:solidFill>
                <a:schemeClr val="accent1"/>
              </a:solidFill>
              <a:effectLst>
                <a:outerShdw blurRad="38100" dist="25400" dir="5400000" algn="ctr" rotWithShape="0">
                  <a:srgbClr val="6E747A">
                    <a:alpha val="43000"/>
                  </a:srgbClr>
                </a:outerShdw>
              </a:effectLst>
            </a:endParaRPr>
          </a:p>
        </p:txBody>
      </p:sp>
      <p:sp>
        <p:nvSpPr>
          <p:cNvPr id="5" name="Rectangle: Rounded Corners 4">
            <a:extLst>
              <a:ext uri="{FF2B5EF4-FFF2-40B4-BE49-F238E27FC236}">
                <a16:creationId xmlns:a16="http://schemas.microsoft.com/office/drawing/2014/main" id="{38A0644F-3B5A-48EC-8405-4F9576C664D8}"/>
              </a:ext>
            </a:extLst>
          </p:cNvPr>
          <p:cNvSpPr/>
          <p:nvPr/>
        </p:nvSpPr>
        <p:spPr>
          <a:xfrm>
            <a:off x="1766322" y="3554081"/>
            <a:ext cx="2026918" cy="12598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sz="2400" dirty="0"/>
              <a:t>Offer</a:t>
            </a:r>
            <a:endParaRPr lang="en-US" sz="2400" dirty="0"/>
          </a:p>
        </p:txBody>
      </p:sp>
      <p:sp>
        <p:nvSpPr>
          <p:cNvPr id="6" name="Rectangle: Rounded Corners 5">
            <a:extLst>
              <a:ext uri="{FF2B5EF4-FFF2-40B4-BE49-F238E27FC236}">
                <a16:creationId xmlns:a16="http://schemas.microsoft.com/office/drawing/2014/main" id="{F4A879CA-5EC1-4599-BD63-854D10063426}"/>
              </a:ext>
            </a:extLst>
          </p:cNvPr>
          <p:cNvSpPr/>
          <p:nvPr/>
        </p:nvSpPr>
        <p:spPr>
          <a:xfrm>
            <a:off x="4895090" y="3559086"/>
            <a:ext cx="2026918" cy="125980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CA" sz="2400" dirty="0"/>
              <a:t>Acceptance</a:t>
            </a:r>
            <a:r>
              <a:rPr lang="en-CA" dirty="0"/>
              <a:t> </a:t>
            </a:r>
            <a:endParaRPr lang="en-US" dirty="0"/>
          </a:p>
        </p:txBody>
      </p:sp>
      <p:sp>
        <p:nvSpPr>
          <p:cNvPr id="7" name="Rectangle: Rounded Corners 6">
            <a:extLst>
              <a:ext uri="{FF2B5EF4-FFF2-40B4-BE49-F238E27FC236}">
                <a16:creationId xmlns:a16="http://schemas.microsoft.com/office/drawing/2014/main" id="{6D4A37FC-7233-424B-882A-7855A2D192A1}"/>
              </a:ext>
            </a:extLst>
          </p:cNvPr>
          <p:cNvSpPr/>
          <p:nvPr/>
        </p:nvSpPr>
        <p:spPr>
          <a:xfrm>
            <a:off x="8023858" y="3575906"/>
            <a:ext cx="2026918" cy="1216151"/>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t>Consideration</a:t>
            </a:r>
            <a:endParaRPr lang="en-US" sz="2400" dirty="0"/>
          </a:p>
        </p:txBody>
      </p:sp>
      <p:sp>
        <p:nvSpPr>
          <p:cNvPr id="8" name="Rectangle 7">
            <a:extLst>
              <a:ext uri="{FF2B5EF4-FFF2-40B4-BE49-F238E27FC236}">
                <a16:creationId xmlns:a16="http://schemas.microsoft.com/office/drawing/2014/main" id="{BDDAE4B5-CDE9-4B66-8340-E287B4B69576}"/>
              </a:ext>
            </a:extLst>
          </p:cNvPr>
          <p:cNvSpPr/>
          <p:nvPr/>
        </p:nvSpPr>
        <p:spPr>
          <a:xfrm>
            <a:off x="2089405" y="5292546"/>
            <a:ext cx="3608832" cy="1200329"/>
          </a:xfrm>
          <a:prstGeom prst="rect">
            <a:avLst/>
          </a:prstGeom>
        </p:spPr>
        <p:txBody>
          <a:bodyPr wrap="square">
            <a:spAutoFit/>
          </a:bodyPr>
          <a:lstStyle/>
          <a:p>
            <a:pPr marL="342900" indent="-342900">
              <a:buFont typeface="Arial" panose="020B0604020202020204" pitchFamily="34" charset="0"/>
              <a:buChar char="•"/>
            </a:pPr>
            <a:r>
              <a:rPr lang="en-CA" sz="2400" dirty="0">
                <a:latin typeface="Calibri" panose="020F0502020204030204" pitchFamily="34" charset="0"/>
                <a:ea typeface="Calibri" panose="020F0502020204030204" pitchFamily="34" charset="0"/>
                <a:cs typeface="Times New Roman" panose="02020603050405020304" pitchFamily="18" charset="0"/>
              </a:rPr>
              <a:t>Offer and acceptance is the mutual agreement to enter into a deal</a:t>
            </a:r>
            <a:endParaRPr lang="en-US" sz="2400" dirty="0"/>
          </a:p>
        </p:txBody>
      </p:sp>
      <p:sp>
        <p:nvSpPr>
          <p:cNvPr id="11" name="Rectangle 10">
            <a:extLst>
              <a:ext uri="{FF2B5EF4-FFF2-40B4-BE49-F238E27FC236}">
                <a16:creationId xmlns:a16="http://schemas.microsoft.com/office/drawing/2014/main" id="{F64DADD5-A6AB-4E13-8C69-1C2C5531DEC1}"/>
              </a:ext>
            </a:extLst>
          </p:cNvPr>
          <p:cNvSpPr/>
          <p:nvPr/>
        </p:nvSpPr>
        <p:spPr>
          <a:xfrm>
            <a:off x="6922008" y="5292546"/>
            <a:ext cx="4442460" cy="1341586"/>
          </a:xfrm>
          <a:prstGeom prst="rect">
            <a:avLst/>
          </a:prstGeom>
        </p:spPr>
        <p:txBody>
          <a:bodyPr wrap="square">
            <a:spAutoFit/>
          </a:bodyPr>
          <a:lstStyle/>
          <a:p>
            <a:pPr marL="342900" indent="-342900">
              <a:lnSpc>
                <a:spcPct val="115000"/>
              </a:lnSpc>
              <a:spcAft>
                <a:spcPts val="1000"/>
              </a:spcAft>
              <a:buFont typeface="Arial" panose="020B0604020202020204" pitchFamily="34" charset="0"/>
              <a:buChar char="•"/>
            </a:pPr>
            <a:r>
              <a:rPr lang="en-CA" sz="2400" dirty="0">
                <a:latin typeface="Calibri" panose="020F0502020204030204" pitchFamily="34" charset="0"/>
                <a:ea typeface="Calibri" panose="020F0502020204030204" pitchFamily="34" charset="0"/>
                <a:cs typeface="Times New Roman" panose="02020603050405020304" pitchFamily="18" charset="0"/>
              </a:rPr>
              <a:t>Consideration means that the exchanging parties are giving and getting something.</a:t>
            </a:r>
          </a:p>
        </p:txBody>
      </p:sp>
    </p:spTree>
    <p:extLst>
      <p:ext uri="{BB962C8B-B14F-4D97-AF65-F5344CB8AC3E}">
        <p14:creationId xmlns:p14="http://schemas.microsoft.com/office/powerpoint/2010/main" val="232514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FCFE3-65EE-4B82-8FD5-AC97875B092A}"/>
              </a:ext>
            </a:extLst>
          </p:cNvPr>
          <p:cNvSpPr>
            <a:spLocks noGrp="1"/>
          </p:cNvSpPr>
          <p:nvPr>
            <p:ph type="ctrTitle"/>
          </p:nvPr>
        </p:nvSpPr>
        <p:spPr>
          <a:xfrm>
            <a:off x="1524000" y="406400"/>
            <a:ext cx="9144000" cy="2387600"/>
          </a:xfrm>
        </p:spPr>
        <p:txBody>
          <a:bodyPr>
            <a:normAutofit/>
          </a:bodyPr>
          <a:lstStyle/>
          <a:p>
            <a:r>
              <a:rPr lang="en-CA" b="1" cap="all" dirty="0">
                <a:latin typeface="Arial" panose="020B0604020202020204" pitchFamily="34" charset="0"/>
                <a:cs typeface="Arial" panose="020B0604020202020204" pitchFamily="34" charset="0"/>
              </a:rPr>
              <a:t>SEMINAR </a:t>
            </a:r>
            <a:r>
              <a:rPr lang="en-CA" b="1" cap="all" dirty="0" smtClean="0">
                <a:latin typeface="Arial" panose="020B0604020202020204" pitchFamily="34" charset="0"/>
                <a:cs typeface="Arial" panose="020B0604020202020204" pitchFamily="34" charset="0"/>
              </a:rPr>
              <a:t>5</a:t>
            </a:r>
            <a:r>
              <a:rPr lang="en-CA" b="1" cap="all" dirty="0">
                <a:latin typeface="Arial" panose="020B0604020202020204" pitchFamily="34" charset="0"/>
                <a:cs typeface="Arial" panose="020B0604020202020204" pitchFamily="34" charset="0"/>
              </a:rPr>
              <a:t>:</a:t>
            </a:r>
            <a:br>
              <a:rPr lang="en-CA" b="1" cap="all" dirty="0">
                <a:latin typeface="Arial" panose="020B0604020202020204" pitchFamily="34" charset="0"/>
                <a:cs typeface="Arial" panose="020B0604020202020204" pitchFamily="34" charset="0"/>
              </a:rPr>
            </a:br>
            <a:r>
              <a:rPr lang="en-CA" b="1" cap="all" dirty="0">
                <a:latin typeface="Arial" panose="020B0604020202020204" pitchFamily="34" charset="0"/>
                <a:cs typeface="Arial" panose="020B0604020202020204" pitchFamily="34" charset="0"/>
              </a:rPr>
              <a:t>LEGAL ASPECTS </a:t>
            </a:r>
            <a:endParaRPr lang="en-US"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6F21D4AE-68D7-4718-A0C7-9CE8DD858371}"/>
              </a:ext>
            </a:extLst>
          </p:cNvPr>
          <p:cNvSpPr>
            <a:spLocks noGrp="1"/>
          </p:cNvSpPr>
          <p:nvPr>
            <p:ph type="subTitle" idx="1"/>
          </p:nvPr>
        </p:nvSpPr>
        <p:spPr>
          <a:xfrm>
            <a:off x="1524000" y="3016822"/>
            <a:ext cx="9144000" cy="1655762"/>
          </a:xfrm>
        </p:spPr>
        <p:txBody>
          <a:bodyPr/>
          <a:lstStyle/>
          <a:p>
            <a:r>
              <a:rPr lang="en-CA" dirty="0"/>
              <a:t>There are a lot of legal obligations to be aware of when starting or managing a business. Some matters will need a lawyer or accountant, but the more you know, the more self-sufficient you are. </a:t>
            </a:r>
            <a:endParaRPr lang="en-US" dirty="0"/>
          </a:p>
        </p:txBody>
      </p:sp>
      <p:pic>
        <p:nvPicPr>
          <p:cNvPr id="4" name="Picture 4">
            <a:extLst>
              <a:ext uri="{FF2B5EF4-FFF2-40B4-BE49-F238E27FC236}">
                <a16:creationId xmlns:a16="http://schemas.microsoft.com/office/drawing/2014/main" id="{EFF63E65-6FA2-4499-9AB1-1D90CCF6F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31" y="6205943"/>
            <a:ext cx="1352739" cy="5906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033F781-61F1-4DD2-AB5C-AE9E06018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570" y="6169003"/>
            <a:ext cx="571500" cy="5524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A72A1E44-DE1B-4186-A835-B7A4884A68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5050" y="6184856"/>
            <a:ext cx="2133600" cy="533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D5FFEF9-3859-46C7-87FE-6AD25BEA8CB4}"/>
              </a:ext>
            </a:extLst>
          </p:cNvPr>
          <p:cNvSpPr/>
          <p:nvPr/>
        </p:nvSpPr>
        <p:spPr>
          <a:xfrm>
            <a:off x="1923288" y="4306272"/>
            <a:ext cx="8848344" cy="461665"/>
          </a:xfrm>
          <a:prstGeom prst="rect">
            <a:avLst/>
          </a:prstGeom>
        </p:spPr>
        <p:txBody>
          <a:bodyPr wrap="square">
            <a:spAutoFit/>
          </a:bodyPr>
          <a:lstStyle/>
          <a:p>
            <a:pPr algn="ctr"/>
            <a:r>
              <a:rPr lang="en-CA" sz="2400" u="sng" dirty="0">
                <a:solidFill>
                  <a:srgbClr val="000000"/>
                </a:solidFill>
                <a:latin typeface="Tw Cen MT" panose="020B0602020104020603" pitchFamily="34" charset="0"/>
              </a:rPr>
              <a:t>Carefully read these legal essentials and start exploring their impacts</a:t>
            </a:r>
            <a:r>
              <a:rPr lang="en-CA" sz="2400" dirty="0">
                <a:solidFill>
                  <a:srgbClr val="000000"/>
                </a:solidFill>
                <a:latin typeface="Tw Cen MT" panose="020B0602020104020603" pitchFamily="34" charset="0"/>
              </a:rPr>
              <a:t> </a:t>
            </a:r>
            <a:endParaRPr lang="en-US" sz="2400" dirty="0"/>
          </a:p>
        </p:txBody>
      </p:sp>
    </p:spTree>
    <p:extLst>
      <p:ext uri="{BB962C8B-B14F-4D97-AF65-F5344CB8AC3E}">
        <p14:creationId xmlns:p14="http://schemas.microsoft.com/office/powerpoint/2010/main" val="6359465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31653D9-591E-472B-9C59-C12E78C7C411}"/>
              </a:ext>
            </a:extLst>
          </p:cNvPr>
          <p:cNvGrpSpPr/>
          <p:nvPr/>
        </p:nvGrpSpPr>
        <p:grpSpPr>
          <a:xfrm>
            <a:off x="287690" y="2517895"/>
            <a:ext cx="550510" cy="2830997"/>
            <a:chOff x="461865" y="2809278"/>
            <a:chExt cx="459535" cy="2702201"/>
          </a:xfrm>
        </p:grpSpPr>
        <p:sp>
          <p:nvSpPr>
            <p:cNvPr id="7" name="Rectangle: Rounded Corners 7">
              <a:extLst>
                <a:ext uri="{FF2B5EF4-FFF2-40B4-BE49-F238E27FC236}">
                  <a16:creationId xmlns:a16="http://schemas.microsoft.com/office/drawing/2014/main" id="{1DE86C32-4343-49FF-BBC9-32678CD005C4}"/>
                </a:ext>
              </a:extLst>
            </p:cNvPr>
            <p:cNvSpPr/>
            <p:nvPr/>
          </p:nvSpPr>
          <p:spPr>
            <a:xfrm>
              <a:off x="473529" y="4990705"/>
              <a:ext cx="447871" cy="5207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8" name="Rectangle: Rounded Corners 8">
              <a:extLst>
                <a:ext uri="{FF2B5EF4-FFF2-40B4-BE49-F238E27FC236}">
                  <a16:creationId xmlns:a16="http://schemas.microsoft.com/office/drawing/2014/main" id="{78459F18-0D52-4D02-B7AD-FCA879CFFC28}"/>
                </a:ext>
              </a:extLst>
            </p:cNvPr>
            <p:cNvSpPr/>
            <p:nvPr/>
          </p:nvSpPr>
          <p:spPr>
            <a:xfrm>
              <a:off x="461865" y="4229319"/>
              <a:ext cx="447871" cy="5207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Rectangle: Rounded Corners 9">
              <a:extLst>
                <a:ext uri="{FF2B5EF4-FFF2-40B4-BE49-F238E27FC236}">
                  <a16:creationId xmlns:a16="http://schemas.microsoft.com/office/drawing/2014/main" id="{C326AF03-0E9D-4D85-995B-0D8F3B374BE4}"/>
                </a:ext>
              </a:extLst>
            </p:cNvPr>
            <p:cNvSpPr/>
            <p:nvPr/>
          </p:nvSpPr>
          <p:spPr>
            <a:xfrm>
              <a:off x="461866" y="3444452"/>
              <a:ext cx="447870" cy="52077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ectangle: Rounded Corners 10">
              <a:extLst>
                <a:ext uri="{FF2B5EF4-FFF2-40B4-BE49-F238E27FC236}">
                  <a16:creationId xmlns:a16="http://schemas.microsoft.com/office/drawing/2014/main" id="{88ABE4D6-59F6-4508-9D51-F0DE1FB59530}"/>
                </a:ext>
              </a:extLst>
            </p:cNvPr>
            <p:cNvSpPr/>
            <p:nvPr/>
          </p:nvSpPr>
          <p:spPr>
            <a:xfrm>
              <a:off x="461865" y="2809278"/>
              <a:ext cx="447871" cy="4994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pPr algn="ctr"/>
            <a:r>
              <a:rPr lang="en-CA" b="1" dirty="0">
                <a:latin typeface="Arial" panose="020B0604020202020204" pitchFamily="34" charset="0"/>
                <a:cs typeface="Arial" panose="020B0604020202020204" pitchFamily="34" charset="0"/>
              </a:rPr>
              <a:t>SELF-EVALUATION</a:t>
            </a:r>
            <a:endParaRPr lang="en-US" dirty="0"/>
          </a:p>
        </p:txBody>
      </p:sp>
      <p:sp>
        <p:nvSpPr>
          <p:cNvPr id="4" name="Rectangle 3">
            <a:extLst>
              <a:ext uri="{FF2B5EF4-FFF2-40B4-BE49-F238E27FC236}">
                <a16:creationId xmlns:a16="http://schemas.microsoft.com/office/drawing/2014/main" id="{0EFAE361-2368-4106-8B17-54361ABC6DD8}"/>
              </a:ext>
            </a:extLst>
          </p:cNvPr>
          <p:cNvSpPr/>
          <p:nvPr/>
        </p:nvSpPr>
        <p:spPr>
          <a:xfrm>
            <a:off x="403024" y="1609133"/>
            <a:ext cx="8832416" cy="584775"/>
          </a:xfrm>
          <a:prstGeom prst="rect">
            <a:avLst/>
          </a:prstGeom>
        </p:spPr>
        <p:txBody>
          <a:bodyPr wrap="square">
            <a:spAutoFit/>
          </a:bodyPr>
          <a:lstStyle/>
          <a:p>
            <a:r>
              <a:rPr lang="en-CA" sz="3200" dirty="0"/>
              <a:t>In a contract, what does “Consideration” mean:</a:t>
            </a:r>
            <a:endParaRPr lang="en-US" sz="3200" dirty="0"/>
          </a:p>
        </p:txBody>
      </p:sp>
      <p:sp>
        <p:nvSpPr>
          <p:cNvPr id="5" name="Rectangle 4">
            <a:extLst>
              <a:ext uri="{FF2B5EF4-FFF2-40B4-BE49-F238E27FC236}">
                <a16:creationId xmlns:a16="http://schemas.microsoft.com/office/drawing/2014/main" id="{02515861-A234-43CB-80CE-12661273287A}"/>
              </a:ext>
            </a:extLst>
          </p:cNvPr>
          <p:cNvSpPr/>
          <p:nvPr/>
        </p:nvSpPr>
        <p:spPr>
          <a:xfrm>
            <a:off x="301663" y="2301904"/>
            <a:ext cx="10125456" cy="3046988"/>
          </a:xfrm>
          <a:prstGeom prst="rect">
            <a:avLst/>
          </a:prstGeom>
        </p:spPr>
        <p:txBody>
          <a:bodyPr wrap="square">
            <a:spAutoFit/>
          </a:bodyPr>
          <a:lstStyle/>
          <a:p>
            <a:pPr fontAlgn="base">
              <a:lnSpc>
                <a:spcPct val="200000"/>
              </a:lnSpc>
            </a:pPr>
            <a:r>
              <a:rPr lang="en-CA" sz="2400" dirty="0">
                <a:solidFill>
                  <a:srgbClr val="000000"/>
                </a:solidFill>
                <a:latin typeface="Tw Cen MT" panose="020B0602020104020603" pitchFamily="34" charset="0"/>
                <a:hlinkClick r:id="rId2" action="ppaction://hlinksldjump"/>
              </a:rPr>
              <a:t>A. </a:t>
            </a:r>
            <a:r>
              <a:rPr lang="en-CA" sz="2400" dirty="0">
                <a:solidFill>
                  <a:srgbClr val="000000"/>
                </a:solidFill>
                <a:latin typeface="Tw Cen MT" panose="020B0602020104020603" pitchFamily="34" charset="0"/>
              </a:rPr>
              <a:t>  The parties will act nice towards each other </a:t>
            </a:r>
            <a:endParaRPr lang="en-CA" sz="2400" b="0" i="0" dirty="0">
              <a:solidFill>
                <a:srgbClr val="000000"/>
              </a:solidFill>
              <a:effectLst/>
              <a:latin typeface="Segoe UI" panose="020B0502040204020203" pitchFamily="34" charset="0"/>
            </a:endParaRPr>
          </a:p>
          <a:p>
            <a:pPr fontAlgn="base">
              <a:lnSpc>
                <a:spcPct val="200000"/>
              </a:lnSpc>
            </a:pPr>
            <a:r>
              <a:rPr lang="en-CA" sz="2400" dirty="0">
                <a:solidFill>
                  <a:srgbClr val="000000"/>
                </a:solidFill>
                <a:latin typeface="Tw Cen MT" panose="020B0602020104020603" pitchFamily="34" charset="0"/>
                <a:hlinkClick r:id="rId3" action="ppaction://hlinksldjump"/>
              </a:rPr>
              <a:t>B. </a:t>
            </a:r>
            <a:r>
              <a:rPr lang="en-CA" sz="2400" dirty="0">
                <a:solidFill>
                  <a:srgbClr val="000000"/>
                </a:solidFill>
                <a:latin typeface="Tw Cen MT" panose="020B0602020104020603" pitchFamily="34" charset="0"/>
              </a:rPr>
              <a:t>  What the parties will be giving and getting </a:t>
            </a:r>
            <a:endParaRPr lang="en-CA" sz="2400" b="0" i="0" dirty="0">
              <a:solidFill>
                <a:srgbClr val="000000"/>
              </a:solidFill>
              <a:effectLst/>
              <a:latin typeface="Segoe UI" panose="020B0502040204020203" pitchFamily="34" charset="0"/>
            </a:endParaRPr>
          </a:p>
          <a:p>
            <a:pPr fontAlgn="base">
              <a:lnSpc>
                <a:spcPct val="200000"/>
              </a:lnSpc>
            </a:pPr>
            <a:r>
              <a:rPr lang="en-CA" sz="2400" dirty="0">
                <a:solidFill>
                  <a:srgbClr val="000000"/>
                </a:solidFill>
                <a:latin typeface="Tw Cen MT" panose="020B0602020104020603" pitchFamily="34" charset="0"/>
                <a:hlinkClick r:id="rId4" action="ppaction://hlinksldjump"/>
              </a:rPr>
              <a:t>C. </a:t>
            </a:r>
            <a:r>
              <a:rPr lang="en-CA" sz="2400" dirty="0">
                <a:solidFill>
                  <a:srgbClr val="000000"/>
                </a:solidFill>
                <a:latin typeface="Tw Cen MT" panose="020B0602020104020603" pitchFamily="34" charset="0"/>
              </a:rPr>
              <a:t>  The consequences if one party does not live up to their side of the deal </a:t>
            </a:r>
            <a:endParaRPr lang="en-CA" sz="2400" b="0" i="0" dirty="0">
              <a:solidFill>
                <a:srgbClr val="000000"/>
              </a:solidFill>
              <a:effectLst/>
              <a:latin typeface="Segoe UI" panose="020B0502040204020203" pitchFamily="34" charset="0"/>
            </a:endParaRPr>
          </a:p>
          <a:p>
            <a:pPr fontAlgn="base">
              <a:lnSpc>
                <a:spcPct val="200000"/>
              </a:lnSpc>
            </a:pPr>
            <a:r>
              <a:rPr lang="en-CA" sz="2400" dirty="0">
                <a:solidFill>
                  <a:srgbClr val="000000"/>
                </a:solidFill>
                <a:latin typeface="Tw Cen MT" panose="020B0602020104020603" pitchFamily="34" charset="0"/>
                <a:hlinkClick r:id="rId5" action="ppaction://hlinksldjump"/>
              </a:rPr>
              <a:t>D. </a:t>
            </a:r>
            <a:r>
              <a:rPr lang="en-CA" sz="2400" dirty="0">
                <a:solidFill>
                  <a:srgbClr val="000000"/>
                </a:solidFill>
                <a:latin typeface="Tw Cen MT" panose="020B0602020104020603" pitchFamily="34" charset="0"/>
              </a:rPr>
              <a:t>  How much you will pay a lawyer for drawing up the contract </a:t>
            </a:r>
            <a:endParaRPr lang="en-CA"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0585827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886A5-89FB-488F-9CCD-C64E049D2DDF}"/>
              </a:ext>
            </a:extLst>
          </p:cNvPr>
          <p:cNvSpPr>
            <a:spLocks noGrp="1"/>
          </p:cNvSpPr>
          <p:nvPr>
            <p:ph type="title"/>
          </p:nvPr>
        </p:nvSpPr>
        <p:spPr/>
        <p:txBody>
          <a:bodyPr>
            <a:normAutofit/>
          </a:bodyPr>
          <a:lstStyle/>
          <a:p>
            <a:pPr algn="ctr"/>
            <a:r>
              <a:rPr lang="en-CA" sz="6600" b="1" dirty="0">
                <a:latin typeface="Arial" panose="020B0604020202020204" pitchFamily="34" charset="0"/>
                <a:cs typeface="Arial" panose="020B0604020202020204" pitchFamily="34" charset="0"/>
              </a:rPr>
              <a:t>TRUE OR FALSE</a:t>
            </a:r>
            <a:endParaRPr lang="en-US" sz="66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73EEE3E-FAA9-4BA1-92DE-4FA484A4F5D5}"/>
              </a:ext>
            </a:extLst>
          </p:cNvPr>
          <p:cNvSpPr/>
          <p:nvPr/>
        </p:nvSpPr>
        <p:spPr>
          <a:xfrm>
            <a:off x="2549652" y="2602915"/>
            <a:ext cx="7092696" cy="954107"/>
          </a:xfrm>
          <a:prstGeom prst="rect">
            <a:avLst/>
          </a:prstGeom>
        </p:spPr>
        <p:txBody>
          <a:bodyPr wrap="square">
            <a:spAutoFit/>
          </a:bodyPr>
          <a:lstStyle/>
          <a:p>
            <a:pPr algn="ctr"/>
            <a:r>
              <a:rPr lang="en-CA" sz="2800" dirty="0"/>
              <a:t>I’m selling prepared meals from my home, I don’t need to register my business? </a:t>
            </a:r>
            <a:endParaRPr lang="en-US" sz="2800" dirty="0"/>
          </a:p>
        </p:txBody>
      </p:sp>
      <p:sp>
        <p:nvSpPr>
          <p:cNvPr id="5" name="Rectangle: Rounded Corners 4">
            <a:hlinkClick r:id="rId2" action="ppaction://hlinksldjump"/>
            <a:extLst>
              <a:ext uri="{FF2B5EF4-FFF2-40B4-BE49-F238E27FC236}">
                <a16:creationId xmlns:a16="http://schemas.microsoft.com/office/drawing/2014/main" id="{470D6614-3D3F-4B11-8ECD-2BEA1752F662}"/>
              </a:ext>
            </a:extLst>
          </p:cNvPr>
          <p:cNvSpPr/>
          <p:nvPr/>
        </p:nvSpPr>
        <p:spPr>
          <a:xfrm>
            <a:off x="3453604" y="4023616"/>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True </a:t>
            </a:r>
          </a:p>
        </p:txBody>
      </p:sp>
      <p:sp>
        <p:nvSpPr>
          <p:cNvPr id="6" name="Rectangle: Rounded Corners 5">
            <a:hlinkClick r:id="rId3" action="ppaction://hlinksldjump"/>
            <a:extLst>
              <a:ext uri="{FF2B5EF4-FFF2-40B4-BE49-F238E27FC236}">
                <a16:creationId xmlns:a16="http://schemas.microsoft.com/office/drawing/2014/main" id="{D8271853-F260-40D0-A1C7-331470568B8B}"/>
              </a:ext>
            </a:extLst>
          </p:cNvPr>
          <p:cNvSpPr/>
          <p:nvPr/>
        </p:nvSpPr>
        <p:spPr>
          <a:xfrm>
            <a:off x="6566916" y="3959184"/>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False</a:t>
            </a:r>
          </a:p>
        </p:txBody>
      </p:sp>
    </p:spTree>
    <p:extLst>
      <p:ext uri="{BB962C8B-B14F-4D97-AF65-F5344CB8AC3E}">
        <p14:creationId xmlns:p14="http://schemas.microsoft.com/office/powerpoint/2010/main" val="3269368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EDC8E-031B-4D07-9314-B8F147EB972B}"/>
              </a:ext>
            </a:extLst>
          </p:cNvPr>
          <p:cNvSpPr>
            <a:spLocks noGrp="1"/>
          </p:cNvSpPr>
          <p:nvPr>
            <p:ph type="title"/>
          </p:nvPr>
        </p:nvSpPr>
        <p:spPr/>
        <p:txBody>
          <a:bodyPr>
            <a:normAutofit/>
          </a:bodyPr>
          <a:lstStyle/>
          <a:p>
            <a:pPr algn="ctr"/>
            <a:r>
              <a:rPr lang="en-CA" sz="6600" b="1" dirty="0">
                <a:latin typeface="Arial" panose="020B0604020202020204" pitchFamily="34" charset="0"/>
                <a:cs typeface="Arial" panose="020B0604020202020204" pitchFamily="34" charset="0"/>
              </a:rPr>
              <a:t>TRUE OR FALSE</a:t>
            </a:r>
            <a:endParaRPr lang="en-US" sz="6600" dirty="0"/>
          </a:p>
        </p:txBody>
      </p:sp>
      <p:sp>
        <p:nvSpPr>
          <p:cNvPr id="6" name="Rectangle 5">
            <a:extLst>
              <a:ext uri="{FF2B5EF4-FFF2-40B4-BE49-F238E27FC236}">
                <a16:creationId xmlns:a16="http://schemas.microsoft.com/office/drawing/2014/main" id="{37BEEED7-D517-4881-8876-64262BF22A40}"/>
              </a:ext>
            </a:extLst>
          </p:cNvPr>
          <p:cNvSpPr/>
          <p:nvPr/>
        </p:nvSpPr>
        <p:spPr>
          <a:xfrm>
            <a:off x="1239399" y="2156198"/>
            <a:ext cx="10385087" cy="584775"/>
          </a:xfrm>
          <a:prstGeom prst="rect">
            <a:avLst/>
          </a:prstGeom>
        </p:spPr>
        <p:txBody>
          <a:bodyPr wrap="none">
            <a:spAutoFit/>
          </a:bodyPr>
          <a:lstStyle/>
          <a:p>
            <a:r>
              <a:rPr lang="en-CA" sz="3200" dirty="0"/>
              <a:t>All my client pays cash, I don’t need a contract or an invoice? </a:t>
            </a:r>
            <a:endParaRPr lang="en-US" sz="3200" dirty="0"/>
          </a:p>
        </p:txBody>
      </p:sp>
      <p:sp>
        <p:nvSpPr>
          <p:cNvPr id="7" name="Rectangle: Rounded Corners 6">
            <a:hlinkClick r:id="rId2" action="ppaction://hlinksldjump"/>
            <a:extLst>
              <a:ext uri="{FF2B5EF4-FFF2-40B4-BE49-F238E27FC236}">
                <a16:creationId xmlns:a16="http://schemas.microsoft.com/office/drawing/2014/main" id="{5AC76053-A11C-4191-99A3-ED84AFC4F5FC}"/>
              </a:ext>
            </a:extLst>
          </p:cNvPr>
          <p:cNvSpPr/>
          <p:nvPr/>
        </p:nvSpPr>
        <p:spPr>
          <a:xfrm>
            <a:off x="3435316" y="3270913"/>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True </a:t>
            </a:r>
          </a:p>
        </p:txBody>
      </p:sp>
      <p:sp>
        <p:nvSpPr>
          <p:cNvPr id="8" name="Rectangle: Rounded Corners 7">
            <a:hlinkClick r:id="rId3" action="ppaction://hlinksldjump"/>
            <a:extLst>
              <a:ext uri="{FF2B5EF4-FFF2-40B4-BE49-F238E27FC236}">
                <a16:creationId xmlns:a16="http://schemas.microsoft.com/office/drawing/2014/main" id="{D5FEC199-4AF6-4AE5-BC54-905A7945E602}"/>
              </a:ext>
            </a:extLst>
          </p:cNvPr>
          <p:cNvSpPr/>
          <p:nvPr/>
        </p:nvSpPr>
        <p:spPr>
          <a:xfrm>
            <a:off x="6530340" y="3206483"/>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False</a:t>
            </a:r>
          </a:p>
        </p:txBody>
      </p:sp>
    </p:spTree>
    <p:extLst>
      <p:ext uri="{BB962C8B-B14F-4D97-AF65-F5344CB8AC3E}">
        <p14:creationId xmlns:p14="http://schemas.microsoft.com/office/powerpoint/2010/main" val="25673267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DC7F6-D41F-4B69-ABCE-ED9874740431}"/>
              </a:ext>
            </a:extLst>
          </p:cNvPr>
          <p:cNvSpPr>
            <a:spLocks noGrp="1"/>
          </p:cNvSpPr>
          <p:nvPr>
            <p:ph type="title"/>
          </p:nvPr>
        </p:nvSpPr>
        <p:spPr>
          <a:xfrm>
            <a:off x="838200" y="-152400"/>
            <a:ext cx="10515600" cy="1325563"/>
          </a:xfrm>
        </p:spPr>
        <p:txBody>
          <a:bodyPr>
            <a:normAutofit/>
          </a:bodyPr>
          <a:lstStyle/>
          <a:p>
            <a:pPr algn="ctr"/>
            <a:r>
              <a:rPr lang="en-CA" sz="6600" b="1" dirty="0">
                <a:latin typeface="Arial" panose="020B0604020202020204" pitchFamily="34" charset="0"/>
                <a:cs typeface="Arial" panose="020B0604020202020204" pitchFamily="34" charset="0"/>
              </a:rPr>
              <a:t>GLOSSARY</a:t>
            </a:r>
            <a:endParaRPr lang="en-US" sz="66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1CA7A5E-1EAE-483D-BDA0-40C9067A0E6C}"/>
              </a:ext>
            </a:extLst>
          </p:cNvPr>
          <p:cNvSpPr/>
          <p:nvPr/>
        </p:nvSpPr>
        <p:spPr>
          <a:xfrm>
            <a:off x="8692434" y="163157"/>
            <a:ext cx="3295457" cy="72336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CA" sz="2400" dirty="0">
                <a:ln w="0"/>
                <a:solidFill>
                  <a:schemeClr val="tx1"/>
                </a:solidFill>
                <a:effectLst>
                  <a:outerShdw blurRad="38100" dist="19050" dir="2700000" algn="tl" rotWithShape="0">
                    <a:schemeClr val="dk1">
                      <a:alpha val="40000"/>
                    </a:schemeClr>
                  </a:outerShdw>
                </a:effectLst>
              </a:rPr>
              <a:t>Click on the word to go back to that slide.</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3" name="Rectangle 2"/>
          <p:cNvSpPr/>
          <p:nvPr/>
        </p:nvSpPr>
        <p:spPr>
          <a:xfrm>
            <a:off x="204109" y="1000169"/>
            <a:ext cx="11088131" cy="5632311"/>
          </a:xfrm>
          <a:prstGeom prst="rect">
            <a:avLst/>
          </a:prstGeom>
        </p:spPr>
        <p:txBody>
          <a:bodyPr wrap="square">
            <a:spAutoFit/>
          </a:bodyPr>
          <a:lstStyle/>
          <a:p>
            <a:pPr fontAlgn="base"/>
            <a:r>
              <a:rPr lang="en-US" sz="2400" u="sng" dirty="0">
                <a:solidFill>
                  <a:srgbClr val="000000"/>
                </a:solidFill>
                <a:latin typeface="Tw Cen MT" panose="020B0602020104020603" pitchFamily="34" charset="0"/>
                <a:hlinkClick r:id="rId2" action="ppaction://hlinksldjump"/>
              </a:rPr>
              <a:t>Partnership Share</a:t>
            </a:r>
            <a:r>
              <a:rPr lang="en-US" sz="2400" dirty="0">
                <a:solidFill>
                  <a:srgbClr val="000000"/>
                </a:solidFill>
                <a:latin typeface="Tw Cen MT" panose="020B0602020104020603" pitchFamily="34" charset="0"/>
              </a:rPr>
              <a:t> A partnership is when two or more people (or companies) enter into an agreement to operate a business together. The percentage of that business which is owned by each partner is called the partnership share. Often, when two people are involved, there is a 50/50 split of the business; however, there can be many other scenarios such as 51/49 or 67/33. It is important to get expert advice as the </a:t>
            </a:r>
            <a:r>
              <a:rPr lang="en-US" sz="2400" dirty="0" err="1">
                <a:solidFill>
                  <a:srgbClr val="000000"/>
                </a:solidFill>
                <a:latin typeface="Tw Cen MT" panose="020B0602020104020603" pitchFamily="34" charset="0"/>
              </a:rPr>
              <a:t>the</a:t>
            </a:r>
            <a:r>
              <a:rPr lang="en-US" sz="2400" dirty="0">
                <a:solidFill>
                  <a:srgbClr val="000000"/>
                </a:solidFill>
                <a:latin typeface="Tw Cen MT" panose="020B0602020104020603" pitchFamily="34" charset="0"/>
              </a:rPr>
              <a:t> partnership share when drawing up the partnership agreement. </a:t>
            </a:r>
            <a:endParaRPr lang="en-US" sz="2400" dirty="0">
              <a:solidFill>
                <a:srgbClr val="000000"/>
              </a:solidFill>
              <a:latin typeface="Segoe UI" panose="020B0502040204020203" pitchFamily="34" charset="0"/>
            </a:endParaRPr>
          </a:p>
          <a:p>
            <a:pPr fontAlgn="base"/>
            <a:r>
              <a:rPr lang="en-US" sz="2400" u="sng" dirty="0">
                <a:solidFill>
                  <a:srgbClr val="000000"/>
                </a:solidFill>
                <a:latin typeface="Tw Cen MT" panose="020B0602020104020603" pitchFamily="34" charset="0"/>
                <a:hlinkClick r:id="rId3" action="ppaction://hlinksldjump"/>
              </a:rPr>
              <a:t>Intellectual Property</a:t>
            </a:r>
            <a:r>
              <a:rPr lang="en-US" sz="2400" dirty="0">
                <a:solidFill>
                  <a:srgbClr val="000000"/>
                </a:solidFill>
                <a:latin typeface="Tw Cen MT" panose="020B0602020104020603" pitchFamily="34" charset="0"/>
              </a:rPr>
              <a:t> Things like designs, inventions, slogans, etc. are not physical things, but they do have a value. They are known as intellectual property. For example, if you design a widget and allow a company to manufacture or market them, they will have to pay you a royalty on each item produced. Alternatively, you can sell your widget design for a fixed price to that company, in which case you agree to give up any future royalties for a lump sum. This is a very complicated area of business law, so seek expert advice. </a:t>
            </a:r>
            <a:endParaRPr lang="en-US"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9354687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1A7475-EA94-4EEE-817F-4F5029F976A2}"/>
              </a:ext>
            </a:extLst>
          </p:cNvPr>
          <p:cNvSpPr txBox="1"/>
          <p:nvPr/>
        </p:nvSpPr>
        <p:spPr>
          <a:xfrm>
            <a:off x="2195804" y="1063690"/>
            <a:ext cx="7800391" cy="313932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CA" sz="6600" dirty="0">
                <a:ln w="0"/>
                <a:solidFill>
                  <a:schemeClr val="accent6">
                    <a:lumMod val="60000"/>
                    <a:lumOff val="40000"/>
                  </a:schemeClr>
                </a:solidFill>
                <a:effectLst>
                  <a:glow rad="101600">
                    <a:schemeClr val="accent6">
                      <a:satMod val="175000"/>
                      <a:alpha val="40000"/>
                    </a:schemeClr>
                  </a:glow>
                  <a:outerShdw blurRad="38100" dist="19050" dir="2700000" algn="tl" rotWithShape="0">
                    <a:schemeClr val="dk1">
                      <a:alpha val="40000"/>
                    </a:schemeClr>
                  </a:outerShdw>
                </a:effectLst>
              </a:rPr>
              <a:t>Congratulations, you have completed this module!</a:t>
            </a:r>
            <a:r>
              <a:rPr lang="en-CA"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endParaRPr lang="en-US" sz="6600" b="1" dirty="0">
              <a:ln/>
              <a:solidFill>
                <a:schemeClr val="accent3"/>
              </a:solidFill>
            </a:endParaRPr>
          </a:p>
        </p:txBody>
      </p:sp>
      <p:sp>
        <p:nvSpPr>
          <p:cNvPr id="3" name="TextBox 2">
            <a:extLst>
              <a:ext uri="{FF2B5EF4-FFF2-40B4-BE49-F238E27FC236}">
                <a16:creationId xmlns:a16="http://schemas.microsoft.com/office/drawing/2014/main" id="{1E0FA0AC-3880-4254-A8F5-293DCD90CC28}"/>
              </a:ext>
            </a:extLst>
          </p:cNvPr>
          <p:cNvSpPr txBox="1"/>
          <p:nvPr/>
        </p:nvSpPr>
        <p:spPr>
          <a:xfrm>
            <a:off x="2962577" y="4409103"/>
            <a:ext cx="5518114" cy="523220"/>
          </a:xfrm>
          <a:prstGeom prst="rect">
            <a:avLst/>
          </a:prstGeom>
          <a:noFill/>
        </p:spPr>
        <p:txBody>
          <a:bodyPr wrap="none" rtlCol="0">
            <a:spAutoFit/>
          </a:bodyPr>
          <a:lstStyle/>
          <a:p>
            <a:r>
              <a:rPr lang="en-CA" sz="2800" dirty="0"/>
              <a:t>The next Module will be: How to Sell</a:t>
            </a:r>
            <a:endParaRPr lang="en-US" sz="2800" dirty="0"/>
          </a:p>
        </p:txBody>
      </p:sp>
      <p:grpSp>
        <p:nvGrpSpPr>
          <p:cNvPr id="4" name="Group 3">
            <a:extLst>
              <a:ext uri="{FF2B5EF4-FFF2-40B4-BE49-F238E27FC236}">
                <a16:creationId xmlns:a16="http://schemas.microsoft.com/office/drawing/2014/main" id="{46857C66-D892-4134-A931-22A840CC1362}"/>
              </a:ext>
            </a:extLst>
          </p:cNvPr>
          <p:cNvGrpSpPr/>
          <p:nvPr/>
        </p:nvGrpSpPr>
        <p:grpSpPr>
          <a:xfrm>
            <a:off x="4203872" y="5861272"/>
            <a:ext cx="4276819" cy="627572"/>
            <a:chOff x="161831" y="6169003"/>
            <a:chExt cx="4276819" cy="627572"/>
          </a:xfrm>
        </p:grpSpPr>
        <p:pic>
          <p:nvPicPr>
            <p:cNvPr id="5" name="Picture 4">
              <a:extLst>
                <a:ext uri="{FF2B5EF4-FFF2-40B4-BE49-F238E27FC236}">
                  <a16:creationId xmlns:a16="http://schemas.microsoft.com/office/drawing/2014/main" id="{D55347D2-CEAB-4BE5-89E6-25197637A25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831" y="6205943"/>
              <a:ext cx="1352739" cy="5906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9901EFE-AE32-49A8-A27C-13A58F5138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4570" y="6169003"/>
              <a:ext cx="571500" cy="552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64ED21EC-3265-4656-9981-5AC3CABA4FE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05050" y="6184856"/>
              <a:ext cx="2133600" cy="533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74190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24741956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3"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4946574"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10909483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3329313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3"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4946574"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28657570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13775004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487FB-FF91-46AF-A2D3-05A5B1EB80C4}"/>
              </a:ext>
            </a:extLst>
          </p:cNvPr>
          <p:cNvSpPr>
            <a:spLocks noGrp="1"/>
          </p:cNvSpPr>
          <p:nvPr>
            <p:ph type="title"/>
          </p:nvPr>
        </p:nvSpPr>
        <p:spPr>
          <a:xfrm>
            <a:off x="838200" y="-74182"/>
            <a:ext cx="10515600" cy="1325563"/>
          </a:xfrm>
        </p:spPr>
        <p:txBody>
          <a:bodyPr>
            <a:normAutofit/>
          </a:bodyPr>
          <a:lstStyle/>
          <a:p>
            <a:pPr algn="ctr"/>
            <a:r>
              <a:rPr lang="en-CA" b="1" dirty="0">
                <a:latin typeface="Arial" panose="020B0604020202020204" pitchFamily="34" charset="0"/>
                <a:cs typeface="Arial" panose="020B0604020202020204" pitchFamily="34" charset="0"/>
              </a:rPr>
              <a:t>Forms Of Organization Ownership </a:t>
            </a:r>
            <a:endParaRPr lang="en-US"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D2E73A4-4A5E-4718-8E6E-259D0DAD1084}"/>
              </a:ext>
            </a:extLst>
          </p:cNvPr>
          <p:cNvSpPr/>
          <p:nvPr/>
        </p:nvSpPr>
        <p:spPr>
          <a:xfrm>
            <a:off x="76200" y="959523"/>
            <a:ext cx="11445240" cy="461665"/>
          </a:xfrm>
          <a:prstGeom prst="rect">
            <a:avLst/>
          </a:prstGeom>
        </p:spPr>
        <p:txBody>
          <a:bodyPr wrap="square">
            <a:spAutoFit/>
          </a:bodyPr>
          <a:lstStyle/>
          <a:p>
            <a:r>
              <a:rPr lang="en-CA" sz="2400" dirty="0">
                <a:cs typeface="Arial" panose="020B0604020202020204" pitchFamily="34" charset="0"/>
              </a:rPr>
              <a:t>These are the most common forms of business organizations in Nunavik. </a:t>
            </a:r>
            <a:endParaRPr lang="en-US" sz="2400" dirty="0">
              <a:cs typeface="Arial" panose="020B0604020202020204" pitchFamily="34" charset="0"/>
            </a:endParaRPr>
          </a:p>
        </p:txBody>
      </p:sp>
      <p:sp>
        <p:nvSpPr>
          <p:cNvPr id="5" name="Rectangle 4">
            <a:extLst>
              <a:ext uri="{FF2B5EF4-FFF2-40B4-BE49-F238E27FC236}">
                <a16:creationId xmlns:a16="http://schemas.microsoft.com/office/drawing/2014/main" id="{DC44A179-FB17-43AC-9E4F-DA2779A6FCF6}"/>
              </a:ext>
            </a:extLst>
          </p:cNvPr>
          <p:cNvSpPr/>
          <p:nvPr/>
        </p:nvSpPr>
        <p:spPr>
          <a:xfrm>
            <a:off x="76200" y="1485397"/>
            <a:ext cx="5903976" cy="2677656"/>
          </a:xfrm>
          <a:prstGeom prst="rect">
            <a:avLst/>
          </a:prstGeom>
        </p:spPr>
        <p:txBody>
          <a:bodyPr wrap="square">
            <a:spAutoFit/>
          </a:bodyPr>
          <a:lstStyle/>
          <a:p>
            <a:pPr marL="342900" indent="-342900">
              <a:buFont typeface="Arial" panose="020B0604020202020204" pitchFamily="34" charset="0"/>
              <a:buChar char="•"/>
            </a:pPr>
            <a:r>
              <a:rPr lang="en-CA" sz="2400" b="1" dirty="0">
                <a:solidFill>
                  <a:srgbClr val="000000"/>
                </a:solidFill>
              </a:rPr>
              <a:t>Sole Proprietorship</a:t>
            </a:r>
            <a:r>
              <a:rPr lang="en-CA" sz="2400" dirty="0">
                <a:solidFill>
                  <a:srgbClr val="000000"/>
                </a:solidFill>
              </a:rPr>
              <a:t> is the simplest and cheapest of all. You can operate your business under your personal name or register a business name at REQ*. You will be personally responsible for any debt. As well, any profit or loss has to be reported on your personal income tax form.</a:t>
            </a:r>
            <a:endParaRPr lang="en-US" sz="2400" dirty="0"/>
          </a:p>
        </p:txBody>
      </p:sp>
      <p:sp>
        <p:nvSpPr>
          <p:cNvPr id="6" name="Rectangle 5">
            <a:extLst>
              <a:ext uri="{FF2B5EF4-FFF2-40B4-BE49-F238E27FC236}">
                <a16:creationId xmlns:a16="http://schemas.microsoft.com/office/drawing/2014/main" id="{909863C4-04A5-4B39-B693-DC8C64DA56C2}"/>
              </a:ext>
            </a:extLst>
          </p:cNvPr>
          <p:cNvSpPr/>
          <p:nvPr/>
        </p:nvSpPr>
        <p:spPr>
          <a:xfrm>
            <a:off x="5788152" y="1485397"/>
            <a:ext cx="6403848" cy="2677656"/>
          </a:xfrm>
          <a:prstGeom prst="rect">
            <a:avLst/>
          </a:prstGeom>
        </p:spPr>
        <p:txBody>
          <a:bodyPr wrap="square">
            <a:spAutoFit/>
          </a:bodyPr>
          <a:lstStyle/>
          <a:p>
            <a:pPr marL="342900" indent="-342900">
              <a:buFont typeface="Arial" panose="020B0604020202020204" pitchFamily="34" charset="0"/>
              <a:buChar char="•"/>
            </a:pPr>
            <a:r>
              <a:rPr lang="en-CA" sz="2400" b="1" dirty="0">
                <a:solidFill>
                  <a:srgbClr val="000000"/>
                </a:solidFill>
                <a:latin typeface="Arial" panose="020B0604020202020204" pitchFamily="34" charset="0"/>
                <a:cs typeface="Arial" panose="020B0604020202020204" pitchFamily="34" charset="0"/>
              </a:rPr>
              <a:t>General Partnership</a:t>
            </a:r>
            <a:r>
              <a:rPr lang="en-CA" sz="2400" dirty="0">
                <a:solidFill>
                  <a:srgbClr val="000000"/>
                </a:solidFill>
                <a:latin typeface="Arial" panose="020B0604020202020204" pitchFamily="34" charset="0"/>
                <a:cs typeface="Arial" panose="020B0604020202020204" pitchFamily="34" charset="0"/>
              </a:rPr>
              <a:t> needs a verbal or written contract between the partners (2 or +) and be registered at REQ</a:t>
            </a:r>
            <a:r>
              <a:rPr lang="en-CA" sz="2400" b="0" i="0" baseline="30000" dirty="0">
                <a:solidFill>
                  <a:srgbClr val="000000"/>
                </a:solidFill>
                <a:effectLst/>
                <a:latin typeface="Arial" panose="020B0604020202020204" pitchFamily="34" charset="0"/>
                <a:cs typeface="Arial" panose="020B0604020202020204" pitchFamily="34" charset="0"/>
              </a:rPr>
              <a:t>1</a:t>
            </a:r>
            <a:r>
              <a:rPr lang="en-CA" sz="2400" dirty="0">
                <a:solidFill>
                  <a:srgbClr val="000000"/>
                </a:solidFill>
                <a:latin typeface="Arial" panose="020B0604020202020204" pitchFamily="34" charset="0"/>
                <a:cs typeface="Arial" panose="020B0604020202020204" pitchFamily="34" charset="0"/>
              </a:rPr>
              <a:t>. The partners are both liable for the enterprise’s obligations. Any profit or loss must also be reported on each partner’s income tax form in proportion of their </a:t>
            </a:r>
            <a:r>
              <a:rPr lang="en-CA" sz="2400" dirty="0">
                <a:solidFill>
                  <a:srgbClr val="000000"/>
                </a:solidFill>
                <a:latin typeface="Arial" panose="020B0604020202020204" pitchFamily="34" charset="0"/>
                <a:cs typeface="Arial" panose="020B0604020202020204" pitchFamily="34" charset="0"/>
                <a:hlinkClick r:id="rId2" action="ppaction://hlinksldjump" tooltip="A partnership is when two or more people (or companies) enter into an agreement to operate a business together. The percentage of that business which is owned by each partner is called the partnership share."/>
              </a:rPr>
              <a:t>partnership share. </a:t>
            </a:r>
            <a:r>
              <a:rPr lang="en-CA" sz="2400" dirty="0">
                <a:solidFill>
                  <a:srgbClr val="000000"/>
                </a:solidFill>
                <a:latin typeface="Arial" panose="020B0604020202020204" pitchFamily="34" charset="0"/>
                <a:cs typeface="Arial" panose="020B0604020202020204" pitchFamily="34" charset="0"/>
                <a:hlinkClick r:id="rId3" action="ppaction://hlinksldjump" tooltip="A partnership is when two or more people (or companies) enter into an agreement to operate a business together. The percentage of that business which is owned by each partner is called the partnership share."/>
              </a:rPr>
              <a:t> </a:t>
            </a:r>
            <a:endParaRPr lang="en-US" sz="24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58809AA-85F7-49E2-87F7-FDA17F2868D9}"/>
              </a:ext>
            </a:extLst>
          </p:cNvPr>
          <p:cNvSpPr/>
          <p:nvPr/>
        </p:nvSpPr>
        <p:spPr>
          <a:xfrm>
            <a:off x="0" y="4163053"/>
            <a:ext cx="6574536" cy="2677656"/>
          </a:xfrm>
          <a:prstGeom prst="rect">
            <a:avLst/>
          </a:prstGeom>
        </p:spPr>
        <p:txBody>
          <a:bodyPr wrap="square">
            <a:spAutoFit/>
          </a:bodyPr>
          <a:lstStyle/>
          <a:p>
            <a:pPr marL="342900" indent="-342900">
              <a:buFont typeface="Arial" panose="020B0604020202020204" pitchFamily="34" charset="0"/>
              <a:buChar char="•"/>
            </a:pPr>
            <a:r>
              <a:rPr lang="en-CA" sz="2400" b="1" dirty="0">
                <a:solidFill>
                  <a:srgbClr val="000000"/>
                </a:solidFill>
              </a:rPr>
              <a:t>Business Corporation</a:t>
            </a:r>
            <a:r>
              <a:rPr lang="en-CA" sz="2400" dirty="0">
                <a:solidFill>
                  <a:srgbClr val="000000"/>
                </a:solidFill>
              </a:rPr>
              <a:t> is a separate legal ”person.” It is more complicated and costs more but it has advantages for larger businesses. You can incorporate with the Provincial or Federal government. As owners you will have shares of the company and your responsibility is limited by the money injected in the business. </a:t>
            </a:r>
            <a:endParaRPr lang="en-US" sz="2400" dirty="0"/>
          </a:p>
        </p:txBody>
      </p:sp>
      <p:sp>
        <p:nvSpPr>
          <p:cNvPr id="8" name="Rectangle 7">
            <a:extLst>
              <a:ext uri="{FF2B5EF4-FFF2-40B4-BE49-F238E27FC236}">
                <a16:creationId xmlns:a16="http://schemas.microsoft.com/office/drawing/2014/main" id="{16444E47-A80C-4787-BF16-667F540E39C4}"/>
              </a:ext>
            </a:extLst>
          </p:cNvPr>
          <p:cNvSpPr/>
          <p:nvPr/>
        </p:nvSpPr>
        <p:spPr>
          <a:xfrm>
            <a:off x="6403848" y="4403107"/>
            <a:ext cx="5958840" cy="1938992"/>
          </a:xfrm>
          <a:prstGeom prst="rect">
            <a:avLst/>
          </a:prstGeom>
        </p:spPr>
        <p:txBody>
          <a:bodyPr wrap="square">
            <a:spAutoFit/>
          </a:bodyPr>
          <a:lstStyle/>
          <a:p>
            <a:pPr marL="342900" indent="-342900">
              <a:buFont typeface="Arial" panose="020B0604020202020204" pitchFamily="34" charset="0"/>
              <a:buChar char="•"/>
            </a:pPr>
            <a:r>
              <a:rPr lang="en-CA" sz="2400" b="1" dirty="0">
                <a:solidFill>
                  <a:srgbClr val="000000"/>
                </a:solidFill>
                <a:cs typeface="Arial" panose="020B0604020202020204" pitchFamily="34" charset="0"/>
              </a:rPr>
              <a:t>Cooperative </a:t>
            </a:r>
            <a:r>
              <a:rPr lang="en-CA" sz="2400" dirty="0">
                <a:solidFill>
                  <a:srgbClr val="000000"/>
                </a:solidFill>
                <a:cs typeface="Arial" panose="020B0604020202020204" pitchFamily="34" charset="0"/>
              </a:rPr>
              <a:t>is also a legal person. The members share common economic, social and cultural values and operate the business accordingly. The liability is limited to the value of the shares.  </a:t>
            </a:r>
            <a:endParaRPr lang="en-US" sz="2400" dirty="0">
              <a:cs typeface="Arial" panose="020B0604020202020204" pitchFamily="34" charset="0"/>
            </a:endParaRPr>
          </a:p>
        </p:txBody>
      </p:sp>
    </p:spTree>
    <p:extLst>
      <p:ext uri="{BB962C8B-B14F-4D97-AF65-F5344CB8AC3E}">
        <p14:creationId xmlns:p14="http://schemas.microsoft.com/office/powerpoint/2010/main" val="428039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34450505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5370493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38179376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6962184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3"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4946574"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35358412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3"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4946574"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26936496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3"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4946574"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38186779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13788629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3"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4946574"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33699489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3"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4946574"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1061645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487FB-FF91-46AF-A2D3-05A5B1EB80C4}"/>
              </a:ext>
            </a:extLst>
          </p:cNvPr>
          <p:cNvSpPr>
            <a:spLocks noGrp="1"/>
          </p:cNvSpPr>
          <p:nvPr>
            <p:ph type="title"/>
          </p:nvPr>
        </p:nvSpPr>
        <p:spPr/>
        <p:txBody>
          <a:bodyPr/>
          <a:lstStyle/>
          <a:p>
            <a:pPr algn="ctr"/>
            <a:r>
              <a:rPr lang="en-CA" b="1" dirty="0">
                <a:latin typeface="Arial" panose="020B0604020202020204" pitchFamily="34" charset="0"/>
                <a:cs typeface="Arial" panose="020B0604020202020204" pitchFamily="34" charset="0"/>
              </a:rPr>
              <a:t>How Do I Register My Business?</a:t>
            </a:r>
            <a:endParaRPr lang="en-US"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46DA55E-32AF-4113-A5AE-B63B825A224F}"/>
              </a:ext>
            </a:extLst>
          </p:cNvPr>
          <p:cNvSpPr/>
          <p:nvPr/>
        </p:nvSpPr>
        <p:spPr>
          <a:xfrm>
            <a:off x="316992" y="1690688"/>
            <a:ext cx="9323832" cy="1938992"/>
          </a:xfrm>
          <a:prstGeom prst="rect">
            <a:avLst/>
          </a:prstGeom>
        </p:spPr>
        <p:txBody>
          <a:bodyPr wrap="square">
            <a:spAutoFit/>
          </a:bodyPr>
          <a:lstStyle/>
          <a:p>
            <a:r>
              <a:rPr lang="en-CA" sz="2400" dirty="0">
                <a:solidFill>
                  <a:srgbClr val="000000"/>
                </a:solidFill>
              </a:rPr>
              <a:t>It is done at the REQ</a:t>
            </a:r>
            <a:r>
              <a:rPr lang="en-CA" sz="2400" b="0" i="0" baseline="30000" dirty="0">
                <a:solidFill>
                  <a:srgbClr val="000000"/>
                </a:solidFill>
                <a:effectLst/>
              </a:rPr>
              <a:t>1</a:t>
            </a:r>
            <a:r>
              <a:rPr lang="en-CA" sz="2400" dirty="0">
                <a:solidFill>
                  <a:srgbClr val="000000"/>
                </a:solidFill>
              </a:rPr>
              <a:t> by filling a declaration of registration. The fees in 2019 are $35 for a Sole Proprietorship, $53 for General Partnership and $35 for a Cooperative. The Quebec incorporation fees are $337 and the federal</a:t>
            </a:r>
            <a:r>
              <a:rPr lang="en-CA" sz="2400" b="0" i="0" baseline="30000" dirty="0">
                <a:solidFill>
                  <a:srgbClr val="000000"/>
                </a:solidFill>
                <a:effectLst/>
              </a:rPr>
              <a:t>2</a:t>
            </a:r>
            <a:r>
              <a:rPr lang="en-CA" sz="2400" dirty="0">
                <a:solidFill>
                  <a:srgbClr val="000000"/>
                </a:solidFill>
              </a:rPr>
              <a:t> fees are $250. Cooperatives incorporated in Quebec must first apply to the Minister of Economy, Innovation and Export. </a:t>
            </a:r>
            <a:endParaRPr lang="en-US" sz="2400" dirty="0"/>
          </a:p>
        </p:txBody>
      </p:sp>
      <p:pic>
        <p:nvPicPr>
          <p:cNvPr id="5" name="Picture 4">
            <a:extLst>
              <a:ext uri="{FF2B5EF4-FFF2-40B4-BE49-F238E27FC236}">
                <a16:creationId xmlns:a16="http://schemas.microsoft.com/office/drawing/2014/main" id="{9C32FD04-8365-4FF4-B4D3-F62283E814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7817" y="3685202"/>
            <a:ext cx="5023377" cy="3090501"/>
          </a:xfrm>
          <a:prstGeom prst="rect">
            <a:avLst/>
          </a:prstGeom>
          <a:ln w="38100">
            <a:solidFill>
              <a:schemeClr val="tx1"/>
            </a:solidFill>
          </a:ln>
          <a:effectLst>
            <a:softEdge rad="63500"/>
          </a:effectLst>
          <a:scene3d>
            <a:camera prst="perspectiveBelow"/>
            <a:lightRig rig="threePt" dir="t"/>
          </a:scene3d>
        </p:spPr>
      </p:pic>
    </p:spTree>
    <p:extLst>
      <p:ext uri="{BB962C8B-B14F-4D97-AF65-F5344CB8AC3E}">
        <p14:creationId xmlns:p14="http://schemas.microsoft.com/office/powerpoint/2010/main" val="703326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3"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4946574"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25661054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487FB-FF91-46AF-A2D3-05A5B1EB80C4}"/>
              </a:ext>
            </a:extLst>
          </p:cNvPr>
          <p:cNvSpPr>
            <a:spLocks noGrp="1"/>
          </p:cNvSpPr>
          <p:nvPr>
            <p:ph type="title"/>
          </p:nvPr>
        </p:nvSpPr>
        <p:spPr/>
        <p:txBody>
          <a:bodyPr/>
          <a:lstStyle/>
          <a:p>
            <a:pPr algn="ctr"/>
            <a:r>
              <a:rPr lang="en-CA" b="1" dirty="0">
                <a:latin typeface="Arial" panose="020B0604020202020204" pitchFamily="34" charset="0"/>
                <a:cs typeface="Arial" panose="020B0604020202020204" pitchFamily="34" charset="0"/>
              </a:rPr>
              <a:t>When Do I Need To Incorporate My Business? </a:t>
            </a:r>
            <a:endParaRPr lang="en-US"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23875D7-1E59-4330-90B8-7B1B0C2F53E7}"/>
              </a:ext>
            </a:extLst>
          </p:cNvPr>
          <p:cNvSpPr/>
          <p:nvPr/>
        </p:nvSpPr>
        <p:spPr>
          <a:xfrm>
            <a:off x="771144" y="2828835"/>
            <a:ext cx="6992112" cy="1200329"/>
          </a:xfrm>
          <a:prstGeom prst="rect">
            <a:avLst/>
          </a:prstGeom>
        </p:spPr>
        <p:txBody>
          <a:bodyPr wrap="square">
            <a:spAutoFit/>
          </a:bodyPr>
          <a:lstStyle/>
          <a:p>
            <a:r>
              <a:rPr lang="en-CA" sz="2400" dirty="0"/>
              <a:t>Consider incorporation if your business has net profits of over  $100,000 per year. There are more things to consider but think of this is as a tipping point. </a:t>
            </a:r>
            <a:endParaRPr lang="en-US" sz="2400" dirty="0"/>
          </a:p>
        </p:txBody>
      </p:sp>
      <p:pic>
        <p:nvPicPr>
          <p:cNvPr id="6" name="Picture 5">
            <a:extLst>
              <a:ext uri="{FF2B5EF4-FFF2-40B4-BE49-F238E27FC236}">
                <a16:creationId xmlns:a16="http://schemas.microsoft.com/office/drawing/2014/main" id="{C903390D-C3F9-443C-ADDB-A1B40BDCFB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31247">
            <a:off x="7870455" y="1719072"/>
            <a:ext cx="3818659" cy="3127248"/>
          </a:xfrm>
          <a:prstGeom prst="rect">
            <a:avLst/>
          </a:prstGeom>
          <a:ln>
            <a:noFill/>
          </a:ln>
          <a:effectLst>
            <a:glow rad="101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0014322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487FB-FF91-46AF-A2D3-05A5B1EB80C4}"/>
              </a:ext>
            </a:extLst>
          </p:cNvPr>
          <p:cNvSpPr>
            <a:spLocks noGrp="1"/>
          </p:cNvSpPr>
          <p:nvPr>
            <p:ph type="title"/>
          </p:nvPr>
        </p:nvSpPr>
        <p:spPr/>
        <p:txBody>
          <a:bodyPr/>
          <a:lstStyle/>
          <a:p>
            <a:pPr algn="ctr"/>
            <a:r>
              <a:rPr lang="en-CA" b="1" dirty="0">
                <a:latin typeface="Arial" panose="020B0604020202020204" pitchFamily="34" charset="0"/>
                <a:cs typeface="Arial" panose="020B0604020202020204" pitchFamily="34" charset="0"/>
              </a:rPr>
              <a:t>What Permits, Licenses Or Certifications Do I Need?</a:t>
            </a:r>
            <a:endParaRPr lang="en-US"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56F06EC-8866-48DB-9A4B-1AA087276BD5}"/>
              </a:ext>
            </a:extLst>
          </p:cNvPr>
          <p:cNvSpPr/>
          <p:nvPr/>
        </p:nvSpPr>
        <p:spPr>
          <a:xfrm>
            <a:off x="240792" y="2132655"/>
            <a:ext cx="10984992" cy="1384995"/>
          </a:xfrm>
          <a:prstGeom prst="rect">
            <a:avLst/>
          </a:prstGeom>
        </p:spPr>
        <p:txBody>
          <a:bodyPr wrap="square">
            <a:spAutoFit/>
          </a:bodyPr>
          <a:lstStyle/>
          <a:p>
            <a:r>
              <a:rPr lang="en-CA" sz="2800" dirty="0">
                <a:solidFill>
                  <a:srgbClr val="000000"/>
                </a:solidFill>
              </a:rPr>
              <a:t>Depending on what you do, some permits, licenses and certifications might be required. </a:t>
            </a:r>
            <a:r>
              <a:rPr lang="en-CA" sz="2800" dirty="0"/>
              <a:t>For example, if you sell tobacco, alcohol, firearms, ammunition, tires, etc. you will require a special permit. </a:t>
            </a:r>
            <a:endParaRPr lang="en-US" sz="2800" dirty="0"/>
          </a:p>
        </p:txBody>
      </p:sp>
      <p:sp>
        <p:nvSpPr>
          <p:cNvPr id="4" name="TextBox 3">
            <a:extLst>
              <a:ext uri="{FF2B5EF4-FFF2-40B4-BE49-F238E27FC236}">
                <a16:creationId xmlns:a16="http://schemas.microsoft.com/office/drawing/2014/main" id="{C12E6D24-FE7A-4E43-8D72-5CA15836760C}"/>
              </a:ext>
            </a:extLst>
          </p:cNvPr>
          <p:cNvSpPr txBox="1"/>
          <p:nvPr/>
        </p:nvSpPr>
        <p:spPr>
          <a:xfrm rot="20718913">
            <a:off x="6168691" y="3406046"/>
            <a:ext cx="5477256" cy="461665"/>
          </a:xfrm>
          <a:prstGeom prst="rect">
            <a:avLst/>
          </a:prstGeom>
          <a:noFill/>
        </p:spPr>
        <p:txBody>
          <a:bodyPr wrap="square" rtlCol="0">
            <a:spAutoFit/>
          </a:bodyPr>
          <a:lstStyle/>
          <a:p>
            <a:r>
              <a:rPr lang="en-CA" sz="2400" i="1" dirty="0"/>
              <a:t>Tools to Succeed:</a:t>
            </a:r>
            <a:endParaRPr lang="en-US" sz="2400" i="1" dirty="0"/>
          </a:p>
        </p:txBody>
      </p:sp>
      <p:sp>
        <p:nvSpPr>
          <p:cNvPr id="5" name="Rectangle 4">
            <a:extLst>
              <a:ext uri="{FF2B5EF4-FFF2-40B4-BE49-F238E27FC236}">
                <a16:creationId xmlns:a16="http://schemas.microsoft.com/office/drawing/2014/main" id="{974F785E-414D-4399-BCA3-0809061CEF74}"/>
              </a:ext>
            </a:extLst>
          </p:cNvPr>
          <p:cNvSpPr/>
          <p:nvPr/>
        </p:nvSpPr>
        <p:spPr>
          <a:xfrm>
            <a:off x="5208110" y="4554416"/>
            <a:ext cx="8590186" cy="830997"/>
          </a:xfrm>
          <a:prstGeom prst="rect">
            <a:avLst/>
          </a:prstGeom>
        </p:spPr>
        <p:txBody>
          <a:bodyPr wrap="square">
            <a:spAutoFit/>
          </a:bodyPr>
          <a:lstStyle/>
          <a:p>
            <a:r>
              <a:rPr lang="en-CA" sz="2400" dirty="0">
                <a:solidFill>
                  <a:srgbClr val="000000"/>
                </a:solidFill>
              </a:rPr>
              <a:t>Search on the internet for general and specific government information about your activities</a:t>
            </a:r>
            <a:r>
              <a:rPr lang="en-CA" sz="2400" b="0" i="0" baseline="30000" dirty="0">
                <a:solidFill>
                  <a:srgbClr val="000000"/>
                </a:solidFill>
                <a:effectLst/>
              </a:rPr>
              <a:t>3</a:t>
            </a:r>
            <a:r>
              <a:rPr lang="en-CA" sz="2400" dirty="0">
                <a:solidFill>
                  <a:srgbClr val="000000"/>
                </a:solidFill>
              </a:rPr>
              <a:t>. </a:t>
            </a:r>
            <a:endParaRPr lang="en-US" sz="2400" dirty="0"/>
          </a:p>
        </p:txBody>
      </p:sp>
      <p:pic>
        <p:nvPicPr>
          <p:cNvPr id="7" name="Picture 6">
            <a:extLst>
              <a:ext uri="{FF2B5EF4-FFF2-40B4-BE49-F238E27FC236}">
                <a16:creationId xmlns:a16="http://schemas.microsoft.com/office/drawing/2014/main" id="{12AAD205-60B9-4B27-A4ED-F85B13230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59181">
            <a:off x="1098042" y="3719774"/>
            <a:ext cx="2801052" cy="28010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6110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487FB-FF91-46AF-A2D3-05A5B1EB80C4}"/>
              </a:ext>
            </a:extLst>
          </p:cNvPr>
          <p:cNvSpPr>
            <a:spLocks noGrp="1"/>
          </p:cNvSpPr>
          <p:nvPr>
            <p:ph type="title"/>
          </p:nvPr>
        </p:nvSpPr>
        <p:spPr/>
        <p:txBody>
          <a:bodyPr/>
          <a:lstStyle/>
          <a:p>
            <a:pPr algn="ctr"/>
            <a:r>
              <a:rPr lang="en-CA" b="1" dirty="0">
                <a:latin typeface="Arial" panose="020B0604020202020204" pitchFamily="34" charset="0"/>
                <a:cs typeface="Arial" panose="020B0604020202020204" pitchFamily="34" charset="0"/>
              </a:rPr>
              <a:t>Why Do I Need Insurance? </a:t>
            </a:r>
            <a:endParaRPr lang="en-US"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2FE9EED-CD49-454F-9CBC-003D9B99ED01}"/>
              </a:ext>
            </a:extLst>
          </p:cNvPr>
          <p:cNvSpPr/>
          <p:nvPr/>
        </p:nvSpPr>
        <p:spPr>
          <a:xfrm>
            <a:off x="652272" y="2153519"/>
            <a:ext cx="7449312" cy="1200329"/>
          </a:xfrm>
          <a:prstGeom prst="rect">
            <a:avLst/>
          </a:prstGeom>
        </p:spPr>
        <p:txBody>
          <a:bodyPr wrap="square">
            <a:spAutoFit/>
          </a:bodyPr>
          <a:lstStyle/>
          <a:p>
            <a:r>
              <a:rPr lang="en-CA" sz="2400" dirty="0">
                <a:solidFill>
                  <a:srgbClr val="000000"/>
                </a:solidFill>
              </a:rPr>
              <a:t>Insurance could cover you in the event of liability claims or other damages. Without insurance, you would have to pay yourself if recognized responsible</a:t>
            </a:r>
            <a:r>
              <a:rPr lang="en-CA" dirty="0">
                <a:solidFill>
                  <a:srgbClr val="000000"/>
                </a:solidFill>
                <a:latin typeface="Tw Cen MT" panose="020B0602020104020603" pitchFamily="34" charset="0"/>
              </a:rPr>
              <a:t>. </a:t>
            </a:r>
            <a:endParaRPr lang="en-US" dirty="0"/>
          </a:p>
        </p:txBody>
      </p:sp>
      <p:pic>
        <p:nvPicPr>
          <p:cNvPr id="5" name="Picture 4">
            <a:extLst>
              <a:ext uri="{FF2B5EF4-FFF2-40B4-BE49-F238E27FC236}">
                <a16:creationId xmlns:a16="http://schemas.microsoft.com/office/drawing/2014/main" id="{6818EE0D-CB76-494E-AD94-D76F203403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1012" y="3072384"/>
            <a:ext cx="5410200" cy="3606800"/>
          </a:xfrm>
          <a:prstGeom prst="rect">
            <a:avLst/>
          </a:prstGeom>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497818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487FB-FF91-46AF-A2D3-05A5B1EB80C4}"/>
              </a:ext>
            </a:extLst>
          </p:cNvPr>
          <p:cNvSpPr>
            <a:spLocks noGrp="1"/>
          </p:cNvSpPr>
          <p:nvPr>
            <p:ph type="title"/>
          </p:nvPr>
        </p:nvSpPr>
        <p:spPr/>
        <p:txBody>
          <a:bodyPr>
            <a:normAutofit/>
          </a:bodyPr>
          <a:lstStyle/>
          <a:p>
            <a:pPr algn="ctr"/>
            <a:r>
              <a:rPr lang="en-CA" sz="4800" b="1" dirty="0">
                <a:latin typeface="Arial" panose="020B0604020202020204" pitchFamily="34" charset="0"/>
                <a:cs typeface="Arial" panose="020B0604020202020204" pitchFamily="34" charset="0"/>
              </a:rPr>
              <a:t>What Is </a:t>
            </a:r>
            <a:r>
              <a:rPr lang="en-CA" sz="4800" b="1" dirty="0">
                <a:latin typeface="Arial" panose="020B0604020202020204" pitchFamily="34" charset="0"/>
                <a:cs typeface="Arial" panose="020B0604020202020204" pitchFamily="34" charset="0"/>
                <a:hlinkClick r:id="rId2" action="ppaction://hlinksldjump" tooltip="Things like designs, inventions, slogans, etc. are not physical things, but they do have a value. For example, if you design a widget and allow a company to manufacture or market them, they will have to pay you a royalty on each item produced."/>
              </a:rPr>
              <a:t>Intellectual Property</a:t>
            </a:r>
            <a:r>
              <a:rPr lang="en-CA" sz="4800" b="1" dirty="0">
                <a:latin typeface="Arial" panose="020B0604020202020204" pitchFamily="34" charset="0"/>
                <a:cs typeface="Arial" panose="020B0604020202020204" pitchFamily="34" charset="0"/>
              </a:rPr>
              <a:t>?</a:t>
            </a:r>
            <a:endParaRPr lang="en-US" sz="48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067851C-FDA2-453F-8F13-1D60BF558B44}"/>
              </a:ext>
            </a:extLst>
          </p:cNvPr>
          <p:cNvSpPr/>
          <p:nvPr/>
        </p:nvSpPr>
        <p:spPr>
          <a:xfrm>
            <a:off x="414528" y="1599248"/>
            <a:ext cx="6306312" cy="830997"/>
          </a:xfrm>
          <a:prstGeom prst="rect">
            <a:avLst/>
          </a:prstGeom>
        </p:spPr>
        <p:txBody>
          <a:bodyPr wrap="square">
            <a:spAutoFit/>
          </a:bodyPr>
          <a:lstStyle/>
          <a:p>
            <a:r>
              <a:rPr lang="en-CA" sz="2400" b="0" i="0" dirty="0">
                <a:solidFill>
                  <a:srgbClr val="000000"/>
                </a:solidFill>
                <a:effectLst/>
              </a:rPr>
              <a:t>Also known as IP, it can protect your business inventions and ideas.</a:t>
            </a:r>
            <a:endParaRPr lang="en-US" sz="2400" dirty="0"/>
          </a:p>
        </p:txBody>
      </p:sp>
      <p:sp>
        <p:nvSpPr>
          <p:cNvPr id="4" name="Rectangle 3">
            <a:extLst>
              <a:ext uri="{FF2B5EF4-FFF2-40B4-BE49-F238E27FC236}">
                <a16:creationId xmlns:a16="http://schemas.microsoft.com/office/drawing/2014/main" id="{CEBB541F-051E-423F-AF74-006AC1119927}"/>
              </a:ext>
            </a:extLst>
          </p:cNvPr>
          <p:cNvSpPr/>
          <p:nvPr/>
        </p:nvSpPr>
        <p:spPr>
          <a:xfrm>
            <a:off x="219456" y="2521685"/>
            <a:ext cx="8723376" cy="3682226"/>
          </a:xfrm>
          <a:prstGeom prst="rect">
            <a:avLst/>
          </a:prstGeom>
        </p:spPr>
        <p:txBody>
          <a:bodyPr wrap="square">
            <a:spAutoFit/>
          </a:bodyPr>
          <a:lstStyle/>
          <a:p>
            <a:pPr fontAlgn="base">
              <a:lnSpc>
                <a:spcPct val="200000"/>
              </a:lnSpc>
              <a:buFont typeface="Arial" panose="020B0604020202020204" pitchFamily="34" charset="0"/>
              <a:buChar char="•"/>
            </a:pPr>
            <a:r>
              <a:rPr lang="en-CA" sz="2400" b="1" dirty="0">
                <a:solidFill>
                  <a:srgbClr val="000000"/>
                </a:solidFill>
                <a:cs typeface="Arial" panose="020B0604020202020204" pitchFamily="34" charset="0"/>
              </a:rPr>
              <a:t>Patent</a:t>
            </a:r>
            <a:r>
              <a:rPr lang="en-CA" sz="2400" dirty="0">
                <a:solidFill>
                  <a:srgbClr val="000000"/>
                </a:solidFill>
                <a:cs typeface="Arial" panose="020B0604020202020204" pitchFamily="34" charset="0"/>
              </a:rPr>
              <a:t> protects an invention for 20 years but costs a lot of money. </a:t>
            </a:r>
          </a:p>
          <a:p>
            <a:pPr fontAlgn="base">
              <a:lnSpc>
                <a:spcPct val="200000"/>
              </a:lnSpc>
              <a:buFont typeface="Arial" panose="020B0604020202020204" pitchFamily="34" charset="0"/>
              <a:buChar char="•"/>
            </a:pPr>
            <a:r>
              <a:rPr lang="en-CA" sz="2400" b="1" dirty="0">
                <a:solidFill>
                  <a:srgbClr val="000000"/>
                </a:solidFill>
                <a:cs typeface="Arial" panose="020B0604020202020204" pitchFamily="34" charset="0"/>
              </a:rPr>
              <a:t>Industrial design</a:t>
            </a:r>
            <a:r>
              <a:rPr lang="en-CA" sz="2400" dirty="0">
                <a:solidFill>
                  <a:srgbClr val="000000"/>
                </a:solidFill>
                <a:cs typeface="Arial" panose="020B0604020202020204" pitchFamily="34" charset="0"/>
              </a:rPr>
              <a:t> protects distinctive design characteristics.   </a:t>
            </a:r>
          </a:p>
          <a:p>
            <a:pPr fontAlgn="base">
              <a:lnSpc>
                <a:spcPct val="200000"/>
              </a:lnSpc>
              <a:buFont typeface="Arial" panose="020B0604020202020204" pitchFamily="34" charset="0"/>
              <a:buChar char="•"/>
            </a:pPr>
            <a:r>
              <a:rPr lang="en-CA" sz="2400" b="1" dirty="0">
                <a:solidFill>
                  <a:srgbClr val="000000"/>
                </a:solidFill>
                <a:cs typeface="Arial" panose="020B0604020202020204" pitchFamily="34" charset="0"/>
              </a:rPr>
              <a:t>Copyright</a:t>
            </a:r>
            <a:r>
              <a:rPr lang="en-CA" sz="2400" dirty="0">
                <a:solidFill>
                  <a:srgbClr val="000000"/>
                </a:solidFill>
                <a:cs typeface="Arial" panose="020B0604020202020204" pitchFamily="34" charset="0"/>
              </a:rPr>
              <a:t> protects automatically an original artistic creation. </a:t>
            </a:r>
          </a:p>
          <a:p>
            <a:pPr fontAlgn="base">
              <a:lnSpc>
                <a:spcPct val="200000"/>
              </a:lnSpc>
              <a:buFont typeface="Arial" panose="020B0604020202020204" pitchFamily="34" charset="0"/>
              <a:buChar char="•"/>
            </a:pPr>
            <a:r>
              <a:rPr lang="en-CA" sz="2400" b="1" dirty="0">
                <a:solidFill>
                  <a:srgbClr val="000000"/>
                </a:solidFill>
                <a:cs typeface="Arial" panose="020B0604020202020204" pitchFamily="34" charset="0"/>
              </a:rPr>
              <a:t>Trademark</a:t>
            </a:r>
            <a:r>
              <a:rPr lang="en-CA" sz="2400" dirty="0">
                <a:solidFill>
                  <a:srgbClr val="000000"/>
                </a:solidFill>
                <a:cs typeface="Arial" panose="020B0604020202020204" pitchFamily="34" charset="0"/>
              </a:rPr>
              <a:t> protects a name, a logo associated with a product or a service. You need to register it to the CIPO</a:t>
            </a:r>
            <a:r>
              <a:rPr lang="en-CA" sz="2400" b="0" i="0" baseline="30000" dirty="0">
                <a:solidFill>
                  <a:srgbClr val="000000"/>
                </a:solidFill>
                <a:effectLst/>
                <a:cs typeface="Arial" panose="020B0604020202020204" pitchFamily="34" charset="0"/>
              </a:rPr>
              <a:t>4</a:t>
            </a:r>
            <a:r>
              <a:rPr lang="en-CA" sz="2400" dirty="0">
                <a:solidFill>
                  <a:srgbClr val="000000"/>
                </a:solidFill>
                <a:cs typeface="Arial" panose="020B0604020202020204" pitchFamily="34" charset="0"/>
              </a:rPr>
              <a:t>. </a:t>
            </a:r>
            <a:r>
              <a:rPr lang="en-CA" dirty="0">
                <a:solidFill>
                  <a:srgbClr val="000000"/>
                </a:solidFill>
                <a:latin typeface="Tw Cen MT" panose="020B0602020104020603" pitchFamily="34" charset="0"/>
              </a:rPr>
              <a:t> </a:t>
            </a:r>
          </a:p>
        </p:txBody>
      </p:sp>
      <p:pic>
        <p:nvPicPr>
          <p:cNvPr id="6" name="Picture 5">
            <a:extLst>
              <a:ext uri="{FF2B5EF4-FFF2-40B4-BE49-F238E27FC236}">
                <a16:creationId xmlns:a16="http://schemas.microsoft.com/office/drawing/2014/main" id="{6B19531F-9779-4162-9C9E-9FC1012032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896113" y="2447543"/>
            <a:ext cx="5143500" cy="3277593"/>
          </a:xfrm>
          <a:prstGeom prst="rect">
            <a:avLst/>
          </a:prstGeom>
          <a:ln>
            <a:noFill/>
          </a:ln>
          <a:effectLst>
            <a:softEdge rad="112500"/>
          </a:effectLst>
        </p:spPr>
      </p:pic>
    </p:spTree>
    <p:extLst>
      <p:ext uri="{BB962C8B-B14F-4D97-AF65-F5344CB8AC3E}">
        <p14:creationId xmlns:p14="http://schemas.microsoft.com/office/powerpoint/2010/main" val="5730982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487FB-FF91-46AF-A2D3-05A5B1EB80C4}"/>
              </a:ext>
            </a:extLst>
          </p:cNvPr>
          <p:cNvSpPr>
            <a:spLocks noGrp="1"/>
          </p:cNvSpPr>
          <p:nvPr>
            <p:ph type="title"/>
          </p:nvPr>
        </p:nvSpPr>
        <p:spPr/>
        <p:txBody>
          <a:bodyPr>
            <a:normAutofit/>
          </a:bodyPr>
          <a:lstStyle/>
          <a:p>
            <a:pPr algn="ctr"/>
            <a:r>
              <a:rPr lang="en-CA" sz="4800" b="1" dirty="0">
                <a:latin typeface="Arial" panose="020B0604020202020204" pitchFamily="34" charset="0"/>
                <a:cs typeface="Arial" panose="020B0604020202020204" pitchFamily="34" charset="0"/>
              </a:rPr>
              <a:t>Which Laws Apply To Me?</a:t>
            </a:r>
            <a:r>
              <a:rPr lang="en-CA" sz="4800" dirty="0">
                <a:latin typeface="Arial" panose="020B0604020202020204" pitchFamily="34" charset="0"/>
                <a:cs typeface="Arial" panose="020B0604020202020204" pitchFamily="34" charset="0"/>
              </a:rPr>
              <a:t> </a:t>
            </a:r>
            <a:endParaRPr lang="en-US" sz="48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414028D-D642-4B59-857B-25EA2595B8DB}"/>
              </a:ext>
            </a:extLst>
          </p:cNvPr>
          <p:cNvSpPr/>
          <p:nvPr/>
        </p:nvSpPr>
        <p:spPr>
          <a:xfrm>
            <a:off x="469392" y="1469677"/>
            <a:ext cx="8857488" cy="1938992"/>
          </a:xfrm>
          <a:prstGeom prst="rect">
            <a:avLst/>
          </a:prstGeom>
        </p:spPr>
        <p:txBody>
          <a:bodyPr wrap="square">
            <a:spAutoFit/>
          </a:bodyPr>
          <a:lstStyle/>
          <a:p>
            <a:r>
              <a:rPr lang="en-CA" sz="2400" dirty="0"/>
              <a:t>Every municipal, provincial and federal laws apply to you. Contact your local northern village concerning things like zoning, hours of operation, business permits, etc. Also, if you operate from a building which you own, you will have to sign a land lease agreement with your local Landholding Corporation. </a:t>
            </a:r>
            <a:endParaRPr lang="en-US" sz="2400" dirty="0"/>
          </a:p>
        </p:txBody>
      </p:sp>
      <p:sp>
        <p:nvSpPr>
          <p:cNvPr id="5" name="Rectangle 4">
            <a:extLst>
              <a:ext uri="{FF2B5EF4-FFF2-40B4-BE49-F238E27FC236}">
                <a16:creationId xmlns:a16="http://schemas.microsoft.com/office/drawing/2014/main" id="{A72E2065-F705-4B85-B078-A3B1988A0EFB}"/>
              </a:ext>
            </a:extLst>
          </p:cNvPr>
          <p:cNvSpPr/>
          <p:nvPr/>
        </p:nvSpPr>
        <p:spPr>
          <a:xfrm>
            <a:off x="5705856" y="4187994"/>
            <a:ext cx="6684264" cy="1200329"/>
          </a:xfrm>
          <a:prstGeom prst="rect">
            <a:avLst/>
          </a:prstGeom>
        </p:spPr>
        <p:txBody>
          <a:bodyPr wrap="square">
            <a:spAutoFit/>
          </a:bodyPr>
          <a:lstStyle/>
          <a:p>
            <a:r>
              <a:rPr lang="en-CA" sz="2400" dirty="0">
                <a:solidFill>
                  <a:srgbClr val="000000"/>
                </a:solidFill>
                <a:latin typeface="Tw Cen MT" panose="020B0602020104020603" pitchFamily="34" charset="0"/>
              </a:rPr>
              <a:t>Your business has the same laws to respect in addition to the agreements and contracts you agree to.  </a:t>
            </a:r>
            <a:endParaRPr lang="en-US" sz="2400" dirty="0"/>
          </a:p>
        </p:txBody>
      </p:sp>
      <p:sp>
        <p:nvSpPr>
          <p:cNvPr id="6" name="TextBox 5">
            <a:extLst>
              <a:ext uri="{FF2B5EF4-FFF2-40B4-BE49-F238E27FC236}">
                <a16:creationId xmlns:a16="http://schemas.microsoft.com/office/drawing/2014/main" id="{F9854347-5635-43B6-95EA-FCFB45190252}"/>
              </a:ext>
            </a:extLst>
          </p:cNvPr>
          <p:cNvSpPr txBox="1"/>
          <p:nvPr/>
        </p:nvSpPr>
        <p:spPr>
          <a:xfrm rot="20718913">
            <a:off x="6065060" y="3085557"/>
            <a:ext cx="5477256" cy="461665"/>
          </a:xfrm>
          <a:prstGeom prst="rect">
            <a:avLst/>
          </a:prstGeom>
          <a:noFill/>
        </p:spPr>
        <p:txBody>
          <a:bodyPr wrap="square" rtlCol="0">
            <a:spAutoFit/>
          </a:bodyPr>
          <a:lstStyle/>
          <a:p>
            <a:r>
              <a:rPr lang="en-CA" sz="2400" i="1" dirty="0"/>
              <a:t>Tools to Succeed:</a:t>
            </a:r>
            <a:endParaRPr lang="en-US" sz="2400" i="1" dirty="0"/>
          </a:p>
        </p:txBody>
      </p:sp>
      <p:pic>
        <p:nvPicPr>
          <p:cNvPr id="8" name="Picture 7">
            <a:extLst>
              <a:ext uri="{FF2B5EF4-FFF2-40B4-BE49-F238E27FC236}">
                <a16:creationId xmlns:a16="http://schemas.microsoft.com/office/drawing/2014/main" id="{B4DF1C17-F24B-433E-AF2D-4F6DC9965F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392" y="3539237"/>
            <a:ext cx="4717541" cy="314502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02576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12286</TotalTime>
  <Words>936</Words>
  <Application>Microsoft Office PowerPoint</Application>
  <PresentationFormat>Widescreen</PresentationFormat>
  <Paragraphs>161</Paragraphs>
  <Slides>40</Slides>
  <Notes>1</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Calibri Light</vt:lpstr>
      <vt:lpstr>Cooper Black</vt:lpstr>
      <vt:lpstr>Segoe UI</vt:lpstr>
      <vt:lpstr>Symbol</vt:lpstr>
      <vt:lpstr>Times New Roman</vt:lpstr>
      <vt:lpstr>Tw Cen MT</vt:lpstr>
      <vt:lpstr>Office Theme</vt:lpstr>
      <vt:lpstr>Entrepreneur Local Learning Centers</vt:lpstr>
      <vt:lpstr>SEMINAR 5: LEGAL ASPECTS </vt:lpstr>
      <vt:lpstr>Forms Of Organization Ownership </vt:lpstr>
      <vt:lpstr>How Do I Register My Business?</vt:lpstr>
      <vt:lpstr>When Do I Need To Incorporate My Business? </vt:lpstr>
      <vt:lpstr>What Permits, Licenses Or Certifications Do I Need?</vt:lpstr>
      <vt:lpstr>Why Do I Need Insurance? </vt:lpstr>
      <vt:lpstr>What Is Intellectual Property?</vt:lpstr>
      <vt:lpstr>Which Laws Apply To Me? </vt:lpstr>
      <vt:lpstr>What Is A Contract? </vt:lpstr>
      <vt:lpstr>Forms Of Business Ownership</vt:lpstr>
      <vt:lpstr>Pros and Cons</vt:lpstr>
      <vt:lpstr>SELF-EVALUATION</vt:lpstr>
      <vt:lpstr>Types of Businesses</vt:lpstr>
      <vt:lpstr>What’s The Difference? </vt:lpstr>
      <vt:lpstr>SELF-EVALUATION</vt:lpstr>
      <vt:lpstr>What Is A Contract?</vt:lpstr>
      <vt:lpstr>PowerPoint Presentation</vt:lpstr>
      <vt:lpstr>The Ins and Outs of Contracts </vt:lpstr>
      <vt:lpstr>SELF-EVALUATION</vt:lpstr>
      <vt:lpstr>TRUE OR FALSE</vt:lpstr>
      <vt:lpstr>TRUE OR FALSE</vt:lpstr>
      <vt:lpstr>GLOSSARY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LEGAL ASPECTS</dc:title>
  <dc:creator>Keilan Baker</dc:creator>
  <cp:lastModifiedBy>Dave McMullen</cp:lastModifiedBy>
  <cp:revision>36</cp:revision>
  <dcterms:created xsi:type="dcterms:W3CDTF">2020-02-27T05:40:40Z</dcterms:created>
  <dcterms:modified xsi:type="dcterms:W3CDTF">2020-08-18T16:53:03Z</dcterms:modified>
</cp:coreProperties>
</file>