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7" r:id="rId2"/>
    <p:sldId id="256" r:id="rId3"/>
    <p:sldId id="257" r:id="rId4"/>
    <p:sldId id="261" r:id="rId5"/>
    <p:sldId id="258" r:id="rId6"/>
    <p:sldId id="259" r:id="rId7"/>
    <p:sldId id="260" r:id="rId8"/>
    <p:sldId id="262" r:id="rId9"/>
    <p:sldId id="263" r:id="rId10"/>
    <p:sldId id="264" r:id="rId11"/>
    <p:sldId id="292" r:id="rId12"/>
    <p:sldId id="293" r:id="rId13"/>
    <p:sldId id="294" r:id="rId14"/>
    <p:sldId id="297" r:id="rId15"/>
    <p:sldId id="298" r:id="rId16"/>
    <p:sldId id="299" r:id="rId17"/>
    <p:sldId id="302" r:id="rId18"/>
    <p:sldId id="303" r:id="rId19"/>
    <p:sldId id="316" r:id="rId20"/>
    <p:sldId id="308" r:id="rId21"/>
    <p:sldId id="290" r:id="rId22"/>
    <p:sldId id="291" r:id="rId23"/>
    <p:sldId id="310" r:id="rId24"/>
    <p:sldId id="311" r:id="rId25"/>
    <p:sldId id="295" r:id="rId26"/>
    <p:sldId id="296" r:id="rId27"/>
    <p:sldId id="312" r:id="rId28"/>
    <p:sldId id="313" r:id="rId29"/>
    <p:sldId id="300" r:id="rId30"/>
    <p:sldId id="301" r:id="rId31"/>
    <p:sldId id="314" r:id="rId32"/>
    <p:sldId id="315" r:id="rId33"/>
    <p:sldId id="304" r:id="rId34"/>
    <p:sldId id="305" r:id="rId35"/>
    <p:sldId id="306" r:id="rId36"/>
    <p:sldId id="30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lan Baker" initials="KB" lastIdx="3" clrIdx="0">
    <p:extLst>
      <p:ext uri="{19B8F6BF-5375-455C-9EA6-DF929625EA0E}">
        <p15:presenceInfo xmlns:p15="http://schemas.microsoft.com/office/powerpoint/2012/main" userId="f55a0ce9be160cb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7" autoAdjust="0"/>
  </p:normalViewPr>
  <p:slideViewPr>
    <p:cSldViewPr snapToGrid="0">
      <p:cViewPr varScale="1">
        <p:scale>
          <a:sx n="103" d="100"/>
          <a:sy n="103" d="100"/>
        </p:scale>
        <p:origin x="246" y="11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03T14:07:14.592" idx="1">
    <p:pos x="345" y="138"/>
    <p:text>Some of the translations of the fiscal terms here may be incorrect.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3-03T14:14:50.290" idx="3">
    <p:pos x="4751" y="2476"/>
    <p:text>The answer here may be wrong. I put B as the only point the video mentions is making payments.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F0CFB-71FF-4DD3-B801-9C0DA7DE8E51}" type="datetimeFigureOut">
              <a:rPr lang="en-US" smtClean="0"/>
              <a:t>5/31/2021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E8669-2818-47F7-A974-02F044EAFC81}" type="slidenum">
              <a:rPr lang="en-US" smtClean="0"/>
              <a:t>‹#›</a:t>
            </a:fld>
            <a:endParaRPr lang="en-US"/>
          </a:p>
        </p:txBody>
      </p:sp>
    </p:spTree>
    <p:extLst>
      <p:ext uri="{BB962C8B-B14F-4D97-AF65-F5344CB8AC3E}">
        <p14:creationId xmlns:p14="http://schemas.microsoft.com/office/powerpoint/2010/main" val="1278768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7893C85-EB2E-4318-901C-A3AB50D25613}"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41943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E8669-2818-47F7-A974-02F044EAFC81}" type="slidenum">
              <a:rPr lang="en-US" smtClean="0"/>
              <a:t>18</a:t>
            </a:fld>
            <a:endParaRPr lang="en-US"/>
          </a:p>
        </p:txBody>
      </p:sp>
    </p:spTree>
    <p:extLst>
      <p:ext uri="{BB962C8B-B14F-4D97-AF65-F5344CB8AC3E}">
        <p14:creationId xmlns:p14="http://schemas.microsoft.com/office/powerpoint/2010/main" val="281320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D7F2B-7084-4DA4-983C-3692CFB8CB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F026CD-50C7-4270-8586-F1E0323A00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027F7E-8D7C-46F3-91A2-50C86EBFBA6D}"/>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5" name="Footer Placeholder 4">
            <a:extLst>
              <a:ext uri="{FF2B5EF4-FFF2-40B4-BE49-F238E27FC236}">
                <a16:creationId xmlns:a16="http://schemas.microsoft.com/office/drawing/2014/main" id="{650E17DC-F8AC-4289-BB9C-4819DE642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D8A2E-628D-4D50-9169-B159D552CFE7}"/>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380192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7C306-0074-42B1-A891-64AE6CEEB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3CC45E-B31C-47F8-B0DB-9CDE30B56A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666F7-D206-4EEB-BFAB-7017B8E84E0B}"/>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5" name="Footer Placeholder 4">
            <a:extLst>
              <a:ext uri="{FF2B5EF4-FFF2-40B4-BE49-F238E27FC236}">
                <a16:creationId xmlns:a16="http://schemas.microsoft.com/office/drawing/2014/main" id="{7FD5DC4E-B50D-4093-8194-7BFB92D7E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FCBC2-9E8E-4F10-B143-A950674DC097}"/>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120077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D91DA0-9C7F-487A-ADA2-05D572D41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AEA0F-0613-4A3C-BCA2-C460258741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6E0001-BF16-447D-8402-90FBA69F4976}"/>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5" name="Footer Placeholder 4">
            <a:extLst>
              <a:ext uri="{FF2B5EF4-FFF2-40B4-BE49-F238E27FC236}">
                <a16:creationId xmlns:a16="http://schemas.microsoft.com/office/drawing/2014/main" id="{DEFE7ADF-E89E-4BA0-ADF0-5FA893297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535F84-67FD-43FC-A47C-77AE05BD1D78}"/>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137924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0F8E2-1BD1-49FB-80D7-12FBBA690C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76AF7-2AB8-4249-BC88-5A1CDDA069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9D88E-40BE-49F1-8E36-8EA0726DD4F6}"/>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5" name="Footer Placeholder 4">
            <a:extLst>
              <a:ext uri="{FF2B5EF4-FFF2-40B4-BE49-F238E27FC236}">
                <a16:creationId xmlns:a16="http://schemas.microsoft.com/office/drawing/2014/main" id="{B2056394-3240-4EA7-B116-6E5735531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3C3E6B-BA58-49FB-B22F-046B90B8DC84}"/>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261468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0653-C265-4F23-9FA9-F19371EB51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11BA85-1A43-4BE6-AA3B-C93299C506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894294-C7B0-4CB4-893C-B651ABA429EF}"/>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5" name="Footer Placeholder 4">
            <a:extLst>
              <a:ext uri="{FF2B5EF4-FFF2-40B4-BE49-F238E27FC236}">
                <a16:creationId xmlns:a16="http://schemas.microsoft.com/office/drawing/2014/main" id="{15DE9768-4C7A-485D-8AD8-D80ED9F8A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0134C-EADF-46A7-9164-8C183121EEDF}"/>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27814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D4C2-3EF3-4F71-AA7F-A50EA4E8D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5F0F5-E30B-4374-95EF-E9ED90C74F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95B22B-146B-4817-993F-55EF13184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9DA08B-6F57-49C3-A236-E91CA5704A45}"/>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6" name="Footer Placeholder 5">
            <a:extLst>
              <a:ext uri="{FF2B5EF4-FFF2-40B4-BE49-F238E27FC236}">
                <a16:creationId xmlns:a16="http://schemas.microsoft.com/office/drawing/2014/main" id="{5B0F02D7-87D8-4EC4-A95F-68408F0D70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15AB0-78AF-47E2-8697-A18D7D2466A5}"/>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354953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93616-754B-4B9B-B061-29FCB26788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DAB7B7-64E1-4640-AA55-7AD8CAEA7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F2AB0-D74D-43E7-8F67-C85913E7C0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A8C42-28F4-4A81-8B4B-90A5518245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552A2-3437-4A98-A352-0807D2C4A5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FBA8C6-E8BD-42F0-A6E3-DE282D6285B1}"/>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8" name="Footer Placeholder 7">
            <a:extLst>
              <a:ext uri="{FF2B5EF4-FFF2-40B4-BE49-F238E27FC236}">
                <a16:creationId xmlns:a16="http://schemas.microsoft.com/office/drawing/2014/main" id="{91C8848E-58EF-4876-8E19-E91D9F061E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E3E607-A7C2-4E43-8325-8DE8F6A9830D}"/>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376755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C947B-5ECF-4365-8FED-2C874988E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6EB2AD-663E-4D09-9BDC-DE3704F5E007}"/>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4" name="Footer Placeholder 3">
            <a:extLst>
              <a:ext uri="{FF2B5EF4-FFF2-40B4-BE49-F238E27FC236}">
                <a16:creationId xmlns:a16="http://schemas.microsoft.com/office/drawing/2014/main" id="{CBDD1D74-C034-4546-9164-7423BD9B65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0D5EB2-FA20-4029-8BFD-A1405F9C16C7}"/>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186269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0FED80-75AE-4482-A3BD-E2D843E7A814}"/>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3" name="Footer Placeholder 2">
            <a:extLst>
              <a:ext uri="{FF2B5EF4-FFF2-40B4-BE49-F238E27FC236}">
                <a16:creationId xmlns:a16="http://schemas.microsoft.com/office/drawing/2014/main" id="{A2414299-F1B8-4B0D-A4DC-6E8F119DC3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E552D-C410-416E-80CE-45478EEFBBD4}"/>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38370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9E1C-11D0-432E-82DB-2E2B7F71E6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F7BD8A-2B33-49B0-9BB1-8D9FAC517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40A760-C58C-469A-9B65-68A6C2BE3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4AB03-0062-4F18-8AB1-D63C71A516A1}"/>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6" name="Footer Placeholder 5">
            <a:extLst>
              <a:ext uri="{FF2B5EF4-FFF2-40B4-BE49-F238E27FC236}">
                <a16:creationId xmlns:a16="http://schemas.microsoft.com/office/drawing/2014/main" id="{5F45454A-D079-4044-B29B-84EBB1BA3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E4129-BCD0-45EB-852D-3D4869C9D433}"/>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3977394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5A83-CE08-4498-95E9-828059B8A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D73D6-9F65-46C7-BD0B-7A1EE73090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A54F54-9676-4CDC-87A7-D787CA5CE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F3D93-0606-43E1-8FEF-86FAD04EE266}"/>
              </a:ext>
            </a:extLst>
          </p:cNvPr>
          <p:cNvSpPr>
            <a:spLocks noGrp="1"/>
          </p:cNvSpPr>
          <p:nvPr>
            <p:ph type="dt" sz="half" idx="10"/>
          </p:nvPr>
        </p:nvSpPr>
        <p:spPr/>
        <p:txBody>
          <a:bodyPr/>
          <a:lstStyle/>
          <a:p>
            <a:fld id="{273A44B1-3A93-4E51-A450-18A0F02EF8A9}" type="datetimeFigureOut">
              <a:rPr lang="en-US" smtClean="0"/>
              <a:t>5/31/2021</a:t>
            </a:fld>
            <a:endParaRPr lang="en-US"/>
          </a:p>
        </p:txBody>
      </p:sp>
      <p:sp>
        <p:nvSpPr>
          <p:cNvPr id="6" name="Footer Placeholder 5">
            <a:extLst>
              <a:ext uri="{FF2B5EF4-FFF2-40B4-BE49-F238E27FC236}">
                <a16:creationId xmlns:a16="http://schemas.microsoft.com/office/drawing/2014/main" id="{7CE14F09-563E-4D76-B92F-79D476395D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CD4F5E-4850-4F27-9C0B-67FC79C6FE0F}"/>
              </a:ext>
            </a:extLst>
          </p:cNvPr>
          <p:cNvSpPr>
            <a:spLocks noGrp="1"/>
          </p:cNvSpPr>
          <p:nvPr>
            <p:ph type="sldNum" sz="quarter" idx="12"/>
          </p:nvPr>
        </p:nvSpPr>
        <p:spPr/>
        <p:txBody>
          <a:bodyPr/>
          <a:lstStyle/>
          <a:p>
            <a:fld id="{736713DC-A059-4F0B-909E-5A124CA6C010}" type="slidenum">
              <a:rPr lang="en-US" smtClean="0"/>
              <a:t>‹#›</a:t>
            </a:fld>
            <a:endParaRPr lang="en-US"/>
          </a:p>
        </p:txBody>
      </p:sp>
    </p:spTree>
    <p:extLst>
      <p:ext uri="{BB962C8B-B14F-4D97-AF65-F5344CB8AC3E}">
        <p14:creationId xmlns:p14="http://schemas.microsoft.com/office/powerpoint/2010/main" val="1542882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135F74-14E5-4E27-A013-7785068E35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87F850-0AB9-415A-B370-8FFA4358E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E022F5-A28F-4606-9202-90E0D29EB6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A44B1-3A93-4E51-A450-18A0F02EF8A9}" type="datetimeFigureOut">
              <a:rPr lang="en-US" smtClean="0"/>
              <a:t>5/31/2021</a:t>
            </a:fld>
            <a:endParaRPr lang="en-US"/>
          </a:p>
        </p:txBody>
      </p:sp>
      <p:sp>
        <p:nvSpPr>
          <p:cNvPr id="5" name="Footer Placeholder 4">
            <a:extLst>
              <a:ext uri="{FF2B5EF4-FFF2-40B4-BE49-F238E27FC236}">
                <a16:creationId xmlns:a16="http://schemas.microsoft.com/office/drawing/2014/main" id="{105AC77F-F7EB-4D11-9F69-8BEEAC8C7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F98AF7-75C0-4E8B-AEC0-9FD12309E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6713DC-A059-4F0B-909E-5A124CA6C010}" type="slidenum">
              <a:rPr lang="en-US" smtClean="0"/>
              <a:t>‹#›</a:t>
            </a:fld>
            <a:endParaRPr lang="en-US"/>
          </a:p>
        </p:txBody>
      </p:sp>
    </p:spTree>
    <p:extLst>
      <p:ext uri="{BB962C8B-B14F-4D97-AF65-F5344CB8AC3E}">
        <p14:creationId xmlns:p14="http://schemas.microsoft.com/office/powerpoint/2010/main" val="2008576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2.xml"/><Relationship Id="rId1" Type="http://schemas.openxmlformats.org/officeDocument/2006/relationships/slideLayout" Target="../slideLayouts/slideLayout6.xml"/><Relationship Id="rId6" Type="http://schemas.openxmlformats.org/officeDocument/2006/relationships/comments" Target="../comments/comment2.xml"/><Relationship Id="rId5" Type="http://schemas.openxmlformats.org/officeDocument/2006/relationships/slide" Target="slide24.xml"/><Relationship Id="rId4" Type="http://schemas.openxmlformats.org/officeDocument/2006/relationships/slide" Target="slide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1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 Target="slide1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0.xml"/><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slide" Target="slide31.xml"/></Relationships>
</file>

<file path=ppt/slides/_rels/slide17.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slide" Target="slide3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slide" Target="slide35.xml"/></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6.xml"/><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19.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hyperlink" Target="https://www.revenuquebec.ca/en/businesses/consumption-taxes/gsthst-and-qst/special-cases-gsthst-and-qst/exports/"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revenuquebec.ca/en/definitions/supply/?refrq=businesse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19.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 Target="slide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comments" Target="../comments/comment1.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47814" y="299289"/>
            <a:ext cx="9120187" cy="1600200"/>
          </a:xfrm>
        </p:spPr>
        <p:txBody>
          <a:bodyPr>
            <a:noAutofit/>
          </a:bodyPr>
          <a:lstStyle/>
          <a:p>
            <a:pPr eaLnBrk="1" hangingPunct="1">
              <a:defRPr/>
            </a:pPr>
            <a:r>
              <a:rPr lang="en-US" b="1" dirty="0">
                <a:latin typeface="Cooper Black" panose="0208090404030B020404" pitchFamily="18" charset="0"/>
                <a:cs typeface="Arial" panose="020B0604020202020204" pitchFamily="34" charset="0"/>
              </a:rPr>
              <a:t>Entrepreneur</a:t>
            </a:r>
            <a:br>
              <a:rPr lang="en-US" b="1" dirty="0">
                <a:latin typeface="Cooper Black" panose="0208090404030B020404" pitchFamily="18" charset="0"/>
                <a:cs typeface="Arial" panose="020B0604020202020204" pitchFamily="34" charset="0"/>
              </a:rPr>
            </a:br>
            <a:r>
              <a:rPr lang="en-US" b="1" dirty="0">
                <a:latin typeface="Cooper Black" panose="0208090404030B020404" pitchFamily="18" charset="0"/>
                <a:cs typeface="Arial" panose="020B0604020202020204" pitchFamily="34" charset="0"/>
              </a:rPr>
              <a:t>Local Learning Centers</a:t>
            </a:r>
            <a:endParaRPr lang="en-US" b="1" i="1" dirty="0">
              <a:latin typeface="Cooper Black" panose="0208090404030B020404" pitchFamily="18" charset="0"/>
              <a:cs typeface="Arial" panose="020B0604020202020204" pitchFamily="34" charset="0"/>
            </a:endParaRPr>
          </a:p>
        </p:txBody>
      </p:sp>
      <p:sp>
        <p:nvSpPr>
          <p:cNvPr id="3" name="Rectangle 2"/>
          <p:cNvSpPr txBox="1">
            <a:spLocks noChangeArrowheads="1"/>
          </p:cNvSpPr>
          <p:nvPr/>
        </p:nvSpPr>
        <p:spPr bwMode="auto">
          <a:xfrm>
            <a:off x="6477000" y="4038600"/>
            <a:ext cx="1524000" cy="838200"/>
          </a:xfrm>
          <a:prstGeom prst="rect">
            <a:avLst/>
          </a:prstGeom>
          <a:noFill/>
          <a:ln w="9525">
            <a:noFill/>
            <a:miter lim="800000"/>
            <a:headEnd/>
            <a:tailEnd/>
          </a:ln>
          <a:effectLst/>
        </p:spPr>
        <p:txBody>
          <a:bodyPr anchor="ctr"/>
          <a:lstStyle/>
          <a:p>
            <a:pPr algn="ctr" eaLnBrk="1" hangingPunct="1">
              <a:defRPr/>
            </a:pPr>
            <a:endParaRPr lang="en-US" sz="2800" b="1" kern="0" dirty="0">
              <a:solidFill>
                <a:schemeClr val="tx2"/>
              </a:solidFill>
              <a:effectLst>
                <a:outerShdw blurRad="38100" dist="38100" dir="2700000" algn="tl">
                  <a:srgbClr val="000000"/>
                </a:outerShdw>
              </a:effectLst>
              <a:latin typeface="+mj-lt"/>
              <a:ea typeface="+mj-ea"/>
              <a:cs typeface="+mj-cs"/>
            </a:endParaRPr>
          </a:p>
        </p:txBody>
      </p:sp>
      <p:pic>
        <p:nvPicPr>
          <p:cNvPr id="61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444552"/>
            <a:ext cx="6297827" cy="157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462" y="2682839"/>
            <a:ext cx="2939921" cy="28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4561057"/>
            <a:ext cx="5334000" cy="1904245"/>
          </a:xfrm>
          <a:prstGeom prst="rect">
            <a:avLst/>
          </a:prstGeom>
        </p:spPr>
      </p:pic>
    </p:spTree>
    <p:extLst>
      <p:ext uri="{BB962C8B-B14F-4D97-AF65-F5344CB8AC3E}">
        <p14:creationId xmlns:p14="http://schemas.microsoft.com/office/powerpoint/2010/main" val="1521252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1653D9-591E-472B-9C59-C12E78C7C411}"/>
              </a:ext>
            </a:extLst>
          </p:cNvPr>
          <p:cNvGrpSpPr/>
          <p:nvPr/>
        </p:nvGrpSpPr>
        <p:grpSpPr>
          <a:xfrm>
            <a:off x="382298" y="3044826"/>
            <a:ext cx="550510" cy="2830997"/>
            <a:chOff x="461865" y="2809278"/>
            <a:chExt cx="459535" cy="2702201"/>
          </a:xfrm>
        </p:grpSpPr>
        <p:sp>
          <p:nvSpPr>
            <p:cNvPr id="7"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91960283-F3EF-4BF4-8550-7B2EEF38BDCE}"/>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SELF-EVALUATION </a:t>
            </a:r>
            <a:endParaRPr lang="en-US" sz="54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F698020-0C9F-42DB-BC7D-2DF522D02AAA}"/>
              </a:ext>
            </a:extLst>
          </p:cNvPr>
          <p:cNvSpPr/>
          <p:nvPr/>
        </p:nvSpPr>
        <p:spPr>
          <a:xfrm>
            <a:off x="408432" y="1680592"/>
            <a:ext cx="8269182" cy="461665"/>
          </a:xfrm>
          <a:prstGeom prst="rect">
            <a:avLst/>
          </a:prstGeom>
        </p:spPr>
        <p:txBody>
          <a:bodyPr wrap="square">
            <a:spAutoFit/>
          </a:bodyPr>
          <a:lstStyle/>
          <a:p>
            <a:r>
              <a:rPr lang="fr-FR" sz="2400" dirty="0" err="1">
                <a:solidFill>
                  <a:srgbClr val="000000"/>
                </a:solidFill>
                <a:latin typeface="Tw Cen MT" panose="020B0602020104020603" pitchFamily="34" charset="0"/>
              </a:rPr>
              <a:t>What</a:t>
            </a:r>
            <a:r>
              <a:rPr lang="fr-FR" sz="2400" dirty="0">
                <a:solidFill>
                  <a:srgbClr val="000000"/>
                </a:solidFill>
                <a:latin typeface="Tw Cen MT" panose="020B0602020104020603" pitchFamily="34" charset="0"/>
              </a:rPr>
              <a:t> can </a:t>
            </a:r>
            <a:r>
              <a:rPr lang="fr-FR" sz="2400" dirty="0" err="1">
                <a:solidFill>
                  <a:srgbClr val="000000"/>
                </a:solidFill>
                <a:latin typeface="Tw Cen MT" panose="020B0602020104020603" pitchFamily="34" charset="0"/>
              </a:rPr>
              <a:t>you</a:t>
            </a:r>
            <a:r>
              <a:rPr lang="fr-FR" sz="2400" dirty="0">
                <a:solidFill>
                  <a:srgbClr val="000000"/>
                </a:solidFill>
                <a:latin typeface="Tw Cen MT" panose="020B0602020104020603" pitchFamily="34" charset="0"/>
              </a:rPr>
              <a:t> do on “Mon Dossier Pour les Affaires”? </a:t>
            </a:r>
            <a:endParaRPr lang="en-US" sz="2400" dirty="0"/>
          </a:p>
        </p:txBody>
      </p:sp>
      <p:sp>
        <p:nvSpPr>
          <p:cNvPr id="4" name="TextBox 3">
            <a:extLst>
              <a:ext uri="{FF2B5EF4-FFF2-40B4-BE49-F238E27FC236}">
                <a16:creationId xmlns:a16="http://schemas.microsoft.com/office/drawing/2014/main" id="{33B35E9D-FC4E-43E1-AB77-3EA5FBC4C15D}"/>
              </a:ext>
            </a:extLst>
          </p:cNvPr>
          <p:cNvSpPr txBox="1"/>
          <p:nvPr/>
        </p:nvSpPr>
        <p:spPr>
          <a:xfrm>
            <a:off x="408432" y="2359152"/>
            <a:ext cx="4730496" cy="369332"/>
          </a:xfrm>
          <a:prstGeom prst="rect">
            <a:avLst/>
          </a:prstGeom>
          <a:noFill/>
        </p:spPr>
        <p:txBody>
          <a:bodyPr wrap="square" rtlCol="0">
            <a:spAutoFit/>
          </a:bodyPr>
          <a:lstStyle/>
          <a:p>
            <a:r>
              <a:rPr lang="en-CA" i="1" dirty="0"/>
              <a:t>Click the correct letter to continue.</a:t>
            </a:r>
            <a:endParaRPr lang="en-US" i="1" dirty="0"/>
          </a:p>
        </p:txBody>
      </p:sp>
      <p:sp>
        <p:nvSpPr>
          <p:cNvPr id="5" name="Rectangle 4">
            <a:extLst>
              <a:ext uri="{FF2B5EF4-FFF2-40B4-BE49-F238E27FC236}">
                <a16:creationId xmlns:a16="http://schemas.microsoft.com/office/drawing/2014/main" id="{772B4C00-D46B-48B9-B7B8-D6FA38F45FA6}"/>
              </a:ext>
            </a:extLst>
          </p:cNvPr>
          <p:cNvSpPr/>
          <p:nvPr/>
        </p:nvSpPr>
        <p:spPr>
          <a:xfrm>
            <a:off x="408432" y="2828835"/>
            <a:ext cx="11149584" cy="3046988"/>
          </a:xfrm>
          <a:prstGeom prst="rect">
            <a:avLst/>
          </a:prstGeom>
        </p:spPr>
        <p:txBody>
          <a:bodyPr wrap="square">
            <a:spAutoFit/>
          </a:bodyPr>
          <a:lstStyle/>
          <a:p>
            <a:pPr fontAlgn="base">
              <a:lnSpc>
                <a:spcPct val="200000"/>
              </a:lnSpc>
            </a:pPr>
            <a:r>
              <a:rPr lang="en-CA" sz="2400" dirty="0">
                <a:solidFill>
                  <a:srgbClr val="000000"/>
                </a:solidFill>
                <a:latin typeface="Tw Cen MT" panose="020B0602020104020603" pitchFamily="34" charset="0"/>
                <a:hlinkClick r:id="rId2" action="ppaction://hlinksldjump"/>
              </a:rPr>
              <a:t>A. </a:t>
            </a:r>
            <a:r>
              <a:rPr lang="en-CA" sz="2400" dirty="0">
                <a:solidFill>
                  <a:srgbClr val="000000"/>
                </a:solidFill>
                <a:latin typeface="Tw Cen MT" panose="020B0602020104020603" pitchFamily="34" charset="0"/>
              </a:rPr>
              <a:t>  Report a Record of Employment (ROE) for Employment Insurance claims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Make a sales tax payment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4" action="ppaction://hlinksldjump"/>
              </a:rPr>
              <a:t>C. </a:t>
            </a:r>
            <a:r>
              <a:rPr lang="en-CA" sz="2400" dirty="0">
                <a:solidFill>
                  <a:srgbClr val="000000"/>
                </a:solidFill>
                <a:latin typeface="Tw Cen MT" panose="020B0602020104020603" pitchFamily="34" charset="0"/>
              </a:rPr>
              <a:t>  Apply for personal GST credits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5" action="ppaction://hlinksldjump"/>
              </a:rPr>
              <a:t>D. </a:t>
            </a:r>
            <a:r>
              <a:rPr lang="en-CA" sz="2400" dirty="0">
                <a:solidFill>
                  <a:srgbClr val="000000"/>
                </a:solidFill>
                <a:latin typeface="Tw Cen MT" panose="020B0602020104020603" pitchFamily="34" charset="0"/>
              </a:rPr>
              <a:t>  All of the above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23105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7DF2-1457-47A3-90A6-CA4DB9292BD0}"/>
              </a:ext>
            </a:extLst>
          </p:cNvPr>
          <p:cNvSpPr>
            <a:spLocks noGrp="1"/>
          </p:cNvSpPr>
          <p:nvPr>
            <p:ph type="title"/>
          </p:nvPr>
        </p:nvSpPr>
        <p:spPr/>
        <p:txBody>
          <a:bodyPr>
            <a:normAutofit/>
          </a:bodyPr>
          <a:lstStyle/>
          <a:p>
            <a:pPr algn="ctr"/>
            <a:r>
              <a:rPr lang="en-CA" b="1" dirty="0">
                <a:latin typeface="Arial" panose="020B0604020202020204" pitchFamily="34" charset="0"/>
                <a:cs typeface="Arial" panose="020B0604020202020204" pitchFamily="34" charset="0"/>
              </a:rPr>
              <a:t>What Is POS? Definition Of POS Systems</a:t>
            </a:r>
            <a:endParaRPr lang="en-US"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4AA83C8-9822-4A3F-9762-05201F02330F}"/>
              </a:ext>
            </a:extLst>
          </p:cNvPr>
          <p:cNvSpPr/>
          <p:nvPr/>
        </p:nvSpPr>
        <p:spPr>
          <a:xfrm rot="21435487">
            <a:off x="189204" y="1946374"/>
            <a:ext cx="10709830" cy="830997"/>
          </a:xfrm>
          <a:prstGeom prst="rect">
            <a:avLst/>
          </a:prstGeom>
        </p:spPr>
        <p:txBody>
          <a:bodyPr wrap="square">
            <a:spAutoFit/>
          </a:bodyPr>
          <a:lstStyle/>
          <a:p>
            <a:r>
              <a:rPr lang="en-CA" sz="2400" dirty="0">
                <a:solidFill>
                  <a:srgbClr val="000000"/>
                </a:solidFill>
                <a:latin typeface="Tw Cen MT" panose="020B0602020104020603" pitchFamily="34" charset="0"/>
                <a:hlinkClick r:id="rId2" action="ppaction://hlinksldjump"/>
              </a:rPr>
              <a:t>This Info-sheet makes reference to Point of Sales systems. </a:t>
            </a:r>
            <a:endParaRPr lang="en-CA" sz="2400" dirty="0">
              <a:solidFill>
                <a:srgbClr val="000000"/>
              </a:solidFill>
              <a:latin typeface="Tw Cen MT" panose="020B0602020104020603" pitchFamily="34" charset="0"/>
            </a:endParaRPr>
          </a:p>
          <a:p>
            <a:endParaRPr lang="en-CA" sz="2400" dirty="0">
              <a:solidFill>
                <a:srgbClr val="000000"/>
              </a:solidFill>
              <a:latin typeface="Tw Cen MT" panose="020B0602020104020603" pitchFamily="34" charset="0"/>
            </a:endParaRPr>
          </a:p>
        </p:txBody>
      </p:sp>
      <p:sp>
        <p:nvSpPr>
          <p:cNvPr id="4" name="Rectangle 3">
            <a:extLst>
              <a:ext uri="{FF2B5EF4-FFF2-40B4-BE49-F238E27FC236}">
                <a16:creationId xmlns:a16="http://schemas.microsoft.com/office/drawing/2014/main" id="{CCA3082C-743C-4214-B988-0EE1C588CE09}"/>
              </a:ext>
            </a:extLst>
          </p:cNvPr>
          <p:cNvSpPr/>
          <p:nvPr/>
        </p:nvSpPr>
        <p:spPr>
          <a:xfrm>
            <a:off x="2185416" y="5525577"/>
            <a:ext cx="10269982" cy="830997"/>
          </a:xfrm>
          <a:prstGeom prst="rect">
            <a:avLst/>
          </a:prstGeom>
        </p:spPr>
        <p:txBody>
          <a:bodyPr wrap="square">
            <a:spAutoFit/>
          </a:bodyPr>
          <a:lstStyle/>
          <a:p>
            <a:r>
              <a:rPr lang="en-CA" sz="2400" dirty="0">
                <a:solidFill>
                  <a:srgbClr val="000000"/>
                </a:solidFill>
                <a:latin typeface="Tw Cen MT" panose="020B0602020104020603" pitchFamily="34" charset="0"/>
              </a:rPr>
              <a:t>Here we learn what makes up these digital systems and how powerful they could be in your enterprise. We apologize for the annoying soundtrack.  </a:t>
            </a:r>
            <a:endParaRPr lang="en-US" sz="2400" dirty="0"/>
          </a:p>
        </p:txBody>
      </p:sp>
      <p:pic>
        <p:nvPicPr>
          <p:cNvPr id="6" name="Picture 5">
            <a:extLst>
              <a:ext uri="{FF2B5EF4-FFF2-40B4-BE49-F238E27FC236}">
                <a16:creationId xmlns:a16="http://schemas.microsoft.com/office/drawing/2014/main" id="{C56359CC-1A5D-4F8B-A20C-4F697E1AC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9557">
            <a:off x="7320406" y="2084075"/>
            <a:ext cx="4696135" cy="3130757"/>
          </a:xfrm>
          <a:prstGeom prst="rect">
            <a:avLst/>
          </a:prstGeom>
          <a:effectLst>
            <a:glow rad="101600">
              <a:schemeClr val="accent6">
                <a:satMod val="175000"/>
                <a:alpha val="40000"/>
              </a:schemeClr>
            </a:glow>
            <a:softEdge rad="31750"/>
          </a:effectLst>
        </p:spPr>
      </p:pic>
    </p:spTree>
    <p:extLst>
      <p:ext uri="{BB962C8B-B14F-4D97-AF65-F5344CB8AC3E}">
        <p14:creationId xmlns:p14="http://schemas.microsoft.com/office/powerpoint/2010/main" val="2652926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37D5-1696-4A5D-B0B8-1B3371E23169}"/>
              </a:ext>
            </a:extLst>
          </p:cNvPr>
          <p:cNvSpPr>
            <a:spLocks noGrp="1"/>
          </p:cNvSpPr>
          <p:nvPr>
            <p:ph type="title"/>
          </p:nvPr>
        </p:nvSpPr>
        <p:spPr>
          <a:xfrm>
            <a:off x="838200" y="0"/>
            <a:ext cx="10515600" cy="1325563"/>
          </a:xfrm>
        </p:spPr>
        <p:txBody>
          <a:bodyPr>
            <a:normAutofit/>
          </a:bodyPr>
          <a:lstStyle/>
          <a:p>
            <a:pPr algn="ctr"/>
            <a:r>
              <a:rPr lang="en-CA" sz="6000" b="1" dirty="0">
                <a:latin typeface="Arial" panose="020B0604020202020204" pitchFamily="34" charset="0"/>
                <a:cs typeface="Arial" panose="020B0604020202020204" pitchFamily="34" charset="0"/>
              </a:rPr>
              <a:t>What Is POS?</a:t>
            </a:r>
            <a:endParaRPr lang="en-US" sz="6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3E69CAE-0FEF-4F11-AFF5-F0C3049135CC}"/>
              </a:ext>
            </a:extLst>
          </p:cNvPr>
          <p:cNvSpPr txBox="1"/>
          <p:nvPr/>
        </p:nvSpPr>
        <p:spPr>
          <a:xfrm>
            <a:off x="155448" y="1140728"/>
            <a:ext cx="8221097" cy="1200329"/>
          </a:xfrm>
          <a:prstGeom prst="rect">
            <a:avLst/>
          </a:prstGeom>
          <a:noFill/>
        </p:spPr>
        <p:txBody>
          <a:bodyPr wrap="none" rtlCol="0">
            <a:spAutoFit/>
          </a:bodyPr>
          <a:lstStyle/>
          <a:p>
            <a:r>
              <a:rPr lang="en-CA" sz="2400" dirty="0"/>
              <a:t>POS = Point of Sales; i.e. the spot where transactions take place. </a:t>
            </a:r>
            <a:br>
              <a:rPr lang="en-CA" sz="2400" dirty="0"/>
            </a:br>
            <a:r>
              <a:rPr lang="en-CA" sz="2400" dirty="0"/>
              <a:t/>
            </a:r>
            <a:br>
              <a:rPr lang="en-CA" sz="2400" dirty="0"/>
            </a:br>
            <a:r>
              <a:rPr lang="en-CA" sz="2400" dirty="0"/>
              <a:t>POS System = the tool to do the transactions.  </a:t>
            </a:r>
            <a:endParaRPr lang="en-US" sz="2400" dirty="0"/>
          </a:p>
        </p:txBody>
      </p:sp>
      <p:sp>
        <p:nvSpPr>
          <p:cNvPr id="5" name="Rectangle: Rounded Corners 4">
            <a:extLst>
              <a:ext uri="{FF2B5EF4-FFF2-40B4-BE49-F238E27FC236}">
                <a16:creationId xmlns:a16="http://schemas.microsoft.com/office/drawing/2014/main" id="{20A521EF-199B-4980-A8EA-E401F3E3BD5F}"/>
              </a:ext>
            </a:extLst>
          </p:cNvPr>
          <p:cNvSpPr/>
          <p:nvPr/>
        </p:nvSpPr>
        <p:spPr>
          <a:xfrm>
            <a:off x="677296" y="2413268"/>
            <a:ext cx="1562984" cy="106051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CA" sz="2400" dirty="0">
                <a:ln w="0"/>
                <a:solidFill>
                  <a:schemeClr val="tx1"/>
                </a:solidFill>
                <a:effectLst>
                  <a:outerShdw blurRad="38100" dist="19050" dir="2700000" algn="tl" rotWithShape="0">
                    <a:schemeClr val="dk1">
                      <a:alpha val="40000"/>
                    </a:schemeClr>
                  </a:outerShdw>
                </a:effectLst>
              </a:rPr>
              <a:t>Hardware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6" name="Rectangle: Rounded Corners 5">
            <a:extLst>
              <a:ext uri="{FF2B5EF4-FFF2-40B4-BE49-F238E27FC236}">
                <a16:creationId xmlns:a16="http://schemas.microsoft.com/office/drawing/2014/main" id="{30D32D74-E8BB-4FE1-A5D5-3F3450F7612B}"/>
              </a:ext>
            </a:extLst>
          </p:cNvPr>
          <p:cNvSpPr/>
          <p:nvPr/>
        </p:nvSpPr>
        <p:spPr>
          <a:xfrm>
            <a:off x="4914579" y="2413268"/>
            <a:ext cx="1558169" cy="10605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Software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7" name="Rectangle: Rounded Corners 6">
            <a:extLst>
              <a:ext uri="{FF2B5EF4-FFF2-40B4-BE49-F238E27FC236}">
                <a16:creationId xmlns:a16="http://schemas.microsoft.com/office/drawing/2014/main" id="{8CC663F5-380B-4F1B-BB3D-ACB35F15C633}"/>
              </a:ext>
            </a:extLst>
          </p:cNvPr>
          <p:cNvSpPr/>
          <p:nvPr/>
        </p:nvSpPr>
        <p:spPr>
          <a:xfrm>
            <a:off x="9147047" y="2341057"/>
            <a:ext cx="1558169" cy="106051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CA" sz="2200" dirty="0"/>
              <a:t>Additional Functions</a:t>
            </a:r>
            <a:endParaRPr lang="en-US" sz="2200" dirty="0"/>
          </a:p>
        </p:txBody>
      </p:sp>
      <p:grpSp>
        <p:nvGrpSpPr>
          <p:cNvPr id="15" name="Group 14">
            <a:extLst>
              <a:ext uri="{FF2B5EF4-FFF2-40B4-BE49-F238E27FC236}">
                <a16:creationId xmlns:a16="http://schemas.microsoft.com/office/drawing/2014/main" id="{61384846-6B9C-4EEB-8547-469425194305}"/>
              </a:ext>
            </a:extLst>
          </p:cNvPr>
          <p:cNvGrpSpPr/>
          <p:nvPr/>
        </p:nvGrpSpPr>
        <p:grpSpPr>
          <a:xfrm>
            <a:off x="627863" y="3545989"/>
            <a:ext cx="11564137" cy="2805063"/>
            <a:chOff x="767170" y="3914476"/>
            <a:chExt cx="11564137" cy="2805063"/>
          </a:xfrm>
        </p:grpSpPr>
        <p:sp>
          <p:nvSpPr>
            <p:cNvPr id="12" name="TextBox 11">
              <a:extLst>
                <a:ext uri="{FF2B5EF4-FFF2-40B4-BE49-F238E27FC236}">
                  <a16:creationId xmlns:a16="http://schemas.microsoft.com/office/drawing/2014/main" id="{D395E20B-C4AC-4C58-ABCB-4220B7D4952B}"/>
                </a:ext>
              </a:extLst>
            </p:cNvPr>
            <p:cNvSpPr txBox="1"/>
            <p:nvPr/>
          </p:nvSpPr>
          <p:spPr>
            <a:xfrm>
              <a:off x="767170" y="3914476"/>
              <a:ext cx="2609561" cy="2805063"/>
            </a:xfrm>
            <a:prstGeom prst="rect">
              <a:avLst/>
            </a:prstGeom>
            <a:noFill/>
          </p:spPr>
          <p:txBody>
            <a:bodyPr wrap="none" rtlCol="0">
              <a:spAutoFit/>
            </a:bodyPr>
            <a:lstStyle/>
            <a:p>
              <a:pPr>
                <a:lnSpc>
                  <a:spcPct val="150000"/>
                </a:lnSpc>
              </a:pPr>
              <a:r>
                <a:rPr lang="en-CA" sz="2400" dirty="0"/>
                <a:t>- Screen</a:t>
              </a:r>
              <a:br>
                <a:rPr lang="en-CA" sz="2400" dirty="0"/>
              </a:br>
              <a:r>
                <a:rPr lang="en-CA" sz="2400" dirty="0"/>
                <a:t>- Barcode reader </a:t>
              </a:r>
              <a:br>
                <a:rPr lang="en-CA" sz="2400" dirty="0"/>
              </a:br>
              <a:r>
                <a:rPr lang="en-CA" sz="2400" dirty="0"/>
                <a:t>- Credit card reader</a:t>
              </a:r>
              <a:br>
                <a:rPr lang="en-CA" sz="2400" dirty="0"/>
              </a:br>
              <a:r>
                <a:rPr lang="en-CA" sz="2400" dirty="0"/>
                <a:t>- Receipt Printer</a:t>
              </a:r>
              <a:br>
                <a:rPr lang="en-CA" sz="2400" dirty="0"/>
              </a:br>
              <a:r>
                <a:rPr lang="en-CA" sz="2400" dirty="0"/>
                <a:t>- Cash Drawer</a:t>
              </a:r>
              <a:endParaRPr lang="en-US" sz="2400" dirty="0"/>
            </a:p>
          </p:txBody>
        </p:sp>
        <p:sp>
          <p:nvSpPr>
            <p:cNvPr id="13" name="Rectangle 12">
              <a:extLst>
                <a:ext uri="{FF2B5EF4-FFF2-40B4-BE49-F238E27FC236}">
                  <a16:creationId xmlns:a16="http://schemas.microsoft.com/office/drawing/2014/main" id="{2C4AC8DE-01E5-43FA-8805-E949F55E53AC}"/>
                </a:ext>
              </a:extLst>
            </p:cNvPr>
            <p:cNvSpPr/>
            <p:nvPr/>
          </p:nvSpPr>
          <p:spPr>
            <a:xfrm>
              <a:off x="5033168" y="3914476"/>
              <a:ext cx="1852263" cy="1143070"/>
            </a:xfrm>
            <a:prstGeom prst="rect">
              <a:avLst/>
            </a:prstGeom>
          </p:spPr>
          <p:txBody>
            <a:bodyPr wrap="square">
              <a:spAutoFit/>
            </a:bodyPr>
            <a:lstStyle/>
            <a:p>
              <a:pPr>
                <a:lnSpc>
                  <a:spcPct val="150000"/>
                </a:lnSpc>
              </a:pPr>
              <a:r>
                <a:rPr lang="en-CA" sz="2400" dirty="0">
                  <a:latin typeface="Calibri" panose="020F0502020204030204" pitchFamily="34" charset="0"/>
                  <a:ea typeface="Calibri" panose="020F0502020204030204" pitchFamily="34" charset="0"/>
                  <a:cs typeface="Times New Roman" panose="02020603050405020304" pitchFamily="18" charset="0"/>
                </a:rPr>
                <a:t>- Web POS</a:t>
              </a:r>
              <a:br>
                <a:rPr lang="en-CA" sz="2400" dirty="0">
                  <a:latin typeface="Calibri" panose="020F0502020204030204" pitchFamily="34" charset="0"/>
                  <a:ea typeface="Calibri" panose="020F0502020204030204" pitchFamily="34" charset="0"/>
                  <a:cs typeface="Times New Roman" panose="02020603050405020304" pitchFamily="18" charset="0"/>
                </a:rPr>
              </a:br>
              <a:r>
                <a:rPr lang="en-CA" sz="2400" dirty="0">
                  <a:latin typeface="Calibri" panose="020F0502020204030204" pitchFamily="34" charset="0"/>
                  <a:ea typeface="Calibri" panose="020F0502020204030204" pitchFamily="34" charset="0"/>
                  <a:cs typeface="Times New Roman" panose="02020603050405020304" pitchFamily="18" charset="0"/>
                </a:rPr>
                <a:t>- PWA POS</a:t>
              </a:r>
              <a:endParaRPr lang="en-US" sz="2400" dirty="0"/>
            </a:p>
          </p:txBody>
        </p:sp>
        <p:sp>
          <p:nvSpPr>
            <p:cNvPr id="14" name="Rectangle 13">
              <a:extLst>
                <a:ext uri="{FF2B5EF4-FFF2-40B4-BE49-F238E27FC236}">
                  <a16:creationId xmlns:a16="http://schemas.microsoft.com/office/drawing/2014/main" id="{88861304-C95D-493D-A686-BD524C6874A8}"/>
                </a:ext>
              </a:extLst>
            </p:cNvPr>
            <p:cNvSpPr/>
            <p:nvPr/>
          </p:nvSpPr>
          <p:spPr>
            <a:xfrm>
              <a:off x="8612747" y="3939162"/>
              <a:ext cx="3718560" cy="2251065"/>
            </a:xfrm>
            <a:prstGeom prst="rect">
              <a:avLst/>
            </a:prstGeom>
          </p:spPr>
          <p:txBody>
            <a:bodyPr wrap="square">
              <a:spAutoFit/>
            </a:bodyPr>
            <a:lstStyle/>
            <a:p>
              <a:pPr>
                <a:lnSpc>
                  <a:spcPct val="150000"/>
                </a:lnSpc>
              </a:pPr>
              <a:r>
                <a:rPr lang="en-CA" sz="2400" dirty="0">
                  <a:latin typeface="Calibri" panose="020F0502020204030204" pitchFamily="34" charset="0"/>
                  <a:ea typeface="Calibri" panose="020F0502020204030204" pitchFamily="34" charset="0"/>
                  <a:cs typeface="Times New Roman" panose="02020603050405020304" pitchFamily="18" charset="0"/>
                </a:rPr>
                <a:t>- Real time synchronization </a:t>
              </a:r>
              <a:br>
                <a:rPr lang="en-CA" sz="2400" dirty="0">
                  <a:latin typeface="Calibri" panose="020F0502020204030204" pitchFamily="34" charset="0"/>
                  <a:ea typeface="Calibri" panose="020F0502020204030204" pitchFamily="34" charset="0"/>
                  <a:cs typeface="Times New Roman" panose="02020603050405020304" pitchFamily="18" charset="0"/>
                </a:rPr>
              </a:br>
              <a:r>
                <a:rPr lang="en-CA" sz="2400" dirty="0">
                  <a:latin typeface="Calibri" panose="020F0502020204030204" pitchFamily="34" charset="0"/>
                  <a:ea typeface="Calibri" panose="020F0502020204030204" pitchFamily="34" charset="0"/>
                  <a:cs typeface="Times New Roman" panose="02020603050405020304" pitchFamily="18" charset="0"/>
                </a:rPr>
                <a:t>- Sales Management </a:t>
              </a:r>
              <a:br>
                <a:rPr lang="en-CA" sz="2400" dirty="0">
                  <a:latin typeface="Calibri" panose="020F0502020204030204" pitchFamily="34" charset="0"/>
                  <a:ea typeface="Calibri" panose="020F0502020204030204" pitchFamily="34" charset="0"/>
                  <a:cs typeface="Times New Roman" panose="02020603050405020304" pitchFamily="18" charset="0"/>
                </a:rPr>
              </a:br>
              <a:r>
                <a:rPr lang="en-CA" sz="2400" dirty="0">
                  <a:latin typeface="Calibri" panose="020F0502020204030204" pitchFamily="34" charset="0"/>
                  <a:ea typeface="Calibri" panose="020F0502020204030204" pitchFamily="34" charset="0"/>
                  <a:cs typeface="Times New Roman" panose="02020603050405020304" pitchFamily="18" charset="0"/>
                </a:rPr>
                <a:t>- Customer Management </a:t>
              </a:r>
              <a:br>
                <a:rPr lang="en-CA" sz="2400" dirty="0">
                  <a:latin typeface="Calibri" panose="020F0502020204030204" pitchFamily="34" charset="0"/>
                  <a:ea typeface="Calibri" panose="020F0502020204030204" pitchFamily="34" charset="0"/>
                  <a:cs typeface="Times New Roman" panose="02020603050405020304" pitchFamily="18" charset="0"/>
                </a:rPr>
              </a:br>
              <a:r>
                <a:rPr lang="en-CA" sz="2400" dirty="0">
                  <a:latin typeface="Calibri" panose="020F0502020204030204" pitchFamily="34" charset="0"/>
                  <a:ea typeface="Calibri" panose="020F0502020204030204" pitchFamily="34" charset="0"/>
                  <a:cs typeface="Times New Roman" panose="02020603050405020304" pitchFamily="18" charset="0"/>
                </a:rPr>
                <a:t>- Inventory Management </a:t>
              </a:r>
              <a:endParaRPr lang="en-US" sz="2400" dirty="0"/>
            </a:p>
          </p:txBody>
        </p:sp>
      </p:grpSp>
      <p:sp>
        <p:nvSpPr>
          <p:cNvPr id="19" name="TextBox 18">
            <a:extLst>
              <a:ext uri="{FF2B5EF4-FFF2-40B4-BE49-F238E27FC236}">
                <a16:creationId xmlns:a16="http://schemas.microsoft.com/office/drawing/2014/main" id="{8CD69658-E279-4C2D-B5DC-BCA8A10C3AFF}"/>
              </a:ext>
            </a:extLst>
          </p:cNvPr>
          <p:cNvSpPr txBox="1"/>
          <p:nvPr/>
        </p:nvSpPr>
        <p:spPr>
          <a:xfrm>
            <a:off x="2749667" y="5781496"/>
            <a:ext cx="6692666" cy="738664"/>
          </a:xfrm>
          <a:prstGeom prst="rect">
            <a:avLst/>
          </a:prstGeom>
          <a:noFill/>
        </p:spPr>
        <p:txBody>
          <a:bodyPr wrap="none" rtlCol="0">
            <a:prstTxWarp prst="textArchDown">
              <a:avLst/>
            </a:prstTxWarp>
            <a:spAutoFit/>
          </a:bodyPr>
          <a:lstStyle/>
          <a:p>
            <a:pPr algn="ctr"/>
            <a:r>
              <a:rPr lang="en-CA" sz="2400" dirty="0">
                <a:ln w="0"/>
                <a:solidFill>
                  <a:schemeClr val="accent1"/>
                </a:solidFill>
                <a:effectLst>
                  <a:outerShdw blurRad="38100" dist="25400" dir="5400000" algn="ctr" rotWithShape="0">
                    <a:srgbClr val="6E747A">
                      <a:alpha val="43000"/>
                    </a:srgbClr>
                  </a:outerShdw>
                </a:effectLst>
              </a:rPr>
              <a:t>A POS system = Hardware + Software + Additional Functions </a:t>
            </a:r>
          </a:p>
          <a:p>
            <a:endParaRPr lang="en-US" dirty="0"/>
          </a:p>
        </p:txBody>
      </p:sp>
      <p:pic>
        <p:nvPicPr>
          <p:cNvPr id="20" name="What is POS Definition of POS Systems by Magestore">
            <a:hlinkClick r:id="" action="ppaction://media"/>
            <a:extLst>
              <a:ext uri="{FF2B5EF4-FFF2-40B4-BE49-F238E27FC236}">
                <a16:creationId xmlns:a16="http://schemas.microsoft.com/office/drawing/2014/main" id="{D5A6CD79-747B-4674-89ED-0F5676C535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08792" y="0"/>
            <a:ext cx="1283208" cy="721805"/>
          </a:xfrm>
          <a:prstGeom prst="rect">
            <a:avLst/>
          </a:prstGeom>
        </p:spPr>
      </p:pic>
    </p:spTree>
    <p:extLst>
      <p:ext uri="{BB962C8B-B14F-4D97-AF65-F5344CB8AC3E}">
        <p14:creationId xmlns:p14="http://schemas.microsoft.com/office/powerpoint/2010/main" val="380312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903"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1" fill="hold" display="0">
                  <p:stCondLst>
                    <p:cond delay="indefinite"/>
                  </p:stCondLst>
                </p:cTn>
                <p:tgtEl>
                  <p:spTgt spid="20"/>
                </p:tgtEl>
              </p:cMediaNode>
            </p:video>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31653D9-591E-472B-9C59-C12E78C7C411}"/>
              </a:ext>
            </a:extLst>
          </p:cNvPr>
          <p:cNvGrpSpPr/>
          <p:nvPr/>
        </p:nvGrpSpPr>
        <p:grpSpPr>
          <a:xfrm>
            <a:off x="766015" y="2583162"/>
            <a:ext cx="550510" cy="2830997"/>
            <a:chOff x="461865" y="2809278"/>
            <a:chExt cx="459535" cy="2702201"/>
          </a:xfrm>
        </p:grpSpPr>
        <p:sp>
          <p:nvSpPr>
            <p:cNvPr id="7"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8"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pic>
        <p:nvPicPr>
          <p:cNvPr id="3" name="Picture 2">
            <a:extLst>
              <a:ext uri="{FF2B5EF4-FFF2-40B4-BE49-F238E27FC236}">
                <a16:creationId xmlns:a16="http://schemas.microsoft.com/office/drawing/2014/main" id="{E66BBF24-6092-43D0-8262-04CC28ACE544}"/>
              </a:ext>
            </a:extLst>
          </p:cNvPr>
          <p:cNvPicPr>
            <a:picLocks noChangeAspect="1"/>
          </p:cNvPicPr>
          <p:nvPr/>
        </p:nvPicPr>
        <p:blipFill>
          <a:blip r:embed="rId2"/>
          <a:stretch>
            <a:fillRect/>
          </a:stretch>
        </p:blipFill>
        <p:spPr>
          <a:xfrm>
            <a:off x="2416745" y="365125"/>
            <a:ext cx="7358510" cy="1450974"/>
          </a:xfrm>
          <a:prstGeom prst="rect">
            <a:avLst/>
          </a:prstGeom>
        </p:spPr>
      </p:pic>
      <p:sp>
        <p:nvSpPr>
          <p:cNvPr id="2" name="Title 1">
            <a:extLst>
              <a:ext uri="{FF2B5EF4-FFF2-40B4-BE49-F238E27FC236}">
                <a16:creationId xmlns:a16="http://schemas.microsoft.com/office/drawing/2014/main" id="{D6D31EFB-FB2D-40E6-83C9-F4132A710BA3}"/>
              </a:ext>
            </a:extLst>
          </p:cNvPr>
          <p:cNvSpPr>
            <a:spLocks noGrp="1"/>
          </p:cNvSpPr>
          <p:nvPr>
            <p:ph type="title"/>
          </p:nvPr>
        </p:nvSpPr>
        <p:spPr/>
        <p:txBody>
          <a:bodyPr/>
          <a:lstStyle/>
          <a:p>
            <a:endParaRPr lang="en-US" dirty="0"/>
          </a:p>
        </p:txBody>
      </p:sp>
      <p:sp>
        <p:nvSpPr>
          <p:cNvPr id="4" name="Rectangle 3">
            <a:extLst>
              <a:ext uri="{FF2B5EF4-FFF2-40B4-BE49-F238E27FC236}">
                <a16:creationId xmlns:a16="http://schemas.microsoft.com/office/drawing/2014/main" id="{2546258B-EFB5-47B3-9701-15DEE0240FEA}"/>
              </a:ext>
            </a:extLst>
          </p:cNvPr>
          <p:cNvSpPr/>
          <p:nvPr/>
        </p:nvSpPr>
        <p:spPr>
          <a:xfrm>
            <a:off x="838200" y="1816099"/>
            <a:ext cx="6759269" cy="461665"/>
          </a:xfrm>
          <a:prstGeom prst="rect">
            <a:avLst/>
          </a:prstGeom>
        </p:spPr>
        <p:txBody>
          <a:bodyPr wrap="square">
            <a:spAutoFit/>
          </a:bodyPr>
          <a:lstStyle/>
          <a:p>
            <a:r>
              <a:rPr lang="en-CA" sz="2400" dirty="0">
                <a:solidFill>
                  <a:srgbClr val="000000"/>
                </a:solidFill>
                <a:latin typeface="Tw Cen MT" panose="020B0602020104020603" pitchFamily="34" charset="0"/>
              </a:rPr>
              <a:t>Point of Sales Systems can . . . </a:t>
            </a:r>
            <a:endParaRPr lang="en-US" sz="2400" dirty="0"/>
          </a:p>
        </p:txBody>
      </p:sp>
      <p:sp>
        <p:nvSpPr>
          <p:cNvPr id="5" name="Rectangle 4">
            <a:extLst>
              <a:ext uri="{FF2B5EF4-FFF2-40B4-BE49-F238E27FC236}">
                <a16:creationId xmlns:a16="http://schemas.microsoft.com/office/drawing/2014/main" id="{B955B768-620B-42BF-8E80-B5DF97517A20}"/>
              </a:ext>
            </a:extLst>
          </p:cNvPr>
          <p:cNvSpPr/>
          <p:nvPr/>
        </p:nvSpPr>
        <p:spPr>
          <a:xfrm>
            <a:off x="838200" y="2367171"/>
            <a:ext cx="8025384" cy="3046988"/>
          </a:xfrm>
          <a:prstGeom prst="rect">
            <a:avLst/>
          </a:prstGeom>
        </p:spPr>
        <p:txBody>
          <a:bodyPr wrap="square">
            <a:spAutoFit/>
          </a:bodyPr>
          <a:lstStyle/>
          <a:p>
            <a:pPr fontAlgn="base">
              <a:lnSpc>
                <a:spcPct val="200000"/>
              </a:lnSpc>
            </a:pPr>
            <a:r>
              <a:rPr lang="en-CA" sz="2400" dirty="0">
                <a:solidFill>
                  <a:srgbClr val="000000"/>
                </a:solidFill>
                <a:latin typeface="Tw Cen MT" panose="020B0602020104020603" pitchFamily="34" charset="0"/>
                <a:hlinkClick r:id="rId3" action="ppaction://hlinksldjump"/>
              </a:rPr>
              <a:t>A. </a:t>
            </a:r>
            <a:r>
              <a:rPr lang="en-CA" sz="2400" dirty="0">
                <a:solidFill>
                  <a:srgbClr val="000000"/>
                </a:solidFill>
                <a:latin typeface="Tw Cen MT" panose="020B0602020104020603" pitchFamily="34" charset="0"/>
              </a:rPr>
              <a:t>  Calculate the amount of sales tax payable on an item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4" action="ppaction://hlinksldjump"/>
              </a:rPr>
              <a:t>B. </a:t>
            </a:r>
            <a:r>
              <a:rPr lang="en-CA" sz="2400" dirty="0">
                <a:solidFill>
                  <a:srgbClr val="000000"/>
                </a:solidFill>
                <a:latin typeface="Tw Cen MT" panose="020B0602020104020603" pitchFamily="34" charset="0"/>
              </a:rPr>
              <a:t>  Alert you if someone is shoplifting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5" action="ppaction://hlinksldjump"/>
              </a:rPr>
              <a:t>C. </a:t>
            </a:r>
            <a:r>
              <a:rPr lang="en-CA" sz="2400" dirty="0">
                <a:solidFill>
                  <a:srgbClr val="000000"/>
                </a:solidFill>
                <a:latin typeface="Tw Cen MT" panose="020B0602020104020603" pitchFamily="34" charset="0"/>
              </a:rPr>
              <a:t>  Automatically count the cash in the cash drawer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6" action="ppaction://hlinksldjump"/>
              </a:rPr>
              <a:t>D. </a:t>
            </a:r>
            <a:r>
              <a:rPr lang="en-CA" sz="2400" dirty="0">
                <a:solidFill>
                  <a:srgbClr val="000000"/>
                </a:solidFill>
                <a:latin typeface="Tw Cen MT" panose="020B0602020104020603" pitchFamily="34" charset="0"/>
              </a:rPr>
              <a:t>  None of the above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842125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F32FC-55C5-478A-8249-335EA47A050E}"/>
              </a:ext>
            </a:extLst>
          </p:cNvPr>
          <p:cNvSpPr>
            <a:spLocks noGrp="1"/>
          </p:cNvSpPr>
          <p:nvPr>
            <p:ph type="title"/>
          </p:nvPr>
        </p:nvSpPr>
        <p:spPr/>
        <p:txBody>
          <a:bodyPr>
            <a:normAutofit/>
          </a:bodyPr>
          <a:lstStyle/>
          <a:p>
            <a:pPr algn="ctr"/>
            <a:r>
              <a:rPr lang="en-CA" sz="4800" b="1" dirty="0">
                <a:latin typeface="Arial" panose="020B0604020202020204" pitchFamily="34" charset="0"/>
                <a:cs typeface="Arial" panose="020B0604020202020204" pitchFamily="34" charset="0"/>
              </a:rPr>
              <a:t>Keeping Your Business On Track</a:t>
            </a:r>
            <a:endParaRPr lang="en-US" sz="4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AB01445-837B-440E-A15E-2184614A823E}"/>
              </a:ext>
            </a:extLst>
          </p:cNvPr>
          <p:cNvSpPr/>
          <p:nvPr/>
        </p:nvSpPr>
        <p:spPr>
          <a:xfrm>
            <a:off x="277368" y="1830800"/>
            <a:ext cx="10384536" cy="830997"/>
          </a:xfrm>
          <a:prstGeom prst="rect">
            <a:avLst/>
          </a:prstGeom>
        </p:spPr>
        <p:txBody>
          <a:bodyPr wrap="square">
            <a:spAutoFit/>
          </a:bodyPr>
          <a:lstStyle/>
          <a:p>
            <a:r>
              <a:rPr lang="en-CA" sz="2400" dirty="0">
                <a:solidFill>
                  <a:srgbClr val="000000"/>
                </a:solidFill>
                <a:latin typeface="Tw Cen MT" panose="020B0602020104020603" pitchFamily="34" charset="0"/>
                <a:hlinkClick r:id="rId2" action="ppaction://hlinksldjump"/>
              </a:rPr>
              <a:t>This video makes a very important point : you can’t run away from your sales tax and other business obligations. </a:t>
            </a:r>
            <a:endParaRPr lang="en-US" sz="2400" dirty="0"/>
          </a:p>
        </p:txBody>
      </p:sp>
      <p:sp>
        <p:nvSpPr>
          <p:cNvPr id="4" name="Rectangle 3">
            <a:extLst>
              <a:ext uri="{FF2B5EF4-FFF2-40B4-BE49-F238E27FC236}">
                <a16:creationId xmlns:a16="http://schemas.microsoft.com/office/drawing/2014/main" id="{97BA4412-475A-4AB4-B091-FA6492434571}"/>
              </a:ext>
            </a:extLst>
          </p:cNvPr>
          <p:cNvSpPr/>
          <p:nvPr/>
        </p:nvSpPr>
        <p:spPr>
          <a:xfrm>
            <a:off x="5257800" y="2920276"/>
            <a:ext cx="6096000" cy="1938992"/>
          </a:xfrm>
          <a:prstGeom prst="rect">
            <a:avLst/>
          </a:prstGeom>
        </p:spPr>
        <p:txBody>
          <a:bodyPr>
            <a:spAutoFit/>
          </a:bodyPr>
          <a:lstStyle/>
          <a:p>
            <a:r>
              <a:rPr lang="en-CA" sz="2400" dirty="0">
                <a:solidFill>
                  <a:srgbClr val="000000"/>
                </a:solidFill>
                <a:latin typeface="Tw Cen MT" panose="020B0602020104020603" pitchFamily="34" charset="0"/>
              </a:rPr>
              <a:t>They suggest making payment arrangements on line, or with a representative of the CRA. But once you do, you have to stick to your repayment schedule, as well as paying interest on your debt.</a:t>
            </a:r>
            <a:endParaRPr lang="en-US" sz="2400" dirty="0"/>
          </a:p>
        </p:txBody>
      </p:sp>
      <p:pic>
        <p:nvPicPr>
          <p:cNvPr id="6" name="Picture 5">
            <a:extLst>
              <a:ext uri="{FF2B5EF4-FFF2-40B4-BE49-F238E27FC236}">
                <a16:creationId xmlns:a16="http://schemas.microsoft.com/office/drawing/2014/main" id="{92825550-B060-4CE9-9EFC-31DF2B22E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3544" y="2939457"/>
            <a:ext cx="3048000" cy="2785872"/>
          </a:xfrm>
          <a:prstGeom prst="rect">
            <a:avLst/>
          </a:prstGeom>
          <a:ln>
            <a:noFill/>
          </a:ln>
          <a:effectLst>
            <a:outerShdw blurRad="225425" dist="50800" dir="5220000" algn="ctr">
              <a:srgbClr val="000000">
                <a:alpha val="33000"/>
              </a:srgbClr>
            </a:outerShdw>
            <a:reflection blurRad="6350" stA="50000" endA="295" endPos="92000" dist="1016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18076684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D8BB-4E1E-42D3-8D8F-35261537ED9F}"/>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Advice To Stay On Track</a:t>
            </a:r>
            <a:endParaRPr lang="en-US" sz="5400" b="1" dirty="0">
              <a:latin typeface="Arial" panose="020B0604020202020204" pitchFamily="34" charset="0"/>
              <a:cs typeface="Arial" panose="020B0604020202020204" pitchFamily="34" charset="0"/>
            </a:endParaRPr>
          </a:p>
        </p:txBody>
      </p:sp>
      <p:pic>
        <p:nvPicPr>
          <p:cNvPr id="3" name="Keeping your business on track">
            <a:hlinkClick r:id="" action="ppaction://media"/>
            <a:extLst>
              <a:ext uri="{FF2B5EF4-FFF2-40B4-BE49-F238E27FC236}">
                <a16:creationId xmlns:a16="http://schemas.microsoft.com/office/drawing/2014/main" id="{F26275A5-7833-4A78-AED8-4E04BFE3C4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19104" y="0"/>
            <a:ext cx="1072896" cy="603504"/>
          </a:xfrm>
          <a:prstGeom prst="rect">
            <a:avLst/>
          </a:prstGeom>
        </p:spPr>
      </p:pic>
      <p:sp>
        <p:nvSpPr>
          <p:cNvPr id="4" name="TextBox 3">
            <a:extLst>
              <a:ext uri="{FF2B5EF4-FFF2-40B4-BE49-F238E27FC236}">
                <a16:creationId xmlns:a16="http://schemas.microsoft.com/office/drawing/2014/main" id="{84A15176-9FCF-41B2-9825-807F1F697742}"/>
              </a:ext>
            </a:extLst>
          </p:cNvPr>
          <p:cNvSpPr txBox="1"/>
          <p:nvPr/>
        </p:nvSpPr>
        <p:spPr>
          <a:xfrm>
            <a:off x="246888" y="1892808"/>
            <a:ext cx="9729216" cy="2308324"/>
          </a:xfrm>
          <a:prstGeom prst="rect">
            <a:avLst/>
          </a:prstGeom>
          <a:noFill/>
        </p:spPr>
        <p:txBody>
          <a:bodyPr wrap="square" rtlCol="0">
            <a:spAutoFit/>
          </a:bodyPr>
          <a:lstStyle/>
          <a:p>
            <a:r>
              <a:rPr lang="en-CA" sz="2400" dirty="0"/>
              <a:t>Over time, unpaid debt accumulates interest. To avoid having debts grow larger, it is important to:</a:t>
            </a:r>
          </a:p>
          <a:p>
            <a:endParaRPr lang="en-CA" sz="2400" dirty="0"/>
          </a:p>
          <a:p>
            <a:pPr marL="342900" indent="-342900">
              <a:buFont typeface="Arial" panose="020B0604020202020204" pitchFamily="34" charset="0"/>
              <a:buChar char="•"/>
            </a:pPr>
            <a:r>
              <a:rPr lang="en-CA" sz="2400" dirty="0"/>
              <a:t>Maintain a regular payment plan</a:t>
            </a:r>
          </a:p>
          <a:p>
            <a:pPr marL="342900" indent="-342900">
              <a:buFont typeface="Arial" panose="020B0604020202020204" pitchFamily="34" charset="0"/>
              <a:buChar char="•"/>
            </a:pPr>
            <a:r>
              <a:rPr lang="en-CA" sz="2400" dirty="0"/>
              <a:t>Always file on time </a:t>
            </a:r>
          </a:p>
          <a:p>
            <a:pPr marL="342900" indent="-342900">
              <a:buFont typeface="Arial" panose="020B0604020202020204" pitchFamily="34" charset="0"/>
              <a:buChar char="•"/>
            </a:pPr>
            <a:r>
              <a:rPr lang="en-CA" sz="2400" dirty="0"/>
              <a:t>Stay up-to-date with tax obligations</a:t>
            </a:r>
            <a:endParaRPr lang="en-US" sz="2400" dirty="0"/>
          </a:p>
        </p:txBody>
      </p:sp>
      <p:sp>
        <p:nvSpPr>
          <p:cNvPr id="5" name="TextBox 4">
            <a:extLst>
              <a:ext uri="{FF2B5EF4-FFF2-40B4-BE49-F238E27FC236}">
                <a16:creationId xmlns:a16="http://schemas.microsoft.com/office/drawing/2014/main" id="{7C6BE071-26D4-4077-96B1-FFF3BEB7A875}"/>
              </a:ext>
            </a:extLst>
          </p:cNvPr>
          <p:cNvSpPr txBox="1"/>
          <p:nvPr/>
        </p:nvSpPr>
        <p:spPr>
          <a:xfrm>
            <a:off x="3867912" y="4403252"/>
            <a:ext cx="7882128" cy="1200329"/>
          </a:xfrm>
          <a:prstGeom prst="rect">
            <a:avLst/>
          </a:prstGeom>
          <a:noFill/>
        </p:spPr>
        <p:txBody>
          <a:bodyPr wrap="square" rtlCol="0">
            <a:spAutoFit/>
          </a:bodyPr>
          <a:lstStyle/>
          <a:p>
            <a:r>
              <a:rPr lang="en-CA" sz="2400" dirty="0"/>
              <a:t>This formula makes it less likely for the Canadian Revenue Agency to have to take take firmer steps, such as seizure of income or assets, or legal fees. </a:t>
            </a:r>
            <a:endParaRPr lang="en-US" sz="2400" dirty="0"/>
          </a:p>
        </p:txBody>
      </p:sp>
    </p:spTree>
    <p:extLst>
      <p:ext uri="{BB962C8B-B14F-4D97-AF65-F5344CB8AC3E}">
        <p14:creationId xmlns:p14="http://schemas.microsoft.com/office/powerpoint/2010/main" val="156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2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3"/>
                </p:tgtEl>
              </p:cMediaNode>
            </p:video>
            <p:seq concurrent="1" nextAc="seek">
              <p:cTn id="24" restart="whenNotActive" fill="hold" evtFilter="cancelBubble" nodeType="interactiveSeq">
                <p:stCondLst>
                  <p:cond evt="onClick" delay="0">
                    <p:tgtEl>
                      <p:spTgt spid="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1653D9-591E-472B-9C59-C12E78C7C411}"/>
              </a:ext>
            </a:extLst>
          </p:cNvPr>
          <p:cNvGrpSpPr/>
          <p:nvPr/>
        </p:nvGrpSpPr>
        <p:grpSpPr>
          <a:xfrm>
            <a:off x="186593" y="2490829"/>
            <a:ext cx="550510" cy="2830997"/>
            <a:chOff x="461865" y="2809278"/>
            <a:chExt cx="459535" cy="2702201"/>
          </a:xfrm>
        </p:grpSpPr>
        <p:sp>
          <p:nvSpPr>
            <p:cNvPr id="6" name="Rectangle: Rounded Corners 7">
              <a:extLst>
                <a:ext uri="{FF2B5EF4-FFF2-40B4-BE49-F238E27FC236}">
                  <a16:creationId xmlns:a16="http://schemas.microsoft.com/office/drawing/2014/main" id="{1DE86C32-4343-49FF-BBC9-32678CD005C4}"/>
                </a:ext>
              </a:extLst>
            </p:cNvPr>
            <p:cNvSpPr/>
            <p:nvPr/>
          </p:nvSpPr>
          <p:spPr>
            <a:xfrm>
              <a:off x="473529" y="4990705"/>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7" name="Rectangle: Rounded Corners 8">
              <a:extLst>
                <a:ext uri="{FF2B5EF4-FFF2-40B4-BE49-F238E27FC236}">
                  <a16:creationId xmlns:a16="http://schemas.microsoft.com/office/drawing/2014/main" id="{78459F18-0D52-4D02-B7AD-FCA879CFFC28}"/>
                </a:ext>
              </a:extLst>
            </p:cNvPr>
            <p:cNvSpPr/>
            <p:nvPr/>
          </p:nvSpPr>
          <p:spPr>
            <a:xfrm>
              <a:off x="461865" y="4229319"/>
              <a:ext cx="447871" cy="520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Rectangle: Rounded Corners 9">
              <a:extLst>
                <a:ext uri="{FF2B5EF4-FFF2-40B4-BE49-F238E27FC236}">
                  <a16:creationId xmlns:a16="http://schemas.microsoft.com/office/drawing/2014/main" id="{C326AF03-0E9D-4D85-995B-0D8F3B374BE4}"/>
                </a:ext>
              </a:extLst>
            </p:cNvPr>
            <p:cNvSpPr/>
            <p:nvPr/>
          </p:nvSpPr>
          <p:spPr>
            <a:xfrm>
              <a:off x="461866" y="3444452"/>
              <a:ext cx="447870" cy="5207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Rectangle: Rounded Corners 10">
              <a:extLst>
                <a:ext uri="{FF2B5EF4-FFF2-40B4-BE49-F238E27FC236}">
                  <a16:creationId xmlns:a16="http://schemas.microsoft.com/office/drawing/2014/main" id="{88ABE4D6-59F6-4508-9D51-F0DE1FB59530}"/>
                </a:ext>
              </a:extLst>
            </p:cNvPr>
            <p:cNvSpPr/>
            <p:nvPr/>
          </p:nvSpPr>
          <p:spPr>
            <a:xfrm>
              <a:off x="461865" y="2809278"/>
              <a:ext cx="447871" cy="49941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3FC04FB7-BAFB-4E61-B6F6-06E1B1A47FC1}"/>
              </a:ext>
            </a:extLst>
          </p:cNvPr>
          <p:cNvSpPr>
            <a:spLocks noGrp="1"/>
          </p:cNvSpPr>
          <p:nvPr>
            <p:ph type="title"/>
          </p:nvPr>
        </p:nvSpPr>
        <p:spPr/>
        <p:txBody>
          <a:bodyPr/>
          <a:lstStyle/>
          <a:p>
            <a:pPr algn="ctr"/>
            <a:r>
              <a:rPr lang="en-CA" sz="6000" b="1" dirty="0">
                <a:latin typeface="Arial" panose="020B0604020202020204" pitchFamily="34" charset="0"/>
                <a:cs typeface="Arial" panose="020B0604020202020204" pitchFamily="34" charset="0"/>
              </a:rPr>
              <a:t>SELF-EVALUATION</a:t>
            </a:r>
            <a:r>
              <a:rPr lang="en-CA" b="1" dirty="0">
                <a:latin typeface="Arial" panose="020B0604020202020204" pitchFamily="34" charset="0"/>
                <a:cs typeface="Arial" panose="020B0604020202020204" pitchFamily="34" charset="0"/>
              </a:rPr>
              <a:t> </a:t>
            </a:r>
            <a:endParaRPr lang="en-US" dirty="0"/>
          </a:p>
        </p:txBody>
      </p:sp>
      <p:sp>
        <p:nvSpPr>
          <p:cNvPr id="3" name="Rectangle 2">
            <a:extLst>
              <a:ext uri="{FF2B5EF4-FFF2-40B4-BE49-F238E27FC236}">
                <a16:creationId xmlns:a16="http://schemas.microsoft.com/office/drawing/2014/main" id="{36F21357-804E-4BD2-BD89-ECA67BE1425A}"/>
              </a:ext>
            </a:extLst>
          </p:cNvPr>
          <p:cNvSpPr/>
          <p:nvPr/>
        </p:nvSpPr>
        <p:spPr>
          <a:xfrm>
            <a:off x="265858" y="1690688"/>
            <a:ext cx="7802392" cy="461665"/>
          </a:xfrm>
          <a:prstGeom prst="rect">
            <a:avLst/>
          </a:prstGeom>
        </p:spPr>
        <p:txBody>
          <a:bodyPr wrap="none">
            <a:spAutoFit/>
          </a:bodyPr>
          <a:lstStyle/>
          <a:p>
            <a:r>
              <a:rPr lang="en-CA" sz="2400" dirty="0">
                <a:solidFill>
                  <a:srgbClr val="000000"/>
                </a:solidFill>
                <a:latin typeface="Tw Cen MT" panose="020B0602020104020603" pitchFamily="34" charset="0"/>
              </a:rPr>
              <a:t>Why should sales tax remittances be paid on time and in full? </a:t>
            </a:r>
            <a:endParaRPr lang="en-US" sz="2400" dirty="0"/>
          </a:p>
        </p:txBody>
      </p:sp>
      <p:sp>
        <p:nvSpPr>
          <p:cNvPr id="4" name="Rectangle 3">
            <a:extLst>
              <a:ext uri="{FF2B5EF4-FFF2-40B4-BE49-F238E27FC236}">
                <a16:creationId xmlns:a16="http://schemas.microsoft.com/office/drawing/2014/main" id="{9DC173C6-A5C4-4999-8495-1EBE4C5E52DE}"/>
              </a:ext>
            </a:extLst>
          </p:cNvPr>
          <p:cNvSpPr/>
          <p:nvPr/>
        </p:nvSpPr>
        <p:spPr>
          <a:xfrm>
            <a:off x="265858" y="2274838"/>
            <a:ext cx="10853246" cy="3046988"/>
          </a:xfrm>
          <a:prstGeom prst="rect">
            <a:avLst/>
          </a:prstGeom>
        </p:spPr>
        <p:txBody>
          <a:bodyPr wrap="square">
            <a:spAutoFit/>
          </a:bodyPr>
          <a:lstStyle/>
          <a:p>
            <a:pPr fontAlgn="base">
              <a:lnSpc>
                <a:spcPct val="200000"/>
              </a:lnSpc>
            </a:pPr>
            <a:r>
              <a:rPr lang="en-CA" sz="2400" dirty="0">
                <a:solidFill>
                  <a:srgbClr val="000000"/>
                </a:solidFill>
                <a:latin typeface="Tw Cen MT" panose="020B0602020104020603" pitchFamily="34" charset="0"/>
                <a:hlinkClick r:id="rId2" action="ppaction://hlinksldjump"/>
              </a:rPr>
              <a:t>A. </a:t>
            </a:r>
            <a:r>
              <a:rPr lang="en-CA" sz="2400" dirty="0">
                <a:solidFill>
                  <a:srgbClr val="000000"/>
                </a:solidFill>
                <a:latin typeface="Tw Cen MT" panose="020B0602020104020603" pitchFamily="34" charset="0"/>
              </a:rPr>
              <a:t>  The government really needs the money for its day-to-day operations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3" action="ppaction://hlinksldjump"/>
              </a:rPr>
              <a:t>B. </a:t>
            </a:r>
            <a:r>
              <a:rPr lang="en-CA" sz="2400" dirty="0">
                <a:solidFill>
                  <a:srgbClr val="000000"/>
                </a:solidFill>
                <a:latin typeface="Tw Cen MT" panose="020B0602020104020603" pitchFamily="34" charset="0"/>
              </a:rPr>
              <a:t>  It is not your money anyways; you are holding it in trust for the government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4" action="ppaction://hlinksldjump"/>
              </a:rPr>
              <a:t>C. </a:t>
            </a:r>
            <a:r>
              <a:rPr lang="en-CA" sz="2400" dirty="0">
                <a:solidFill>
                  <a:srgbClr val="000000"/>
                </a:solidFill>
                <a:latin typeface="Tw Cen MT" panose="020B0602020104020603" pitchFamily="34" charset="0"/>
              </a:rPr>
              <a:t>  It messes up the government’s computer accounting system if not paid on time </a:t>
            </a:r>
            <a:endParaRPr lang="en-CA" sz="2400" dirty="0">
              <a:solidFill>
                <a:srgbClr val="000000"/>
              </a:solidFill>
              <a:latin typeface="Segoe UI" panose="020B0502040204020203" pitchFamily="34" charset="0"/>
            </a:endParaRPr>
          </a:p>
          <a:p>
            <a:pPr fontAlgn="base">
              <a:lnSpc>
                <a:spcPct val="200000"/>
              </a:lnSpc>
            </a:pPr>
            <a:r>
              <a:rPr lang="en-CA" sz="2400" dirty="0">
                <a:solidFill>
                  <a:srgbClr val="000000"/>
                </a:solidFill>
                <a:latin typeface="Tw Cen MT" panose="020B0602020104020603" pitchFamily="34" charset="0"/>
                <a:hlinkClick r:id="rId5" action="ppaction://hlinksldjump"/>
              </a:rPr>
              <a:t>D. </a:t>
            </a:r>
            <a:r>
              <a:rPr lang="en-CA" sz="2400" dirty="0">
                <a:solidFill>
                  <a:srgbClr val="000000"/>
                </a:solidFill>
                <a:latin typeface="Tw Cen MT" panose="020B0602020104020603" pitchFamily="34" charset="0"/>
              </a:rPr>
              <a:t>  CRA employees are paid a commission on late sales taxes collected </a:t>
            </a:r>
            <a:endParaRPr lang="en-CA"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191184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C98F-74B8-4F45-8F59-E95621AA8263}"/>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02C92EF-1E72-4B31-8F03-7E0D562FC033}"/>
              </a:ext>
            </a:extLst>
          </p:cNvPr>
          <p:cNvSpPr/>
          <p:nvPr/>
        </p:nvSpPr>
        <p:spPr>
          <a:xfrm>
            <a:off x="3048000" y="2834384"/>
            <a:ext cx="6096000" cy="954107"/>
          </a:xfrm>
          <a:prstGeom prst="rect">
            <a:avLst/>
          </a:prstGeom>
        </p:spPr>
        <p:txBody>
          <a:bodyPr>
            <a:spAutoFit/>
          </a:bodyPr>
          <a:lstStyle/>
          <a:p>
            <a:pPr algn="ctr"/>
            <a:r>
              <a:rPr lang="en-CA" sz="2800" dirty="0">
                <a:solidFill>
                  <a:srgbClr val="000000"/>
                </a:solidFill>
                <a:latin typeface="Tw Cen MT" panose="020B0602020104020603" pitchFamily="34" charset="0"/>
              </a:rPr>
              <a:t>Since I’m selling services and not goods, I don’t need to charge QST and GST. </a:t>
            </a:r>
            <a:endParaRPr lang="en-US" sz="2800" dirty="0"/>
          </a:p>
        </p:txBody>
      </p:sp>
      <p:sp>
        <p:nvSpPr>
          <p:cNvPr id="4" name="Rectangle: Rounded Corners 3">
            <a:hlinkClick r:id="rId2" action="ppaction://hlinksldjump"/>
            <a:extLst>
              <a:ext uri="{FF2B5EF4-FFF2-40B4-BE49-F238E27FC236}">
                <a16:creationId xmlns:a16="http://schemas.microsoft.com/office/drawing/2014/main" id="{EB0F6B30-5704-4EB5-A884-4C09BFD8E6C4}"/>
              </a:ext>
            </a:extLst>
          </p:cNvPr>
          <p:cNvSpPr/>
          <p:nvPr/>
        </p:nvSpPr>
        <p:spPr>
          <a:xfrm>
            <a:off x="3599908" y="3959184"/>
            <a:ext cx="1795749" cy="131868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True </a:t>
            </a:r>
          </a:p>
        </p:txBody>
      </p:sp>
      <p:sp>
        <p:nvSpPr>
          <p:cNvPr id="5" name="Rectangle: Rounded Corners 4">
            <a:hlinkClick r:id="rId3" action="ppaction://hlinksldjump"/>
            <a:extLst>
              <a:ext uri="{FF2B5EF4-FFF2-40B4-BE49-F238E27FC236}">
                <a16:creationId xmlns:a16="http://schemas.microsoft.com/office/drawing/2014/main" id="{BC2FB1D4-C64D-4C99-94BF-BC1A0E35BA12}"/>
              </a:ext>
            </a:extLst>
          </p:cNvPr>
          <p:cNvSpPr/>
          <p:nvPr/>
        </p:nvSpPr>
        <p:spPr>
          <a:xfrm>
            <a:off x="6873463" y="3959184"/>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False</a:t>
            </a:r>
          </a:p>
        </p:txBody>
      </p:sp>
    </p:spTree>
    <p:extLst>
      <p:ext uri="{BB962C8B-B14F-4D97-AF65-F5344CB8AC3E}">
        <p14:creationId xmlns:p14="http://schemas.microsoft.com/office/powerpoint/2010/main" val="2960047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63BC-35C5-45A8-878E-29127FF990E6}"/>
              </a:ext>
            </a:extLst>
          </p:cNvPr>
          <p:cNvSpPr>
            <a:spLocks noGrp="1"/>
          </p:cNvSpPr>
          <p:nvPr>
            <p:ph type="title"/>
          </p:nvPr>
        </p:nvSpPr>
        <p:spPr/>
        <p:txBody>
          <a:bodyPr>
            <a:normAutofit/>
          </a:bodyPr>
          <a:lstStyle/>
          <a:p>
            <a:pPr algn="ctr"/>
            <a:r>
              <a:rPr lang="en-CA" sz="6600" b="1" dirty="0">
                <a:latin typeface="Arial" panose="020B0604020202020204" pitchFamily="34" charset="0"/>
                <a:cs typeface="Arial" panose="020B0604020202020204" pitchFamily="34" charset="0"/>
              </a:rPr>
              <a:t>TRUE OR FALSE?</a:t>
            </a:r>
            <a:endParaRPr lang="en-US" sz="6600" dirty="0"/>
          </a:p>
        </p:txBody>
      </p:sp>
      <p:sp>
        <p:nvSpPr>
          <p:cNvPr id="3" name="Rectangle: Rounded Corners 2">
            <a:hlinkClick r:id="rId3" action="ppaction://hlinksldjump"/>
            <a:extLst>
              <a:ext uri="{FF2B5EF4-FFF2-40B4-BE49-F238E27FC236}">
                <a16:creationId xmlns:a16="http://schemas.microsoft.com/office/drawing/2014/main" id="{5E1EE17F-4CEB-4EDD-B09F-A60EF217B548}"/>
              </a:ext>
            </a:extLst>
          </p:cNvPr>
          <p:cNvSpPr/>
          <p:nvPr/>
        </p:nvSpPr>
        <p:spPr>
          <a:xfrm>
            <a:off x="3462748" y="3959185"/>
            <a:ext cx="1795749" cy="131868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True </a:t>
            </a:r>
          </a:p>
        </p:txBody>
      </p:sp>
      <p:sp>
        <p:nvSpPr>
          <p:cNvPr id="4" name="Rectangle: Rounded Corners 3">
            <a:hlinkClick r:id="rId4" action="ppaction://hlinksldjump"/>
            <a:extLst>
              <a:ext uri="{FF2B5EF4-FFF2-40B4-BE49-F238E27FC236}">
                <a16:creationId xmlns:a16="http://schemas.microsoft.com/office/drawing/2014/main" id="{1E80F748-82F7-4857-9071-9F9E8780C05F}"/>
              </a:ext>
            </a:extLst>
          </p:cNvPr>
          <p:cNvSpPr/>
          <p:nvPr/>
        </p:nvSpPr>
        <p:spPr>
          <a:xfrm>
            <a:off x="6566916" y="3959184"/>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False</a:t>
            </a:r>
          </a:p>
        </p:txBody>
      </p:sp>
      <p:sp>
        <p:nvSpPr>
          <p:cNvPr id="5" name="Rectangle 4">
            <a:extLst>
              <a:ext uri="{FF2B5EF4-FFF2-40B4-BE49-F238E27FC236}">
                <a16:creationId xmlns:a16="http://schemas.microsoft.com/office/drawing/2014/main" id="{E13231CD-3115-4525-886B-16730F343054}"/>
              </a:ext>
            </a:extLst>
          </p:cNvPr>
          <p:cNvSpPr/>
          <p:nvPr/>
        </p:nvSpPr>
        <p:spPr>
          <a:xfrm>
            <a:off x="2060448" y="1916995"/>
            <a:ext cx="8071104" cy="1815882"/>
          </a:xfrm>
          <a:prstGeom prst="rect">
            <a:avLst/>
          </a:prstGeom>
        </p:spPr>
        <p:txBody>
          <a:bodyPr wrap="square">
            <a:spAutoFit/>
          </a:bodyPr>
          <a:lstStyle/>
          <a:p>
            <a:pPr algn="ctr"/>
            <a:r>
              <a:rPr lang="en-CA" sz="2800" dirty="0">
                <a:solidFill>
                  <a:srgbClr val="000000"/>
                </a:solidFill>
                <a:latin typeface="Tw Cen MT" panose="020B0602020104020603" pitchFamily="34" charset="0"/>
              </a:rPr>
              <a:t>I’ve sold for 15 000 $ of goods in the month of may 2019, then in June and also July 2019 I sold 20 000 $;therefore I don’t need to register for QST and GST. </a:t>
            </a:r>
            <a:endParaRPr lang="en-US" sz="2800" dirty="0"/>
          </a:p>
        </p:txBody>
      </p:sp>
    </p:spTree>
    <p:extLst>
      <p:ext uri="{BB962C8B-B14F-4D97-AF65-F5344CB8AC3E}">
        <p14:creationId xmlns:p14="http://schemas.microsoft.com/office/powerpoint/2010/main" val="1713019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5FDC7F6-D41F-4B69-ABCE-ED9874740431}"/>
              </a:ext>
            </a:extLst>
          </p:cNvPr>
          <p:cNvSpPr txBox="1">
            <a:spLocks/>
          </p:cNvSpPr>
          <p:nvPr/>
        </p:nvSpPr>
        <p:spPr>
          <a:xfrm>
            <a:off x="838200" y="-1524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6600" b="1" dirty="0">
                <a:latin typeface="Arial" panose="020B0604020202020204" pitchFamily="34" charset="0"/>
                <a:cs typeface="Arial" panose="020B0604020202020204" pitchFamily="34" charset="0"/>
              </a:rPr>
              <a:t>GLOSSARY</a:t>
            </a:r>
            <a:endParaRPr lang="en-US" sz="66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1CA7A5E-1EAE-483D-BDA0-40C9067A0E6C}"/>
              </a:ext>
            </a:extLst>
          </p:cNvPr>
          <p:cNvSpPr/>
          <p:nvPr/>
        </p:nvSpPr>
        <p:spPr>
          <a:xfrm>
            <a:off x="8692434" y="163157"/>
            <a:ext cx="3295457" cy="72336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CA" sz="2400" dirty="0">
                <a:ln w="0"/>
                <a:solidFill>
                  <a:schemeClr val="tx1"/>
                </a:solidFill>
                <a:effectLst>
                  <a:outerShdw blurRad="38100" dist="19050" dir="2700000" algn="tl" rotWithShape="0">
                    <a:schemeClr val="dk1">
                      <a:alpha val="40000"/>
                    </a:schemeClr>
                  </a:outerShdw>
                </a:effectLst>
              </a:rPr>
              <a:t>Click on the word to go back to that slide.</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204109" y="886520"/>
            <a:ext cx="11538236" cy="5847755"/>
          </a:xfrm>
          <a:prstGeom prst="rect">
            <a:avLst/>
          </a:prstGeom>
        </p:spPr>
        <p:txBody>
          <a:bodyPr wrap="square">
            <a:spAutoFit/>
          </a:bodyPr>
          <a:lstStyle/>
          <a:p>
            <a:pPr fontAlgn="base"/>
            <a:r>
              <a:rPr lang="en-US" sz="2200" u="sng" dirty="0">
                <a:solidFill>
                  <a:srgbClr val="000000"/>
                </a:solidFill>
                <a:latin typeface="Tw Cen MT" panose="020B0602020104020603" pitchFamily="34" charset="0"/>
                <a:hlinkClick r:id="rId2" action="ppaction://hlinksldjump"/>
              </a:rPr>
              <a:t>Vendor</a:t>
            </a:r>
            <a:r>
              <a:rPr lang="en-US" sz="2200" dirty="0">
                <a:solidFill>
                  <a:srgbClr val="000000"/>
                </a:solidFill>
                <a:latin typeface="Tw Cen MT" panose="020B0602020104020603" pitchFamily="34" charset="0"/>
              </a:rPr>
              <a:t> The word “vendor” literally means “seller”, so the company which sells you goods or services is a vendor. Vendors are also known as suppliers.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Tw Cen MT" panose="020B0602020104020603" pitchFamily="34" charset="0"/>
                <a:hlinkClick r:id="rId3" action="ppaction://hlinksldjump"/>
              </a:rPr>
              <a:t>Calendar Quarter</a:t>
            </a:r>
            <a:r>
              <a:rPr lang="en-US" sz="2200" dirty="0">
                <a:solidFill>
                  <a:srgbClr val="000000"/>
                </a:solidFill>
                <a:latin typeface="Tw Cen MT" panose="020B0602020104020603" pitchFamily="34" charset="0"/>
              </a:rPr>
              <a:t> It is common practice to divide the business year into four 3-month periods. These 3-month periods are called quarters (ex: January, February and March)..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Tw Cen MT" panose="020B0602020104020603" pitchFamily="34" charset="0"/>
                <a:hlinkClick r:id="rId2" action="ppaction://hlinksldjump"/>
              </a:rPr>
              <a:t>Taxable Goods</a:t>
            </a:r>
            <a:r>
              <a:rPr lang="en-US" sz="2200" dirty="0">
                <a:solidFill>
                  <a:srgbClr val="000000"/>
                </a:solidFill>
                <a:latin typeface="Tw Cen MT" panose="020B0602020104020603" pitchFamily="34" charset="0"/>
              </a:rPr>
              <a:t> When you sell, not all products and services are charged sales taxes. There is a long list of products exempt from sales taxes, such as many groceries, medical services, etc. </a:t>
            </a:r>
            <a:r>
              <a:rPr lang="en-US" sz="2200" dirty="0" err="1">
                <a:solidFill>
                  <a:srgbClr val="000000"/>
                </a:solidFill>
                <a:latin typeface="Tw Cen MT" panose="020B0602020104020603" pitchFamily="34" charset="0"/>
              </a:rPr>
              <a:t>Taxabie</a:t>
            </a:r>
            <a:r>
              <a:rPr lang="en-US" sz="2200" dirty="0">
                <a:solidFill>
                  <a:srgbClr val="000000"/>
                </a:solidFill>
                <a:latin typeface="Tw Cen MT" panose="020B0602020104020603" pitchFamily="34" charset="0"/>
              </a:rPr>
              <a:t> products or services are those you </a:t>
            </a:r>
            <a:r>
              <a:rPr lang="en-US" sz="2200" u="sng" dirty="0">
                <a:solidFill>
                  <a:srgbClr val="000000"/>
                </a:solidFill>
                <a:latin typeface="Tw Cen MT" panose="020B0602020104020603" pitchFamily="34" charset="0"/>
              </a:rPr>
              <a:t>must</a:t>
            </a:r>
            <a:r>
              <a:rPr lang="en-US" sz="2200" dirty="0">
                <a:solidFill>
                  <a:srgbClr val="000000"/>
                </a:solidFill>
                <a:latin typeface="Tw Cen MT" panose="020B0602020104020603" pitchFamily="34" charset="0"/>
              </a:rPr>
              <a:t> charge federal goods and services tax and Quebec sales tax.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Tw Cen MT" panose="020B0602020104020603" pitchFamily="34" charset="0"/>
                <a:hlinkClick r:id="rId4" action="ppaction://hlinksldjump"/>
              </a:rPr>
              <a:t>Point of Sale</a:t>
            </a:r>
            <a:r>
              <a:rPr lang="en-US" sz="2200" dirty="0">
                <a:solidFill>
                  <a:srgbClr val="000000"/>
                </a:solidFill>
                <a:latin typeface="Tw Cen MT" panose="020B0602020104020603" pitchFamily="34" charset="0"/>
              </a:rPr>
              <a:t> For retail businesses and many service businesses the point of sale is where the customer pays, usually before leaving the store. There are machines such as cash registers where you can add up the purchase items, and have sales taxes added automatically. Some businesses have a computer which does the same function. The important thing is that all transactions are recorded (this is a legal requirement). The point of sale devices also provide sales and sales tax summaries. </a:t>
            </a:r>
            <a:endParaRPr lang="en-US" sz="2200" dirty="0">
              <a:solidFill>
                <a:srgbClr val="000000"/>
              </a:solidFill>
              <a:latin typeface="Segoe UI" panose="020B0502040204020203" pitchFamily="34" charset="0"/>
            </a:endParaRPr>
          </a:p>
          <a:p>
            <a:pPr fontAlgn="base"/>
            <a:r>
              <a:rPr lang="en-US" sz="2200" u="sng" dirty="0">
                <a:solidFill>
                  <a:srgbClr val="000000"/>
                </a:solidFill>
                <a:latin typeface="Tw Cen MT" panose="020B0602020104020603" pitchFamily="34" charset="0"/>
                <a:hlinkClick r:id="rId2" action="ppaction://hlinksldjump"/>
              </a:rPr>
              <a:t>Remit</a:t>
            </a:r>
            <a:r>
              <a:rPr lang="en-US" sz="2200" dirty="0">
                <a:solidFill>
                  <a:srgbClr val="000000"/>
                </a:solidFill>
                <a:latin typeface="Tw Cen MT" panose="020B0602020104020603" pitchFamily="34" charset="0"/>
              </a:rPr>
              <a:t> To remit means to send money in payment. This term is most often used with moneys sent to the Canadian Revenue Agency and Revenue Quebec for sales taxes and employee deductions. These are also called “remittances”. </a:t>
            </a:r>
            <a:endParaRPr lang="en-US" sz="22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47187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77818-A879-4D2C-BC9E-76C0467D868F}"/>
              </a:ext>
            </a:extLst>
          </p:cNvPr>
          <p:cNvSpPr>
            <a:spLocks noGrp="1"/>
          </p:cNvSpPr>
          <p:nvPr>
            <p:ph type="ctrTitle"/>
          </p:nvPr>
        </p:nvSpPr>
        <p:spPr>
          <a:xfrm>
            <a:off x="1639824" y="1926167"/>
            <a:ext cx="9144000" cy="2387600"/>
          </a:xfrm>
        </p:spPr>
        <p:txBody>
          <a:bodyPr>
            <a:normAutofit fontScale="90000"/>
          </a:bodyPr>
          <a:lstStyle/>
          <a:p>
            <a:pPr fontAlgn="base"/>
            <a:r>
              <a:rPr lang="en-CA" b="1" cap="all" dirty="0">
                <a:latin typeface="Arial" panose="020B0604020202020204" pitchFamily="34" charset="0"/>
                <a:cs typeface="Arial" panose="020B0604020202020204" pitchFamily="34" charset="0"/>
              </a:rPr>
              <a:t>SEMINAR 7</a:t>
            </a:r>
            <a:r>
              <a:rPr lang="en-CA" b="1" cap="all" dirty="0" smtClean="0">
                <a:latin typeface="Arial" panose="020B0604020202020204" pitchFamily="34" charset="0"/>
                <a:cs typeface="Arial" panose="020B0604020202020204" pitchFamily="34" charset="0"/>
              </a:rPr>
              <a:t>:</a:t>
            </a:r>
            <a:r>
              <a:rPr lang="en-CA" b="1" cap="all" dirty="0">
                <a:latin typeface="Arial" panose="020B0604020202020204" pitchFamily="34" charset="0"/>
                <a:cs typeface="Arial" panose="020B0604020202020204" pitchFamily="34" charset="0"/>
              </a:rPr>
              <a:t/>
            </a:r>
            <a:br>
              <a:rPr lang="en-CA" b="1" cap="all" dirty="0">
                <a:latin typeface="Arial" panose="020B0604020202020204" pitchFamily="34" charset="0"/>
                <a:cs typeface="Arial" panose="020B0604020202020204" pitchFamily="34" charset="0"/>
              </a:rPr>
            </a:br>
            <a:r>
              <a:rPr lang="en-CA" b="1" cap="all" dirty="0">
                <a:latin typeface="Arial" panose="020B0604020202020204" pitchFamily="34" charset="0"/>
                <a:cs typeface="Arial" panose="020B0604020202020204" pitchFamily="34" charset="0"/>
              </a:rPr>
              <a:t>WHAT ABOUT SALES TAXES  </a:t>
            </a:r>
            <a:br>
              <a:rPr lang="en-CA" b="1" cap="all" dirty="0">
                <a:latin typeface="Arial" panose="020B0604020202020204" pitchFamily="34" charset="0"/>
                <a:cs typeface="Arial" panose="020B0604020202020204" pitchFamily="34" charset="0"/>
              </a:rPr>
            </a:br>
            <a:r>
              <a:rPr lang="en-CA" b="1" cap="all" dirty="0">
                <a:latin typeface="Arial" panose="020B0604020202020204" pitchFamily="34" charset="0"/>
                <a:cs typeface="Arial" panose="020B0604020202020204" pitchFamily="34" charset="0"/>
              </a:rPr>
              <a:t>(GST AND QST)?</a:t>
            </a:r>
            <a:r>
              <a:rPr lang="en-CA" cap="all" dirty="0"/>
              <a:t/>
            </a:r>
            <a:br>
              <a:rPr lang="en-CA" cap="all" dirty="0"/>
            </a:br>
            <a:endParaRPr lang="en-US" dirty="0"/>
          </a:p>
        </p:txBody>
      </p:sp>
      <p:sp>
        <p:nvSpPr>
          <p:cNvPr id="3" name="Subtitle 2">
            <a:extLst>
              <a:ext uri="{FF2B5EF4-FFF2-40B4-BE49-F238E27FC236}">
                <a16:creationId xmlns:a16="http://schemas.microsoft.com/office/drawing/2014/main" id="{A697D405-986F-4D5B-A015-D6DCF816A7F6}"/>
              </a:ext>
            </a:extLst>
          </p:cNvPr>
          <p:cNvSpPr>
            <a:spLocks noGrp="1"/>
          </p:cNvSpPr>
          <p:nvPr>
            <p:ph type="subTitle" idx="1"/>
          </p:nvPr>
        </p:nvSpPr>
        <p:spPr>
          <a:xfrm>
            <a:off x="1524000" y="3501136"/>
            <a:ext cx="9375648" cy="2286698"/>
          </a:xfrm>
        </p:spPr>
        <p:txBody>
          <a:bodyPr>
            <a:normAutofit fontScale="92500"/>
          </a:bodyPr>
          <a:lstStyle/>
          <a:p>
            <a:pPr fontAlgn="base"/>
            <a:r>
              <a:rPr lang="en-CA" sz="2600" dirty="0"/>
              <a:t>If you are selling goods or services, you become an important player in the economic system.   </a:t>
            </a:r>
          </a:p>
          <a:p>
            <a:pPr fontAlgn="base"/>
            <a:r>
              <a:rPr lang="en-CA" sz="2600" dirty="0"/>
              <a:t>“As a </a:t>
            </a:r>
            <a:r>
              <a:rPr lang="en-CA" sz="2600" dirty="0">
                <a:hlinkClick r:id="rId2" action="ppaction://hlinksldjump" tooltip="The word “vendor” literally means “seller”, so the company which sells you goods or services is a vendor. Vendors are also known as supplier"/>
              </a:rPr>
              <a:t>vendor</a:t>
            </a:r>
            <a:r>
              <a:rPr lang="en-CA" sz="2600" dirty="0"/>
              <a:t> of </a:t>
            </a:r>
            <a:r>
              <a:rPr lang="en-CA" sz="2600" dirty="0">
                <a:hlinkClick r:id="rId2" action="ppaction://hlinksldjump" tooltip="When you sell, not all products and services are charged sales taxes. There is a long list of products exempt from sales taxes, such as many groceries, medical services, etc. Taxabie products or services are those you must charge federal goods and services"/>
              </a:rPr>
              <a:t>taxable goods </a:t>
            </a:r>
            <a:r>
              <a:rPr lang="en-CA" sz="2600" dirty="0"/>
              <a:t>or services, you are required to bill and collect the GST and QST and </a:t>
            </a:r>
            <a:r>
              <a:rPr lang="en-CA" sz="2600" dirty="0">
                <a:hlinkClick r:id="rId2" action="ppaction://hlinksldjump" tooltip="To remit means to send money in payment. This term is most often used with moneys sent to the Canadian Revenue Agency and Revenue Quebec for sales taxes and employee deductions. These are also called “remittances”. "/>
              </a:rPr>
              <a:t>remit</a:t>
            </a:r>
            <a:r>
              <a:rPr lang="en-CA" sz="2600" dirty="0"/>
              <a:t> any amount of tax collected to Revenue Québec. In Québec, the goods and services tax (GST) and the Québec sales tax (QST) are collected on supplies of most property and services”* </a:t>
            </a:r>
          </a:p>
          <a:p>
            <a:endParaRPr lang="en-US" dirty="0"/>
          </a:p>
        </p:txBody>
      </p:sp>
      <p:pic>
        <p:nvPicPr>
          <p:cNvPr id="4" name="Picture 4">
            <a:extLst>
              <a:ext uri="{FF2B5EF4-FFF2-40B4-BE49-F238E27FC236}">
                <a16:creationId xmlns:a16="http://schemas.microsoft.com/office/drawing/2014/main" id="{896C08DF-5230-4156-9FCA-33658BBD0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31" y="6205943"/>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73FBAF-57BE-43D3-9995-5C96E76F7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570" y="6169003"/>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ADCD4FFF-B714-48B4-BA7C-9900CF136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5050" y="6184856"/>
            <a:ext cx="213360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316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F2909B3-FE50-4F54-8FD7-D2BD88629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8010" y="5963347"/>
            <a:ext cx="1352739" cy="590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D235DEF-F024-4A23-9BCC-313C379AD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749" y="5926407"/>
            <a:ext cx="571500"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8C2D7C13-509F-4EB0-8489-035D7504A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229" y="5942260"/>
            <a:ext cx="2133600"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91A7475-EA94-4EEE-817F-4F5029F976A2}"/>
              </a:ext>
            </a:extLst>
          </p:cNvPr>
          <p:cNvSpPr txBox="1"/>
          <p:nvPr/>
        </p:nvSpPr>
        <p:spPr>
          <a:xfrm>
            <a:off x="2150536" y="1638659"/>
            <a:ext cx="7800391" cy="313932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CA" sz="6600" dirty="0">
                <a:ln w="0"/>
                <a:solidFill>
                  <a:schemeClr val="accent6">
                    <a:lumMod val="60000"/>
                    <a:lumOff val="40000"/>
                  </a:schemeClr>
                </a:solidFill>
                <a:effectLst>
                  <a:glow rad="101600">
                    <a:schemeClr val="accent6">
                      <a:satMod val="175000"/>
                      <a:alpha val="40000"/>
                    </a:schemeClr>
                  </a:glow>
                  <a:outerShdw blurRad="38100" dist="19050" dir="2700000" algn="tl" rotWithShape="0">
                    <a:schemeClr val="dk1">
                      <a:alpha val="40000"/>
                    </a:schemeClr>
                  </a:outerShdw>
                </a:effectLst>
              </a:rPr>
              <a:t>Congratulations, you have completed this module!</a:t>
            </a:r>
            <a:r>
              <a:rPr lang="en-CA"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en-US" sz="6600" b="1" dirty="0">
              <a:ln/>
              <a:solidFill>
                <a:schemeClr val="accent3"/>
              </a:solidFill>
            </a:endParaRPr>
          </a:p>
        </p:txBody>
      </p:sp>
      <p:sp>
        <p:nvSpPr>
          <p:cNvPr id="16" name="TextBox 15">
            <a:extLst>
              <a:ext uri="{FF2B5EF4-FFF2-40B4-BE49-F238E27FC236}">
                <a16:creationId xmlns:a16="http://schemas.microsoft.com/office/drawing/2014/main" id="{1E0FA0AC-3880-4254-A8F5-293DCD90CC28}"/>
              </a:ext>
            </a:extLst>
          </p:cNvPr>
          <p:cNvSpPr txBox="1"/>
          <p:nvPr/>
        </p:nvSpPr>
        <p:spPr>
          <a:xfrm>
            <a:off x="1466399" y="4680735"/>
            <a:ext cx="9168664" cy="523220"/>
          </a:xfrm>
          <a:prstGeom prst="rect">
            <a:avLst/>
          </a:prstGeom>
          <a:noFill/>
        </p:spPr>
        <p:txBody>
          <a:bodyPr wrap="none" rtlCol="0">
            <a:spAutoFit/>
          </a:bodyPr>
          <a:lstStyle/>
          <a:p>
            <a:r>
              <a:rPr lang="en-CA" sz="2800" dirty="0"/>
              <a:t>The next Module will be: Considerations in Setting Your Prices</a:t>
            </a:r>
            <a:endParaRPr lang="en-US" sz="2800" dirty="0"/>
          </a:p>
        </p:txBody>
      </p:sp>
    </p:spTree>
    <p:extLst>
      <p:ext uri="{BB962C8B-B14F-4D97-AF65-F5344CB8AC3E}">
        <p14:creationId xmlns:p14="http://schemas.microsoft.com/office/powerpoint/2010/main" val="2504306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1632108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6176356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876273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32819149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5459908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2832234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790871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541805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647739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7835-A7C4-4072-90E1-1A185B4CBF88}"/>
              </a:ext>
            </a:extLst>
          </p:cNvPr>
          <p:cNvSpPr>
            <a:spLocks noGrp="1"/>
          </p:cNvSpPr>
          <p:nvPr>
            <p:ph type="title"/>
          </p:nvPr>
        </p:nvSpPr>
        <p:spPr/>
        <p:txBody>
          <a:bodyPr>
            <a:normAutofit/>
          </a:bodyPr>
          <a:lstStyle/>
          <a:p>
            <a:pPr algn="ctr"/>
            <a:r>
              <a:rPr lang="en-CA" sz="6000" b="1" dirty="0">
                <a:latin typeface="Arial" panose="020B0604020202020204" pitchFamily="34" charset="0"/>
                <a:cs typeface="Arial" panose="020B0604020202020204" pitchFamily="34" charset="0"/>
              </a:rPr>
              <a:t>GST / QST Rates</a:t>
            </a:r>
            <a:r>
              <a:rPr lang="en-CA" sz="6000" dirty="0">
                <a:latin typeface="Arial" panose="020B0604020202020204" pitchFamily="34" charset="0"/>
                <a:cs typeface="Arial" panose="020B0604020202020204" pitchFamily="34" charset="0"/>
              </a:rPr>
              <a:t> </a:t>
            </a:r>
            <a:endParaRPr lang="en-US" sz="6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0BEC75F-0B64-4351-920F-E2A232ACAC91}"/>
              </a:ext>
            </a:extLst>
          </p:cNvPr>
          <p:cNvSpPr/>
          <p:nvPr/>
        </p:nvSpPr>
        <p:spPr>
          <a:xfrm>
            <a:off x="469392" y="1859340"/>
            <a:ext cx="8305800" cy="2308324"/>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Tw Cen MT" panose="020B0602020104020603" pitchFamily="34" charset="0"/>
              </a:rPr>
              <a:t>The goods and services tax (GST), which is calculated at a rate of 5% on the selling price. </a:t>
            </a:r>
          </a:p>
          <a:p>
            <a:pPr fontAlgn="base">
              <a:buFont typeface="Arial" panose="020B0604020202020204" pitchFamily="34" charset="0"/>
              <a:buChar char="•"/>
            </a:pPr>
            <a:endParaRPr lang="en-CA" sz="2400" dirty="0">
              <a:solidFill>
                <a:srgbClr val="000000"/>
              </a:solidFill>
              <a:latin typeface="Tw Cen MT" panose="020B0602020104020603" pitchFamily="34" charset="0"/>
            </a:endParaRPr>
          </a:p>
          <a:p>
            <a:pPr fontAlgn="base"/>
            <a:endParaRPr lang="en-CA" sz="2400" dirty="0">
              <a:solidFill>
                <a:srgbClr val="000000"/>
              </a:solidFill>
              <a:latin typeface="Tw Cen MT" panose="020B0602020104020603" pitchFamily="34" charset="0"/>
            </a:endParaRPr>
          </a:p>
          <a:p>
            <a:pPr fontAlgn="base">
              <a:buFont typeface="Arial" panose="020B0604020202020204" pitchFamily="34" charset="0"/>
              <a:buChar char="•"/>
            </a:pPr>
            <a:r>
              <a:rPr lang="en-CA" sz="2400" dirty="0">
                <a:solidFill>
                  <a:srgbClr val="000000"/>
                </a:solidFill>
                <a:latin typeface="Tw Cen MT" panose="020B0602020104020603" pitchFamily="34" charset="0"/>
              </a:rPr>
              <a:t>The Québec sales tax (QST), which is calculated at a rate of 9.975% on the selling price excluding the GST.</a:t>
            </a:r>
          </a:p>
        </p:txBody>
      </p:sp>
      <p:pic>
        <p:nvPicPr>
          <p:cNvPr id="5" name="Picture 4">
            <a:extLst>
              <a:ext uri="{FF2B5EF4-FFF2-40B4-BE49-F238E27FC236}">
                <a16:creationId xmlns:a16="http://schemas.microsoft.com/office/drawing/2014/main" id="{D787DB02-6AF6-40A8-AC07-E70E6502E9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200" y="2441448"/>
            <a:ext cx="3264408" cy="326440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80257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16766804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053878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5451146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659705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525738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9AC5-2636-4548-B2DD-56C1A5E9E42F}"/>
              </a:ext>
            </a:extLst>
          </p:cNvPr>
          <p:cNvSpPr>
            <a:spLocks noGrp="1"/>
          </p:cNvSpPr>
          <p:nvPr>
            <p:ph type="title"/>
          </p:nvPr>
        </p:nvSpPr>
        <p:spPr/>
        <p:txBody>
          <a:bodyPr/>
          <a:lstStyle/>
          <a:p>
            <a:endParaRPr lang="en-US"/>
          </a:p>
        </p:txBody>
      </p:sp>
      <p:sp>
        <p:nvSpPr>
          <p:cNvPr id="10" name="Rectangle 9">
            <a:extLst>
              <a:ext uri="{FF2B5EF4-FFF2-40B4-BE49-F238E27FC236}">
                <a16:creationId xmlns:a16="http://schemas.microsoft.com/office/drawing/2014/main" id="{68D932FE-951A-49B0-9E48-10E7F83DE7F8}"/>
              </a:ext>
            </a:extLst>
          </p:cNvPr>
          <p:cNvSpPr/>
          <p:nvPr/>
        </p:nvSpPr>
        <p:spPr>
          <a:xfrm>
            <a:off x="3048000" y="2040666"/>
            <a:ext cx="6096000" cy="1569660"/>
          </a:xfrm>
          <a:prstGeom prst="rect">
            <a:avLst/>
          </a:prstGeom>
        </p:spPr>
        <p:txBody>
          <a:bodyPr>
            <a:spAutoFit/>
          </a:bodyPr>
          <a:lstStyle/>
          <a:p>
            <a:pPr lvl="0" algn="ctr"/>
            <a:r>
              <a:rPr lang="en-US" sz="4800" dirty="0">
                <a:solidFill>
                  <a:prstClr val="black"/>
                </a:solidFill>
                <a:latin typeface="Arial" panose="020B0604020202020204" pitchFamily="34" charset="0"/>
                <a:cs typeface="Arial" panose="020B0604020202020204" pitchFamily="34" charset="0"/>
              </a:rPr>
              <a:t>Congratulations, you are correct!</a:t>
            </a:r>
          </a:p>
        </p:txBody>
      </p:sp>
      <p:sp>
        <p:nvSpPr>
          <p:cNvPr id="11" name="Rectangle: Rounded Corners 10">
            <a:hlinkClick r:id="rId2" action="ppaction://hlinksldjump"/>
            <a:extLst>
              <a:ext uri="{FF2B5EF4-FFF2-40B4-BE49-F238E27FC236}">
                <a16:creationId xmlns:a16="http://schemas.microsoft.com/office/drawing/2014/main" id="{95DB7F49-C6DC-48BF-BCBF-DFB106822CDC}"/>
              </a:ext>
            </a:extLst>
          </p:cNvPr>
          <p:cNvSpPr/>
          <p:nvPr/>
        </p:nvSpPr>
        <p:spPr>
          <a:xfrm>
            <a:off x="5236684" y="3577484"/>
            <a:ext cx="1718631" cy="118982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continue.</a:t>
            </a:r>
          </a:p>
        </p:txBody>
      </p:sp>
    </p:spTree>
    <p:extLst>
      <p:ext uri="{BB962C8B-B14F-4D97-AF65-F5344CB8AC3E}">
        <p14:creationId xmlns:p14="http://schemas.microsoft.com/office/powerpoint/2010/main" val="2083426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907E3-5C4D-4042-B70B-B9A31BD1B1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E5F49-669A-4923-8686-3EB91C6C6A4C}"/>
              </a:ext>
            </a:extLst>
          </p:cNvPr>
          <p:cNvSpPr>
            <a:spLocks noGrp="1"/>
          </p:cNvSpPr>
          <p:nvPr>
            <p:ph idx="1"/>
          </p:nvPr>
        </p:nvSpPr>
        <p:spPr/>
        <p:txBody>
          <a:bodyPr/>
          <a:lstStyle/>
          <a:p>
            <a:endParaRPr lang="en-US" dirty="0"/>
          </a:p>
        </p:txBody>
      </p:sp>
      <p:sp>
        <p:nvSpPr>
          <p:cNvPr id="4" name="TextBox 3">
            <a:extLst>
              <a:ext uri="{FF2B5EF4-FFF2-40B4-BE49-F238E27FC236}">
                <a16:creationId xmlns:a16="http://schemas.microsoft.com/office/drawing/2014/main" id="{C019F2D3-8C17-4845-9B73-7CDB2979A8CF}"/>
              </a:ext>
            </a:extLst>
          </p:cNvPr>
          <p:cNvSpPr txBox="1"/>
          <p:nvPr/>
        </p:nvSpPr>
        <p:spPr>
          <a:xfrm>
            <a:off x="3613533" y="2357610"/>
            <a:ext cx="4572000" cy="1446550"/>
          </a:xfrm>
          <a:prstGeom prst="rect">
            <a:avLst/>
          </a:prstGeom>
          <a:noFill/>
        </p:spPr>
        <p:txBody>
          <a:bodyPr wrap="square" rtlCol="0">
            <a:spAutoFit/>
          </a:bodyPr>
          <a:lstStyle/>
          <a:p>
            <a:pPr algn="ctr"/>
            <a:r>
              <a:rPr lang="en-US" sz="4400" dirty="0"/>
              <a:t>Sorry. Please try again.</a:t>
            </a:r>
          </a:p>
        </p:txBody>
      </p:sp>
      <p:sp>
        <p:nvSpPr>
          <p:cNvPr id="5" name="Rectangle: Rounded Corners 4">
            <a:hlinkClick r:id="rId2" action="ppaction://hlinksldjump"/>
            <a:extLst>
              <a:ext uri="{FF2B5EF4-FFF2-40B4-BE49-F238E27FC236}">
                <a16:creationId xmlns:a16="http://schemas.microsoft.com/office/drawing/2014/main" id="{F4C7EC8C-D965-4830-9B19-25C6DFE890EB}"/>
              </a:ext>
            </a:extLst>
          </p:cNvPr>
          <p:cNvSpPr/>
          <p:nvPr/>
        </p:nvSpPr>
        <p:spPr>
          <a:xfrm>
            <a:off x="4946574" y="3804160"/>
            <a:ext cx="1795749" cy="1318683"/>
          </a:xfrm>
          <a:prstGeom prst="roundRect">
            <a:avLst>
              <a:gd name="adj" fmla="val 2220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n w="0"/>
                <a:solidFill>
                  <a:schemeClr val="tx1"/>
                </a:solidFill>
                <a:effectLst>
                  <a:outerShdw blurRad="38100" dist="19050" dir="2700000" algn="tl" rotWithShape="0">
                    <a:schemeClr val="dk1">
                      <a:alpha val="40000"/>
                    </a:schemeClr>
                  </a:outerShdw>
                </a:effectLst>
              </a:rPr>
              <a:t>Click here to try again.</a:t>
            </a:r>
          </a:p>
        </p:txBody>
      </p:sp>
    </p:spTree>
    <p:extLst>
      <p:ext uri="{BB962C8B-B14F-4D97-AF65-F5344CB8AC3E}">
        <p14:creationId xmlns:p14="http://schemas.microsoft.com/office/powerpoint/2010/main" val="21835287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DBFF-2CEC-47DC-84A0-C523404EE03E}"/>
              </a:ext>
            </a:extLst>
          </p:cNvPr>
          <p:cNvSpPr>
            <a:spLocks noGrp="1"/>
          </p:cNvSpPr>
          <p:nvPr>
            <p:ph type="title"/>
          </p:nvPr>
        </p:nvSpPr>
        <p:spPr/>
        <p:txBody>
          <a:bodyPr>
            <a:noAutofit/>
          </a:bodyPr>
          <a:lstStyle/>
          <a:p>
            <a:pPr algn="ctr"/>
            <a:r>
              <a:rPr lang="en-CA" sz="4800" b="1" dirty="0">
                <a:latin typeface="Arial" panose="020B0604020202020204" pitchFamily="34" charset="0"/>
                <a:cs typeface="Arial" panose="020B0604020202020204" pitchFamily="34" charset="0"/>
              </a:rPr>
              <a:t>Register For And Collect The GST And The QST </a:t>
            </a:r>
            <a:r>
              <a:rPr lang="en-CA" sz="4800" dirty="0">
                <a:latin typeface="Arial" panose="020B0604020202020204" pitchFamily="34" charset="0"/>
                <a:cs typeface="Arial" panose="020B0604020202020204" pitchFamily="34" charset="0"/>
              </a:rPr>
              <a:t> </a:t>
            </a:r>
            <a:endParaRPr lang="en-US" sz="48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3704A2A-4FD6-41DD-B23C-579A144C4EC8}"/>
              </a:ext>
            </a:extLst>
          </p:cNvPr>
          <p:cNvSpPr/>
          <p:nvPr/>
        </p:nvSpPr>
        <p:spPr>
          <a:xfrm>
            <a:off x="350520" y="1990267"/>
            <a:ext cx="11527536" cy="830997"/>
          </a:xfrm>
          <a:prstGeom prst="rect">
            <a:avLst/>
          </a:prstGeom>
        </p:spPr>
        <p:txBody>
          <a:bodyPr wrap="square">
            <a:spAutoFit/>
          </a:bodyPr>
          <a:lstStyle/>
          <a:p>
            <a:r>
              <a:rPr lang="en-CA" sz="2400" dirty="0">
                <a:solidFill>
                  <a:srgbClr val="000000"/>
                </a:solidFill>
              </a:rPr>
              <a:t>“As a rule, you must register for the GST and QST if you carry on commercial activities in Québec”.</a:t>
            </a:r>
            <a:endParaRPr lang="en-US" sz="2400" dirty="0"/>
          </a:p>
        </p:txBody>
      </p:sp>
      <p:sp>
        <p:nvSpPr>
          <p:cNvPr id="4" name="Rectangle 3">
            <a:extLst>
              <a:ext uri="{FF2B5EF4-FFF2-40B4-BE49-F238E27FC236}">
                <a16:creationId xmlns:a16="http://schemas.microsoft.com/office/drawing/2014/main" id="{730827C2-B345-4554-97BF-B76163AE598B}"/>
              </a:ext>
            </a:extLst>
          </p:cNvPr>
          <p:cNvSpPr/>
          <p:nvPr/>
        </p:nvSpPr>
        <p:spPr>
          <a:xfrm>
            <a:off x="3066288" y="2821264"/>
            <a:ext cx="6096000" cy="830997"/>
          </a:xfrm>
          <a:prstGeom prst="rect">
            <a:avLst/>
          </a:prstGeom>
        </p:spPr>
        <p:txBody>
          <a:bodyPr>
            <a:spAutoFit/>
          </a:bodyPr>
          <a:lstStyle/>
          <a:p>
            <a:r>
              <a:rPr lang="en-CA" sz="2400" dirty="0">
                <a:solidFill>
                  <a:srgbClr val="000000"/>
                </a:solidFill>
              </a:rPr>
              <a:t>Specifically, you must register for and collect the GST and the QST if: </a:t>
            </a:r>
            <a:endParaRPr lang="en-US" sz="2400" dirty="0"/>
          </a:p>
        </p:txBody>
      </p:sp>
      <p:sp>
        <p:nvSpPr>
          <p:cNvPr id="5" name="Rectangle 4">
            <a:extLst>
              <a:ext uri="{FF2B5EF4-FFF2-40B4-BE49-F238E27FC236}">
                <a16:creationId xmlns:a16="http://schemas.microsoft.com/office/drawing/2014/main" id="{D40BAB2F-1638-42E5-9A0D-3E68DA7875BC}"/>
              </a:ext>
            </a:extLst>
          </p:cNvPr>
          <p:cNvSpPr/>
          <p:nvPr/>
        </p:nvSpPr>
        <p:spPr>
          <a:xfrm>
            <a:off x="838200" y="3747273"/>
            <a:ext cx="8912352" cy="1200329"/>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rPr>
              <a:t>Your total sales exceed $30,000 in a </a:t>
            </a:r>
            <a:r>
              <a:rPr lang="en-CA" sz="2400" dirty="0">
                <a:solidFill>
                  <a:srgbClr val="000000"/>
                </a:solidFill>
                <a:hlinkClick r:id="rId2" action="ppaction://hlinksldjump" tooltip="It is common practice to divide the business year into four 3-month periods. These 3-month periods are called quarters.. "/>
              </a:rPr>
              <a:t> calendar quarte</a:t>
            </a:r>
            <a:r>
              <a:rPr lang="en-CA" sz="2400" dirty="0">
                <a:solidFill>
                  <a:srgbClr val="000000"/>
                </a:solidFill>
              </a:rPr>
              <a:t>r in the four preceding calendar quarters; </a:t>
            </a:r>
          </a:p>
          <a:p>
            <a:pPr fontAlgn="base">
              <a:buFont typeface="Arial" panose="020B0604020202020204" pitchFamily="34" charset="0"/>
              <a:buChar char="•"/>
            </a:pPr>
            <a:r>
              <a:rPr lang="en-CA" sz="2400" dirty="0">
                <a:solidFill>
                  <a:srgbClr val="000000"/>
                </a:solidFill>
              </a:rPr>
              <a:t>You operate a taxi or limousine business.</a:t>
            </a:r>
          </a:p>
        </p:txBody>
      </p:sp>
      <p:pic>
        <p:nvPicPr>
          <p:cNvPr id="7" name="Picture 6">
            <a:extLst>
              <a:ext uri="{FF2B5EF4-FFF2-40B4-BE49-F238E27FC236}">
                <a16:creationId xmlns:a16="http://schemas.microsoft.com/office/drawing/2014/main" id="{728CEC97-88BF-488A-91A0-A566B59AB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239" y="4233672"/>
            <a:ext cx="3021314" cy="256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071282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DBFF-2CEC-47DC-84A0-C523404EE03E}"/>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Zero Rated Supplies</a:t>
            </a:r>
            <a:r>
              <a:rPr lang="en-CA" sz="5400" dirty="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4F79EA9-6590-4E16-AFA3-DD0042E3D1BB}"/>
              </a:ext>
            </a:extLst>
          </p:cNvPr>
          <p:cNvSpPr/>
          <p:nvPr/>
        </p:nvSpPr>
        <p:spPr>
          <a:xfrm>
            <a:off x="158496" y="1690688"/>
            <a:ext cx="11957304" cy="830997"/>
          </a:xfrm>
          <a:prstGeom prst="rect">
            <a:avLst/>
          </a:prstGeom>
        </p:spPr>
        <p:txBody>
          <a:bodyPr wrap="square">
            <a:spAutoFit/>
          </a:bodyPr>
          <a:lstStyle/>
          <a:p>
            <a:r>
              <a:rPr lang="en-CA" sz="2400" dirty="0">
                <a:solidFill>
                  <a:srgbClr val="000000"/>
                </a:solidFill>
              </a:rPr>
              <a:t>You do not have to collect sales taxes on certain goods and services you sell.  Some of these are called zero-rated supplies, in other words, the tax rate is 0%. Here are some examples: </a:t>
            </a:r>
            <a:endParaRPr lang="en-US" sz="2400" dirty="0"/>
          </a:p>
        </p:txBody>
      </p:sp>
      <p:sp>
        <p:nvSpPr>
          <p:cNvPr id="4" name="Rectangle 3">
            <a:extLst>
              <a:ext uri="{FF2B5EF4-FFF2-40B4-BE49-F238E27FC236}">
                <a16:creationId xmlns:a16="http://schemas.microsoft.com/office/drawing/2014/main" id="{1DBCBB11-3578-44CC-9F06-B6161E22C68C}"/>
              </a:ext>
            </a:extLst>
          </p:cNvPr>
          <p:cNvSpPr/>
          <p:nvPr/>
        </p:nvSpPr>
        <p:spPr>
          <a:xfrm>
            <a:off x="158496" y="2766656"/>
            <a:ext cx="5455920" cy="3046988"/>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rPr>
              <a:t>sales of certain prescription drugs;</a:t>
            </a:r>
            <a:br>
              <a:rPr lang="en-CA" sz="2400" dirty="0">
                <a:solidFill>
                  <a:srgbClr val="000000"/>
                </a:solidFill>
              </a:rPr>
            </a:br>
            <a:r>
              <a:rPr lang="en-CA" sz="2400" dirty="0">
                <a:solidFill>
                  <a:srgbClr val="000000"/>
                </a:solidFill>
              </a:rPr>
              <a:t> </a:t>
            </a:r>
          </a:p>
          <a:p>
            <a:pPr fontAlgn="base">
              <a:buFont typeface="Arial" panose="020B0604020202020204" pitchFamily="34" charset="0"/>
              <a:buChar char="•"/>
            </a:pPr>
            <a:r>
              <a:rPr lang="en-CA" sz="2400" dirty="0">
                <a:solidFill>
                  <a:srgbClr val="000000"/>
                </a:solidFill>
              </a:rPr>
              <a:t>sales of certain medical devices; </a:t>
            </a:r>
            <a:br>
              <a:rPr lang="en-CA" sz="2400" dirty="0">
                <a:solidFill>
                  <a:srgbClr val="000000"/>
                </a:solidFill>
              </a:rPr>
            </a:br>
            <a:endParaRPr lang="en-CA" sz="2400" dirty="0">
              <a:solidFill>
                <a:srgbClr val="000000"/>
              </a:solidFill>
            </a:endParaRPr>
          </a:p>
          <a:p>
            <a:pPr fontAlgn="base">
              <a:buFont typeface="Arial" panose="020B0604020202020204" pitchFamily="34" charset="0"/>
              <a:buChar char="•"/>
            </a:pPr>
            <a:r>
              <a:rPr lang="en-CA" sz="2400" dirty="0">
                <a:solidFill>
                  <a:srgbClr val="000000"/>
                </a:solidFill>
              </a:rPr>
              <a:t>sales of basic groceries; </a:t>
            </a:r>
            <a:br>
              <a:rPr lang="en-CA" sz="2400" dirty="0">
                <a:solidFill>
                  <a:srgbClr val="000000"/>
                </a:solidFill>
              </a:rPr>
            </a:br>
            <a:endParaRPr lang="en-CA" sz="2400" dirty="0">
              <a:solidFill>
                <a:srgbClr val="000000"/>
              </a:solidFill>
            </a:endParaRPr>
          </a:p>
          <a:p>
            <a:pPr fontAlgn="base">
              <a:buFont typeface="Arial" panose="020B0604020202020204" pitchFamily="34" charset="0"/>
              <a:buChar char="•"/>
            </a:pPr>
            <a:r>
              <a:rPr lang="en-CA" sz="2400" dirty="0">
                <a:solidFill>
                  <a:srgbClr val="000000"/>
                </a:solidFill>
              </a:rPr>
              <a:t>sales of certain properties used in the farming and fishing sectors; </a:t>
            </a:r>
          </a:p>
        </p:txBody>
      </p:sp>
      <p:sp>
        <p:nvSpPr>
          <p:cNvPr id="5" name="Rectangle 4">
            <a:extLst>
              <a:ext uri="{FF2B5EF4-FFF2-40B4-BE49-F238E27FC236}">
                <a16:creationId xmlns:a16="http://schemas.microsoft.com/office/drawing/2014/main" id="{D72C9891-2E2B-43D5-8637-2496E7CFD753}"/>
              </a:ext>
            </a:extLst>
          </p:cNvPr>
          <p:cNvSpPr/>
          <p:nvPr/>
        </p:nvSpPr>
        <p:spPr>
          <a:xfrm>
            <a:off x="5690616" y="2766656"/>
            <a:ext cx="6501384" cy="3416320"/>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Tw Cen MT" panose="020B0602020104020603" pitchFamily="34" charset="0"/>
              </a:rPr>
              <a:t>sales of certain goods that are marketed exclusively for feminine hygiene purposes; </a:t>
            </a:r>
            <a:br>
              <a:rPr lang="en-CA" sz="2400" dirty="0">
                <a:solidFill>
                  <a:srgbClr val="000000"/>
                </a:solidFill>
                <a:latin typeface="Tw Cen MT" panose="020B0602020104020603" pitchFamily="34" charset="0"/>
              </a:rPr>
            </a:br>
            <a:endParaRPr lang="en-CA" sz="2400" dirty="0">
              <a:solidFill>
                <a:srgbClr val="000000"/>
              </a:solidFill>
              <a:latin typeface="Tw Cen MT" panose="020B0602020104020603" pitchFamily="34" charset="0"/>
            </a:endParaRPr>
          </a:p>
          <a:p>
            <a:pPr fontAlgn="base">
              <a:buFont typeface="Arial" panose="020B0604020202020204" pitchFamily="34" charset="0"/>
              <a:buChar char="•"/>
            </a:pPr>
            <a:r>
              <a:rPr lang="en-CA" sz="2400" dirty="0">
                <a:solidFill>
                  <a:srgbClr val="000000"/>
                </a:solidFill>
                <a:latin typeface="Tw Cen MT" panose="020B0602020104020603" pitchFamily="34" charset="0"/>
              </a:rPr>
              <a:t>sales of certain goods or services exported outside Canada, or outside Québec, for QST purposes (for more information, refer to </a:t>
            </a:r>
            <a:r>
              <a:rPr lang="en-CA" sz="2400" dirty="0">
                <a:solidFill>
                  <a:srgbClr val="000000"/>
                </a:solidFill>
                <a:latin typeface="Tw Cen MT" panose="020B0602020104020603" pitchFamily="34" charset="0"/>
                <a:hlinkClick r:id="rId2"/>
              </a:rPr>
              <a:t>Exports</a:t>
            </a:r>
            <a:r>
              <a:rPr lang="en-CA" sz="2400" dirty="0">
                <a:solidFill>
                  <a:srgbClr val="000000"/>
                </a:solidFill>
                <a:latin typeface="Tw Cen MT" panose="020B0602020104020603" pitchFamily="34" charset="0"/>
              </a:rPr>
              <a:t>); </a:t>
            </a:r>
            <a:br>
              <a:rPr lang="en-CA" sz="2400" dirty="0">
                <a:solidFill>
                  <a:srgbClr val="000000"/>
                </a:solidFill>
                <a:latin typeface="Tw Cen MT" panose="020B0602020104020603" pitchFamily="34" charset="0"/>
              </a:rPr>
            </a:br>
            <a:endParaRPr lang="en-CA" sz="2400" dirty="0">
              <a:solidFill>
                <a:srgbClr val="000000"/>
              </a:solidFill>
              <a:latin typeface="Tw Cen MT" panose="020B0602020104020603" pitchFamily="34" charset="0"/>
            </a:endParaRPr>
          </a:p>
          <a:p>
            <a:pPr fontAlgn="base">
              <a:buFont typeface="Arial" panose="020B0604020202020204" pitchFamily="34" charset="0"/>
              <a:buChar char="•"/>
            </a:pPr>
            <a:r>
              <a:rPr lang="en-CA" sz="2400" dirty="0">
                <a:solidFill>
                  <a:srgbClr val="000000"/>
                </a:solidFill>
                <a:latin typeface="Tw Cen MT" panose="020B0602020104020603" pitchFamily="34" charset="0"/>
              </a:rPr>
              <a:t>the provision of certain passengers or freight transportation services; </a:t>
            </a:r>
          </a:p>
        </p:txBody>
      </p:sp>
    </p:spTree>
    <p:extLst>
      <p:ext uri="{BB962C8B-B14F-4D97-AF65-F5344CB8AC3E}">
        <p14:creationId xmlns:p14="http://schemas.microsoft.com/office/powerpoint/2010/main" val="427363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DBFF-2CEC-47DC-84A0-C523404EE03E}"/>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Exempt </a:t>
            </a:r>
            <a:r>
              <a:rPr lang="en-CA" sz="5400" b="1" dirty="0">
                <a:latin typeface="Arial" panose="020B0604020202020204" pitchFamily="34" charset="0"/>
                <a:cs typeface="Arial" panose="020B0604020202020204" pitchFamily="34" charset="0"/>
                <a:hlinkClick r:id="rId2"/>
              </a:rPr>
              <a:t>Supplies</a:t>
            </a:r>
            <a:r>
              <a:rPr lang="en-CA" sz="5400" dirty="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41941E7-C18C-47B2-B5A9-CF30E35E682D}"/>
              </a:ext>
            </a:extLst>
          </p:cNvPr>
          <p:cNvSpPr/>
          <p:nvPr/>
        </p:nvSpPr>
        <p:spPr>
          <a:xfrm>
            <a:off x="969264" y="1644521"/>
            <a:ext cx="10384536" cy="461665"/>
          </a:xfrm>
          <a:prstGeom prst="rect">
            <a:avLst/>
          </a:prstGeom>
        </p:spPr>
        <p:txBody>
          <a:bodyPr wrap="square">
            <a:spAutoFit/>
          </a:bodyPr>
          <a:lstStyle/>
          <a:p>
            <a:pPr algn="ctr"/>
            <a:r>
              <a:rPr lang="en-CA" sz="2400" dirty="0">
                <a:solidFill>
                  <a:srgbClr val="000000"/>
                </a:solidFill>
                <a:latin typeface="Tw Cen MT" panose="020B0602020104020603" pitchFamily="34" charset="0"/>
              </a:rPr>
              <a:t>Some other goods and services are exempt from sales taxes. These include</a:t>
            </a:r>
            <a:r>
              <a:rPr lang="en-CA" sz="2400" b="0" i="0" dirty="0">
                <a:solidFill>
                  <a:srgbClr val="000000"/>
                </a:solidFill>
                <a:effectLst/>
                <a:latin typeface="Tw Cen MT" panose="020B0602020104020603" pitchFamily="34" charset="0"/>
              </a:rPr>
              <a:t>: </a:t>
            </a:r>
            <a:endParaRPr lang="en-US" sz="2400" dirty="0"/>
          </a:p>
        </p:txBody>
      </p:sp>
      <p:sp>
        <p:nvSpPr>
          <p:cNvPr id="5" name="Rectangle 4">
            <a:extLst>
              <a:ext uri="{FF2B5EF4-FFF2-40B4-BE49-F238E27FC236}">
                <a16:creationId xmlns:a16="http://schemas.microsoft.com/office/drawing/2014/main" id="{E069A40A-B8DE-4729-9FBE-1CBB2CA6DAC8}"/>
              </a:ext>
            </a:extLst>
          </p:cNvPr>
          <p:cNvSpPr/>
          <p:nvPr/>
        </p:nvSpPr>
        <p:spPr>
          <a:xfrm>
            <a:off x="624840" y="2521685"/>
            <a:ext cx="6096000" cy="4154984"/>
          </a:xfrm>
          <a:prstGeom prst="rect">
            <a:avLst/>
          </a:prstGeom>
        </p:spPr>
        <p:txBody>
          <a:bodyPr>
            <a:spAutoFit/>
          </a:bodyPr>
          <a:lstStyle/>
          <a:p>
            <a:pPr marL="342900" indent="-342900">
              <a:buFont typeface="Arial" panose="020B0604020202020204" pitchFamily="34" charset="0"/>
              <a:buChar char="•"/>
            </a:pPr>
            <a:r>
              <a:rPr lang="en-CA" sz="2400" dirty="0"/>
              <a:t>the lease of a dwelling for one or more months;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 provision of most health, education, childcare and legal-aid services;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 provision of certain services by public sector bodies (that is, governments and public service bodies);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 provision of most financial services. </a:t>
            </a:r>
            <a:endParaRPr lang="en-US" sz="2400" dirty="0"/>
          </a:p>
        </p:txBody>
      </p:sp>
      <p:pic>
        <p:nvPicPr>
          <p:cNvPr id="7" name="Picture 6">
            <a:extLst>
              <a:ext uri="{FF2B5EF4-FFF2-40B4-BE49-F238E27FC236}">
                <a16:creationId xmlns:a16="http://schemas.microsoft.com/office/drawing/2014/main" id="{52F62FA9-2033-40AD-8FC5-7913209193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9575" y="2229077"/>
            <a:ext cx="4697585" cy="3132276"/>
          </a:xfrm>
          <a:prstGeom prst="rect">
            <a:avLst/>
          </a:prstGeom>
          <a:solidFill>
            <a:srgbClr val="FFFFFF">
              <a:shade val="85000"/>
            </a:srgbClr>
          </a:solidFill>
          <a:ln w="190500" cap="sq">
            <a:solidFill>
              <a:schemeClr val="tx1"/>
            </a:solidFill>
            <a:miter lim="800000"/>
          </a:ln>
          <a:effectLst>
            <a:outerShdw blurRad="55000" dist="18000" dir="5400000" algn="tl" rotWithShape="0">
              <a:srgbClr val="000000">
                <a:alpha val="40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454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DBFF-2CEC-47DC-84A0-C523404EE03E}"/>
              </a:ext>
            </a:extLst>
          </p:cNvPr>
          <p:cNvSpPr>
            <a:spLocks noGrp="1"/>
          </p:cNvSpPr>
          <p:nvPr>
            <p:ph type="title"/>
          </p:nvPr>
        </p:nvSpPr>
        <p:spPr/>
        <p:txBody>
          <a:bodyPr>
            <a:normAutofit/>
          </a:bodyPr>
          <a:lstStyle/>
          <a:p>
            <a:pPr algn="ctr"/>
            <a:r>
              <a:rPr lang="en-CA" sz="5400" b="1" dirty="0">
                <a:latin typeface="Arial" panose="020B0604020202020204" pitchFamily="34" charset="0"/>
                <a:cs typeface="Arial" panose="020B0604020202020204" pitchFamily="34" charset="0"/>
              </a:rPr>
              <a:t>How To Do It Right?</a:t>
            </a:r>
            <a:r>
              <a:rPr lang="en-CA" sz="5400" dirty="0">
                <a:latin typeface="Arial" panose="020B0604020202020204" pitchFamily="34" charset="0"/>
                <a:cs typeface="Arial" panose="020B0604020202020204" pitchFamily="34" charset="0"/>
              </a:rPr>
              <a:t> </a:t>
            </a:r>
            <a:endParaRPr lang="en-US" sz="5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8411F3E-A26D-4779-B0AA-73E67A74109D}"/>
              </a:ext>
            </a:extLst>
          </p:cNvPr>
          <p:cNvSpPr/>
          <p:nvPr/>
        </p:nvSpPr>
        <p:spPr>
          <a:xfrm>
            <a:off x="222504" y="1494918"/>
            <a:ext cx="11893296" cy="2677656"/>
          </a:xfrm>
          <a:prstGeom prst="rect">
            <a:avLst/>
          </a:prstGeom>
        </p:spPr>
        <p:txBody>
          <a:bodyPr wrap="square">
            <a:spAutoFit/>
          </a:bodyPr>
          <a:lstStyle/>
          <a:p>
            <a:pPr fontAlgn="base">
              <a:buFont typeface="Arial" panose="020B0604020202020204" pitchFamily="34" charset="0"/>
              <a:buChar char="•"/>
            </a:pPr>
            <a:r>
              <a:rPr lang="en-CA" sz="2400" dirty="0">
                <a:solidFill>
                  <a:srgbClr val="000000"/>
                </a:solidFill>
                <a:latin typeface="Tw Cen MT" panose="020B0602020104020603" pitchFamily="34" charset="0"/>
              </a:rPr>
              <a:t>A cash register, or a computer with a </a:t>
            </a:r>
            <a:r>
              <a:rPr lang="en-CA" sz="2400" dirty="0">
                <a:solidFill>
                  <a:srgbClr val="000000"/>
                </a:solidFill>
                <a:latin typeface="Tw Cen MT" panose="020B0602020104020603" pitchFamily="34" charset="0"/>
                <a:hlinkClick r:id="rId2" action="ppaction://hlinksldjump" tooltip="For retail businesses and many service businesses the point of sale is where the customer pays, usually before leaving the store. There are machines such as cash registers where you can add up the purchase items, and have sales taxes added automatically."/>
              </a:rPr>
              <a:t>Point of Sale </a:t>
            </a:r>
            <a:r>
              <a:rPr lang="en-CA" sz="2400" dirty="0">
                <a:solidFill>
                  <a:srgbClr val="000000"/>
                </a:solidFill>
                <a:latin typeface="Tw Cen MT" panose="020B0602020104020603" pitchFamily="34" charset="0"/>
              </a:rPr>
              <a:t>(POS) software or web service, will keep track of all transactions and calculate GST and QST automatically for you. </a:t>
            </a:r>
          </a:p>
          <a:p>
            <a:pPr fontAlgn="base">
              <a:buFont typeface="Arial" panose="020B0604020202020204" pitchFamily="34" charset="0"/>
              <a:buChar char="•"/>
            </a:pPr>
            <a:r>
              <a:rPr lang="en-CA" sz="2400" dirty="0">
                <a:solidFill>
                  <a:srgbClr val="000000"/>
                </a:solidFill>
                <a:latin typeface="Tw Cen MT" panose="020B0602020104020603" pitchFamily="34" charset="0"/>
              </a:rPr>
              <a:t>It is very important that you maintain a good bookkeeping and accounting to pay what is due to RQ and CRA in time. The government agencies have to authority to seize your bank account if you forget or make errors on your remittances.   </a:t>
            </a:r>
          </a:p>
          <a:p>
            <a:pPr fontAlgn="base">
              <a:buFont typeface="Arial" panose="020B0604020202020204" pitchFamily="34" charset="0"/>
              <a:buChar char="•"/>
            </a:pPr>
            <a:r>
              <a:rPr lang="en-CA" sz="2400" dirty="0">
                <a:solidFill>
                  <a:srgbClr val="000000"/>
                </a:solidFill>
                <a:latin typeface="Tw Cen MT" panose="020B0602020104020603" pitchFamily="34" charset="0"/>
              </a:rPr>
              <a:t>To help you in this task, consider using the agency’s online services and refer to Info-Sheet 5.6 Bookkeeping and accounting for more information. </a:t>
            </a:r>
          </a:p>
        </p:txBody>
      </p:sp>
      <p:pic>
        <p:nvPicPr>
          <p:cNvPr id="5" name="Picture 4">
            <a:extLst>
              <a:ext uri="{FF2B5EF4-FFF2-40B4-BE49-F238E27FC236}">
                <a16:creationId xmlns:a16="http://schemas.microsoft.com/office/drawing/2014/main" id="{7A905D82-CCB6-4BA2-8BD7-21E6447F3C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7259">
            <a:off x="316678" y="4319801"/>
            <a:ext cx="3562851" cy="2366284"/>
          </a:xfrm>
          <a:prstGeom prst="rect">
            <a:avLst/>
          </a:prstGeom>
          <a:ln w="28575">
            <a:solidFill>
              <a:schemeClr val="tx1"/>
            </a:solid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22C35DA-0DE5-4EA4-B3E4-30E103B8E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1134" y="4035500"/>
            <a:ext cx="3982746" cy="2655164"/>
          </a:xfrm>
          <a:prstGeom prst="snip2DiagRect">
            <a:avLst>
              <a:gd name="adj1" fmla="val 0"/>
              <a:gd name="adj2" fmla="val 17356"/>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0469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48129-833F-4BD1-B4C3-10D380023605}"/>
              </a:ext>
            </a:extLst>
          </p:cNvPr>
          <p:cNvSpPr>
            <a:spLocks noGrp="1"/>
          </p:cNvSpPr>
          <p:nvPr>
            <p:ph type="title"/>
          </p:nvPr>
        </p:nvSpPr>
        <p:spPr/>
        <p:txBody>
          <a:bodyPr/>
          <a:lstStyle/>
          <a:p>
            <a:pPr algn="ctr"/>
            <a:r>
              <a:rPr lang="fr-FR" b="1" dirty="0">
                <a:latin typeface="Arial" panose="020B0604020202020204" pitchFamily="34" charset="0"/>
                <a:cs typeface="Arial" panose="020B0604020202020204" pitchFamily="34" charset="0"/>
              </a:rPr>
              <a:t>Plus De Temps Pour Vos Affaires!</a:t>
            </a:r>
            <a:endParaRPr lang="en-US"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982D9A3-D9AC-446B-93E6-9C72D908B194}"/>
              </a:ext>
            </a:extLst>
          </p:cNvPr>
          <p:cNvSpPr/>
          <p:nvPr/>
        </p:nvSpPr>
        <p:spPr>
          <a:xfrm rot="21257019">
            <a:off x="658372" y="4732578"/>
            <a:ext cx="11303835" cy="1200329"/>
          </a:xfrm>
          <a:prstGeom prst="rect">
            <a:avLst/>
          </a:prstGeom>
        </p:spPr>
        <p:txBody>
          <a:bodyPr wrap="square">
            <a:spAutoFit/>
          </a:bodyPr>
          <a:lstStyle/>
          <a:p>
            <a:r>
              <a:rPr lang="en-CA" sz="2400" dirty="0">
                <a:solidFill>
                  <a:srgbClr val="000000"/>
                </a:solidFill>
                <a:latin typeface="Tw Cen MT" panose="020B0602020104020603" pitchFamily="34" charset="0"/>
                <a:hlinkClick r:id="rId2" action="ppaction://hlinksldjump"/>
              </a:rPr>
              <a:t>This very short video reveals some of the time-saving measures through dealing with </a:t>
            </a:r>
            <a:r>
              <a:rPr lang="en-CA" sz="2400" dirty="0" err="1">
                <a:solidFill>
                  <a:srgbClr val="000000"/>
                </a:solidFill>
                <a:latin typeface="Tw Cen MT" panose="020B0602020104020603" pitchFamily="34" charset="0"/>
                <a:hlinkClick r:id="rId2" action="ppaction://hlinksldjump"/>
              </a:rPr>
              <a:t>Revenu</a:t>
            </a:r>
            <a:r>
              <a:rPr lang="en-CA" sz="2400" dirty="0">
                <a:solidFill>
                  <a:srgbClr val="000000"/>
                </a:solidFill>
                <a:latin typeface="Tw Cen MT" panose="020B0602020104020603" pitchFamily="34" charset="0"/>
                <a:hlinkClick r:id="rId2" action="ppaction://hlinksldjump"/>
              </a:rPr>
              <a:t> Quebec at its on-line portal “Mon Dossier pour les Affaires”. </a:t>
            </a:r>
            <a:r>
              <a:rPr lang="en-CA" sz="2400" dirty="0">
                <a:solidFill>
                  <a:srgbClr val="000000"/>
                </a:solidFill>
                <a:latin typeface="Tw Cen MT" panose="020B0602020104020603" pitchFamily="34" charset="0"/>
              </a:rPr>
              <a:t>You can report and make payments for sales taxes, as well as many other reports.</a:t>
            </a:r>
            <a:endParaRPr lang="en-US" sz="2400" dirty="0"/>
          </a:p>
        </p:txBody>
      </p:sp>
      <p:pic>
        <p:nvPicPr>
          <p:cNvPr id="5" name="Picture 4">
            <a:extLst>
              <a:ext uri="{FF2B5EF4-FFF2-40B4-BE49-F238E27FC236}">
                <a16:creationId xmlns:a16="http://schemas.microsoft.com/office/drawing/2014/main" id="{A14E5836-7C35-499A-BCE6-84337619E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432" y="1508760"/>
            <a:ext cx="3355848" cy="3355848"/>
          </a:xfrm>
          <a:prstGeom prst="rect">
            <a:avLst/>
          </a:prstGeom>
          <a:ln>
            <a:noFill/>
          </a:ln>
          <a:effectLst>
            <a:outerShdw blurRad="292100" dist="139700" dir="2700000" algn="tl" rotWithShape="0">
              <a:srgbClr val="333333">
                <a:alpha val="65000"/>
              </a:srgbClr>
            </a:outerShdw>
            <a:softEdge rad="31750"/>
          </a:effectLst>
        </p:spPr>
      </p:pic>
    </p:spTree>
    <p:extLst>
      <p:ext uri="{BB962C8B-B14F-4D97-AF65-F5344CB8AC3E}">
        <p14:creationId xmlns:p14="http://schemas.microsoft.com/office/powerpoint/2010/main" val="2800892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9B8F-50F4-45EC-9DFB-80C59123400E}"/>
              </a:ext>
            </a:extLst>
          </p:cNvPr>
          <p:cNvSpPr>
            <a:spLocks noGrp="1"/>
          </p:cNvSpPr>
          <p:nvPr>
            <p:ph type="title"/>
          </p:nvPr>
        </p:nvSpPr>
        <p:spPr/>
        <p:txBody>
          <a:bodyPr>
            <a:normAutofit/>
          </a:bodyPr>
          <a:lstStyle/>
          <a:p>
            <a:pPr algn="ctr"/>
            <a:r>
              <a:rPr lang="en-CA" b="1" dirty="0">
                <a:latin typeface="Arial" panose="020B0604020202020204" pitchFamily="34" charset="0"/>
                <a:cs typeface="Arial" panose="020B0604020202020204" pitchFamily="34" charset="0"/>
              </a:rPr>
              <a:t>Online Tools To Help Your Business</a:t>
            </a:r>
            <a:endParaRPr 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A06E2A-54F2-4FF0-A473-75054B82E3F1}"/>
              </a:ext>
            </a:extLst>
          </p:cNvPr>
          <p:cNvSpPr txBox="1"/>
          <p:nvPr/>
        </p:nvSpPr>
        <p:spPr>
          <a:xfrm>
            <a:off x="252984" y="1790637"/>
            <a:ext cx="10515600" cy="1569660"/>
          </a:xfrm>
          <a:prstGeom prst="rect">
            <a:avLst/>
          </a:prstGeom>
          <a:noFill/>
        </p:spPr>
        <p:txBody>
          <a:bodyPr wrap="square" rtlCol="0">
            <a:spAutoFit/>
          </a:bodyPr>
          <a:lstStyle/>
          <a:p>
            <a:r>
              <a:rPr lang="en-CA" sz="2400" dirty="0"/>
              <a:t>“Mon Dossier Pour les </a:t>
            </a:r>
            <a:r>
              <a:rPr lang="en-CA" sz="2400" dirty="0" err="1"/>
              <a:t>Entreprises</a:t>
            </a:r>
            <a:r>
              <a:rPr lang="en-CA" sz="2400" dirty="0"/>
              <a:t>” helps you save time by performing certain actions. These include:</a:t>
            </a:r>
            <a:br>
              <a:rPr lang="en-CA" sz="2400" dirty="0"/>
            </a:br>
            <a:r>
              <a:rPr lang="en-CA" sz="2400" dirty="0"/>
              <a:t/>
            </a:r>
            <a:br>
              <a:rPr lang="en-CA" sz="2400" dirty="0"/>
            </a:br>
            <a:endParaRPr lang="en-US" sz="2400" dirty="0"/>
          </a:p>
        </p:txBody>
      </p:sp>
      <p:sp>
        <p:nvSpPr>
          <p:cNvPr id="5" name="TextBox 4">
            <a:extLst>
              <a:ext uri="{FF2B5EF4-FFF2-40B4-BE49-F238E27FC236}">
                <a16:creationId xmlns:a16="http://schemas.microsoft.com/office/drawing/2014/main" id="{FCB25598-9EB5-4AB9-8772-CA30B8C603FD}"/>
              </a:ext>
            </a:extLst>
          </p:cNvPr>
          <p:cNvSpPr txBox="1"/>
          <p:nvPr/>
        </p:nvSpPr>
        <p:spPr>
          <a:xfrm>
            <a:off x="1115568" y="2587752"/>
            <a:ext cx="3855864" cy="2251065"/>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CA" sz="2400" dirty="0"/>
              <a:t>Tax returns</a:t>
            </a:r>
          </a:p>
          <a:p>
            <a:pPr marL="285750" indent="-285750">
              <a:lnSpc>
                <a:spcPct val="150000"/>
              </a:lnSpc>
              <a:buFont typeface="Arial" panose="020B0604020202020204" pitchFamily="34" charset="0"/>
              <a:buChar char="•"/>
            </a:pPr>
            <a:r>
              <a:rPr lang="en-CA" sz="2400" dirty="0"/>
              <a:t>Online payments </a:t>
            </a:r>
          </a:p>
          <a:p>
            <a:pPr marL="285750" indent="-285750">
              <a:lnSpc>
                <a:spcPct val="150000"/>
              </a:lnSpc>
              <a:buFont typeface="Arial" panose="020B0604020202020204" pitchFamily="34" charset="0"/>
              <a:buChar char="•"/>
            </a:pPr>
            <a:r>
              <a:rPr lang="en-CA" sz="2400" dirty="0"/>
              <a:t>Access to your fiscal profile</a:t>
            </a:r>
          </a:p>
          <a:p>
            <a:pPr marL="285750" indent="-285750">
              <a:lnSpc>
                <a:spcPct val="150000"/>
              </a:lnSpc>
              <a:buFont typeface="Arial" panose="020B0604020202020204" pitchFamily="34" charset="0"/>
              <a:buChar char="•"/>
            </a:pPr>
            <a:r>
              <a:rPr lang="en-CA" sz="2400" dirty="0"/>
              <a:t>Creating notices</a:t>
            </a:r>
            <a:endParaRPr lang="en-US" sz="2400" dirty="0"/>
          </a:p>
        </p:txBody>
      </p:sp>
      <p:pic>
        <p:nvPicPr>
          <p:cNvPr id="7" name="Picture 6">
            <a:extLst>
              <a:ext uri="{FF2B5EF4-FFF2-40B4-BE49-F238E27FC236}">
                <a16:creationId xmlns:a16="http://schemas.microsoft.com/office/drawing/2014/main" id="{CBF61374-0D11-4EE0-8C8E-4DB2F48CF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3048" y="2587752"/>
            <a:ext cx="2843784" cy="2843784"/>
          </a:xfrm>
          <a:prstGeom prst="rect">
            <a:avLst/>
          </a:prstGeom>
          <a:ln w="57150">
            <a:solidFill>
              <a:schemeClr val="tx1"/>
            </a:solidFill>
          </a:ln>
          <a:effectLst>
            <a:outerShdw blurRad="76200" dir="13500000" sy="23000" kx="1200000" algn="br" rotWithShape="0">
              <a:prstClr val="black">
                <a:alpha val="20000"/>
              </a:prstClr>
            </a:outerShdw>
          </a:effectLst>
        </p:spPr>
      </p:pic>
      <p:pic>
        <p:nvPicPr>
          <p:cNvPr id="6" name="Revenue Quebec 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93120" y="0"/>
            <a:ext cx="1198880" cy="674370"/>
          </a:xfrm>
          <a:prstGeom prst="rect">
            <a:avLst/>
          </a:prstGeom>
        </p:spPr>
      </p:pic>
    </p:spTree>
    <p:extLst>
      <p:ext uri="{BB962C8B-B14F-4D97-AF65-F5344CB8AC3E}">
        <p14:creationId xmlns:p14="http://schemas.microsoft.com/office/powerpoint/2010/main" val="322318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64"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3"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819</TotalTime>
  <Words>737</Words>
  <Application>Microsoft Office PowerPoint</Application>
  <PresentationFormat>Widescreen</PresentationFormat>
  <Paragraphs>135</Paragraphs>
  <Slides>36</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Cooper Black</vt:lpstr>
      <vt:lpstr>Segoe UI</vt:lpstr>
      <vt:lpstr>Times New Roman</vt:lpstr>
      <vt:lpstr>Tw Cen MT</vt:lpstr>
      <vt:lpstr>Office Theme</vt:lpstr>
      <vt:lpstr>Entrepreneur Local Learning Centers</vt:lpstr>
      <vt:lpstr>SEMINAR 7: WHAT ABOUT SALES TAXES   (GST AND QST)? </vt:lpstr>
      <vt:lpstr>GST / QST Rates </vt:lpstr>
      <vt:lpstr>Register For And Collect The GST And The QST  </vt:lpstr>
      <vt:lpstr>Zero Rated Supplies </vt:lpstr>
      <vt:lpstr>Exempt Supplies </vt:lpstr>
      <vt:lpstr>How To Do It Right? </vt:lpstr>
      <vt:lpstr>Plus De Temps Pour Vos Affaires!</vt:lpstr>
      <vt:lpstr>Online Tools To Help Your Business</vt:lpstr>
      <vt:lpstr>SELF-EVALUATION </vt:lpstr>
      <vt:lpstr>What Is POS? Definition Of POS Systems</vt:lpstr>
      <vt:lpstr>What Is POS?</vt:lpstr>
      <vt:lpstr>PowerPoint Presentation</vt:lpstr>
      <vt:lpstr>Keeping Your Business On Track</vt:lpstr>
      <vt:lpstr>Advice To Stay On Track</vt:lpstr>
      <vt:lpstr>SELF-EVALUATION </vt:lpstr>
      <vt:lpstr>TRUE OR FALSE?</vt:lpstr>
      <vt:lpstr>TRUE OR FALSE?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ABOUT SALES TAXES   (GST AND QST)?</dc:title>
  <dc:creator>Keilan Baker</dc:creator>
  <cp:lastModifiedBy>Dave McMullen</cp:lastModifiedBy>
  <cp:revision>35</cp:revision>
  <dcterms:created xsi:type="dcterms:W3CDTF">2020-03-02T01:27:10Z</dcterms:created>
  <dcterms:modified xsi:type="dcterms:W3CDTF">2021-06-01T02:23:38Z</dcterms:modified>
</cp:coreProperties>
</file>