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318" r:id="rId2"/>
    <p:sldId id="256" r:id="rId3"/>
    <p:sldId id="257" r:id="rId4"/>
    <p:sldId id="258" r:id="rId5"/>
    <p:sldId id="259" r:id="rId6"/>
    <p:sldId id="260" r:id="rId7"/>
    <p:sldId id="261" r:id="rId8"/>
    <p:sldId id="262" r:id="rId9"/>
    <p:sldId id="263" r:id="rId10"/>
    <p:sldId id="264" r:id="rId11"/>
    <p:sldId id="265" r:id="rId12"/>
    <p:sldId id="294" r:id="rId13"/>
    <p:sldId id="295" r:id="rId14"/>
    <p:sldId id="296" r:id="rId15"/>
    <p:sldId id="297" r:id="rId16"/>
    <p:sldId id="302" r:id="rId17"/>
    <p:sldId id="303" r:id="rId18"/>
    <p:sldId id="304" r:id="rId19"/>
    <p:sldId id="309" r:id="rId20"/>
    <p:sldId id="310" r:id="rId21"/>
    <p:sldId id="317" r:id="rId22"/>
    <p:sldId id="315" r:id="rId23"/>
    <p:sldId id="290" r:id="rId24"/>
    <p:sldId id="291" r:id="rId25"/>
    <p:sldId id="292" r:id="rId26"/>
    <p:sldId id="293" r:id="rId27"/>
    <p:sldId id="298" r:id="rId28"/>
    <p:sldId id="299" r:id="rId29"/>
    <p:sldId id="300" r:id="rId30"/>
    <p:sldId id="301" r:id="rId31"/>
    <p:sldId id="305" r:id="rId32"/>
    <p:sldId id="306" r:id="rId33"/>
    <p:sldId id="307" r:id="rId34"/>
    <p:sldId id="308" r:id="rId35"/>
    <p:sldId id="311" r:id="rId36"/>
    <p:sldId id="312" r:id="rId37"/>
    <p:sldId id="313" r:id="rId38"/>
    <p:sldId id="31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008E04-03B5-4450-9530-35F5511936B1}" v="41" dt="2020-09-15T03:33:20.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77" autoAdjust="0"/>
    <p:restoredTop sz="94660"/>
  </p:normalViewPr>
  <p:slideViewPr>
    <p:cSldViewPr snapToGrid="0">
      <p:cViewPr varScale="1">
        <p:scale>
          <a:sx n="109" d="100"/>
          <a:sy n="109" d="100"/>
        </p:scale>
        <p:origin x="450"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234DE8-A42E-42C7-8E6E-B4383E32CC7D}" type="doc">
      <dgm:prSet loTypeId="urn:microsoft.com/office/officeart/2008/layout/HorizontalMultiLevelHierarchy" loCatId="hierarchy" qsTypeId="urn:microsoft.com/office/officeart/2005/8/quickstyle/simple1" qsCatId="simple" csTypeId="urn:microsoft.com/office/officeart/2005/8/colors/colorful5" csCatId="colorful" phldr="1"/>
      <dgm:spPr/>
      <dgm:t>
        <a:bodyPr/>
        <a:lstStyle/>
        <a:p>
          <a:endParaRPr lang="en-US"/>
        </a:p>
      </dgm:t>
    </dgm:pt>
    <dgm:pt modelId="{17E9EAD3-75D9-46AA-B86B-0A7CB47B25F2}">
      <dgm:prSet phldrT="[Text]"/>
      <dgm:spPr/>
      <dgm:t>
        <a:bodyPr/>
        <a:lstStyle/>
        <a:p>
          <a:r>
            <a:rPr lang="en-US" dirty="0"/>
            <a:t>COST</a:t>
          </a:r>
        </a:p>
      </dgm:t>
    </dgm:pt>
    <dgm:pt modelId="{1B868897-1DCB-4AA1-94B8-17E40C2C5BA8}" type="parTrans" cxnId="{7CD2736D-4E91-490C-9886-CB72167943C1}">
      <dgm:prSet/>
      <dgm:spPr/>
      <dgm:t>
        <a:bodyPr/>
        <a:lstStyle/>
        <a:p>
          <a:endParaRPr lang="en-US"/>
        </a:p>
      </dgm:t>
    </dgm:pt>
    <dgm:pt modelId="{22D58C28-5E7F-4E19-82A5-934383F8EFFF}" type="sibTrans" cxnId="{7CD2736D-4E91-490C-9886-CB72167943C1}">
      <dgm:prSet/>
      <dgm:spPr/>
      <dgm:t>
        <a:bodyPr/>
        <a:lstStyle/>
        <a:p>
          <a:endParaRPr lang="en-US"/>
        </a:p>
      </dgm:t>
    </dgm:pt>
    <dgm:pt modelId="{81F3F51E-1550-4DCA-B418-1876783E2310}">
      <dgm:prSet phldrT="[Text]" custT="1"/>
      <dgm:spPr/>
      <dgm:t>
        <a:bodyPr/>
        <a:lstStyle/>
        <a:p>
          <a:r>
            <a:rPr lang="en-US" sz="2800" dirty="0"/>
            <a:t>Overhead</a:t>
          </a:r>
        </a:p>
      </dgm:t>
    </dgm:pt>
    <dgm:pt modelId="{8FA7FA80-A91C-4B4B-A2C4-87E4BA1BC56B}" type="parTrans" cxnId="{A1D91B4E-5FCD-481C-A672-B35F271B1376}">
      <dgm:prSet/>
      <dgm:spPr/>
      <dgm:t>
        <a:bodyPr/>
        <a:lstStyle/>
        <a:p>
          <a:endParaRPr lang="en-US"/>
        </a:p>
      </dgm:t>
    </dgm:pt>
    <dgm:pt modelId="{B535CB4E-4513-4808-BC28-9B09ABFF24CA}" type="sibTrans" cxnId="{A1D91B4E-5FCD-481C-A672-B35F271B1376}">
      <dgm:prSet/>
      <dgm:spPr/>
      <dgm:t>
        <a:bodyPr/>
        <a:lstStyle/>
        <a:p>
          <a:endParaRPr lang="en-US"/>
        </a:p>
      </dgm:t>
    </dgm:pt>
    <dgm:pt modelId="{271B69E5-AAED-477C-A0DE-8AB7669FAA77}">
      <dgm:prSet phldrT="[Text]" custT="1"/>
      <dgm:spPr/>
      <dgm:t>
        <a:bodyPr/>
        <a:lstStyle/>
        <a:p>
          <a:r>
            <a:rPr lang="en-US" sz="2800" dirty="0"/>
            <a:t>Materials</a:t>
          </a:r>
        </a:p>
      </dgm:t>
    </dgm:pt>
    <dgm:pt modelId="{19E466D8-4FA7-4372-8717-3982ACB1782F}" type="parTrans" cxnId="{CE501868-ACCE-434D-94F9-0F167C74B90B}">
      <dgm:prSet/>
      <dgm:spPr/>
      <dgm:t>
        <a:bodyPr/>
        <a:lstStyle/>
        <a:p>
          <a:endParaRPr lang="en-US"/>
        </a:p>
      </dgm:t>
    </dgm:pt>
    <dgm:pt modelId="{93600011-4D19-4B73-9237-668DB06A1E9D}" type="sibTrans" cxnId="{CE501868-ACCE-434D-94F9-0F167C74B90B}">
      <dgm:prSet/>
      <dgm:spPr/>
      <dgm:t>
        <a:bodyPr/>
        <a:lstStyle/>
        <a:p>
          <a:endParaRPr lang="en-US"/>
        </a:p>
      </dgm:t>
    </dgm:pt>
    <dgm:pt modelId="{DF6C269F-2D57-4FB1-9914-C300F294CD06}">
      <dgm:prSet phldrT="[Text]" custT="1"/>
      <dgm:spPr/>
      <dgm:t>
        <a:bodyPr/>
        <a:lstStyle/>
        <a:p>
          <a:r>
            <a:rPr lang="en-US" sz="2800" dirty="0" err="1"/>
            <a:t>Labour</a:t>
          </a:r>
          <a:endParaRPr lang="en-US" sz="2800" dirty="0"/>
        </a:p>
      </dgm:t>
    </dgm:pt>
    <dgm:pt modelId="{5FA63314-3EA6-49FA-95BF-AEE9DD9C81C4}" type="parTrans" cxnId="{9E52330D-F43D-4612-8DA6-05751EC87E4B}">
      <dgm:prSet/>
      <dgm:spPr/>
      <dgm:t>
        <a:bodyPr/>
        <a:lstStyle/>
        <a:p>
          <a:endParaRPr lang="en-US"/>
        </a:p>
      </dgm:t>
    </dgm:pt>
    <dgm:pt modelId="{58D09C25-AF19-4543-9C18-FD8BC51F3847}" type="sibTrans" cxnId="{9E52330D-F43D-4612-8DA6-05751EC87E4B}">
      <dgm:prSet/>
      <dgm:spPr/>
      <dgm:t>
        <a:bodyPr/>
        <a:lstStyle/>
        <a:p>
          <a:endParaRPr lang="en-US"/>
        </a:p>
      </dgm:t>
    </dgm:pt>
    <dgm:pt modelId="{2BEAF4F9-B4B0-4912-9CE0-29C52FC101EB}" type="pres">
      <dgm:prSet presAssocID="{C3234DE8-A42E-42C7-8E6E-B4383E32CC7D}" presName="Name0" presStyleCnt="0">
        <dgm:presLayoutVars>
          <dgm:chPref val="1"/>
          <dgm:dir/>
          <dgm:animOne val="branch"/>
          <dgm:animLvl val="lvl"/>
          <dgm:resizeHandles val="exact"/>
        </dgm:presLayoutVars>
      </dgm:prSet>
      <dgm:spPr/>
      <dgm:t>
        <a:bodyPr/>
        <a:lstStyle/>
        <a:p>
          <a:endParaRPr lang="en-US"/>
        </a:p>
      </dgm:t>
    </dgm:pt>
    <dgm:pt modelId="{460C9047-0A84-4AF1-B2BF-E388AC94B7A0}" type="pres">
      <dgm:prSet presAssocID="{17E9EAD3-75D9-46AA-B86B-0A7CB47B25F2}" presName="root1" presStyleCnt="0"/>
      <dgm:spPr/>
    </dgm:pt>
    <dgm:pt modelId="{EC3C2C33-D322-43AF-9DCB-0B20A6BA9A24}" type="pres">
      <dgm:prSet presAssocID="{17E9EAD3-75D9-46AA-B86B-0A7CB47B25F2}" presName="LevelOneTextNode" presStyleLbl="node0" presStyleIdx="0" presStyleCnt="1">
        <dgm:presLayoutVars>
          <dgm:chPref val="3"/>
        </dgm:presLayoutVars>
      </dgm:prSet>
      <dgm:spPr/>
      <dgm:t>
        <a:bodyPr/>
        <a:lstStyle/>
        <a:p>
          <a:endParaRPr lang="en-US"/>
        </a:p>
      </dgm:t>
    </dgm:pt>
    <dgm:pt modelId="{95295B08-8968-472A-B8C1-F73C9BA20F1B}" type="pres">
      <dgm:prSet presAssocID="{17E9EAD3-75D9-46AA-B86B-0A7CB47B25F2}" presName="level2hierChild" presStyleCnt="0"/>
      <dgm:spPr/>
    </dgm:pt>
    <dgm:pt modelId="{EB85D2CE-46F8-4EA5-A14B-E28525CD36DC}" type="pres">
      <dgm:prSet presAssocID="{8FA7FA80-A91C-4B4B-A2C4-87E4BA1BC56B}" presName="conn2-1" presStyleLbl="parChTrans1D2" presStyleIdx="0" presStyleCnt="3"/>
      <dgm:spPr/>
      <dgm:t>
        <a:bodyPr/>
        <a:lstStyle/>
        <a:p>
          <a:endParaRPr lang="en-US"/>
        </a:p>
      </dgm:t>
    </dgm:pt>
    <dgm:pt modelId="{DEA45237-1E18-4AE0-ADBE-5C75E2F1581E}" type="pres">
      <dgm:prSet presAssocID="{8FA7FA80-A91C-4B4B-A2C4-87E4BA1BC56B}" presName="connTx" presStyleLbl="parChTrans1D2" presStyleIdx="0" presStyleCnt="3"/>
      <dgm:spPr/>
      <dgm:t>
        <a:bodyPr/>
        <a:lstStyle/>
        <a:p>
          <a:endParaRPr lang="en-US"/>
        </a:p>
      </dgm:t>
    </dgm:pt>
    <dgm:pt modelId="{8068843F-B7B3-4DD4-A85A-7D1F8A498BDA}" type="pres">
      <dgm:prSet presAssocID="{81F3F51E-1550-4DCA-B418-1876783E2310}" presName="root2" presStyleCnt="0"/>
      <dgm:spPr/>
    </dgm:pt>
    <dgm:pt modelId="{F7149290-061B-4206-BE9D-E28633C4EC53}" type="pres">
      <dgm:prSet presAssocID="{81F3F51E-1550-4DCA-B418-1876783E2310}" presName="LevelTwoTextNode" presStyleLbl="node2" presStyleIdx="0" presStyleCnt="3">
        <dgm:presLayoutVars>
          <dgm:chPref val="3"/>
        </dgm:presLayoutVars>
      </dgm:prSet>
      <dgm:spPr/>
      <dgm:t>
        <a:bodyPr/>
        <a:lstStyle/>
        <a:p>
          <a:endParaRPr lang="en-US"/>
        </a:p>
      </dgm:t>
    </dgm:pt>
    <dgm:pt modelId="{0C0BC775-29EB-4222-8953-E9C3581176FF}" type="pres">
      <dgm:prSet presAssocID="{81F3F51E-1550-4DCA-B418-1876783E2310}" presName="level3hierChild" presStyleCnt="0"/>
      <dgm:spPr/>
    </dgm:pt>
    <dgm:pt modelId="{7BC5A671-36AF-41D7-977B-44575358DCC4}" type="pres">
      <dgm:prSet presAssocID="{19E466D8-4FA7-4372-8717-3982ACB1782F}" presName="conn2-1" presStyleLbl="parChTrans1D2" presStyleIdx="1" presStyleCnt="3"/>
      <dgm:spPr/>
      <dgm:t>
        <a:bodyPr/>
        <a:lstStyle/>
        <a:p>
          <a:endParaRPr lang="en-US"/>
        </a:p>
      </dgm:t>
    </dgm:pt>
    <dgm:pt modelId="{927CEBE5-2AA0-42A7-B78B-1787DEA6129F}" type="pres">
      <dgm:prSet presAssocID="{19E466D8-4FA7-4372-8717-3982ACB1782F}" presName="connTx" presStyleLbl="parChTrans1D2" presStyleIdx="1" presStyleCnt="3"/>
      <dgm:spPr/>
      <dgm:t>
        <a:bodyPr/>
        <a:lstStyle/>
        <a:p>
          <a:endParaRPr lang="en-US"/>
        </a:p>
      </dgm:t>
    </dgm:pt>
    <dgm:pt modelId="{D352C776-B991-4B8B-89EE-EC3457279019}" type="pres">
      <dgm:prSet presAssocID="{271B69E5-AAED-477C-A0DE-8AB7669FAA77}" presName="root2" presStyleCnt="0"/>
      <dgm:spPr/>
    </dgm:pt>
    <dgm:pt modelId="{9FBE05D0-F2E4-4A79-833C-5C09863D7626}" type="pres">
      <dgm:prSet presAssocID="{271B69E5-AAED-477C-A0DE-8AB7669FAA77}" presName="LevelTwoTextNode" presStyleLbl="node2" presStyleIdx="1" presStyleCnt="3">
        <dgm:presLayoutVars>
          <dgm:chPref val="3"/>
        </dgm:presLayoutVars>
      </dgm:prSet>
      <dgm:spPr/>
      <dgm:t>
        <a:bodyPr/>
        <a:lstStyle/>
        <a:p>
          <a:endParaRPr lang="en-US"/>
        </a:p>
      </dgm:t>
    </dgm:pt>
    <dgm:pt modelId="{BFF68D82-D4C3-4686-AEF3-A4F911FD2590}" type="pres">
      <dgm:prSet presAssocID="{271B69E5-AAED-477C-A0DE-8AB7669FAA77}" presName="level3hierChild" presStyleCnt="0"/>
      <dgm:spPr/>
    </dgm:pt>
    <dgm:pt modelId="{1FFE9330-23AB-474F-A4B0-A39C3DE2A92E}" type="pres">
      <dgm:prSet presAssocID="{5FA63314-3EA6-49FA-95BF-AEE9DD9C81C4}" presName="conn2-1" presStyleLbl="parChTrans1D2" presStyleIdx="2" presStyleCnt="3"/>
      <dgm:spPr/>
      <dgm:t>
        <a:bodyPr/>
        <a:lstStyle/>
        <a:p>
          <a:endParaRPr lang="en-US"/>
        </a:p>
      </dgm:t>
    </dgm:pt>
    <dgm:pt modelId="{75DD09C1-B901-4BFA-8CAA-0D98F813A8E0}" type="pres">
      <dgm:prSet presAssocID="{5FA63314-3EA6-49FA-95BF-AEE9DD9C81C4}" presName="connTx" presStyleLbl="parChTrans1D2" presStyleIdx="2" presStyleCnt="3"/>
      <dgm:spPr/>
      <dgm:t>
        <a:bodyPr/>
        <a:lstStyle/>
        <a:p>
          <a:endParaRPr lang="en-US"/>
        </a:p>
      </dgm:t>
    </dgm:pt>
    <dgm:pt modelId="{20C8D0A5-9C36-4D76-93B7-F822D8E8139A}" type="pres">
      <dgm:prSet presAssocID="{DF6C269F-2D57-4FB1-9914-C300F294CD06}" presName="root2" presStyleCnt="0"/>
      <dgm:spPr/>
    </dgm:pt>
    <dgm:pt modelId="{CA0642CE-41A5-4C60-BA09-9073A16B13BD}" type="pres">
      <dgm:prSet presAssocID="{DF6C269F-2D57-4FB1-9914-C300F294CD06}" presName="LevelTwoTextNode" presStyleLbl="node2" presStyleIdx="2" presStyleCnt="3">
        <dgm:presLayoutVars>
          <dgm:chPref val="3"/>
        </dgm:presLayoutVars>
      </dgm:prSet>
      <dgm:spPr/>
      <dgm:t>
        <a:bodyPr/>
        <a:lstStyle/>
        <a:p>
          <a:endParaRPr lang="en-US"/>
        </a:p>
      </dgm:t>
    </dgm:pt>
    <dgm:pt modelId="{3F9FEEB5-2557-4A1E-AB50-C9533D869500}" type="pres">
      <dgm:prSet presAssocID="{DF6C269F-2D57-4FB1-9914-C300F294CD06}" presName="level3hierChild" presStyleCnt="0"/>
      <dgm:spPr/>
    </dgm:pt>
  </dgm:ptLst>
  <dgm:cxnLst>
    <dgm:cxn modelId="{4F53D09F-3C52-4AE0-8A05-91BEE1583A9E}" type="presOf" srcId="{271B69E5-AAED-477C-A0DE-8AB7669FAA77}" destId="{9FBE05D0-F2E4-4A79-833C-5C09863D7626}" srcOrd="0" destOrd="0" presId="urn:microsoft.com/office/officeart/2008/layout/HorizontalMultiLevelHierarchy"/>
    <dgm:cxn modelId="{2B2E8077-9EA9-4E14-8844-897C121398DE}" type="presOf" srcId="{DF6C269F-2D57-4FB1-9914-C300F294CD06}" destId="{CA0642CE-41A5-4C60-BA09-9073A16B13BD}" srcOrd="0" destOrd="0" presId="urn:microsoft.com/office/officeart/2008/layout/HorizontalMultiLevelHierarchy"/>
    <dgm:cxn modelId="{9E52330D-F43D-4612-8DA6-05751EC87E4B}" srcId="{17E9EAD3-75D9-46AA-B86B-0A7CB47B25F2}" destId="{DF6C269F-2D57-4FB1-9914-C300F294CD06}" srcOrd="2" destOrd="0" parTransId="{5FA63314-3EA6-49FA-95BF-AEE9DD9C81C4}" sibTransId="{58D09C25-AF19-4543-9C18-FD8BC51F3847}"/>
    <dgm:cxn modelId="{853BCE84-A332-4916-889E-44EEA148E56D}" type="presOf" srcId="{C3234DE8-A42E-42C7-8E6E-B4383E32CC7D}" destId="{2BEAF4F9-B4B0-4912-9CE0-29C52FC101EB}" srcOrd="0" destOrd="0" presId="urn:microsoft.com/office/officeart/2008/layout/HorizontalMultiLevelHierarchy"/>
    <dgm:cxn modelId="{A6386169-5840-48AC-A535-FF410DB3A2DD}" type="presOf" srcId="{17E9EAD3-75D9-46AA-B86B-0A7CB47B25F2}" destId="{EC3C2C33-D322-43AF-9DCB-0B20A6BA9A24}" srcOrd="0" destOrd="0" presId="urn:microsoft.com/office/officeart/2008/layout/HorizontalMultiLevelHierarchy"/>
    <dgm:cxn modelId="{7D6FB241-FEEB-41C1-9D37-2D8054D6B14F}" type="presOf" srcId="{5FA63314-3EA6-49FA-95BF-AEE9DD9C81C4}" destId="{1FFE9330-23AB-474F-A4B0-A39C3DE2A92E}" srcOrd="0" destOrd="0" presId="urn:microsoft.com/office/officeart/2008/layout/HorizontalMultiLevelHierarchy"/>
    <dgm:cxn modelId="{CE501868-ACCE-434D-94F9-0F167C74B90B}" srcId="{17E9EAD3-75D9-46AA-B86B-0A7CB47B25F2}" destId="{271B69E5-AAED-477C-A0DE-8AB7669FAA77}" srcOrd="1" destOrd="0" parTransId="{19E466D8-4FA7-4372-8717-3982ACB1782F}" sibTransId="{93600011-4D19-4B73-9237-668DB06A1E9D}"/>
    <dgm:cxn modelId="{9637A628-2885-4899-9F5F-BBF9BBAA866D}" type="presOf" srcId="{8FA7FA80-A91C-4B4B-A2C4-87E4BA1BC56B}" destId="{DEA45237-1E18-4AE0-ADBE-5C75E2F1581E}" srcOrd="1" destOrd="0" presId="urn:microsoft.com/office/officeart/2008/layout/HorizontalMultiLevelHierarchy"/>
    <dgm:cxn modelId="{192D2067-2C60-4642-9506-4E19CEA85E61}" type="presOf" srcId="{19E466D8-4FA7-4372-8717-3982ACB1782F}" destId="{927CEBE5-2AA0-42A7-B78B-1787DEA6129F}" srcOrd="1" destOrd="0" presId="urn:microsoft.com/office/officeart/2008/layout/HorizontalMultiLevelHierarchy"/>
    <dgm:cxn modelId="{7CD2736D-4E91-490C-9886-CB72167943C1}" srcId="{C3234DE8-A42E-42C7-8E6E-B4383E32CC7D}" destId="{17E9EAD3-75D9-46AA-B86B-0A7CB47B25F2}" srcOrd="0" destOrd="0" parTransId="{1B868897-1DCB-4AA1-94B8-17E40C2C5BA8}" sibTransId="{22D58C28-5E7F-4E19-82A5-934383F8EFFF}"/>
    <dgm:cxn modelId="{A743AD1C-55BE-4DB4-8D5C-9883D00BAB8F}" type="presOf" srcId="{5FA63314-3EA6-49FA-95BF-AEE9DD9C81C4}" destId="{75DD09C1-B901-4BFA-8CAA-0D98F813A8E0}" srcOrd="1" destOrd="0" presId="urn:microsoft.com/office/officeart/2008/layout/HorizontalMultiLevelHierarchy"/>
    <dgm:cxn modelId="{CCF69EDF-A937-4859-BC38-4D3F6983BA36}" type="presOf" srcId="{81F3F51E-1550-4DCA-B418-1876783E2310}" destId="{F7149290-061B-4206-BE9D-E28633C4EC53}" srcOrd="0" destOrd="0" presId="urn:microsoft.com/office/officeart/2008/layout/HorizontalMultiLevelHierarchy"/>
    <dgm:cxn modelId="{A1D91B4E-5FCD-481C-A672-B35F271B1376}" srcId="{17E9EAD3-75D9-46AA-B86B-0A7CB47B25F2}" destId="{81F3F51E-1550-4DCA-B418-1876783E2310}" srcOrd="0" destOrd="0" parTransId="{8FA7FA80-A91C-4B4B-A2C4-87E4BA1BC56B}" sibTransId="{B535CB4E-4513-4808-BC28-9B09ABFF24CA}"/>
    <dgm:cxn modelId="{37E50E42-A561-4DDA-BADB-DE9B572CF305}" type="presOf" srcId="{8FA7FA80-A91C-4B4B-A2C4-87E4BA1BC56B}" destId="{EB85D2CE-46F8-4EA5-A14B-E28525CD36DC}" srcOrd="0" destOrd="0" presId="urn:microsoft.com/office/officeart/2008/layout/HorizontalMultiLevelHierarchy"/>
    <dgm:cxn modelId="{7349E6B8-2277-473B-9A8C-2C0703249227}" type="presOf" srcId="{19E466D8-4FA7-4372-8717-3982ACB1782F}" destId="{7BC5A671-36AF-41D7-977B-44575358DCC4}" srcOrd="0" destOrd="0" presId="urn:microsoft.com/office/officeart/2008/layout/HorizontalMultiLevelHierarchy"/>
    <dgm:cxn modelId="{780781D0-FB57-4DE9-A0C0-7194D8D9C248}" type="presParOf" srcId="{2BEAF4F9-B4B0-4912-9CE0-29C52FC101EB}" destId="{460C9047-0A84-4AF1-B2BF-E388AC94B7A0}" srcOrd="0" destOrd="0" presId="urn:microsoft.com/office/officeart/2008/layout/HorizontalMultiLevelHierarchy"/>
    <dgm:cxn modelId="{EDAAF7EE-8D88-453E-B7F3-2A445EAABE54}" type="presParOf" srcId="{460C9047-0A84-4AF1-B2BF-E388AC94B7A0}" destId="{EC3C2C33-D322-43AF-9DCB-0B20A6BA9A24}" srcOrd="0" destOrd="0" presId="urn:microsoft.com/office/officeart/2008/layout/HorizontalMultiLevelHierarchy"/>
    <dgm:cxn modelId="{E88BB88B-4938-49AC-8653-F2FAF8FEA109}" type="presParOf" srcId="{460C9047-0A84-4AF1-B2BF-E388AC94B7A0}" destId="{95295B08-8968-472A-B8C1-F73C9BA20F1B}" srcOrd="1" destOrd="0" presId="urn:microsoft.com/office/officeart/2008/layout/HorizontalMultiLevelHierarchy"/>
    <dgm:cxn modelId="{AACC6E4B-D0DE-4AFC-ACBF-5CC099EC6ED2}" type="presParOf" srcId="{95295B08-8968-472A-B8C1-F73C9BA20F1B}" destId="{EB85D2CE-46F8-4EA5-A14B-E28525CD36DC}" srcOrd="0" destOrd="0" presId="urn:microsoft.com/office/officeart/2008/layout/HorizontalMultiLevelHierarchy"/>
    <dgm:cxn modelId="{988EE3D2-BF87-4988-A405-C00B6004414A}" type="presParOf" srcId="{EB85D2CE-46F8-4EA5-A14B-E28525CD36DC}" destId="{DEA45237-1E18-4AE0-ADBE-5C75E2F1581E}" srcOrd="0" destOrd="0" presId="urn:microsoft.com/office/officeart/2008/layout/HorizontalMultiLevelHierarchy"/>
    <dgm:cxn modelId="{8E6F1EC0-D37A-49D6-A428-A0F4B2590A3F}" type="presParOf" srcId="{95295B08-8968-472A-B8C1-F73C9BA20F1B}" destId="{8068843F-B7B3-4DD4-A85A-7D1F8A498BDA}" srcOrd="1" destOrd="0" presId="urn:microsoft.com/office/officeart/2008/layout/HorizontalMultiLevelHierarchy"/>
    <dgm:cxn modelId="{EFB24A24-CD31-4FD3-9D9B-BB4CEBDECD38}" type="presParOf" srcId="{8068843F-B7B3-4DD4-A85A-7D1F8A498BDA}" destId="{F7149290-061B-4206-BE9D-E28633C4EC53}" srcOrd="0" destOrd="0" presId="urn:microsoft.com/office/officeart/2008/layout/HorizontalMultiLevelHierarchy"/>
    <dgm:cxn modelId="{85D180A4-89FF-4D83-84DB-8BDB9593B210}" type="presParOf" srcId="{8068843F-B7B3-4DD4-A85A-7D1F8A498BDA}" destId="{0C0BC775-29EB-4222-8953-E9C3581176FF}" srcOrd="1" destOrd="0" presId="urn:microsoft.com/office/officeart/2008/layout/HorizontalMultiLevelHierarchy"/>
    <dgm:cxn modelId="{B7B524EB-7889-4A0D-BB73-24AB94107523}" type="presParOf" srcId="{95295B08-8968-472A-B8C1-F73C9BA20F1B}" destId="{7BC5A671-36AF-41D7-977B-44575358DCC4}" srcOrd="2" destOrd="0" presId="urn:microsoft.com/office/officeart/2008/layout/HorizontalMultiLevelHierarchy"/>
    <dgm:cxn modelId="{7192EDA2-2177-4BA1-ADEC-F041ECB48ED0}" type="presParOf" srcId="{7BC5A671-36AF-41D7-977B-44575358DCC4}" destId="{927CEBE5-2AA0-42A7-B78B-1787DEA6129F}" srcOrd="0" destOrd="0" presId="urn:microsoft.com/office/officeart/2008/layout/HorizontalMultiLevelHierarchy"/>
    <dgm:cxn modelId="{1C4D3526-245F-4F5E-A37B-F95798A8F49E}" type="presParOf" srcId="{95295B08-8968-472A-B8C1-F73C9BA20F1B}" destId="{D352C776-B991-4B8B-89EE-EC3457279019}" srcOrd="3" destOrd="0" presId="urn:microsoft.com/office/officeart/2008/layout/HorizontalMultiLevelHierarchy"/>
    <dgm:cxn modelId="{93234D87-ECDA-4B13-BA2C-EB031BB6DBC3}" type="presParOf" srcId="{D352C776-B991-4B8B-89EE-EC3457279019}" destId="{9FBE05D0-F2E4-4A79-833C-5C09863D7626}" srcOrd="0" destOrd="0" presId="urn:microsoft.com/office/officeart/2008/layout/HorizontalMultiLevelHierarchy"/>
    <dgm:cxn modelId="{CAEA0154-EEAA-4654-A77D-C0E26E706AA8}" type="presParOf" srcId="{D352C776-B991-4B8B-89EE-EC3457279019}" destId="{BFF68D82-D4C3-4686-AEF3-A4F911FD2590}" srcOrd="1" destOrd="0" presId="urn:microsoft.com/office/officeart/2008/layout/HorizontalMultiLevelHierarchy"/>
    <dgm:cxn modelId="{141B467D-01D2-4E7A-9512-E581501466C7}" type="presParOf" srcId="{95295B08-8968-472A-B8C1-F73C9BA20F1B}" destId="{1FFE9330-23AB-474F-A4B0-A39C3DE2A92E}" srcOrd="4" destOrd="0" presId="urn:microsoft.com/office/officeart/2008/layout/HorizontalMultiLevelHierarchy"/>
    <dgm:cxn modelId="{AD6169B5-D1B7-4796-80D4-126E0F3261C7}" type="presParOf" srcId="{1FFE9330-23AB-474F-A4B0-A39C3DE2A92E}" destId="{75DD09C1-B901-4BFA-8CAA-0D98F813A8E0}" srcOrd="0" destOrd="0" presId="urn:microsoft.com/office/officeart/2008/layout/HorizontalMultiLevelHierarchy"/>
    <dgm:cxn modelId="{2FEB5A45-F72F-45D6-8431-57E29D217F00}" type="presParOf" srcId="{95295B08-8968-472A-B8C1-F73C9BA20F1B}" destId="{20C8D0A5-9C36-4D76-93B7-F822D8E8139A}" srcOrd="5" destOrd="0" presId="urn:microsoft.com/office/officeart/2008/layout/HorizontalMultiLevelHierarchy"/>
    <dgm:cxn modelId="{3CA61A36-5451-45DE-B138-CB79A4FC0CC8}" type="presParOf" srcId="{20C8D0A5-9C36-4D76-93B7-F822D8E8139A}" destId="{CA0642CE-41A5-4C60-BA09-9073A16B13BD}" srcOrd="0" destOrd="0" presId="urn:microsoft.com/office/officeart/2008/layout/HorizontalMultiLevelHierarchy"/>
    <dgm:cxn modelId="{59E07EA2-C128-4DBE-B8AD-DC9976D2DB9B}" type="presParOf" srcId="{20C8D0A5-9C36-4D76-93B7-F822D8E8139A}" destId="{3F9FEEB5-2557-4A1E-AB50-C9533D869500}" srcOrd="1" destOrd="0" presId="urn:microsoft.com/office/officeart/2008/layout/HorizontalMultiLevelHierarchy"/>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4BDCEC-8FEA-4E1D-AB47-8CDA61A589DE}"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8281C4E1-08B7-43E6-82E6-CFD8CBF0E74A}">
      <dgm:prSet custT="1"/>
      <dgm:spPr/>
      <dgm:t>
        <a:bodyPr/>
        <a:lstStyle/>
        <a:p>
          <a:pPr algn="ctr"/>
          <a:r>
            <a:rPr lang="en-CA" sz="2400" dirty="0"/>
            <a:t>Know your audience and their budget. With this knowledge, you can build your product or service to more accurately target that market. </a:t>
          </a:r>
          <a:endParaRPr lang="en-US" sz="2400" dirty="0"/>
        </a:p>
      </dgm:t>
    </dgm:pt>
    <dgm:pt modelId="{DC481926-6F2D-4F25-B9F3-08E246BF325D}" type="parTrans" cxnId="{B088BF3D-D3E3-4515-8D5F-4279B40401FE}">
      <dgm:prSet/>
      <dgm:spPr/>
      <dgm:t>
        <a:bodyPr/>
        <a:lstStyle/>
        <a:p>
          <a:endParaRPr lang="en-US"/>
        </a:p>
      </dgm:t>
    </dgm:pt>
    <dgm:pt modelId="{5F6B3E29-6785-414B-8BCE-BF654B9DECD6}" type="sibTrans" cxnId="{B088BF3D-D3E3-4515-8D5F-4279B40401FE}">
      <dgm:prSet/>
      <dgm:spPr/>
      <dgm:t>
        <a:bodyPr/>
        <a:lstStyle/>
        <a:p>
          <a:endParaRPr lang="en-US"/>
        </a:p>
      </dgm:t>
    </dgm:pt>
    <dgm:pt modelId="{47D7E76C-5D1D-4DC2-9A7C-31E73234BAF7}" type="pres">
      <dgm:prSet presAssocID="{1B4BDCEC-8FEA-4E1D-AB47-8CDA61A589DE}" presName="linear" presStyleCnt="0">
        <dgm:presLayoutVars>
          <dgm:animLvl val="lvl"/>
          <dgm:resizeHandles val="exact"/>
        </dgm:presLayoutVars>
      </dgm:prSet>
      <dgm:spPr/>
      <dgm:t>
        <a:bodyPr/>
        <a:lstStyle/>
        <a:p>
          <a:endParaRPr lang="en-US"/>
        </a:p>
      </dgm:t>
    </dgm:pt>
    <dgm:pt modelId="{D238E3E8-440C-42DB-933F-8520C8A445E2}" type="pres">
      <dgm:prSet presAssocID="{8281C4E1-08B7-43E6-82E6-CFD8CBF0E74A}" presName="parentText" presStyleLbl="node1" presStyleIdx="0" presStyleCnt="1" custLinFactNeighborY="-29016">
        <dgm:presLayoutVars>
          <dgm:chMax val="0"/>
          <dgm:bulletEnabled val="1"/>
        </dgm:presLayoutVars>
      </dgm:prSet>
      <dgm:spPr/>
      <dgm:t>
        <a:bodyPr/>
        <a:lstStyle/>
        <a:p>
          <a:endParaRPr lang="en-US"/>
        </a:p>
      </dgm:t>
    </dgm:pt>
  </dgm:ptLst>
  <dgm:cxnLst>
    <dgm:cxn modelId="{1B97C506-4EA1-4016-A577-B3394ECF92BF}" type="presOf" srcId="{1B4BDCEC-8FEA-4E1D-AB47-8CDA61A589DE}" destId="{47D7E76C-5D1D-4DC2-9A7C-31E73234BAF7}" srcOrd="0" destOrd="0" presId="urn:microsoft.com/office/officeart/2005/8/layout/vList2"/>
    <dgm:cxn modelId="{B1A8A298-D345-454E-B989-921FA6BFD93C}" type="presOf" srcId="{8281C4E1-08B7-43E6-82E6-CFD8CBF0E74A}" destId="{D238E3E8-440C-42DB-933F-8520C8A445E2}" srcOrd="0" destOrd="0" presId="urn:microsoft.com/office/officeart/2005/8/layout/vList2"/>
    <dgm:cxn modelId="{B088BF3D-D3E3-4515-8D5F-4279B40401FE}" srcId="{1B4BDCEC-8FEA-4E1D-AB47-8CDA61A589DE}" destId="{8281C4E1-08B7-43E6-82E6-CFD8CBF0E74A}" srcOrd="0" destOrd="0" parTransId="{DC481926-6F2D-4F25-B9F3-08E246BF325D}" sibTransId="{5F6B3E29-6785-414B-8BCE-BF654B9DECD6}"/>
    <dgm:cxn modelId="{2B103DB4-8265-47D5-BBBC-550900CFF54D}" type="presParOf" srcId="{47D7E76C-5D1D-4DC2-9A7C-31E73234BAF7}" destId="{D238E3E8-440C-42DB-933F-8520C8A445E2}"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58E39-0A70-459C-85F5-62EFD7013FF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E00231D-61F0-4B5A-A17C-655089DCC55E}">
      <dgm:prSet custT="1"/>
      <dgm:spPr/>
      <dgm:t>
        <a:bodyPr/>
        <a:lstStyle/>
        <a:p>
          <a:pPr algn="ctr"/>
          <a:r>
            <a:rPr lang="en-CA" sz="2400" dirty="0"/>
            <a:t>Where to start? </a:t>
          </a:r>
          <a:endParaRPr lang="en-US" sz="2400" dirty="0"/>
        </a:p>
      </dgm:t>
    </dgm:pt>
    <dgm:pt modelId="{8974980F-4944-4C9E-8411-1329D89C2925}" type="parTrans" cxnId="{3F729E30-5323-4909-8E75-E0DF02C657D4}">
      <dgm:prSet/>
      <dgm:spPr/>
      <dgm:t>
        <a:bodyPr/>
        <a:lstStyle/>
        <a:p>
          <a:endParaRPr lang="en-US"/>
        </a:p>
      </dgm:t>
    </dgm:pt>
    <dgm:pt modelId="{0E477FF2-655A-4817-8BE8-5B095866BAA7}" type="sibTrans" cxnId="{3F729E30-5323-4909-8E75-E0DF02C657D4}">
      <dgm:prSet/>
      <dgm:spPr/>
      <dgm:t>
        <a:bodyPr/>
        <a:lstStyle/>
        <a:p>
          <a:endParaRPr lang="en-US"/>
        </a:p>
      </dgm:t>
    </dgm:pt>
    <dgm:pt modelId="{5ADB32AA-5D6B-4524-883B-0FA1F6ECC9BE}" type="pres">
      <dgm:prSet presAssocID="{1A758E39-0A70-459C-85F5-62EFD7013FF9}" presName="linear" presStyleCnt="0">
        <dgm:presLayoutVars>
          <dgm:animLvl val="lvl"/>
          <dgm:resizeHandles val="exact"/>
        </dgm:presLayoutVars>
      </dgm:prSet>
      <dgm:spPr/>
      <dgm:t>
        <a:bodyPr/>
        <a:lstStyle/>
        <a:p>
          <a:endParaRPr lang="en-US"/>
        </a:p>
      </dgm:t>
    </dgm:pt>
    <dgm:pt modelId="{F97C6F3E-448B-4506-9DF1-CEEC6FE6296E}" type="pres">
      <dgm:prSet presAssocID="{5E00231D-61F0-4B5A-A17C-655089DCC55E}" presName="parentText" presStyleLbl="node1" presStyleIdx="0" presStyleCnt="1" custScaleY="167185">
        <dgm:presLayoutVars>
          <dgm:chMax val="0"/>
          <dgm:bulletEnabled val="1"/>
        </dgm:presLayoutVars>
      </dgm:prSet>
      <dgm:spPr/>
      <dgm:t>
        <a:bodyPr/>
        <a:lstStyle/>
        <a:p>
          <a:endParaRPr lang="en-US"/>
        </a:p>
      </dgm:t>
    </dgm:pt>
  </dgm:ptLst>
  <dgm:cxnLst>
    <dgm:cxn modelId="{E06A757E-833F-47EB-9916-C8B6D18AC352}" type="presOf" srcId="{5E00231D-61F0-4B5A-A17C-655089DCC55E}" destId="{F97C6F3E-448B-4506-9DF1-CEEC6FE6296E}" srcOrd="0" destOrd="0" presId="urn:microsoft.com/office/officeart/2005/8/layout/vList2"/>
    <dgm:cxn modelId="{BD7D3121-006F-419A-A2EC-72A73FED328B}" type="presOf" srcId="{1A758E39-0A70-459C-85F5-62EFD7013FF9}" destId="{5ADB32AA-5D6B-4524-883B-0FA1F6ECC9BE}" srcOrd="0" destOrd="0" presId="urn:microsoft.com/office/officeart/2005/8/layout/vList2"/>
    <dgm:cxn modelId="{3F729E30-5323-4909-8E75-E0DF02C657D4}" srcId="{1A758E39-0A70-459C-85F5-62EFD7013FF9}" destId="{5E00231D-61F0-4B5A-A17C-655089DCC55E}" srcOrd="0" destOrd="0" parTransId="{8974980F-4944-4C9E-8411-1329D89C2925}" sibTransId="{0E477FF2-655A-4817-8BE8-5B095866BAA7}"/>
    <dgm:cxn modelId="{7BD0B184-C5E3-443F-960D-1BA1F347CE35}" type="presParOf" srcId="{5ADB32AA-5D6B-4524-883B-0FA1F6ECC9BE}" destId="{F97C6F3E-448B-4506-9DF1-CEEC6FE6296E}"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E9330-23AB-474F-A4B0-A39C3DE2A92E}">
      <dsp:nvSpPr>
        <dsp:cNvPr id="0" name=""/>
        <dsp:cNvSpPr/>
      </dsp:nvSpPr>
      <dsp:spPr>
        <a:xfrm>
          <a:off x="1513988" y="1267366"/>
          <a:ext cx="315929" cy="601999"/>
        </a:xfrm>
        <a:custGeom>
          <a:avLst/>
          <a:gdLst/>
          <a:ahLst/>
          <a:cxnLst/>
          <a:rect l="0" t="0" r="0" b="0"/>
          <a:pathLst>
            <a:path>
              <a:moveTo>
                <a:pt x="0" y="0"/>
              </a:moveTo>
              <a:lnTo>
                <a:pt x="157964" y="0"/>
              </a:lnTo>
              <a:lnTo>
                <a:pt x="157964" y="601999"/>
              </a:lnTo>
              <a:lnTo>
                <a:pt x="315929" y="60199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54956" y="1551369"/>
        <a:ext cx="33993" cy="33993"/>
      </dsp:txXfrm>
    </dsp:sp>
    <dsp:sp modelId="{7BC5A671-36AF-41D7-977B-44575358DCC4}">
      <dsp:nvSpPr>
        <dsp:cNvPr id="0" name=""/>
        <dsp:cNvSpPr/>
      </dsp:nvSpPr>
      <dsp:spPr>
        <a:xfrm>
          <a:off x="1513988" y="1221646"/>
          <a:ext cx="315929" cy="91440"/>
        </a:xfrm>
        <a:custGeom>
          <a:avLst/>
          <a:gdLst/>
          <a:ahLst/>
          <a:cxnLst/>
          <a:rect l="0" t="0" r="0" b="0"/>
          <a:pathLst>
            <a:path>
              <a:moveTo>
                <a:pt x="0" y="45720"/>
              </a:moveTo>
              <a:lnTo>
                <a:pt x="315929" y="4572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64054" y="1259468"/>
        <a:ext cx="15796" cy="15796"/>
      </dsp:txXfrm>
    </dsp:sp>
    <dsp:sp modelId="{EB85D2CE-46F8-4EA5-A14B-E28525CD36DC}">
      <dsp:nvSpPr>
        <dsp:cNvPr id="0" name=""/>
        <dsp:cNvSpPr/>
      </dsp:nvSpPr>
      <dsp:spPr>
        <a:xfrm>
          <a:off x="1513988" y="665367"/>
          <a:ext cx="315929" cy="601999"/>
        </a:xfrm>
        <a:custGeom>
          <a:avLst/>
          <a:gdLst/>
          <a:ahLst/>
          <a:cxnLst/>
          <a:rect l="0" t="0" r="0" b="0"/>
          <a:pathLst>
            <a:path>
              <a:moveTo>
                <a:pt x="0" y="601999"/>
              </a:moveTo>
              <a:lnTo>
                <a:pt x="157964" y="601999"/>
              </a:lnTo>
              <a:lnTo>
                <a:pt x="157964" y="0"/>
              </a:lnTo>
              <a:lnTo>
                <a:pt x="315929"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54956" y="949370"/>
        <a:ext cx="33993" cy="33993"/>
      </dsp:txXfrm>
    </dsp:sp>
    <dsp:sp modelId="{EC3C2C33-D322-43AF-9DCB-0B20A6BA9A24}">
      <dsp:nvSpPr>
        <dsp:cNvPr id="0" name=""/>
        <dsp:cNvSpPr/>
      </dsp:nvSpPr>
      <dsp:spPr>
        <a:xfrm rot="16200000">
          <a:off x="5822" y="1026566"/>
          <a:ext cx="2534733" cy="4815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a:t>COST</a:t>
          </a:r>
        </a:p>
      </dsp:txBody>
      <dsp:txXfrm>
        <a:off x="5822" y="1026566"/>
        <a:ext cx="2534733" cy="481599"/>
      </dsp:txXfrm>
    </dsp:sp>
    <dsp:sp modelId="{F7149290-061B-4206-BE9D-E28633C4EC53}">
      <dsp:nvSpPr>
        <dsp:cNvPr id="0" name=""/>
        <dsp:cNvSpPr/>
      </dsp:nvSpPr>
      <dsp:spPr>
        <a:xfrm>
          <a:off x="1829917" y="424567"/>
          <a:ext cx="1579645" cy="4815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a:t>Overhead</a:t>
          </a:r>
        </a:p>
      </dsp:txBody>
      <dsp:txXfrm>
        <a:off x="1829917" y="424567"/>
        <a:ext cx="1579645" cy="481599"/>
      </dsp:txXfrm>
    </dsp:sp>
    <dsp:sp modelId="{9FBE05D0-F2E4-4A79-833C-5C09863D7626}">
      <dsp:nvSpPr>
        <dsp:cNvPr id="0" name=""/>
        <dsp:cNvSpPr/>
      </dsp:nvSpPr>
      <dsp:spPr>
        <a:xfrm>
          <a:off x="1829917" y="1026566"/>
          <a:ext cx="1579645" cy="4815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a:t>Materials</a:t>
          </a:r>
        </a:p>
      </dsp:txBody>
      <dsp:txXfrm>
        <a:off x="1829917" y="1026566"/>
        <a:ext cx="1579645" cy="481599"/>
      </dsp:txXfrm>
    </dsp:sp>
    <dsp:sp modelId="{CA0642CE-41A5-4C60-BA09-9073A16B13BD}">
      <dsp:nvSpPr>
        <dsp:cNvPr id="0" name=""/>
        <dsp:cNvSpPr/>
      </dsp:nvSpPr>
      <dsp:spPr>
        <a:xfrm>
          <a:off x="1829917" y="1628565"/>
          <a:ext cx="1579645" cy="4815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err="1"/>
            <a:t>Labour</a:t>
          </a:r>
          <a:endParaRPr lang="en-US" sz="2800" kern="1200" dirty="0"/>
        </a:p>
      </dsp:txBody>
      <dsp:txXfrm>
        <a:off x="1829917" y="1628565"/>
        <a:ext cx="1579645" cy="481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8E3E8-440C-42DB-933F-8520C8A445E2}">
      <dsp:nvSpPr>
        <dsp:cNvPr id="0" name=""/>
        <dsp:cNvSpPr/>
      </dsp:nvSpPr>
      <dsp:spPr>
        <a:xfrm>
          <a:off x="0" y="0"/>
          <a:ext cx="5415499" cy="164037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CA" sz="2400" kern="1200" dirty="0"/>
            <a:t>Know your audience and their budget. With this knowledge, you can build your product or service to more accurately target that market. </a:t>
          </a:r>
          <a:endParaRPr lang="en-US" sz="2400" kern="1200" dirty="0"/>
        </a:p>
      </dsp:txBody>
      <dsp:txXfrm>
        <a:off x="80077" y="80077"/>
        <a:ext cx="5255345" cy="14802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C6F3E-448B-4506-9DF1-CEEC6FE6296E}">
      <dsp:nvSpPr>
        <dsp:cNvPr id="0" name=""/>
        <dsp:cNvSpPr/>
      </dsp:nvSpPr>
      <dsp:spPr>
        <a:xfrm>
          <a:off x="0" y="116326"/>
          <a:ext cx="2310521" cy="4689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CA" sz="2400" kern="1200" dirty="0"/>
            <a:t>Where to start? </a:t>
          </a:r>
          <a:endParaRPr lang="en-US" sz="2400" kern="1200" dirty="0"/>
        </a:p>
      </dsp:txBody>
      <dsp:txXfrm>
        <a:off x="22895" y="139221"/>
        <a:ext cx="2264731" cy="423207"/>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A64767-C2AE-442D-BCF2-4D4B093E8E7C}" type="datetimeFigureOut">
              <a:rPr lang="en-CA" smtClean="0"/>
              <a:t>2020-09-16</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1BF39-B44E-4E84-956D-0BD6B09B41DB}" type="slidenum">
              <a:rPr lang="en-CA" smtClean="0"/>
              <a:t>‹#›</a:t>
            </a:fld>
            <a:endParaRPr lang="en-CA"/>
          </a:p>
        </p:txBody>
      </p:sp>
    </p:spTree>
    <p:extLst>
      <p:ext uri="{BB962C8B-B14F-4D97-AF65-F5344CB8AC3E}">
        <p14:creationId xmlns:p14="http://schemas.microsoft.com/office/powerpoint/2010/main" val="3704894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7893C85-EB2E-4318-901C-A3AB50D25613}" type="slidenum">
              <a:rPr lang="en-US" altLang="en-US" smtClean="0">
                <a:latin typeface="Arial" panose="020B0604020202020204" pitchFamily="34" charset="0"/>
              </a:rPr>
              <a:pPr>
                <a:spcBef>
                  <a:spcPct val="0"/>
                </a:spcBef>
              </a:pPr>
              <a:t>1</a:t>
            </a:fld>
            <a:endParaRPr lang="en-US" altLang="en-US">
              <a:latin typeface="Arial" panose="020B0604020202020204" pitchFamily="34" charset="0"/>
            </a:endParaRPr>
          </a:p>
        </p:txBody>
      </p:sp>
    </p:spTree>
    <p:extLst>
      <p:ext uri="{BB962C8B-B14F-4D97-AF65-F5344CB8AC3E}">
        <p14:creationId xmlns:p14="http://schemas.microsoft.com/office/powerpoint/2010/main" val="2068831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65C08-B70F-4807-9431-F6AE7FD285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D3576D-2BB3-4DCF-89F1-4ED052A2B7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594E51E-0C04-4870-9428-E6564CD46409}"/>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5" name="Footer Placeholder 4">
            <a:extLst>
              <a:ext uri="{FF2B5EF4-FFF2-40B4-BE49-F238E27FC236}">
                <a16:creationId xmlns:a16="http://schemas.microsoft.com/office/drawing/2014/main" id="{1C800150-B4C5-4E23-9CD8-D53B0A3B0A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C5628E-D061-4C52-A59D-A4EDB962370C}"/>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254677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4E2C-0FCC-4B32-A3B6-F64F8C6D3D8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B665568-5460-49C1-AE71-0D904C4C64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7541C-C51C-493C-8C80-463D2D9AAD7E}"/>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5" name="Footer Placeholder 4">
            <a:extLst>
              <a:ext uri="{FF2B5EF4-FFF2-40B4-BE49-F238E27FC236}">
                <a16:creationId xmlns:a16="http://schemas.microsoft.com/office/drawing/2014/main" id="{DD1214EA-9C46-4E6E-A558-E649314ED4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7754D2-F431-4B02-9559-69C7AB588849}"/>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3369758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0C05-6151-464E-9801-97780CAD6F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9034008-6097-4F00-872A-717B864BAF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9B8120-9B56-46BF-A96D-99ABC39F298E}"/>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5" name="Footer Placeholder 4">
            <a:extLst>
              <a:ext uri="{FF2B5EF4-FFF2-40B4-BE49-F238E27FC236}">
                <a16:creationId xmlns:a16="http://schemas.microsoft.com/office/drawing/2014/main" id="{CB447614-F993-4509-8D5D-4E850C247A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0715C6-C8B1-425B-B376-B4D106950E77}"/>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3625243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E129A-239C-4409-B91F-41AAB2B0BD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893E9F-F04D-4A8C-B172-DBCE3FF2FD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4D0568-9B5F-4F43-A951-7C518FDAB7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772AB3A-3375-4ABF-85A7-32051400C081}"/>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6" name="Footer Placeholder 5">
            <a:extLst>
              <a:ext uri="{FF2B5EF4-FFF2-40B4-BE49-F238E27FC236}">
                <a16:creationId xmlns:a16="http://schemas.microsoft.com/office/drawing/2014/main" id="{0EA23B01-DF06-44D3-9F29-85DEF25C4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6B9DB8-7B49-41DB-B2C0-028A2104A036}"/>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2960433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8147-A9AD-4931-90F4-FFBE53415CC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7823AC-6DA0-40F0-9409-7B3224737D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42DEE0-AC5B-432C-8409-42C844133B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71263D-29CD-4B98-BF58-2B2A7B9C25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CE8ACC-9295-4522-9D98-EDE06B05DF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CED8BC-1655-4D2D-8F34-AC329CB3CA05}"/>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8" name="Footer Placeholder 7">
            <a:extLst>
              <a:ext uri="{FF2B5EF4-FFF2-40B4-BE49-F238E27FC236}">
                <a16:creationId xmlns:a16="http://schemas.microsoft.com/office/drawing/2014/main" id="{889499B9-0CE5-4358-9BF4-E0D78D961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374691-B899-4622-AAF3-D7C34E5A8D4A}"/>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2881173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094EE-08CE-49D9-AB77-CF388E9062C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0C0B74C-49A0-44C7-9996-10EBBB1F6077}"/>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4" name="Footer Placeholder 3">
            <a:extLst>
              <a:ext uri="{FF2B5EF4-FFF2-40B4-BE49-F238E27FC236}">
                <a16:creationId xmlns:a16="http://schemas.microsoft.com/office/drawing/2014/main" id="{050A781D-7C83-4B1F-B0D5-76E7870F6B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3C8CB01-65E6-48CF-A6BB-C4EA30112B39}"/>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186197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0AC492-35EF-4DD1-8765-0A88B25649B9}"/>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3" name="Footer Placeholder 2">
            <a:extLst>
              <a:ext uri="{FF2B5EF4-FFF2-40B4-BE49-F238E27FC236}">
                <a16:creationId xmlns:a16="http://schemas.microsoft.com/office/drawing/2014/main" id="{4013F769-4094-4C6B-BFE7-B2F00CF9F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FF79FE-01A9-43A6-AD09-BDA9D291D3CF}"/>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1365337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62DFD-E041-4278-9210-094E7E787B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D0684ED-6826-4ED5-90F7-6C05DE5F9E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CB7ECFF-55A3-4891-BC20-8DD74055AD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7F0AAD-7F8B-4B24-8B9E-71522EDD90BD}"/>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6" name="Footer Placeholder 5">
            <a:extLst>
              <a:ext uri="{FF2B5EF4-FFF2-40B4-BE49-F238E27FC236}">
                <a16:creationId xmlns:a16="http://schemas.microsoft.com/office/drawing/2014/main" id="{CD8CEA12-7B08-43FF-A8E8-5D1050F649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C6BBDB-E808-4E3E-A7FC-CCDBCAD1F8D4}"/>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3084448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893D0-60FE-48D3-8A6C-0396734083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50B38BE-05C3-4286-A28E-9BD8AA9029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A93F569-9D53-40A8-AD5A-E0ED2CD18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CCB49F-8B64-45F9-B44D-80268621E66F}"/>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6" name="Footer Placeholder 5">
            <a:extLst>
              <a:ext uri="{FF2B5EF4-FFF2-40B4-BE49-F238E27FC236}">
                <a16:creationId xmlns:a16="http://schemas.microsoft.com/office/drawing/2014/main" id="{567968DE-D88F-4C24-A372-FD0B4230BC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5ED369-9B40-455D-A307-153915C11CFE}"/>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4014950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759F-E3F7-43BD-9EA3-486D4763470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E426B6B-E1B7-4BAD-9E00-A4965FB118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F28886-8C10-49CC-B062-CE6A00A5DB30}"/>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5" name="Footer Placeholder 4">
            <a:extLst>
              <a:ext uri="{FF2B5EF4-FFF2-40B4-BE49-F238E27FC236}">
                <a16:creationId xmlns:a16="http://schemas.microsoft.com/office/drawing/2014/main" id="{AD78E51C-CA3A-4DE9-85D8-F3EFA82F33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C7074A-C84F-4406-ABBD-F459CE0C7E6C}"/>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78528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17474D-397A-44DA-8FC2-D2FCCF966F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0955685-E770-4F5A-B87A-864FBD2C6B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7D4D86-0E65-4A7B-B0AA-6DFBB8F0327D}"/>
              </a:ext>
            </a:extLst>
          </p:cNvPr>
          <p:cNvSpPr>
            <a:spLocks noGrp="1"/>
          </p:cNvSpPr>
          <p:nvPr>
            <p:ph type="dt" sz="half" idx="10"/>
          </p:nvPr>
        </p:nvSpPr>
        <p:spPr/>
        <p:txBody>
          <a:bodyPr/>
          <a:lstStyle/>
          <a:p>
            <a:fld id="{E960ABA9-6B8E-4BF5-ADE7-09DA91CB529D}" type="datetimeFigureOut">
              <a:rPr lang="en-US" smtClean="0"/>
              <a:t>9/16/2020</a:t>
            </a:fld>
            <a:endParaRPr lang="en-US"/>
          </a:p>
        </p:txBody>
      </p:sp>
      <p:sp>
        <p:nvSpPr>
          <p:cNvPr id="5" name="Footer Placeholder 4">
            <a:extLst>
              <a:ext uri="{FF2B5EF4-FFF2-40B4-BE49-F238E27FC236}">
                <a16:creationId xmlns:a16="http://schemas.microsoft.com/office/drawing/2014/main" id="{D24F9AB8-671B-4F51-8B66-CC4C2A09D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73745F-4E7C-4ED9-AE20-2BBF3C098223}"/>
              </a:ext>
            </a:extLst>
          </p:cNvPr>
          <p:cNvSpPr>
            <a:spLocks noGrp="1"/>
          </p:cNvSpPr>
          <p:nvPr>
            <p:ph type="sldNum" sz="quarter" idx="12"/>
          </p:nvPr>
        </p:nvSpPr>
        <p:spPr/>
        <p:txBody>
          <a:bodyPr/>
          <a:lstStyle/>
          <a:p>
            <a:fld id="{81510980-963E-4048-978D-43056438B75E}" type="slidenum">
              <a:rPr lang="en-US" smtClean="0"/>
              <a:t>‹#›</a:t>
            </a:fld>
            <a:endParaRPr lang="en-US"/>
          </a:p>
        </p:txBody>
      </p:sp>
    </p:spTree>
    <p:extLst>
      <p:ext uri="{BB962C8B-B14F-4D97-AF65-F5344CB8AC3E}">
        <p14:creationId xmlns:p14="http://schemas.microsoft.com/office/powerpoint/2010/main" val="704483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701E3C-44B6-4C63-B6CA-B42327EC12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493E849-4228-4AA9-BA54-398BF49FAE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B7AF7A-2B8B-4341-802D-0340C83932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0ABA9-6B8E-4BF5-ADE7-09DA91CB529D}" type="datetimeFigureOut">
              <a:rPr lang="en-US" smtClean="0"/>
              <a:t>9/16/2020</a:t>
            </a:fld>
            <a:endParaRPr lang="en-US"/>
          </a:p>
        </p:txBody>
      </p:sp>
      <p:sp>
        <p:nvSpPr>
          <p:cNvPr id="5" name="Footer Placeholder 4">
            <a:extLst>
              <a:ext uri="{FF2B5EF4-FFF2-40B4-BE49-F238E27FC236}">
                <a16:creationId xmlns:a16="http://schemas.microsoft.com/office/drawing/2014/main" id="{7051241C-3A26-4D79-9619-B8F18D5858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86B1B91-649E-4D43-87D0-E619AB4BCD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10980-963E-4048-978D-43056438B75E}" type="slidenum">
              <a:rPr lang="en-US" smtClean="0"/>
              <a:t>‹#›</a:t>
            </a:fld>
            <a:endParaRPr lang="en-US"/>
          </a:p>
        </p:txBody>
      </p:sp>
    </p:spTree>
    <p:extLst>
      <p:ext uri="{BB962C8B-B14F-4D97-AF65-F5344CB8AC3E}">
        <p14:creationId xmlns:p14="http://schemas.microsoft.com/office/powerpoint/2010/main" val="893162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21.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 Target="slide2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slide" Target="slide21.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 Target="slide1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7.pn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slide" Target="slide24.xml"/><Relationship Id="rId1" Type="http://schemas.openxmlformats.org/officeDocument/2006/relationships/slideLayout" Target="../slideLayouts/slideLayout2.xml"/><Relationship Id="rId5" Type="http://schemas.openxmlformats.org/officeDocument/2006/relationships/slide" Target="slide23.xml"/><Relationship Id="rId4" Type="http://schemas.openxmlformats.org/officeDocument/2006/relationships/slide" Target="slide26.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 Target="slide1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7.xml"/><Relationship Id="rId7" Type="http://schemas.openxmlformats.org/officeDocument/2006/relationships/diagramLayout" Target="../diagrams/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Data" Target="../diagrams/data2.xml"/><Relationship Id="rId5" Type="http://schemas.openxmlformats.org/officeDocument/2006/relationships/image" Target="../media/image20.svg"/><Relationship Id="rId10" Type="http://schemas.microsoft.com/office/2007/relationships/diagramDrawing" Target="../diagrams/drawing2.xml"/><Relationship Id="rId4" Type="http://schemas.openxmlformats.org/officeDocument/2006/relationships/image" Target="../media/image19.png"/><Relationship Id="rId9" Type="http://schemas.openxmlformats.org/officeDocument/2006/relationships/diagramColors" Target="../diagrams/colors2.xml"/></Relationships>
</file>

<file path=ppt/slides/_rels/slide15.xml.rels><?xml version="1.0" encoding="UTF-8" standalone="yes"?>
<Relationships xmlns="http://schemas.openxmlformats.org/package/2006/relationships"><Relationship Id="rId3" Type="http://schemas.openxmlformats.org/officeDocument/2006/relationships/slide" Target="slide29.xml"/><Relationship Id="rId2" Type="http://schemas.openxmlformats.org/officeDocument/2006/relationships/slide" Target="slide28.xml"/><Relationship Id="rId1" Type="http://schemas.openxmlformats.org/officeDocument/2006/relationships/slideLayout" Target="../slideLayouts/slideLayout6.xml"/><Relationship Id="rId5" Type="http://schemas.openxmlformats.org/officeDocument/2006/relationships/slide" Target="slide30.xml"/><Relationship Id="rId4" Type="http://schemas.openxmlformats.org/officeDocument/2006/relationships/slide" Target="slide2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 Target="slide1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6.xml"/><Relationship Id="rId7" Type="http://schemas.openxmlformats.org/officeDocument/2006/relationships/diagramLayout" Target="../diagrams/layout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Data" Target="../diagrams/data3.xml"/><Relationship Id="rId5" Type="http://schemas.openxmlformats.org/officeDocument/2006/relationships/image" Target="../media/image20.svg"/><Relationship Id="rId10" Type="http://schemas.microsoft.com/office/2007/relationships/diagramDrawing" Target="../diagrams/drawing3.xml"/><Relationship Id="rId4" Type="http://schemas.openxmlformats.org/officeDocument/2006/relationships/image" Target="../media/image19.png"/><Relationship Id="rId9" Type="http://schemas.openxmlformats.org/officeDocument/2006/relationships/diagramColors" Target="../diagrams/colors3.xml"/></Relationships>
</file>

<file path=ppt/slides/_rels/slide18.xml.rels><?xml version="1.0" encoding="UTF-8" standalone="yes"?>
<Relationships xmlns="http://schemas.openxmlformats.org/package/2006/relationships"><Relationship Id="rId3" Type="http://schemas.openxmlformats.org/officeDocument/2006/relationships/slide" Target="slide33.xml"/><Relationship Id="rId2" Type="http://schemas.openxmlformats.org/officeDocument/2006/relationships/slide" Target="slide32.xml"/><Relationship Id="rId1" Type="http://schemas.openxmlformats.org/officeDocument/2006/relationships/slideLayout" Target="../slideLayouts/slideLayout6.xml"/><Relationship Id="rId5" Type="http://schemas.openxmlformats.org/officeDocument/2006/relationships/slide" Target="slide34.xml"/><Relationship Id="rId4" Type="http://schemas.openxmlformats.org/officeDocument/2006/relationships/slide" Target="slide31.xml"/></Relationships>
</file>

<file path=ppt/slides/_rels/slide19.xml.rels><?xml version="1.0" encoding="UTF-8" standalone="yes"?>
<Relationships xmlns="http://schemas.openxmlformats.org/package/2006/relationships"><Relationship Id="rId3" Type="http://schemas.openxmlformats.org/officeDocument/2006/relationships/slide" Target="slide35.xml"/><Relationship Id="rId2" Type="http://schemas.openxmlformats.org/officeDocument/2006/relationships/slide" Target="slide36.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slide" Target="slide37.xml"/><Relationship Id="rId2" Type="http://schemas.openxmlformats.org/officeDocument/2006/relationships/slide" Target="slide3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slide" Target="slide2.xml"/><Relationship Id="rId1" Type="http://schemas.openxmlformats.org/officeDocument/2006/relationships/slideLayout" Target="../slideLayouts/slideLayout6.xml"/><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47814" y="299289"/>
            <a:ext cx="9120187" cy="1600200"/>
          </a:xfrm>
        </p:spPr>
        <p:txBody>
          <a:bodyPr>
            <a:noAutofit/>
          </a:bodyPr>
          <a:lstStyle/>
          <a:p>
            <a:pPr eaLnBrk="1" hangingPunct="1">
              <a:defRPr/>
            </a:pPr>
            <a:r>
              <a:rPr lang="en-US" b="1" dirty="0">
                <a:latin typeface="Cooper Black" panose="0208090404030B020404" pitchFamily="18" charset="0"/>
                <a:cs typeface="Arial" panose="020B0604020202020204" pitchFamily="34" charset="0"/>
              </a:rPr>
              <a:t>Entrepreneur</a:t>
            </a:r>
            <a:br>
              <a:rPr lang="en-US" b="1" dirty="0">
                <a:latin typeface="Cooper Black" panose="0208090404030B020404" pitchFamily="18" charset="0"/>
                <a:cs typeface="Arial" panose="020B0604020202020204" pitchFamily="34" charset="0"/>
              </a:rPr>
            </a:br>
            <a:r>
              <a:rPr lang="en-US" b="1" dirty="0">
                <a:latin typeface="Cooper Black" panose="0208090404030B020404" pitchFamily="18" charset="0"/>
                <a:cs typeface="Arial" panose="020B0604020202020204" pitchFamily="34" charset="0"/>
              </a:rPr>
              <a:t>Local Learning Centers</a:t>
            </a:r>
            <a:endParaRPr lang="en-US" b="1" i="1" dirty="0">
              <a:latin typeface="Cooper Black" panose="0208090404030B020404" pitchFamily="18" charset="0"/>
              <a:cs typeface="Arial" panose="020B0604020202020204" pitchFamily="34" charset="0"/>
            </a:endParaRPr>
          </a:p>
        </p:txBody>
      </p:sp>
      <p:sp>
        <p:nvSpPr>
          <p:cNvPr id="3" name="Rectangle 2"/>
          <p:cNvSpPr txBox="1">
            <a:spLocks noChangeArrowheads="1"/>
          </p:cNvSpPr>
          <p:nvPr/>
        </p:nvSpPr>
        <p:spPr bwMode="auto">
          <a:xfrm>
            <a:off x="6477000" y="4038600"/>
            <a:ext cx="1524000" cy="838200"/>
          </a:xfrm>
          <a:prstGeom prst="rect">
            <a:avLst/>
          </a:prstGeom>
          <a:noFill/>
          <a:ln w="9525">
            <a:noFill/>
            <a:miter lim="800000"/>
            <a:headEnd/>
            <a:tailEnd/>
          </a:ln>
          <a:effectLst/>
        </p:spPr>
        <p:txBody>
          <a:bodyPr anchor="ctr"/>
          <a:lstStyle/>
          <a:p>
            <a:pPr algn="ctr" eaLnBrk="1" hangingPunct="1">
              <a:defRPr/>
            </a:pPr>
            <a:endParaRPr lang="en-US" sz="2800" b="1" kern="0" dirty="0">
              <a:solidFill>
                <a:schemeClr val="tx2"/>
              </a:solidFill>
              <a:effectLst>
                <a:outerShdw blurRad="38100" dist="38100" dir="2700000" algn="tl">
                  <a:srgbClr val="000000"/>
                </a:outerShdw>
              </a:effectLst>
              <a:latin typeface="+mj-lt"/>
              <a:ea typeface="+mj-ea"/>
              <a:cs typeface="+mj-cs"/>
            </a:endParaRPr>
          </a:p>
        </p:txBody>
      </p:sp>
      <p:pic>
        <p:nvPicPr>
          <p:cNvPr id="614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1001" y="2444552"/>
            <a:ext cx="6297827" cy="157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71462" y="2682839"/>
            <a:ext cx="2939921" cy="2885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5029200" y="4561057"/>
            <a:ext cx="5334000" cy="1904245"/>
          </a:xfrm>
          <a:prstGeom prst="rect">
            <a:avLst/>
          </a:prstGeom>
        </p:spPr>
      </p:pic>
    </p:spTree>
    <p:extLst>
      <p:ext uri="{BB962C8B-B14F-4D97-AF65-F5344CB8AC3E}">
        <p14:creationId xmlns:p14="http://schemas.microsoft.com/office/powerpoint/2010/main" val="7684999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3F077-40B2-41CE-BD1B-6882EDAFADE7}"/>
              </a:ext>
            </a:extLst>
          </p:cNvPr>
          <p:cNvSpPr>
            <a:spLocks noGrp="1"/>
          </p:cNvSpPr>
          <p:nvPr>
            <p:ph type="ctrTitle"/>
          </p:nvPr>
        </p:nvSpPr>
        <p:spPr>
          <a:xfrm>
            <a:off x="1524000" y="2266786"/>
            <a:ext cx="9144000" cy="2387600"/>
          </a:xfrm>
        </p:spPr>
        <p:txBody>
          <a:bodyPr>
            <a:normAutofit fontScale="90000"/>
          </a:bodyPr>
          <a:lstStyle/>
          <a:p>
            <a:pPr fontAlgn="base"/>
            <a:r>
              <a:rPr lang="en-CA" sz="6700" b="1" cap="all" dirty="0">
                <a:latin typeface="Arial" panose="020B0604020202020204" pitchFamily="34" charset="0"/>
                <a:cs typeface="Arial" panose="020B0604020202020204" pitchFamily="34" charset="0"/>
              </a:rPr>
              <a:t>Seminar </a:t>
            </a:r>
            <a:r>
              <a:rPr lang="en-CA" sz="6700" b="1" cap="all" dirty="0">
                <a:latin typeface="Arial" panose="020B0604020202020204" pitchFamily="34" charset="0"/>
                <a:cs typeface="Arial" panose="020B0604020202020204" pitchFamily="34" charset="0"/>
              </a:rPr>
              <a:t>8</a:t>
            </a:r>
            <a:r>
              <a:rPr lang="en-CA" sz="6700" b="1" cap="all" dirty="0" smtClean="0">
                <a:latin typeface="Arial" panose="020B0604020202020204" pitchFamily="34" charset="0"/>
                <a:cs typeface="Arial" panose="020B0604020202020204" pitchFamily="34" charset="0"/>
              </a:rPr>
              <a:t>:</a:t>
            </a:r>
            <a:r>
              <a:rPr lang="en-CA" sz="6700" b="1" cap="all" dirty="0">
                <a:latin typeface="Arial" panose="020B0604020202020204" pitchFamily="34" charset="0"/>
                <a:cs typeface="Arial" panose="020B0604020202020204" pitchFamily="34" charset="0"/>
              </a:rPr>
              <a:t/>
            </a:r>
            <a:br>
              <a:rPr lang="en-CA" sz="6700" b="1" cap="all" dirty="0">
                <a:latin typeface="Arial" panose="020B0604020202020204" pitchFamily="34" charset="0"/>
                <a:cs typeface="Arial" panose="020B0604020202020204" pitchFamily="34" charset="0"/>
              </a:rPr>
            </a:br>
            <a:r>
              <a:rPr lang="en-CA" sz="6700" b="1" cap="all" dirty="0">
                <a:latin typeface="Arial" panose="020B0604020202020204" pitchFamily="34" charset="0"/>
                <a:cs typeface="Arial" panose="020B0604020202020204" pitchFamily="34" charset="0"/>
              </a:rPr>
              <a:t>CONSIDERATIONS IN  </a:t>
            </a:r>
            <a:br>
              <a:rPr lang="en-CA" sz="6700" b="1" cap="all" dirty="0">
                <a:latin typeface="Arial" panose="020B0604020202020204" pitchFamily="34" charset="0"/>
                <a:cs typeface="Arial" panose="020B0604020202020204" pitchFamily="34" charset="0"/>
              </a:rPr>
            </a:br>
            <a:r>
              <a:rPr lang="en-CA" sz="6700" b="1" cap="all" dirty="0">
                <a:latin typeface="Arial" panose="020B0604020202020204" pitchFamily="34" charset="0"/>
                <a:cs typeface="Arial" panose="020B0604020202020204" pitchFamily="34" charset="0"/>
              </a:rPr>
              <a:t>SETTING YOUR PRICES </a:t>
            </a:r>
            <a:r>
              <a:rPr lang="en-CA" sz="8000" b="1" cap="all" dirty="0">
                <a:latin typeface="+mn-lt"/>
              </a:rPr>
              <a:t> </a:t>
            </a:r>
            <a:r>
              <a:rPr lang="en-CA" cap="all" dirty="0"/>
              <a:t/>
            </a:r>
            <a:br>
              <a:rPr lang="en-CA" cap="all" dirty="0"/>
            </a:br>
            <a:endParaRPr lang="en-US" dirty="0"/>
          </a:p>
        </p:txBody>
      </p:sp>
      <p:sp>
        <p:nvSpPr>
          <p:cNvPr id="3" name="Subtitle 2">
            <a:extLst>
              <a:ext uri="{FF2B5EF4-FFF2-40B4-BE49-F238E27FC236}">
                <a16:creationId xmlns:a16="http://schemas.microsoft.com/office/drawing/2014/main" id="{3E49DE6F-5972-45C6-924A-ED5415532A0C}"/>
              </a:ext>
            </a:extLst>
          </p:cNvPr>
          <p:cNvSpPr>
            <a:spLocks noGrp="1"/>
          </p:cNvSpPr>
          <p:nvPr>
            <p:ph type="subTitle" idx="1"/>
          </p:nvPr>
        </p:nvSpPr>
        <p:spPr>
          <a:xfrm>
            <a:off x="1524000" y="3907662"/>
            <a:ext cx="9144000" cy="1655762"/>
          </a:xfrm>
        </p:spPr>
        <p:txBody>
          <a:bodyPr>
            <a:noAutofit/>
          </a:bodyPr>
          <a:lstStyle/>
          <a:p>
            <a:r>
              <a:rPr lang="en-CA" dirty="0"/>
              <a:t>Setting a good price for your product or service is very important in helping it get accepted by your market; choosing the right </a:t>
            </a:r>
            <a:r>
              <a:rPr lang="en-CA" dirty="0">
                <a:hlinkClick r:id="rId2" action="ppaction://hlinksldjump" tooltip="This is the actual retail price you put on a product or service. Typically, it is more than your cost price, but not so high that customers won’t buy it. Often, price points are described as low-end, middle or high-end. "/>
              </a:rPr>
              <a:t>price point </a:t>
            </a:r>
            <a:r>
              <a:rPr lang="en-CA" dirty="0"/>
              <a:t>will make it attractive to customers, but will also give you enough of a profit margin to be successful. </a:t>
            </a:r>
          </a:p>
          <a:p>
            <a:r>
              <a:rPr lang="en-CA" u="sng" dirty="0"/>
              <a:t>These are the 7 steps you can follow to properly setup your prices:</a:t>
            </a:r>
            <a:r>
              <a:rPr lang="en-CA" dirty="0"/>
              <a:t> </a:t>
            </a:r>
            <a:endParaRPr lang="en-US" dirty="0"/>
          </a:p>
        </p:txBody>
      </p:sp>
      <p:pic>
        <p:nvPicPr>
          <p:cNvPr id="4" name="Picture 4">
            <a:extLst>
              <a:ext uri="{FF2B5EF4-FFF2-40B4-BE49-F238E27FC236}">
                <a16:creationId xmlns:a16="http://schemas.microsoft.com/office/drawing/2014/main" id="{44B5018A-4525-467E-9446-94C72F3341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831" y="6205943"/>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B2B8AC8-BD60-4944-A2AC-876AB8F430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4570" y="6169003"/>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a:extLst>
              <a:ext uri="{FF2B5EF4-FFF2-40B4-BE49-F238E27FC236}">
                <a16:creationId xmlns:a16="http://schemas.microsoft.com/office/drawing/2014/main" id="{4CB2BD52-1E14-4FC0-8CC4-5E132D8FBE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5050" y="6184856"/>
            <a:ext cx="2133600" cy="53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4588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5922A-E24A-43E7-971D-F31B620C5EA0}"/>
              </a:ext>
            </a:extLst>
          </p:cNvPr>
          <p:cNvSpPr>
            <a:spLocks noGrp="1"/>
          </p:cNvSpPr>
          <p:nvPr>
            <p:ph type="title"/>
          </p:nvPr>
        </p:nvSpPr>
        <p:spPr/>
        <p:txBody>
          <a:bodyPr>
            <a:normAutofit/>
          </a:bodyPr>
          <a:lstStyle/>
          <a:p>
            <a:pPr algn="ctr"/>
            <a:r>
              <a:rPr lang="en-CA" sz="5400" b="1" dirty="0">
                <a:latin typeface="Arial" panose="020B0604020202020204" pitchFamily="34" charset="0"/>
                <a:cs typeface="Arial" panose="020B0604020202020204" pitchFamily="34" charset="0"/>
              </a:rPr>
              <a:t>Calculate Your Fixed Costs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8B6B13A-BD21-4A5A-AA36-B39E25085681}"/>
              </a:ext>
            </a:extLst>
          </p:cNvPr>
          <p:cNvSpPr/>
          <p:nvPr/>
        </p:nvSpPr>
        <p:spPr>
          <a:xfrm>
            <a:off x="469392" y="2109139"/>
            <a:ext cx="11125200" cy="461665"/>
          </a:xfrm>
          <a:prstGeom prst="rect">
            <a:avLst/>
          </a:prstGeom>
        </p:spPr>
        <p:txBody>
          <a:bodyPr wrap="square">
            <a:spAutoFit/>
          </a:bodyPr>
          <a:lstStyle/>
          <a:p>
            <a:r>
              <a:rPr lang="en-CA" sz="2400" dirty="0">
                <a:solidFill>
                  <a:srgbClr val="000000"/>
                </a:solidFill>
                <a:latin typeface="Tw Cen MT" panose="020B0602020104020603" pitchFamily="34" charset="0"/>
                <a:hlinkClick r:id="rId2" action="ppaction://hlinksldjump" tooltip="Fixed Costs are expenses that you will have to pay whether you sell anything or not. They are also called “overhead”, and include wages, municipal taxes, loan interest, bank charges, utilities, land lease, insurance, office supplies and so on. "/>
              </a:rPr>
              <a:t>Fixed costs </a:t>
            </a:r>
            <a:r>
              <a:rPr lang="en-CA" sz="2400" dirty="0">
                <a:solidFill>
                  <a:srgbClr val="000000"/>
                </a:solidFill>
                <a:latin typeface="Tw Cen MT" panose="020B0602020104020603" pitchFamily="34" charset="0"/>
              </a:rPr>
              <a:t>are costs that do not change, regardless of how many products you produce.</a:t>
            </a:r>
            <a:endParaRPr lang="en-US" sz="2400" dirty="0"/>
          </a:p>
        </p:txBody>
      </p:sp>
      <p:sp>
        <p:nvSpPr>
          <p:cNvPr id="4" name="Rectangle 3">
            <a:extLst>
              <a:ext uri="{FF2B5EF4-FFF2-40B4-BE49-F238E27FC236}">
                <a16:creationId xmlns:a16="http://schemas.microsoft.com/office/drawing/2014/main" id="{4449402F-DC2C-4052-BCA3-2305D4DF40D8}"/>
              </a:ext>
            </a:extLst>
          </p:cNvPr>
          <p:cNvSpPr/>
          <p:nvPr/>
        </p:nvSpPr>
        <p:spPr>
          <a:xfrm rot="20947794">
            <a:off x="6942189" y="3473159"/>
            <a:ext cx="1874872" cy="461665"/>
          </a:xfrm>
          <a:prstGeom prst="rect">
            <a:avLst/>
          </a:prstGeom>
        </p:spPr>
        <p:txBody>
          <a:bodyPr wrap="none">
            <a:spAutoFit/>
          </a:bodyPr>
          <a:lstStyle/>
          <a:p>
            <a:r>
              <a:rPr lang="en-CA" sz="2400" dirty="0">
                <a:solidFill>
                  <a:srgbClr val="000000"/>
                </a:solidFill>
                <a:latin typeface="Tw Cen MT" panose="020B0602020104020603" pitchFamily="34" charset="0"/>
              </a:rPr>
              <a:t>For example: </a:t>
            </a:r>
            <a:endParaRPr lang="en-US" sz="2400" dirty="0"/>
          </a:p>
        </p:txBody>
      </p:sp>
      <p:sp>
        <p:nvSpPr>
          <p:cNvPr id="5" name="Rectangle 4">
            <a:extLst>
              <a:ext uri="{FF2B5EF4-FFF2-40B4-BE49-F238E27FC236}">
                <a16:creationId xmlns:a16="http://schemas.microsoft.com/office/drawing/2014/main" id="{AA79BF61-8E4C-4CDB-8712-072F1D624F0C}"/>
              </a:ext>
            </a:extLst>
          </p:cNvPr>
          <p:cNvSpPr/>
          <p:nvPr/>
        </p:nvSpPr>
        <p:spPr>
          <a:xfrm>
            <a:off x="6812004" y="4130602"/>
            <a:ext cx="4872550" cy="830997"/>
          </a:xfrm>
          <a:prstGeom prst="rect">
            <a:avLst/>
          </a:prstGeom>
        </p:spPr>
        <p:txBody>
          <a:bodyPr wrap="square">
            <a:spAutoFit/>
          </a:bodyPr>
          <a:lstStyle/>
          <a:p>
            <a:pPr marL="285750" indent="-285750">
              <a:buFont typeface="Arial" panose="020B0604020202020204" pitchFamily="34" charset="0"/>
              <a:buChar char="•"/>
            </a:pPr>
            <a:r>
              <a:rPr lang="en-CA" sz="2400" dirty="0">
                <a:solidFill>
                  <a:srgbClr val="000000"/>
                </a:solidFill>
                <a:latin typeface="Tw Cen MT" panose="020B0602020104020603" pitchFamily="34" charset="0"/>
              </a:rPr>
              <a:t>Rents, </a:t>
            </a:r>
            <a:r>
              <a:rPr lang="en-CA" sz="2400" dirty="0">
                <a:solidFill>
                  <a:srgbClr val="000000"/>
                </a:solidFill>
                <a:latin typeface="Tw Cen MT" panose="020B0602020104020603" pitchFamily="34" charset="0"/>
                <a:hlinkClick r:id="rId2" action="ppaction://hlinksldjump" tooltip="Other expenses besides inventory include utilities, such as hydro, telephone, heating, and other non-wage operational costs. "/>
              </a:rPr>
              <a:t>utilities</a:t>
            </a:r>
            <a:r>
              <a:rPr lang="en-CA" sz="2400" dirty="0">
                <a:solidFill>
                  <a:srgbClr val="000000"/>
                </a:solidFill>
                <a:latin typeface="Tw Cen MT" panose="020B0602020104020603" pitchFamily="34" charset="0"/>
              </a:rPr>
              <a:t>, insurance and salaries, municipal taxes, etc. </a:t>
            </a:r>
            <a:endParaRPr lang="en-US" sz="2400" dirty="0"/>
          </a:p>
        </p:txBody>
      </p:sp>
      <p:pic>
        <p:nvPicPr>
          <p:cNvPr id="7" name="Picture 6">
            <a:extLst>
              <a:ext uri="{FF2B5EF4-FFF2-40B4-BE49-F238E27FC236}">
                <a16:creationId xmlns:a16="http://schemas.microsoft.com/office/drawing/2014/main" id="{7348CEE9-DAA3-4052-89CA-FA8CD7D1E6DA}"/>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rot="21186750">
            <a:off x="440436" y="3145535"/>
            <a:ext cx="5978652" cy="3162808"/>
          </a:xfrm>
          <a:prstGeom prst="roundRect">
            <a:avLst>
              <a:gd name="adj" fmla="val 8594"/>
            </a:avLst>
          </a:prstGeom>
          <a:solidFill>
            <a:srgbClr val="FFFFFF">
              <a:shade val="85000"/>
            </a:srgbClr>
          </a:solidFill>
          <a:ln w="57150">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122534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395D-952A-4FD2-AB1B-358AF5FA0652}"/>
              </a:ext>
            </a:extLst>
          </p:cNvPr>
          <p:cNvSpPr>
            <a:spLocks noGrp="1"/>
          </p:cNvSpPr>
          <p:nvPr>
            <p:ph type="title"/>
          </p:nvPr>
        </p:nvSpPr>
        <p:spPr/>
        <p:txBody>
          <a:bodyPr>
            <a:normAutofit/>
          </a:bodyPr>
          <a:lstStyle/>
          <a:p>
            <a:pPr algn="ctr"/>
            <a:r>
              <a:rPr lang="en-CA" sz="5400" b="1" dirty="0">
                <a:latin typeface="Arial" panose="020B0604020202020204" pitchFamily="34" charset="0"/>
                <a:cs typeface="Arial" panose="020B0604020202020204" pitchFamily="34" charset="0"/>
              </a:rPr>
              <a:t>Calculate Your </a:t>
            </a:r>
            <a:r>
              <a:rPr lang="en-CA" sz="5400" b="1" dirty="0">
                <a:latin typeface="Arial" panose="020B0604020202020204" pitchFamily="34" charset="0"/>
                <a:cs typeface="Arial" panose="020B0604020202020204" pitchFamily="34" charset="0"/>
                <a:hlinkClick r:id="rId2" action="ppaction://hlinksldjump" tooltip="These are expenses which change with each sale or unit produced. For a retail example, if you sell some widgets, the more widgets you sell the greater your variable cost will be. Note that the value of inventory sold only becomes an expense once it is sold"/>
              </a:rPr>
              <a:t>Variable Cost</a:t>
            </a:r>
            <a:r>
              <a:rPr lang="en-CA" sz="5400" b="1" dirty="0">
                <a:latin typeface="Arial" panose="020B0604020202020204" pitchFamily="34" charset="0"/>
                <a:cs typeface="Arial" panose="020B0604020202020204" pitchFamily="34" charset="0"/>
                <a:hlinkClick r:id="rId3" action="ppaction://hlinksldjump" tooltip="These are expenses which change with each sale or unit produced. For a retail example, if you sell some widgets, the more widgets you sell the greater your variable cost will be. Note that the value of inventory sold only becomes an expense once it is sold"/>
              </a:rPr>
              <a:t> </a:t>
            </a:r>
            <a:endParaRPr lang="en-US" sz="54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D9B09443-346B-4BBC-8300-2342FDC5679C}"/>
              </a:ext>
            </a:extLst>
          </p:cNvPr>
          <p:cNvSpPr/>
          <p:nvPr/>
        </p:nvSpPr>
        <p:spPr>
          <a:xfrm>
            <a:off x="1505352" y="2119622"/>
            <a:ext cx="9181296" cy="523220"/>
          </a:xfrm>
          <a:prstGeom prst="rect">
            <a:avLst/>
          </a:prstGeom>
        </p:spPr>
        <p:txBody>
          <a:bodyPr wrap="none">
            <a:spAutoFit/>
          </a:bodyPr>
          <a:lstStyle/>
          <a:p>
            <a:r>
              <a:rPr lang="en-CA" sz="2800" dirty="0">
                <a:solidFill>
                  <a:srgbClr val="000000"/>
                </a:solidFill>
                <a:latin typeface="Tw Cen MT" panose="020B0602020104020603" pitchFamily="34" charset="0"/>
              </a:rPr>
              <a:t>These costs change according to the activities of your company.</a:t>
            </a:r>
            <a:endParaRPr lang="en-US" sz="2800" dirty="0"/>
          </a:p>
        </p:txBody>
      </p:sp>
      <p:sp>
        <p:nvSpPr>
          <p:cNvPr id="4" name="Rectangle 3">
            <a:extLst>
              <a:ext uri="{FF2B5EF4-FFF2-40B4-BE49-F238E27FC236}">
                <a16:creationId xmlns:a16="http://schemas.microsoft.com/office/drawing/2014/main" id="{AA4EA429-3307-4E9A-B75A-66AB4D09F017}"/>
              </a:ext>
            </a:extLst>
          </p:cNvPr>
          <p:cNvSpPr/>
          <p:nvPr/>
        </p:nvSpPr>
        <p:spPr>
          <a:xfrm>
            <a:off x="134203" y="3198167"/>
            <a:ext cx="7583743" cy="461665"/>
          </a:xfrm>
          <a:prstGeom prst="rect">
            <a:avLst/>
          </a:prstGeom>
        </p:spPr>
        <p:txBody>
          <a:bodyPr wrap="none">
            <a:spAutoFit/>
          </a:bodyPr>
          <a:lstStyle/>
          <a:p>
            <a:pPr marL="285750" indent="-285750">
              <a:buFont typeface="Arial" panose="020B0604020202020204" pitchFamily="34" charset="0"/>
              <a:buChar char="•"/>
            </a:pPr>
            <a:r>
              <a:rPr lang="en-CA" sz="2400" dirty="0">
                <a:solidFill>
                  <a:srgbClr val="000000"/>
                </a:solidFill>
                <a:latin typeface="Tw Cen MT" panose="020B0602020104020603" pitchFamily="34" charset="0"/>
              </a:rPr>
              <a:t>If your production increases, you will need more inventory </a:t>
            </a:r>
            <a:endParaRPr lang="en-US" sz="2400" dirty="0"/>
          </a:p>
        </p:txBody>
      </p:sp>
      <p:pic>
        <p:nvPicPr>
          <p:cNvPr id="6" name="Picture 5">
            <a:extLst>
              <a:ext uri="{FF2B5EF4-FFF2-40B4-BE49-F238E27FC236}">
                <a16:creationId xmlns:a16="http://schemas.microsoft.com/office/drawing/2014/main" id="{B98584DB-B796-4199-81C0-925929434D58}"/>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102684" y="3761497"/>
            <a:ext cx="5986632" cy="29396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4857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045A4-F4C5-4F1F-BE21-E1674F23B420}"/>
              </a:ext>
            </a:extLst>
          </p:cNvPr>
          <p:cNvSpPr>
            <a:spLocks noGrp="1"/>
          </p:cNvSpPr>
          <p:nvPr>
            <p:ph type="title"/>
          </p:nvPr>
        </p:nvSpPr>
        <p:spPr/>
        <p:txBody>
          <a:bodyPr>
            <a:noAutofit/>
          </a:bodyPr>
          <a:lstStyle/>
          <a:p>
            <a:pPr algn="ctr"/>
            <a:r>
              <a:rPr lang="en-CA" sz="5400" b="1" dirty="0">
                <a:latin typeface="Arial" panose="020B0604020202020204" pitchFamily="34" charset="0"/>
                <a:cs typeface="Arial" panose="020B0604020202020204" pitchFamily="34" charset="0"/>
              </a:rPr>
              <a:t>Cost And The Low-Hanging Fruit Principle</a:t>
            </a:r>
            <a:r>
              <a:rPr lang="en-CA" sz="5400" dirty="0">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CEA59E07-BD1D-4267-8723-ED9E01F23B79}"/>
              </a:ext>
            </a:extLst>
          </p:cNvPr>
          <p:cNvSpPr/>
          <p:nvPr/>
        </p:nvSpPr>
        <p:spPr>
          <a:xfrm>
            <a:off x="240792" y="1944547"/>
            <a:ext cx="8683752" cy="461665"/>
          </a:xfrm>
          <a:prstGeom prst="rect">
            <a:avLst/>
          </a:prstGeom>
        </p:spPr>
        <p:txBody>
          <a:bodyPr wrap="square">
            <a:spAutoFit/>
          </a:bodyPr>
          <a:lstStyle/>
          <a:p>
            <a:r>
              <a:rPr lang="en-CA" sz="2400" dirty="0">
                <a:solidFill>
                  <a:srgbClr val="000000"/>
                </a:solidFill>
                <a:latin typeface="Tw Cen MT" panose="020B0602020104020603" pitchFamily="34" charset="0"/>
              </a:rPr>
              <a:t>Why buy rent a commercial space when you can work from home? </a:t>
            </a:r>
            <a:endParaRPr lang="en-US" sz="2400" dirty="0"/>
          </a:p>
        </p:txBody>
      </p:sp>
      <p:sp>
        <p:nvSpPr>
          <p:cNvPr id="4" name="Rectangle 3">
            <a:extLst>
              <a:ext uri="{FF2B5EF4-FFF2-40B4-BE49-F238E27FC236}">
                <a16:creationId xmlns:a16="http://schemas.microsoft.com/office/drawing/2014/main" id="{2A6B7099-9C9C-40F6-B7CA-4A1D3039840B}"/>
              </a:ext>
            </a:extLst>
          </p:cNvPr>
          <p:cNvSpPr/>
          <p:nvPr/>
        </p:nvSpPr>
        <p:spPr>
          <a:xfrm>
            <a:off x="1868424" y="2504876"/>
            <a:ext cx="9835896" cy="1200329"/>
          </a:xfrm>
          <a:prstGeom prst="rect">
            <a:avLst/>
          </a:prstGeom>
        </p:spPr>
        <p:txBody>
          <a:bodyPr wrap="square">
            <a:spAutoFit/>
          </a:bodyPr>
          <a:lstStyle/>
          <a:p>
            <a:r>
              <a:rPr lang="en-CA" sz="2400" b="1" dirty="0">
                <a:solidFill>
                  <a:srgbClr val="000000"/>
                </a:solidFill>
                <a:latin typeface="Tw Cen MT" panose="020B0602020104020603" pitchFamily="34" charset="0"/>
              </a:rPr>
              <a:t>Cost and the low-hanging fruit principle</a:t>
            </a:r>
            <a:r>
              <a:rPr lang="en-CA" sz="2400" b="0" i="0" dirty="0">
                <a:solidFill>
                  <a:srgbClr val="222222"/>
                </a:solidFill>
                <a:effectLst/>
                <a:latin typeface="Arial" panose="020B0604020202020204" pitchFamily="34" charset="0"/>
              </a:rPr>
              <a:t> </a:t>
            </a:r>
            <a:r>
              <a:rPr lang="en-CA" sz="2400" dirty="0">
                <a:solidFill>
                  <a:srgbClr val="000000"/>
                </a:solidFill>
                <a:latin typeface="Tw Cen MT" panose="020B0602020104020603" pitchFamily="34" charset="0"/>
              </a:rPr>
              <a:t>focus on the most easily achievable goals which lead to the quickest most fruitful results. It can apply to many aspects of business including problem-solving, marketing, sales and growth</a:t>
            </a:r>
            <a:endParaRPr lang="en-US" sz="2400" dirty="0"/>
          </a:p>
        </p:txBody>
      </p:sp>
      <p:pic>
        <p:nvPicPr>
          <p:cNvPr id="6" name="Picture 5">
            <a:extLst>
              <a:ext uri="{FF2B5EF4-FFF2-40B4-BE49-F238E27FC236}">
                <a16:creationId xmlns:a16="http://schemas.microsoft.com/office/drawing/2014/main" id="{CC2F8282-32E8-4336-9DF9-8D8941346BB0}"/>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77952" y="3699588"/>
            <a:ext cx="3358896" cy="3096173"/>
          </a:xfrm>
          <a:prstGeom prst="rect">
            <a:avLst/>
          </a:prstGeom>
          <a:ln>
            <a:noFill/>
          </a:ln>
          <a:effectLst>
            <a:glow rad="228600">
              <a:schemeClr val="accent3">
                <a:satMod val="175000"/>
                <a:alpha val="40000"/>
              </a:schemeClr>
            </a:glow>
          </a:effectLst>
          <a:scene3d>
            <a:camera prst="orthographicFront">
              <a:rot lat="0" lon="0" rev="0"/>
            </a:camera>
            <a:lightRig rig="glow" dir="t">
              <a:rot lat="0" lon="0" rev="14100000"/>
            </a:lightRig>
          </a:scene3d>
          <a:sp3d prstMaterial="softEdge">
            <a:bevelT w="127000" prst="artDeco"/>
          </a:sp3d>
        </p:spPr>
      </p:pic>
      <p:pic>
        <p:nvPicPr>
          <p:cNvPr id="8" name="Picture 7">
            <a:extLst>
              <a:ext uri="{FF2B5EF4-FFF2-40B4-BE49-F238E27FC236}">
                <a16:creationId xmlns:a16="http://schemas.microsoft.com/office/drawing/2014/main" id="{92B19D28-65E3-4535-BA0F-C803FC7B51AE}"/>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701935" y="3693971"/>
            <a:ext cx="4651865" cy="3101790"/>
          </a:xfrm>
          <a:prstGeom prst="roundRect">
            <a:avLst>
              <a:gd name="adj" fmla="val 16667"/>
            </a:avLst>
          </a:prstGeom>
          <a:ln w="28575">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4506222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59E50-7A21-409F-ACDA-536AC9EBFA94}"/>
              </a:ext>
            </a:extLst>
          </p:cNvPr>
          <p:cNvSpPr>
            <a:spLocks noGrp="1"/>
          </p:cNvSpPr>
          <p:nvPr>
            <p:ph type="title"/>
          </p:nvPr>
        </p:nvSpPr>
        <p:spPr/>
        <p:txBody>
          <a:bodyPr>
            <a:noAutofit/>
          </a:bodyPr>
          <a:lstStyle/>
          <a:p>
            <a:pPr algn="ctr"/>
            <a:r>
              <a:rPr lang="en-CA" sz="5400" b="1" dirty="0">
                <a:latin typeface="Arial" panose="020B0604020202020204" pitchFamily="34" charset="0"/>
                <a:cs typeface="Arial" panose="020B0604020202020204" pitchFamily="34" charset="0"/>
              </a:rPr>
              <a:t>Calculate Your Breakeven Price</a:t>
            </a:r>
            <a:r>
              <a:rPr lang="en-CA" sz="5400" dirty="0">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E5B56384-00FC-4A7E-8113-B9170C104581}"/>
              </a:ext>
            </a:extLst>
          </p:cNvPr>
          <p:cNvSpPr/>
          <p:nvPr/>
        </p:nvSpPr>
        <p:spPr>
          <a:xfrm>
            <a:off x="0" y="1859340"/>
            <a:ext cx="11518392" cy="830997"/>
          </a:xfrm>
          <a:prstGeom prst="rect">
            <a:avLst/>
          </a:prstGeom>
        </p:spPr>
        <p:txBody>
          <a:bodyPr wrap="square">
            <a:spAutoFit/>
          </a:bodyPr>
          <a:lstStyle/>
          <a:p>
            <a:pPr fontAlgn="base"/>
            <a:r>
              <a:rPr lang="en-CA" sz="2400" dirty="0">
                <a:solidFill>
                  <a:srgbClr val="000000"/>
                </a:solidFill>
                <a:latin typeface="Tw Cen MT" panose="020B0602020104020603" pitchFamily="34" charset="0"/>
              </a:rPr>
              <a:t>The breakeven price is the minimum price for your product that will cover your fixed costs at a specific volume of sales. </a:t>
            </a:r>
            <a:endParaRPr lang="en-CA" sz="2400" b="0" i="0" dirty="0">
              <a:solidFill>
                <a:srgbClr val="000000"/>
              </a:solidFill>
              <a:effectLst/>
              <a:latin typeface="Segoe UI" panose="020B0502040204020203" pitchFamily="34" charset="0"/>
            </a:endParaRPr>
          </a:p>
        </p:txBody>
      </p:sp>
      <p:sp>
        <p:nvSpPr>
          <p:cNvPr id="4" name="Rectangle 3">
            <a:extLst>
              <a:ext uri="{FF2B5EF4-FFF2-40B4-BE49-F238E27FC236}">
                <a16:creationId xmlns:a16="http://schemas.microsoft.com/office/drawing/2014/main" id="{83488740-520E-42A7-902C-8E9567975280}"/>
              </a:ext>
            </a:extLst>
          </p:cNvPr>
          <p:cNvSpPr/>
          <p:nvPr/>
        </p:nvSpPr>
        <p:spPr>
          <a:xfrm>
            <a:off x="944880" y="2600004"/>
            <a:ext cx="11518392" cy="830997"/>
          </a:xfrm>
          <a:prstGeom prst="rect">
            <a:avLst/>
          </a:prstGeom>
        </p:spPr>
        <p:txBody>
          <a:bodyPr wrap="square">
            <a:spAutoFit/>
          </a:bodyPr>
          <a:lstStyle/>
          <a:p>
            <a:pPr fontAlgn="base"/>
            <a:r>
              <a:rPr lang="en-CA" sz="2400" dirty="0">
                <a:solidFill>
                  <a:srgbClr val="000000"/>
                </a:solidFill>
                <a:latin typeface="Tw Cen MT" panose="020B0602020104020603" pitchFamily="34" charset="0"/>
              </a:rPr>
              <a:t>The formula is: </a:t>
            </a:r>
            <a:endParaRPr lang="en-CA" sz="2400" dirty="0">
              <a:solidFill>
                <a:srgbClr val="000000"/>
              </a:solidFill>
              <a:latin typeface="Segoe UI" panose="020B0502040204020203" pitchFamily="34" charset="0"/>
            </a:endParaRPr>
          </a:p>
          <a:p>
            <a:pPr fontAlgn="base"/>
            <a:r>
              <a:rPr lang="en-CA" sz="2400" dirty="0">
                <a:solidFill>
                  <a:srgbClr val="000000"/>
                </a:solidFill>
                <a:latin typeface="Tw Cen MT" panose="020B0602020104020603" pitchFamily="34" charset="0"/>
              </a:rPr>
              <a:t>Break Even Sales Price = (Total Fixed Costs/Production Volume) + Variable Cost per Unit </a:t>
            </a:r>
            <a:endParaRPr lang="en-CA" sz="2400" dirty="0">
              <a:solidFill>
                <a:srgbClr val="000000"/>
              </a:solidFill>
              <a:latin typeface="Segoe UI" panose="020B0502040204020203" pitchFamily="34" charset="0"/>
            </a:endParaRPr>
          </a:p>
        </p:txBody>
      </p:sp>
      <p:sp>
        <p:nvSpPr>
          <p:cNvPr id="5" name="Rectangle 4">
            <a:extLst>
              <a:ext uri="{FF2B5EF4-FFF2-40B4-BE49-F238E27FC236}">
                <a16:creationId xmlns:a16="http://schemas.microsoft.com/office/drawing/2014/main" id="{5F78C3DC-61C5-4420-81D2-123727BDC9EC}"/>
              </a:ext>
            </a:extLst>
          </p:cNvPr>
          <p:cNvSpPr/>
          <p:nvPr/>
        </p:nvSpPr>
        <p:spPr>
          <a:xfrm>
            <a:off x="0" y="3792420"/>
            <a:ext cx="4777526" cy="461665"/>
          </a:xfrm>
          <a:prstGeom prst="rect">
            <a:avLst/>
          </a:prstGeom>
        </p:spPr>
        <p:txBody>
          <a:bodyPr wrap="none">
            <a:spAutoFit/>
          </a:bodyPr>
          <a:lstStyle/>
          <a:p>
            <a:r>
              <a:rPr lang="en-CA" sz="2400" dirty="0">
                <a:solidFill>
                  <a:srgbClr val="000000"/>
                </a:solidFill>
                <a:latin typeface="Tw Cen MT" panose="020B0602020104020603" pitchFamily="34" charset="0"/>
              </a:rPr>
              <a:t>1. Make a cost table monthly with…. </a:t>
            </a:r>
            <a:endParaRPr lang="en-US" sz="2400" dirty="0"/>
          </a:p>
        </p:txBody>
      </p:sp>
      <p:sp>
        <p:nvSpPr>
          <p:cNvPr id="6" name="Rectangle 5">
            <a:extLst>
              <a:ext uri="{FF2B5EF4-FFF2-40B4-BE49-F238E27FC236}">
                <a16:creationId xmlns:a16="http://schemas.microsoft.com/office/drawing/2014/main" id="{1DA3BF6B-3C6C-4A8B-B392-CD4464137B44}"/>
              </a:ext>
            </a:extLst>
          </p:cNvPr>
          <p:cNvSpPr/>
          <p:nvPr/>
        </p:nvSpPr>
        <p:spPr>
          <a:xfrm>
            <a:off x="240792" y="4254085"/>
            <a:ext cx="6096000" cy="1694823"/>
          </a:xfrm>
          <a:prstGeom prst="rect">
            <a:avLst/>
          </a:prstGeom>
        </p:spPr>
        <p:txBody>
          <a:bodyPr>
            <a:spAutoFit/>
          </a:bodyPr>
          <a:lstStyle/>
          <a:p>
            <a:pPr fontAlgn="base">
              <a:lnSpc>
                <a:spcPct val="150000"/>
              </a:lnSpc>
              <a:buFont typeface="Arial" panose="020B0604020202020204" pitchFamily="34" charset="0"/>
              <a:buChar char="•"/>
            </a:pPr>
            <a:r>
              <a:rPr lang="en-CA" sz="2400" dirty="0">
                <a:solidFill>
                  <a:srgbClr val="000000"/>
                </a:solidFill>
                <a:latin typeface="Tw Cen MT" panose="020B0602020104020603" pitchFamily="34" charset="0"/>
              </a:rPr>
              <a:t>Your fixed cost  </a:t>
            </a:r>
          </a:p>
          <a:p>
            <a:pPr fontAlgn="base">
              <a:lnSpc>
                <a:spcPct val="150000"/>
              </a:lnSpc>
              <a:buFont typeface="Arial" panose="020B0604020202020204" pitchFamily="34" charset="0"/>
              <a:buChar char="•"/>
            </a:pPr>
            <a:r>
              <a:rPr lang="en-CA" sz="2400" dirty="0">
                <a:solidFill>
                  <a:srgbClr val="000000"/>
                </a:solidFill>
                <a:latin typeface="Tw Cen MT" panose="020B0602020104020603" pitchFamily="34" charset="0"/>
              </a:rPr>
              <a:t>Your variable cost  </a:t>
            </a:r>
          </a:p>
          <a:p>
            <a:pPr fontAlgn="base">
              <a:lnSpc>
                <a:spcPct val="150000"/>
              </a:lnSpc>
              <a:buFont typeface="Arial" panose="020B0604020202020204" pitchFamily="34" charset="0"/>
              <a:buChar char="•"/>
            </a:pPr>
            <a:r>
              <a:rPr lang="en-CA" sz="2400" dirty="0">
                <a:solidFill>
                  <a:srgbClr val="000000"/>
                </a:solidFill>
                <a:latin typeface="Tw Cen MT" panose="020B0602020104020603" pitchFamily="34" charset="0"/>
              </a:rPr>
              <a:t>Number of units per month </a:t>
            </a:r>
          </a:p>
        </p:txBody>
      </p:sp>
      <p:sp>
        <p:nvSpPr>
          <p:cNvPr id="7" name="Rectangle 6">
            <a:extLst>
              <a:ext uri="{FF2B5EF4-FFF2-40B4-BE49-F238E27FC236}">
                <a16:creationId xmlns:a16="http://schemas.microsoft.com/office/drawing/2014/main" id="{9B77E412-D3FC-4CA3-B788-346A76A6C9E2}"/>
              </a:ext>
            </a:extLst>
          </p:cNvPr>
          <p:cNvSpPr/>
          <p:nvPr/>
        </p:nvSpPr>
        <p:spPr>
          <a:xfrm>
            <a:off x="5759196" y="3792420"/>
            <a:ext cx="6281927" cy="1938992"/>
          </a:xfrm>
          <a:prstGeom prst="rect">
            <a:avLst/>
          </a:prstGeom>
        </p:spPr>
        <p:txBody>
          <a:bodyPr wrap="square">
            <a:spAutoFit/>
          </a:bodyPr>
          <a:lstStyle/>
          <a:p>
            <a:pPr fontAlgn="base">
              <a:buFont typeface="+mj-lt"/>
              <a:buAutoNum type="arabicPeriod" startAt="2"/>
            </a:pPr>
            <a:r>
              <a:rPr lang="en-CA" sz="2400" dirty="0">
                <a:solidFill>
                  <a:srgbClr val="000000"/>
                </a:solidFill>
                <a:latin typeface="Tw Cen MT" panose="020B0602020104020603" pitchFamily="34" charset="0"/>
              </a:rPr>
              <a:t>Calculate each cost and add up the total to have a yearly estimate </a:t>
            </a:r>
            <a:br>
              <a:rPr lang="en-CA" sz="2400" dirty="0">
                <a:solidFill>
                  <a:srgbClr val="000000"/>
                </a:solidFill>
                <a:latin typeface="Tw Cen MT" panose="020B0602020104020603" pitchFamily="34" charset="0"/>
              </a:rPr>
            </a:br>
            <a:endParaRPr lang="en-CA" sz="2400" dirty="0">
              <a:solidFill>
                <a:srgbClr val="000000"/>
              </a:solidFill>
              <a:latin typeface="Tw Cen MT" panose="020B0602020104020603" pitchFamily="34" charset="0"/>
            </a:endParaRPr>
          </a:p>
          <a:p>
            <a:pPr fontAlgn="base">
              <a:buFont typeface="+mj-lt"/>
              <a:buAutoNum type="arabicPeriod" startAt="3"/>
            </a:pPr>
            <a:r>
              <a:rPr lang="en-CA" sz="2400" dirty="0">
                <a:solidFill>
                  <a:srgbClr val="000000"/>
                </a:solidFill>
                <a:latin typeface="Tw Cen MT" panose="020B0602020104020603" pitchFamily="34" charset="0"/>
              </a:rPr>
              <a:t>Follow the following formula: </a:t>
            </a:r>
          </a:p>
          <a:p>
            <a:pPr fontAlgn="base"/>
            <a:r>
              <a:rPr lang="en-CA" sz="2400" dirty="0">
                <a:solidFill>
                  <a:srgbClr val="000000"/>
                </a:solidFill>
                <a:latin typeface="Tw Cen MT" panose="020B0602020104020603" pitchFamily="34" charset="0"/>
              </a:rPr>
              <a:t>(Fixed cost + Variable Cost) / Nb. of units </a:t>
            </a:r>
            <a:endParaRPr lang="en-CA" sz="2400" b="0" i="0" dirty="0">
              <a:solidFill>
                <a:srgbClr val="000000"/>
              </a:solidFill>
              <a:effectLst/>
              <a:latin typeface="Tw Cen MT" panose="020B0602020104020603" pitchFamily="34" charset="0"/>
            </a:endParaRPr>
          </a:p>
        </p:txBody>
      </p:sp>
      <p:cxnSp>
        <p:nvCxnSpPr>
          <p:cNvPr id="9" name="Straight Connector 8">
            <a:extLst>
              <a:ext uri="{FF2B5EF4-FFF2-40B4-BE49-F238E27FC236}">
                <a16:creationId xmlns:a16="http://schemas.microsoft.com/office/drawing/2014/main" id="{08B90277-125E-428D-B21E-4FEF85D309D5}"/>
              </a:ext>
            </a:extLst>
          </p:cNvPr>
          <p:cNvCxnSpPr>
            <a:cxnSpLocks/>
          </p:cNvCxnSpPr>
          <p:nvPr/>
        </p:nvCxnSpPr>
        <p:spPr>
          <a:xfrm flipV="1">
            <a:off x="5321808" y="3621024"/>
            <a:ext cx="0" cy="3236976"/>
          </a:xfrm>
          <a:prstGeom prst="line">
            <a:avLst/>
          </a:prstGeom>
          <a:ln w="28575">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33970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BFC6F-3A24-43DE-8561-0A92F3C56173}"/>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Calculate Your Margin </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B99859B-81FE-4621-AD18-27CD55BA360D}"/>
              </a:ext>
            </a:extLst>
          </p:cNvPr>
          <p:cNvSpPr/>
          <p:nvPr/>
        </p:nvSpPr>
        <p:spPr>
          <a:xfrm>
            <a:off x="838200" y="1889683"/>
            <a:ext cx="10814304" cy="954107"/>
          </a:xfrm>
          <a:prstGeom prst="rect">
            <a:avLst/>
          </a:prstGeom>
        </p:spPr>
        <p:txBody>
          <a:bodyPr wrap="square">
            <a:spAutoFit/>
          </a:bodyPr>
          <a:lstStyle/>
          <a:p>
            <a:r>
              <a:rPr lang="en-CA" sz="2800">
                <a:solidFill>
                  <a:srgbClr val="000000"/>
                </a:solidFill>
                <a:latin typeface="Tw Cen MT" panose="020B0602020104020603" pitchFamily="34" charset="0"/>
              </a:rPr>
              <a:t>The margin is the amount of extra money you will have after paying for your costs  </a:t>
            </a:r>
            <a:endParaRPr lang="en-US" sz="2800" dirty="0"/>
          </a:p>
        </p:txBody>
      </p:sp>
      <p:sp>
        <p:nvSpPr>
          <p:cNvPr id="4" name="Rectangle 3">
            <a:extLst>
              <a:ext uri="{FF2B5EF4-FFF2-40B4-BE49-F238E27FC236}">
                <a16:creationId xmlns:a16="http://schemas.microsoft.com/office/drawing/2014/main" id="{2D4A9B27-CEDA-49CD-8744-1498B78C1861}"/>
              </a:ext>
            </a:extLst>
          </p:cNvPr>
          <p:cNvSpPr/>
          <p:nvPr/>
        </p:nvSpPr>
        <p:spPr>
          <a:xfrm>
            <a:off x="2660904" y="2786696"/>
            <a:ext cx="12481560" cy="461665"/>
          </a:xfrm>
          <a:prstGeom prst="rect">
            <a:avLst/>
          </a:prstGeom>
        </p:spPr>
        <p:txBody>
          <a:bodyPr wrap="square">
            <a:spAutoFit/>
          </a:bodyPr>
          <a:lstStyle/>
          <a:p>
            <a:pPr fontAlgn="base">
              <a:buFont typeface="Arial" panose="020B0604020202020204" pitchFamily="34" charset="0"/>
              <a:buChar char="•"/>
            </a:pPr>
            <a:r>
              <a:rPr lang="en-CA" sz="2400" dirty="0">
                <a:solidFill>
                  <a:srgbClr val="000000"/>
                </a:solidFill>
                <a:latin typeface="Tw Cen MT" panose="020B0602020104020603" pitchFamily="34" charset="0"/>
              </a:rPr>
              <a:t>When you have your price cost you can add your profit margin.  </a:t>
            </a:r>
            <a:endParaRPr lang="en-CA" sz="2400" b="0" i="0" dirty="0">
              <a:solidFill>
                <a:srgbClr val="000000"/>
              </a:solidFill>
              <a:effectLst/>
              <a:latin typeface="Tw Cen MT" panose="020B0602020104020603" pitchFamily="34" charset="0"/>
            </a:endParaRPr>
          </a:p>
        </p:txBody>
      </p:sp>
      <p:pic>
        <p:nvPicPr>
          <p:cNvPr id="6" name="Picture 5">
            <a:extLst>
              <a:ext uri="{FF2B5EF4-FFF2-40B4-BE49-F238E27FC236}">
                <a16:creationId xmlns:a16="http://schemas.microsoft.com/office/drawing/2014/main" id="{10866530-12D3-468F-B5B3-FD95F5A3BE3A}"/>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856336" y="3319272"/>
            <a:ext cx="4318400" cy="2868191"/>
          </a:xfrm>
          <a:prstGeom prst="ellipse">
            <a:avLst/>
          </a:prstGeom>
          <a:ln w="28575" cap="rnd">
            <a:solidFill>
              <a:srgbClr val="333333"/>
            </a:solidFill>
          </a:ln>
          <a:effectLst>
            <a:outerShdw blurRad="381000" dist="292100" dir="5400000" sx="-80000" sy="-18000" rotWithShape="0">
              <a:srgbClr val="000000">
                <a:alpha val="22000"/>
              </a:srgbClr>
            </a:outerShdw>
            <a:reflection blurRad="6350" stA="50000" endA="300" endPos="55000" dir="5400000" sy="-100000" algn="bl" rotWithShape="0"/>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5648645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A026-87EC-4BE0-97FD-791C8C3E79A8}"/>
              </a:ext>
            </a:extLst>
          </p:cNvPr>
          <p:cNvSpPr>
            <a:spLocks noGrp="1"/>
          </p:cNvSpPr>
          <p:nvPr>
            <p:ph type="title"/>
          </p:nvPr>
        </p:nvSpPr>
        <p:spPr/>
        <p:txBody>
          <a:bodyPr>
            <a:normAutofit/>
          </a:bodyPr>
          <a:lstStyle/>
          <a:p>
            <a:pPr algn="ctr"/>
            <a:r>
              <a:rPr lang="en-CA" sz="6000" b="1" dirty="0">
                <a:latin typeface="Arial" panose="020B0604020202020204" pitchFamily="34" charset="0"/>
                <a:cs typeface="Arial" panose="020B0604020202020204" pitchFamily="34" charset="0"/>
              </a:rPr>
              <a:t>Compare With The Market</a:t>
            </a:r>
            <a:r>
              <a:rPr lang="en-CA" sz="6000" dirty="0">
                <a:latin typeface="Arial" panose="020B0604020202020204" pitchFamily="34" charset="0"/>
                <a:cs typeface="Arial" panose="020B0604020202020204" pitchFamily="34" charset="0"/>
              </a:rPr>
              <a:t> </a:t>
            </a:r>
            <a:endParaRPr lang="en-US" sz="6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A9C746F-6701-4063-A471-8B9D12F2AAC9}"/>
              </a:ext>
            </a:extLst>
          </p:cNvPr>
          <p:cNvSpPr/>
          <p:nvPr/>
        </p:nvSpPr>
        <p:spPr>
          <a:xfrm>
            <a:off x="2100072" y="2263247"/>
            <a:ext cx="7991856" cy="1384995"/>
          </a:xfrm>
          <a:prstGeom prst="rect">
            <a:avLst/>
          </a:prstGeom>
        </p:spPr>
        <p:txBody>
          <a:bodyPr wrap="square">
            <a:spAutoFit/>
          </a:bodyPr>
          <a:lstStyle/>
          <a:p>
            <a:pPr algn="ctr"/>
            <a:r>
              <a:rPr lang="en-CA" sz="2800" dirty="0">
                <a:solidFill>
                  <a:srgbClr val="000000"/>
                </a:solidFill>
                <a:latin typeface="Tw Cen MT" panose="020B0602020104020603" pitchFamily="34" charset="0"/>
              </a:rPr>
              <a:t>The price your competitors charge for similar products or services can give you an idea of </a:t>
            </a:r>
            <a:r>
              <a:rPr lang="en-CA" sz="2800" dirty="0">
                <a:solidFill>
                  <a:srgbClr val="000000"/>
                </a:solidFill>
                <a:latin typeface="Arial" panose="020B0604020202020204" pitchFamily="34" charset="0"/>
              </a:rPr>
              <a:t>​​</a:t>
            </a:r>
            <a:r>
              <a:rPr lang="en-CA" sz="2800" dirty="0">
                <a:solidFill>
                  <a:srgbClr val="000000"/>
                </a:solidFill>
                <a:latin typeface="Tw Cen MT" panose="020B0602020104020603" pitchFamily="34" charset="0"/>
              </a:rPr>
              <a:t>the price to be observed in the general market </a:t>
            </a:r>
            <a:endParaRPr lang="en-US" sz="2800" dirty="0"/>
          </a:p>
        </p:txBody>
      </p:sp>
      <p:pic>
        <p:nvPicPr>
          <p:cNvPr id="5" name="Picture 4">
            <a:extLst>
              <a:ext uri="{FF2B5EF4-FFF2-40B4-BE49-F238E27FC236}">
                <a16:creationId xmlns:a16="http://schemas.microsoft.com/office/drawing/2014/main" id="{F3CDEE71-1A78-4EC4-A7EE-E41E195C9E13}"/>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rot="20634753">
            <a:off x="586900" y="3560879"/>
            <a:ext cx="2416984" cy="2901541"/>
          </a:xfrm>
          <a:prstGeom prst="ellipse">
            <a:avLst/>
          </a:prstGeom>
          <a:ln w="635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a:extLst>
              <a:ext uri="{FF2B5EF4-FFF2-40B4-BE49-F238E27FC236}">
                <a16:creationId xmlns:a16="http://schemas.microsoft.com/office/drawing/2014/main" id="{36732559-6302-46D6-B67A-C3105E1CA29D}"/>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003380" y="3648242"/>
            <a:ext cx="4536348" cy="2709268"/>
          </a:xfrm>
          <a:prstGeom prst="rect">
            <a:avLst/>
          </a:prstGeom>
          <a:ln w="19050">
            <a:solidFill>
              <a:schemeClr val="tx1"/>
            </a:solidFill>
          </a:ln>
          <a:effectLst>
            <a:outerShdw blurRad="50800" dist="38100" dir="16200000" rotWithShape="0">
              <a:prstClr val="black">
                <a:alpha val="40000"/>
              </a:prstClr>
            </a:outerShdw>
          </a:effectLst>
        </p:spPr>
      </p:pic>
    </p:spTree>
    <p:extLst>
      <p:ext uri="{BB962C8B-B14F-4D97-AF65-F5344CB8AC3E}">
        <p14:creationId xmlns:p14="http://schemas.microsoft.com/office/powerpoint/2010/main" val="96826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E30D-970E-40B8-8D9F-CEB33282BF38}"/>
              </a:ext>
            </a:extLst>
          </p:cNvPr>
          <p:cNvSpPr>
            <a:spLocks noGrp="1"/>
          </p:cNvSpPr>
          <p:nvPr>
            <p:ph type="title"/>
          </p:nvPr>
        </p:nvSpPr>
        <p:spPr/>
        <p:txBody>
          <a:bodyPr>
            <a:normAutofit fontScale="90000"/>
          </a:bodyPr>
          <a:lstStyle/>
          <a:p>
            <a:pPr algn="ctr"/>
            <a:r>
              <a:rPr lang="en-CA" sz="6000" b="1" dirty="0">
                <a:latin typeface="Arial" panose="020B0604020202020204" pitchFamily="34" charset="0"/>
                <a:cs typeface="Arial" panose="020B0604020202020204" pitchFamily="34" charset="0"/>
              </a:rPr>
              <a:t>Define Your Positioning Strategy </a:t>
            </a:r>
            <a:endParaRPr lang="en-US" sz="60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431F2B9-F8B0-460C-9D08-502573B99C66}"/>
              </a:ext>
            </a:extLst>
          </p:cNvPr>
          <p:cNvSpPr/>
          <p:nvPr/>
        </p:nvSpPr>
        <p:spPr>
          <a:xfrm>
            <a:off x="2695956" y="2235815"/>
            <a:ext cx="6800088" cy="1569660"/>
          </a:xfrm>
          <a:prstGeom prst="rect">
            <a:avLst/>
          </a:prstGeom>
        </p:spPr>
        <p:txBody>
          <a:bodyPr wrap="square">
            <a:spAutoFit/>
          </a:bodyPr>
          <a:lstStyle/>
          <a:p>
            <a:pPr algn="ctr"/>
            <a:r>
              <a:rPr lang="en-CA" sz="2400" dirty="0">
                <a:solidFill>
                  <a:srgbClr val="000000"/>
                </a:solidFill>
                <a:latin typeface="Tw Cen MT" panose="020B0602020104020603" pitchFamily="34" charset="0"/>
              </a:rPr>
              <a:t>If you want consumers to choose your product over that of a competitor, you will need to develop a pricing strategy and decide whether you are going to charge: </a:t>
            </a:r>
            <a:endParaRPr lang="en-US" sz="2400" dirty="0"/>
          </a:p>
        </p:txBody>
      </p:sp>
      <p:sp>
        <p:nvSpPr>
          <p:cNvPr id="4" name="Rectangle 3">
            <a:extLst>
              <a:ext uri="{FF2B5EF4-FFF2-40B4-BE49-F238E27FC236}">
                <a16:creationId xmlns:a16="http://schemas.microsoft.com/office/drawing/2014/main" id="{04B7A15C-D5C0-45C6-AA76-03B441DA5304}"/>
              </a:ext>
            </a:extLst>
          </p:cNvPr>
          <p:cNvSpPr/>
          <p:nvPr/>
        </p:nvSpPr>
        <p:spPr>
          <a:xfrm>
            <a:off x="3048000" y="3677459"/>
            <a:ext cx="6096000" cy="2202654"/>
          </a:xfrm>
          <a:prstGeom prst="rect">
            <a:avLst/>
          </a:prstGeom>
        </p:spPr>
        <p:txBody>
          <a:bodyPr>
            <a:spAutoFit/>
          </a:bodyPr>
          <a:lstStyle/>
          <a:p>
            <a:pPr algn="ctr" fontAlgn="base">
              <a:lnSpc>
                <a:spcPct val="200000"/>
              </a:lnSpc>
              <a:buFont typeface="Arial" panose="020B0604020202020204" pitchFamily="34" charset="0"/>
              <a:buChar char="•"/>
            </a:pPr>
            <a:r>
              <a:rPr lang="en-CA" sz="2400" dirty="0">
                <a:solidFill>
                  <a:srgbClr val="000000"/>
                </a:solidFill>
                <a:latin typeface="Tw Cen MT" panose="020B0602020104020603" pitchFamily="34" charset="0"/>
              </a:rPr>
              <a:t>The same price </a:t>
            </a:r>
          </a:p>
          <a:p>
            <a:pPr algn="ctr" fontAlgn="base">
              <a:lnSpc>
                <a:spcPct val="200000"/>
              </a:lnSpc>
              <a:buFont typeface="Arial" panose="020B0604020202020204" pitchFamily="34" charset="0"/>
              <a:buChar char="•"/>
            </a:pPr>
            <a:r>
              <a:rPr lang="en-CA" sz="2400" dirty="0">
                <a:solidFill>
                  <a:srgbClr val="000000"/>
                </a:solidFill>
                <a:latin typeface="Tw Cen MT" panose="020B0602020104020603" pitchFamily="34" charset="0"/>
              </a:rPr>
              <a:t>A higher price  </a:t>
            </a:r>
          </a:p>
          <a:p>
            <a:pPr algn="ctr" fontAlgn="base">
              <a:lnSpc>
                <a:spcPct val="200000"/>
              </a:lnSpc>
              <a:buFont typeface="Arial" panose="020B0604020202020204" pitchFamily="34" charset="0"/>
              <a:buChar char="•"/>
            </a:pPr>
            <a:r>
              <a:rPr lang="en-CA" sz="2400" dirty="0">
                <a:solidFill>
                  <a:srgbClr val="000000"/>
                </a:solidFill>
                <a:latin typeface="Tw Cen MT" panose="020B0602020104020603" pitchFamily="34" charset="0"/>
              </a:rPr>
              <a:t>A lower price </a:t>
            </a:r>
            <a:r>
              <a:rPr lang="en-CA" dirty="0">
                <a:solidFill>
                  <a:srgbClr val="000000"/>
                </a:solidFill>
                <a:latin typeface="Tw Cen MT" panose="020B0602020104020603" pitchFamily="34" charset="0"/>
              </a:rPr>
              <a:t> </a:t>
            </a:r>
          </a:p>
        </p:txBody>
      </p:sp>
      <p:pic>
        <p:nvPicPr>
          <p:cNvPr id="6" name="Picture 5">
            <a:extLst>
              <a:ext uri="{FF2B5EF4-FFF2-40B4-BE49-F238E27FC236}">
                <a16:creationId xmlns:a16="http://schemas.microsoft.com/office/drawing/2014/main" id="{5DE75DD8-7665-4EEB-AF6E-7B4B3448539E}"/>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18120" y="3677458"/>
            <a:ext cx="4029523" cy="2686349"/>
          </a:xfrm>
          <a:prstGeom prst="rect">
            <a:avLst/>
          </a:prstGeom>
          <a:ln w="228600" cap="sq" cmpd="thickThin">
            <a:solidFill>
              <a:srgbClr val="000000"/>
            </a:solidFill>
            <a:prstDash val="solid"/>
            <a:miter lim="800000"/>
          </a:ln>
          <a:effectLst>
            <a:innerShdw blurRad="76200">
              <a:srgbClr val="000000"/>
            </a:innerShdw>
          </a:effectLst>
        </p:spPr>
      </p:pic>
      <p:pic>
        <p:nvPicPr>
          <p:cNvPr id="8" name="Picture 7">
            <a:extLst>
              <a:ext uri="{FF2B5EF4-FFF2-40B4-BE49-F238E27FC236}">
                <a16:creationId xmlns:a16="http://schemas.microsoft.com/office/drawing/2014/main" id="{50BBE367-F0A9-4D26-A02C-DD33FA4CDCFF}"/>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85762" y="3677458"/>
            <a:ext cx="2519238" cy="2686349"/>
          </a:xfrm>
          <a:prstGeom prst="rect">
            <a:avLst/>
          </a:prstGeom>
          <a:ln>
            <a:solidFill>
              <a:schemeClr val="tx1"/>
            </a:solidFill>
          </a:ln>
          <a:effectLst>
            <a:outerShdw blurRad="190500" algn="tl" rotWithShape="0">
              <a:srgbClr val="000000">
                <a:alpha val="70000"/>
              </a:srgbClr>
            </a:outerShdw>
          </a:effectLst>
        </p:spPr>
      </p:pic>
    </p:spTree>
    <p:extLst>
      <p:ext uri="{BB962C8B-B14F-4D97-AF65-F5344CB8AC3E}">
        <p14:creationId xmlns:p14="http://schemas.microsoft.com/office/powerpoint/2010/main" val="405759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FCA09-8CDB-4FF4-8075-C25F1BEE7F66}"/>
              </a:ext>
            </a:extLst>
          </p:cNvPr>
          <p:cNvSpPr>
            <a:spLocks noGrp="1"/>
          </p:cNvSpPr>
          <p:nvPr>
            <p:ph type="title"/>
          </p:nvPr>
        </p:nvSpPr>
        <p:spPr/>
        <p:txBody>
          <a:bodyPr>
            <a:normAutofit fontScale="90000"/>
          </a:bodyPr>
          <a:lstStyle/>
          <a:p>
            <a:pPr algn="ctr"/>
            <a:r>
              <a:rPr lang="fr-FR" sz="5400" b="1" dirty="0">
                <a:latin typeface="Arial" panose="020B0604020202020204" pitchFamily="34" charset="0"/>
                <a:cs typeface="Arial" panose="020B0604020202020204" pitchFamily="34" charset="0"/>
              </a:rPr>
              <a:t>Setting </a:t>
            </a:r>
            <a:r>
              <a:rPr lang="fr-FR" sz="5400" b="1" dirty="0" err="1">
                <a:latin typeface="Arial" panose="020B0604020202020204" pitchFamily="34" charset="0"/>
                <a:cs typeface="Arial" panose="020B0604020202020204" pitchFamily="34" charset="0"/>
              </a:rPr>
              <a:t>Prices</a:t>
            </a:r>
            <a:r>
              <a:rPr lang="fr-FR" sz="5400" b="1" dirty="0">
                <a:latin typeface="Arial" panose="020B0604020202020204" pitchFamily="34" charset="0"/>
                <a:cs typeface="Arial" panose="020B0604020202020204" pitchFamily="34" charset="0"/>
              </a:rPr>
              <a:t> For </a:t>
            </a:r>
            <a:r>
              <a:rPr lang="fr-FR" sz="5400" b="1" dirty="0" err="1">
                <a:latin typeface="Arial" panose="020B0604020202020204" pitchFamily="34" charset="0"/>
                <a:cs typeface="Arial" panose="020B0604020202020204" pitchFamily="34" charset="0"/>
              </a:rPr>
              <a:t>Goods</a:t>
            </a:r>
            <a:r>
              <a:rPr lang="fr-FR" sz="5400" b="1" dirty="0">
                <a:latin typeface="Arial" panose="020B0604020202020204" pitchFamily="34" charset="0"/>
                <a:cs typeface="Arial" panose="020B0604020202020204" pitchFamily="34" charset="0"/>
              </a:rPr>
              <a:t> And Services</a:t>
            </a:r>
            <a:endParaRPr lang="en-US" sz="54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6100824-903A-4D10-A1F7-C656CF9EEC80}"/>
              </a:ext>
            </a:extLst>
          </p:cNvPr>
          <p:cNvSpPr/>
          <p:nvPr/>
        </p:nvSpPr>
        <p:spPr>
          <a:xfrm>
            <a:off x="377952" y="1967823"/>
            <a:ext cx="9268968" cy="830997"/>
          </a:xfrm>
          <a:prstGeom prst="rect">
            <a:avLst/>
          </a:prstGeom>
        </p:spPr>
        <p:txBody>
          <a:bodyPr wrap="square">
            <a:spAutoFit/>
          </a:bodyPr>
          <a:lstStyle/>
          <a:p>
            <a:r>
              <a:rPr lang="en-CA" sz="2400" dirty="0">
                <a:solidFill>
                  <a:srgbClr val="000000"/>
                </a:solidFill>
                <a:latin typeface="Tw Cen MT" panose="020B0602020104020603" pitchFamily="34" charset="0"/>
              </a:rPr>
              <a:t>Setting the proper price is a balancing act between having an acceptable profit margin for you, and making it affordable to buy for the consumer. </a:t>
            </a:r>
            <a:endParaRPr lang="en-US" sz="2400" dirty="0"/>
          </a:p>
        </p:txBody>
      </p:sp>
      <p:sp>
        <p:nvSpPr>
          <p:cNvPr id="4" name="Rectangle 3">
            <a:extLst>
              <a:ext uri="{FF2B5EF4-FFF2-40B4-BE49-F238E27FC236}">
                <a16:creationId xmlns:a16="http://schemas.microsoft.com/office/drawing/2014/main" id="{42338294-C8DB-4EC6-9AEE-C8BA7F148A8F}"/>
              </a:ext>
            </a:extLst>
          </p:cNvPr>
          <p:cNvSpPr/>
          <p:nvPr/>
        </p:nvSpPr>
        <p:spPr>
          <a:xfrm rot="21378514">
            <a:off x="5847996" y="3645314"/>
            <a:ext cx="6758238" cy="1200329"/>
          </a:xfrm>
          <a:prstGeom prst="rect">
            <a:avLst/>
          </a:prstGeom>
        </p:spPr>
        <p:txBody>
          <a:bodyPr wrap="square">
            <a:spAutoFit/>
          </a:bodyPr>
          <a:lstStyle/>
          <a:p>
            <a:r>
              <a:rPr lang="en-CA" sz="2400" dirty="0">
                <a:solidFill>
                  <a:srgbClr val="000000"/>
                </a:solidFill>
                <a:latin typeface="Tw Cen MT" panose="020B0602020104020603" pitchFamily="34" charset="0"/>
                <a:hlinkClick r:id="rId2" action="ppaction://hlinksldjump"/>
              </a:rPr>
              <a:t>Here are some of the basics to help you understand the factors involved in setting your sales price. </a:t>
            </a:r>
            <a:endParaRPr lang="en-US" sz="2400" dirty="0"/>
          </a:p>
        </p:txBody>
      </p:sp>
      <p:pic>
        <p:nvPicPr>
          <p:cNvPr id="6" name="Picture 5">
            <a:extLst>
              <a:ext uri="{FF2B5EF4-FFF2-40B4-BE49-F238E27FC236}">
                <a16:creationId xmlns:a16="http://schemas.microsoft.com/office/drawing/2014/main" id="{6D3E7565-B5A2-449E-BD3C-44E1E1AACA8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63880" y="3075956"/>
            <a:ext cx="3669792" cy="3669792"/>
          </a:xfrm>
          <a:prstGeom prst="rect">
            <a:avLst/>
          </a:prstGeom>
          <a:ln>
            <a:noFill/>
          </a:ln>
          <a:effectLst>
            <a:outerShdw blurRad="76200" dir="13500000" sy="23000" kx="1200000" algn="br" rotWithShape="0">
              <a:prstClr val="black">
                <a:alpha val="20000"/>
              </a:prst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0919881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024CD-2749-4AF4-89E7-C4B9C188E8CC}"/>
              </a:ext>
            </a:extLst>
          </p:cNvPr>
          <p:cNvSpPr>
            <a:spLocks noGrp="1"/>
          </p:cNvSpPr>
          <p:nvPr>
            <p:ph type="title"/>
          </p:nvPr>
        </p:nvSpPr>
        <p:spPr>
          <a:xfrm>
            <a:off x="838200" y="-301022"/>
            <a:ext cx="10515600" cy="1325563"/>
          </a:xfrm>
        </p:spPr>
        <p:txBody>
          <a:bodyPr>
            <a:normAutofit/>
          </a:bodyPr>
          <a:lstStyle/>
          <a:p>
            <a:pPr algn="ctr"/>
            <a:r>
              <a:rPr lang="en-US" sz="5400" b="1" dirty="0">
                <a:latin typeface="Arial" panose="020B0604020202020204" pitchFamily="34" charset="0"/>
                <a:cs typeface="Arial" panose="020B0604020202020204" pitchFamily="34" charset="0"/>
              </a:rPr>
              <a:t>How to Start Pricing</a:t>
            </a:r>
          </a:p>
        </p:txBody>
      </p:sp>
      <p:pic>
        <p:nvPicPr>
          <p:cNvPr id="3" name="Setting prices for services and products - Small business - lynda.com">
            <a:hlinkClick r:id="" action="ppaction://media"/>
            <a:extLst>
              <a:ext uri="{FF2B5EF4-FFF2-40B4-BE49-F238E27FC236}">
                <a16:creationId xmlns:a16="http://schemas.microsoft.com/office/drawing/2014/main" id="{EF0AD802-59A9-4B2A-8F00-FF8D1B7735B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790872" y="50934"/>
            <a:ext cx="1477328" cy="830998"/>
          </a:xfrm>
          <a:prstGeom prst="rect">
            <a:avLst/>
          </a:prstGeom>
        </p:spPr>
      </p:pic>
      <p:sp>
        <p:nvSpPr>
          <p:cNvPr id="4" name="TextBox 3">
            <a:extLst>
              <a:ext uri="{FF2B5EF4-FFF2-40B4-BE49-F238E27FC236}">
                <a16:creationId xmlns:a16="http://schemas.microsoft.com/office/drawing/2014/main" id="{BF2E3FAE-45AB-4EA2-9089-16F178FB56A6}"/>
              </a:ext>
            </a:extLst>
          </p:cNvPr>
          <p:cNvSpPr txBox="1"/>
          <p:nvPr/>
        </p:nvSpPr>
        <p:spPr>
          <a:xfrm>
            <a:off x="390144" y="784856"/>
            <a:ext cx="10515600" cy="830997"/>
          </a:xfrm>
          <a:prstGeom prst="rect">
            <a:avLst/>
          </a:prstGeom>
          <a:noFill/>
        </p:spPr>
        <p:txBody>
          <a:bodyPr wrap="square" rtlCol="0">
            <a:spAutoFit/>
          </a:bodyPr>
          <a:lstStyle/>
          <a:p>
            <a:r>
              <a:rPr lang="en-US" sz="2400" dirty="0"/>
              <a:t>In order to get started on figuring out your pricing, there are a few factors we need to look at first. </a:t>
            </a:r>
          </a:p>
        </p:txBody>
      </p:sp>
      <p:cxnSp>
        <p:nvCxnSpPr>
          <p:cNvPr id="7" name="Straight Arrow Connector 6">
            <a:extLst>
              <a:ext uri="{FF2B5EF4-FFF2-40B4-BE49-F238E27FC236}">
                <a16:creationId xmlns:a16="http://schemas.microsoft.com/office/drawing/2014/main" id="{BA2980FC-9100-4342-9DF1-67E93A398E6C}"/>
              </a:ext>
            </a:extLst>
          </p:cNvPr>
          <p:cNvCxnSpPr/>
          <p:nvPr/>
        </p:nvCxnSpPr>
        <p:spPr>
          <a:xfrm>
            <a:off x="2834640" y="2843784"/>
            <a:ext cx="8229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752C5EE-9B46-4275-9E32-349982169831}"/>
              </a:ext>
            </a:extLst>
          </p:cNvPr>
          <p:cNvCxnSpPr/>
          <p:nvPr/>
        </p:nvCxnSpPr>
        <p:spPr>
          <a:xfrm>
            <a:off x="2834640" y="3428999"/>
            <a:ext cx="8229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65AB0B2-869F-42AF-B369-5C95E7733813}"/>
              </a:ext>
            </a:extLst>
          </p:cNvPr>
          <p:cNvCxnSpPr/>
          <p:nvPr/>
        </p:nvCxnSpPr>
        <p:spPr>
          <a:xfrm>
            <a:off x="2834640" y="4020312"/>
            <a:ext cx="8229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9554BA1-5C33-42CC-A3A3-4B4A7DEFEF1F}"/>
              </a:ext>
            </a:extLst>
          </p:cNvPr>
          <p:cNvSpPr txBox="1"/>
          <p:nvPr/>
        </p:nvSpPr>
        <p:spPr>
          <a:xfrm>
            <a:off x="3694176" y="2690335"/>
            <a:ext cx="822960" cy="1477328"/>
          </a:xfrm>
          <a:prstGeom prst="rect">
            <a:avLst/>
          </a:prstGeom>
          <a:noFill/>
        </p:spPr>
        <p:txBody>
          <a:bodyPr wrap="square" rtlCol="0">
            <a:spAutoFit/>
          </a:bodyPr>
          <a:lstStyle/>
          <a:p>
            <a:r>
              <a:rPr lang="en-US" dirty="0"/>
              <a:t>$2 </a:t>
            </a:r>
            <a:br>
              <a:rPr lang="en-US" dirty="0"/>
            </a:br>
            <a:r>
              <a:rPr lang="en-US" dirty="0"/>
              <a:t/>
            </a:r>
            <a:br>
              <a:rPr lang="en-US" dirty="0"/>
            </a:br>
            <a:r>
              <a:rPr lang="en-US" dirty="0"/>
              <a:t>$2</a:t>
            </a:r>
            <a:br>
              <a:rPr lang="en-US" dirty="0"/>
            </a:br>
            <a:r>
              <a:rPr lang="en-US" dirty="0"/>
              <a:t/>
            </a:r>
            <a:br>
              <a:rPr lang="en-US" dirty="0"/>
            </a:br>
            <a:r>
              <a:rPr lang="en-US" dirty="0"/>
              <a:t>$2</a:t>
            </a:r>
          </a:p>
        </p:txBody>
      </p:sp>
      <p:sp>
        <p:nvSpPr>
          <p:cNvPr id="6" name="Rectangle 5">
            <a:extLst>
              <a:ext uri="{FF2B5EF4-FFF2-40B4-BE49-F238E27FC236}">
                <a16:creationId xmlns:a16="http://schemas.microsoft.com/office/drawing/2014/main" id="{286BDA4A-D460-4D85-85B3-C4127D077322}"/>
              </a:ext>
            </a:extLst>
          </p:cNvPr>
          <p:cNvSpPr/>
          <p:nvPr/>
        </p:nvSpPr>
        <p:spPr>
          <a:xfrm>
            <a:off x="285006" y="1674673"/>
            <a:ext cx="3422796" cy="369332"/>
          </a:xfrm>
          <a:prstGeom prst="rect">
            <a:avLst/>
          </a:prstGeom>
        </p:spPr>
        <p:txBody>
          <a:bodyPr wrap="none">
            <a:spAutoFit/>
          </a:bodyPr>
          <a:lstStyle/>
          <a:p>
            <a:r>
              <a:rPr lang="en-US" dirty="0"/>
              <a:t>Assuming the average price is $10:</a:t>
            </a:r>
          </a:p>
        </p:txBody>
      </p:sp>
      <p:cxnSp>
        <p:nvCxnSpPr>
          <p:cNvPr id="15" name="Straight Arrow Connector 14">
            <a:extLst>
              <a:ext uri="{FF2B5EF4-FFF2-40B4-BE49-F238E27FC236}">
                <a16:creationId xmlns:a16="http://schemas.microsoft.com/office/drawing/2014/main" id="{07466F80-D275-403A-B8E0-8BB898734667}"/>
              </a:ext>
            </a:extLst>
          </p:cNvPr>
          <p:cNvCxnSpPr/>
          <p:nvPr/>
        </p:nvCxnSpPr>
        <p:spPr>
          <a:xfrm>
            <a:off x="2138226" y="5453030"/>
            <a:ext cx="8229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1" name="Group 20"/>
          <p:cNvGrpSpPr/>
          <p:nvPr/>
        </p:nvGrpSpPr>
        <p:grpSpPr>
          <a:xfrm>
            <a:off x="6866670" y="3909720"/>
            <a:ext cx="5075110" cy="2620717"/>
            <a:chOff x="6866670" y="3909720"/>
            <a:chExt cx="5075110" cy="2620717"/>
          </a:xfrm>
        </p:grpSpPr>
        <p:sp>
          <p:nvSpPr>
            <p:cNvPr id="17" name="Rectangle: Rounded Corners 16">
              <a:extLst>
                <a:ext uri="{FF2B5EF4-FFF2-40B4-BE49-F238E27FC236}">
                  <a16:creationId xmlns:a16="http://schemas.microsoft.com/office/drawing/2014/main" id="{CF999FE6-5D60-4EDD-B544-E1154CB22758}"/>
                </a:ext>
              </a:extLst>
            </p:cNvPr>
            <p:cNvSpPr/>
            <p:nvPr/>
          </p:nvSpPr>
          <p:spPr>
            <a:xfrm>
              <a:off x="8342378" y="3909720"/>
              <a:ext cx="1578864" cy="113338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CA" sz="2400" dirty="0"/>
                <a:t>New Business </a:t>
              </a:r>
              <a:r>
                <a:rPr lang="en-CA" dirty="0"/>
                <a:t/>
              </a:r>
              <a:br>
                <a:rPr lang="en-CA" dirty="0"/>
              </a:br>
              <a:endParaRPr lang="en-CA" sz="2400" dirty="0"/>
            </a:p>
          </p:txBody>
        </p:sp>
        <p:sp>
          <p:nvSpPr>
            <p:cNvPr id="18" name="Rectangle 17">
              <a:extLst>
                <a:ext uri="{FF2B5EF4-FFF2-40B4-BE49-F238E27FC236}">
                  <a16:creationId xmlns:a16="http://schemas.microsoft.com/office/drawing/2014/main" id="{EED647C1-FEA9-4012-80DB-525EC6F098AD}"/>
                </a:ext>
              </a:extLst>
            </p:cNvPr>
            <p:cNvSpPr/>
            <p:nvPr/>
          </p:nvSpPr>
          <p:spPr>
            <a:xfrm>
              <a:off x="6866670" y="5043107"/>
              <a:ext cx="5075110" cy="1487330"/>
            </a:xfrm>
            <a:prstGeom prst="rect">
              <a:avLst/>
            </a:prstGeom>
          </p:spPr>
          <p:txBody>
            <a:bodyPr wrap="square">
              <a:spAutoFit/>
            </a:bodyPr>
            <a:lstStyle/>
            <a:p>
              <a:pPr>
                <a:lnSpc>
                  <a:spcPct val="115000"/>
                </a:lnSpc>
                <a:spcAft>
                  <a:spcPts val="1000"/>
                </a:spcAft>
              </a:pPr>
              <a:r>
                <a:rPr lang="en-CA" sz="2000" dirty="0">
                  <a:latin typeface="Calibri" panose="020F0502020204030204" pitchFamily="34" charset="0"/>
                  <a:ea typeface="Calibri" panose="020F0502020204030204" pitchFamily="34" charset="0"/>
                  <a:cs typeface="Times New Roman" panose="02020603050405020304" pitchFamily="18" charset="0"/>
                </a:rPr>
                <a:t>Do a survey of potential customers and MVCs and find out what they would be willing to spend on your idea. These aren’t exact figures but give you a good ballpark range to work in.</a:t>
              </a:r>
            </a:p>
          </p:txBody>
        </p:sp>
      </p:grpSp>
      <p:sp>
        <p:nvSpPr>
          <p:cNvPr id="31" name="TextBox 30">
            <a:extLst>
              <a:ext uri="{FF2B5EF4-FFF2-40B4-BE49-F238E27FC236}">
                <a16:creationId xmlns:a16="http://schemas.microsoft.com/office/drawing/2014/main" id="{08038DB3-380A-40CF-8D5B-4770F1A7BE99}"/>
              </a:ext>
            </a:extLst>
          </p:cNvPr>
          <p:cNvSpPr txBox="1"/>
          <p:nvPr/>
        </p:nvSpPr>
        <p:spPr>
          <a:xfrm>
            <a:off x="36653" y="315217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1. </a:t>
            </a:r>
          </a:p>
        </p:txBody>
      </p:sp>
      <p:grpSp>
        <p:nvGrpSpPr>
          <p:cNvPr id="23" name="Group 22">
            <a:extLst>
              <a:ext uri="{FF2B5EF4-FFF2-40B4-BE49-F238E27FC236}">
                <a16:creationId xmlns:a16="http://schemas.microsoft.com/office/drawing/2014/main" id="{3C09721C-794A-49AA-87F5-A850352E9D37}"/>
              </a:ext>
            </a:extLst>
          </p:cNvPr>
          <p:cNvGrpSpPr/>
          <p:nvPr/>
        </p:nvGrpSpPr>
        <p:grpSpPr>
          <a:xfrm>
            <a:off x="-464377" y="1664042"/>
            <a:ext cx="13120753" cy="5143024"/>
            <a:chOff x="-464377" y="1664042"/>
            <a:chExt cx="13120753" cy="5143024"/>
          </a:xfrm>
        </p:grpSpPr>
        <p:sp>
          <p:nvSpPr>
            <p:cNvPr id="11" name="TextBox 10">
              <a:extLst>
                <a:ext uri="{FF2B5EF4-FFF2-40B4-BE49-F238E27FC236}">
                  <a16:creationId xmlns:a16="http://schemas.microsoft.com/office/drawing/2014/main" id="{CD15DDD0-A214-4B33-BFF6-B1030A583762}"/>
                </a:ext>
              </a:extLst>
            </p:cNvPr>
            <p:cNvSpPr txBox="1"/>
            <p:nvPr/>
          </p:nvSpPr>
          <p:spPr>
            <a:xfrm>
              <a:off x="4242816" y="2843784"/>
              <a:ext cx="1578864" cy="923330"/>
            </a:xfrm>
            <a:prstGeom prst="rect">
              <a:avLst/>
            </a:prstGeom>
            <a:noFill/>
          </p:spPr>
          <p:txBody>
            <a:bodyPr wrap="square" rtlCol="0">
              <a:spAutoFit/>
            </a:bodyPr>
            <a:lstStyle/>
            <a:p>
              <a:pPr algn="ctr"/>
              <a:r>
                <a:rPr lang="en-US" dirty="0"/>
                <a:t>This would mean a profit of $4 per unit.</a:t>
              </a:r>
            </a:p>
          </p:txBody>
        </p:sp>
        <p:grpSp>
          <p:nvGrpSpPr>
            <p:cNvPr id="22" name="Group 21">
              <a:extLst>
                <a:ext uri="{FF2B5EF4-FFF2-40B4-BE49-F238E27FC236}">
                  <a16:creationId xmlns:a16="http://schemas.microsoft.com/office/drawing/2014/main" id="{6FE031C2-9953-4949-969F-ACCED2689964}"/>
                </a:ext>
              </a:extLst>
            </p:cNvPr>
            <p:cNvGrpSpPr/>
            <p:nvPr/>
          </p:nvGrpSpPr>
          <p:grpSpPr>
            <a:xfrm>
              <a:off x="-464377" y="1664042"/>
              <a:ext cx="13120753" cy="5143024"/>
              <a:chOff x="-592328" y="1758463"/>
              <a:chExt cx="13120753" cy="5143024"/>
            </a:xfrm>
          </p:grpSpPr>
          <p:graphicFrame>
            <p:nvGraphicFramePr>
              <p:cNvPr id="5" name="Diagram 4">
                <a:extLst>
                  <a:ext uri="{FF2B5EF4-FFF2-40B4-BE49-F238E27FC236}">
                    <a16:creationId xmlns:a16="http://schemas.microsoft.com/office/drawing/2014/main" id="{B811B6EF-E574-461F-9CAB-DED6158B591F}"/>
                  </a:ext>
                </a:extLst>
              </p:cNvPr>
              <p:cNvGraphicFramePr/>
              <p:nvPr>
                <p:extLst>
                  <p:ext uri="{D42A27DB-BD31-4B8C-83A1-F6EECF244321}">
                    <p14:modId xmlns:p14="http://schemas.microsoft.com/office/powerpoint/2010/main" val="1250777"/>
                  </p:ext>
                </p:extLst>
              </p:nvPr>
            </p:nvGraphicFramePr>
            <p:xfrm>
              <a:off x="-592328" y="2161633"/>
              <a:ext cx="4441952" cy="25347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19" name="Group 18"/>
              <p:cNvGrpSpPr/>
              <p:nvPr/>
            </p:nvGrpSpPr>
            <p:grpSpPr>
              <a:xfrm>
                <a:off x="6280025" y="1758463"/>
                <a:ext cx="6248400" cy="2051477"/>
                <a:chOff x="6280025" y="1758463"/>
                <a:chExt cx="6248400" cy="2051477"/>
              </a:xfrm>
            </p:grpSpPr>
            <p:sp>
              <p:nvSpPr>
                <p:cNvPr id="12" name="Rectangle: Rounded Corners 11">
                  <a:extLst>
                    <a:ext uri="{FF2B5EF4-FFF2-40B4-BE49-F238E27FC236}">
                      <a16:creationId xmlns:a16="http://schemas.microsoft.com/office/drawing/2014/main" id="{A79D1693-4D5A-471F-8A06-701B65A0C4D9}"/>
                    </a:ext>
                  </a:extLst>
                </p:cNvPr>
                <p:cNvSpPr/>
                <p:nvPr/>
              </p:nvSpPr>
              <p:spPr>
                <a:xfrm>
                  <a:off x="8342378" y="1758463"/>
                  <a:ext cx="1578864" cy="923330"/>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3200" dirty="0"/>
                    <a:t>Quality</a:t>
                  </a:r>
                </a:p>
              </p:txBody>
            </p:sp>
            <p:sp>
              <p:nvSpPr>
                <p:cNvPr id="13" name="Rectangle 12">
                  <a:extLst>
                    <a:ext uri="{FF2B5EF4-FFF2-40B4-BE49-F238E27FC236}">
                      <a16:creationId xmlns:a16="http://schemas.microsoft.com/office/drawing/2014/main" id="{D8BD72B8-5EE3-4AE9-8B5D-F7F597D0F56D}"/>
                    </a:ext>
                  </a:extLst>
                </p:cNvPr>
                <p:cNvSpPr/>
                <p:nvPr/>
              </p:nvSpPr>
              <p:spPr>
                <a:xfrm>
                  <a:off x="6280025" y="2676553"/>
                  <a:ext cx="6248400" cy="1133387"/>
                </a:xfrm>
                <a:prstGeom prst="rect">
                  <a:avLst/>
                </a:prstGeom>
              </p:spPr>
              <p:txBody>
                <a:bodyPr wrap="square">
                  <a:spAutoFit/>
                </a:bodyPr>
                <a:lstStyle/>
                <a:p>
                  <a:pPr>
                    <a:lnSpc>
                      <a:spcPct val="115000"/>
                    </a:lnSpc>
                    <a:spcAft>
                      <a:spcPts val="1000"/>
                    </a:spcAft>
                  </a:pPr>
                  <a:r>
                    <a:rPr lang="en-CA" sz="2000" dirty="0">
                      <a:latin typeface="Calibri" panose="020F0502020204030204" pitchFamily="34" charset="0"/>
                      <a:ea typeface="Calibri" panose="020F0502020204030204" pitchFamily="34" charset="0"/>
                      <a:cs typeface="Times New Roman" panose="02020603050405020304" pitchFamily="18" charset="0"/>
                    </a:rPr>
                    <a:t>You can charge above or below your competition depending on multiple factors. The difference of quality becomes a good reference point with competition.</a:t>
                  </a:r>
                </a:p>
              </p:txBody>
            </p:sp>
          </p:grpSp>
          <p:grpSp>
            <p:nvGrpSpPr>
              <p:cNvPr id="20" name="Group 19"/>
              <p:cNvGrpSpPr/>
              <p:nvPr/>
            </p:nvGrpSpPr>
            <p:grpSpPr>
              <a:xfrm>
                <a:off x="559362" y="4352328"/>
                <a:ext cx="5384238" cy="2549159"/>
                <a:chOff x="559362" y="4352328"/>
                <a:chExt cx="5384238" cy="2549159"/>
              </a:xfrm>
            </p:grpSpPr>
            <p:sp>
              <p:nvSpPr>
                <p:cNvPr id="14" name="Rectangle: Rounded Corners 13">
                  <a:extLst>
                    <a:ext uri="{FF2B5EF4-FFF2-40B4-BE49-F238E27FC236}">
                      <a16:creationId xmlns:a16="http://schemas.microsoft.com/office/drawing/2014/main" id="{E8A70358-E54B-43AC-9680-E527D04DBAF7}"/>
                    </a:ext>
                  </a:extLst>
                </p:cNvPr>
                <p:cNvSpPr/>
                <p:nvPr/>
              </p:nvSpPr>
              <p:spPr>
                <a:xfrm>
                  <a:off x="559362" y="4991365"/>
                  <a:ext cx="1578864" cy="923330"/>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CA" sz="2400" dirty="0"/>
                    <a:t>Target Your MVC</a:t>
                  </a:r>
                </a:p>
              </p:txBody>
            </p:sp>
            <p:sp>
              <p:nvSpPr>
                <p:cNvPr id="16" name="Rectangle 15">
                  <a:extLst>
                    <a:ext uri="{FF2B5EF4-FFF2-40B4-BE49-F238E27FC236}">
                      <a16:creationId xmlns:a16="http://schemas.microsoft.com/office/drawing/2014/main" id="{92752EB9-BED2-443C-9874-6808E0B6D376}"/>
                    </a:ext>
                  </a:extLst>
                </p:cNvPr>
                <p:cNvSpPr/>
                <p:nvPr/>
              </p:nvSpPr>
              <p:spPr>
                <a:xfrm>
                  <a:off x="2961186" y="4352328"/>
                  <a:ext cx="2982414" cy="2549159"/>
                </a:xfrm>
                <a:prstGeom prst="rect">
                  <a:avLst/>
                </a:prstGeom>
              </p:spPr>
              <p:txBody>
                <a:bodyPr wrap="square">
                  <a:spAutoFit/>
                </a:bodyPr>
                <a:lstStyle/>
                <a:p>
                  <a:pPr>
                    <a:lnSpc>
                      <a:spcPct val="115000"/>
                    </a:lnSpc>
                    <a:spcAft>
                      <a:spcPts val="1000"/>
                    </a:spcAft>
                  </a:pPr>
                  <a:r>
                    <a:rPr lang="en-CA" sz="2000" dirty="0">
                      <a:latin typeface="Calibri" panose="020F0502020204030204" pitchFamily="34" charset="0"/>
                      <a:ea typeface="Calibri" panose="020F0502020204030204" pitchFamily="34" charset="0"/>
                      <a:cs typeface="Times New Roman" panose="02020603050405020304" pitchFamily="18" charset="0"/>
                    </a:rPr>
                    <a:t>MVC is a profile of someone who will most likely buy your products and services. If you can craft the experience to suit that MVC profile, you can charge more.</a:t>
                  </a:r>
                </a:p>
              </p:txBody>
            </p:sp>
          </p:grpSp>
          <p:sp>
            <p:nvSpPr>
              <p:cNvPr id="30" name="TextBox 29">
                <a:extLst>
                  <a:ext uri="{FF2B5EF4-FFF2-40B4-BE49-F238E27FC236}">
                    <a16:creationId xmlns:a16="http://schemas.microsoft.com/office/drawing/2014/main" id="{E6DDD973-B555-435A-A32A-0651D1FA9B99}"/>
                  </a:ext>
                </a:extLst>
              </p:cNvPr>
              <p:cNvSpPr txBox="1"/>
              <p:nvPr/>
            </p:nvSpPr>
            <p:spPr>
              <a:xfrm>
                <a:off x="7849565" y="2052577"/>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cs typeface="Calibri"/>
                  </a:rPr>
                  <a:t>2.</a:t>
                </a:r>
              </a:p>
            </p:txBody>
          </p:sp>
          <p:sp>
            <p:nvSpPr>
              <p:cNvPr id="32" name="TextBox 31">
                <a:extLst>
                  <a:ext uri="{FF2B5EF4-FFF2-40B4-BE49-F238E27FC236}">
                    <a16:creationId xmlns:a16="http://schemas.microsoft.com/office/drawing/2014/main" id="{B60CEC9E-6497-42E1-B6AC-9E36C2B58C70}"/>
                  </a:ext>
                </a:extLst>
              </p:cNvPr>
              <p:cNvSpPr txBox="1"/>
              <p:nvPr/>
            </p:nvSpPr>
            <p:spPr>
              <a:xfrm>
                <a:off x="92718" y="5272388"/>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t>3.</a:t>
                </a:r>
              </a:p>
            </p:txBody>
          </p:sp>
          <p:sp>
            <p:nvSpPr>
              <p:cNvPr id="33" name="TextBox 32">
                <a:extLst>
                  <a:ext uri="{FF2B5EF4-FFF2-40B4-BE49-F238E27FC236}">
                    <a16:creationId xmlns:a16="http://schemas.microsoft.com/office/drawing/2014/main" id="{9D05508A-841C-460B-BA90-4D426947B2C9}"/>
                  </a:ext>
                </a:extLst>
              </p:cNvPr>
              <p:cNvSpPr txBox="1"/>
              <p:nvPr/>
            </p:nvSpPr>
            <p:spPr>
              <a:xfrm>
                <a:off x="7845947" y="4161339"/>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t>4.</a:t>
                </a:r>
              </a:p>
            </p:txBody>
          </p:sp>
        </p:grpSp>
      </p:grpSp>
    </p:spTree>
    <p:extLst>
      <p:ext uri="{BB962C8B-B14F-4D97-AF65-F5344CB8AC3E}">
        <p14:creationId xmlns:p14="http://schemas.microsoft.com/office/powerpoint/2010/main" val="313151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89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BDE9FC5-4E6C-4976-8025-A5651574A80F}"/>
              </a:ext>
            </a:extLst>
          </p:cNvPr>
          <p:cNvGrpSpPr/>
          <p:nvPr/>
        </p:nvGrpSpPr>
        <p:grpSpPr>
          <a:xfrm>
            <a:off x="1006291" y="3037295"/>
            <a:ext cx="550510" cy="2830997"/>
            <a:chOff x="461865" y="2809278"/>
            <a:chExt cx="459535" cy="2702201"/>
          </a:xfrm>
        </p:grpSpPr>
        <p:sp>
          <p:nvSpPr>
            <p:cNvPr id="5" name="Rectangle: Rounded Corners 9">
              <a:extLst>
                <a:ext uri="{FF2B5EF4-FFF2-40B4-BE49-F238E27FC236}">
                  <a16:creationId xmlns:a16="http://schemas.microsoft.com/office/drawing/2014/main" id="{9FA45051-D7A2-4798-B8A4-877D7938F9BC}"/>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6" name="Rectangle: Rounded Corners 10">
              <a:extLst>
                <a:ext uri="{FF2B5EF4-FFF2-40B4-BE49-F238E27FC236}">
                  <a16:creationId xmlns:a16="http://schemas.microsoft.com/office/drawing/2014/main" id="{576E2376-6D9E-4925-9433-4611ED042446}"/>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7" name="Rectangle: Rounded Corners 11">
              <a:extLst>
                <a:ext uri="{FF2B5EF4-FFF2-40B4-BE49-F238E27FC236}">
                  <a16:creationId xmlns:a16="http://schemas.microsoft.com/office/drawing/2014/main" id="{1B8B49FB-FA37-42D6-A3BE-542AC0E5AF4E}"/>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2">
              <a:extLst>
                <a:ext uri="{FF2B5EF4-FFF2-40B4-BE49-F238E27FC236}">
                  <a16:creationId xmlns:a16="http://schemas.microsoft.com/office/drawing/2014/main" id="{8DFE8886-1F25-43E6-91AE-BCD61777FD5A}"/>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F70469BE-923D-4912-A046-7796BC58ECBF}"/>
              </a:ext>
            </a:extLst>
          </p:cNvPr>
          <p:cNvSpPr>
            <a:spLocks noGrp="1"/>
          </p:cNvSpPr>
          <p:nvPr>
            <p:ph type="title"/>
          </p:nvPr>
        </p:nvSpPr>
        <p:spPr>
          <a:xfrm>
            <a:off x="838200" y="0"/>
            <a:ext cx="10515600" cy="1325563"/>
          </a:xfrm>
        </p:spPr>
        <p:txBody>
          <a:bodyPr>
            <a:normAutofit/>
          </a:bodyPr>
          <a:lstStyle/>
          <a:p>
            <a:pPr algn="ctr"/>
            <a:r>
              <a:rPr lang="en-CA" sz="6600" b="1" dirty="0">
                <a:latin typeface="Arial" panose="020B0604020202020204" pitchFamily="34" charset="0"/>
                <a:cs typeface="Arial" panose="020B0604020202020204" pitchFamily="34" charset="0"/>
              </a:rPr>
              <a:t>SELF EVALUATION</a:t>
            </a:r>
            <a:endParaRPr lang="en-US" sz="6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8B81BC-79BA-4760-B5FA-AC8BEF7B6025}"/>
              </a:ext>
            </a:extLst>
          </p:cNvPr>
          <p:cNvSpPr>
            <a:spLocks noGrp="1"/>
          </p:cNvSpPr>
          <p:nvPr>
            <p:ph idx="1"/>
          </p:nvPr>
        </p:nvSpPr>
        <p:spPr>
          <a:xfrm>
            <a:off x="838200" y="1946119"/>
            <a:ext cx="10515600" cy="4351338"/>
          </a:xfrm>
        </p:spPr>
        <p:txBody>
          <a:bodyPr>
            <a:normAutofit/>
          </a:bodyPr>
          <a:lstStyle/>
          <a:p>
            <a:pPr fontAlgn="base">
              <a:lnSpc>
                <a:spcPct val="150000"/>
              </a:lnSpc>
            </a:pPr>
            <a:r>
              <a:rPr lang="fr-FR" dirty="0" err="1"/>
              <a:t>Which</a:t>
            </a:r>
            <a:r>
              <a:rPr lang="fr-FR" dirty="0"/>
              <a:t> of the </a:t>
            </a:r>
            <a:r>
              <a:rPr lang="fr-FR" dirty="0" err="1"/>
              <a:t>following</a:t>
            </a:r>
            <a:r>
              <a:rPr lang="fr-FR" dirty="0"/>
              <a:t> </a:t>
            </a:r>
            <a:r>
              <a:rPr lang="fr-FR" dirty="0" err="1"/>
              <a:t>is</a:t>
            </a:r>
            <a:r>
              <a:rPr lang="fr-FR" dirty="0"/>
              <a:t> NOT a </a:t>
            </a:r>
            <a:r>
              <a:rPr lang="fr-FR" dirty="0" err="1"/>
              <a:t>fixed</a:t>
            </a:r>
            <a:r>
              <a:rPr lang="fr-FR" dirty="0"/>
              <a:t> </a:t>
            </a:r>
            <a:r>
              <a:rPr lang="fr-FR" dirty="0" err="1"/>
              <a:t>cost</a:t>
            </a:r>
            <a:r>
              <a:rPr lang="fr-FR" dirty="0"/>
              <a:t>?</a:t>
            </a:r>
            <a:br>
              <a:rPr lang="fr-FR" dirty="0"/>
            </a:br>
            <a:r>
              <a:rPr lang="fr-FR" sz="1800" i="1" dirty="0"/>
              <a:t>Click the correct </a:t>
            </a:r>
            <a:r>
              <a:rPr lang="fr-FR" sz="1800" i="1" dirty="0" err="1"/>
              <a:t>letter</a:t>
            </a:r>
            <a:r>
              <a:rPr lang="fr-FR" sz="1800" i="1" dirty="0"/>
              <a:t> to continue. </a:t>
            </a:r>
            <a:br>
              <a:rPr lang="fr-FR" sz="1800" i="1" dirty="0"/>
            </a:br>
            <a:r>
              <a:rPr lang="fr-FR" sz="2400" dirty="0">
                <a:latin typeface="Arial" panose="020B0604020202020204" pitchFamily="34" charset="0"/>
                <a:cs typeface="Arial" panose="020B0604020202020204" pitchFamily="34" charset="0"/>
                <a:hlinkClick r:id="rId2" action="ppaction://hlinksldjump"/>
              </a:rPr>
              <a:t>A. </a:t>
            </a:r>
            <a:r>
              <a:rPr lang="fr-FR" sz="2400" dirty="0">
                <a:latin typeface="Arial" panose="020B0604020202020204" pitchFamily="34" charset="0"/>
                <a:cs typeface="Arial" panose="020B0604020202020204" pitchFamily="34" charset="0"/>
              </a:rPr>
              <a:t> </a:t>
            </a:r>
            <a:r>
              <a:rPr lang="fr-FR" sz="2400" dirty="0" err="1"/>
              <a:t>Insurance</a:t>
            </a:r>
            <a:r>
              <a:rPr lang="fr-FR" sz="2400" dirty="0"/>
              <a:t> </a:t>
            </a:r>
          </a:p>
          <a:p>
            <a:pPr marL="0" indent="0" fontAlgn="base">
              <a:lnSpc>
                <a:spcPct val="150000"/>
              </a:lnSpc>
              <a:buNone/>
            </a:pPr>
            <a:r>
              <a:rPr lang="fr-FR" sz="2400" dirty="0"/>
              <a:t>   </a:t>
            </a:r>
            <a:r>
              <a:rPr lang="fr-FR" sz="2400" dirty="0">
                <a:hlinkClick r:id="rId3" action="ppaction://hlinksldjump"/>
              </a:rPr>
              <a:t>B. </a:t>
            </a:r>
            <a:r>
              <a:rPr lang="fr-FR" sz="2400" dirty="0"/>
              <a:t>  </a:t>
            </a:r>
            <a:r>
              <a:rPr lang="fr-FR" sz="2400" dirty="0" err="1"/>
              <a:t>Rental</a:t>
            </a:r>
            <a:r>
              <a:rPr lang="fr-FR" sz="2400" dirty="0"/>
              <a:t> </a:t>
            </a:r>
          </a:p>
          <a:p>
            <a:pPr marL="0" indent="0" fontAlgn="base">
              <a:lnSpc>
                <a:spcPct val="150000"/>
              </a:lnSpc>
              <a:buNone/>
            </a:pPr>
            <a:r>
              <a:rPr lang="fr-FR" sz="2400" dirty="0"/>
              <a:t>  </a:t>
            </a:r>
            <a:r>
              <a:rPr lang="fr-FR" sz="2400" dirty="0">
                <a:hlinkClick r:id="rId4" action="ppaction://hlinksldjump"/>
              </a:rPr>
              <a:t> C. </a:t>
            </a:r>
            <a:r>
              <a:rPr lang="fr-FR" sz="2400" dirty="0"/>
              <a:t>  Inventory </a:t>
            </a:r>
          </a:p>
          <a:p>
            <a:pPr marL="0" indent="0" fontAlgn="base">
              <a:lnSpc>
                <a:spcPct val="150000"/>
              </a:lnSpc>
              <a:buNone/>
            </a:pPr>
            <a:r>
              <a:rPr lang="fr-FR" sz="2400" dirty="0"/>
              <a:t>   </a:t>
            </a:r>
            <a:r>
              <a:rPr lang="fr-FR" sz="2400" dirty="0">
                <a:hlinkClick r:id="rId5" action="ppaction://hlinksldjump"/>
              </a:rPr>
              <a:t>D. </a:t>
            </a:r>
            <a:r>
              <a:rPr lang="fr-FR" sz="2400" dirty="0"/>
              <a:t>  Hydro charges</a:t>
            </a:r>
            <a:r>
              <a:rPr lang="fr-FR" dirty="0"/>
              <a:t> </a:t>
            </a:r>
          </a:p>
          <a:p>
            <a:pPr marL="0" indent="0">
              <a:buNone/>
            </a:pPr>
            <a:endParaRPr lang="en-US" dirty="0"/>
          </a:p>
        </p:txBody>
      </p:sp>
    </p:spTree>
    <p:extLst>
      <p:ext uri="{BB962C8B-B14F-4D97-AF65-F5344CB8AC3E}">
        <p14:creationId xmlns:p14="http://schemas.microsoft.com/office/powerpoint/2010/main" val="20035767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13314-E6C6-4EB4-B4FA-F04774BAE271}"/>
              </a:ext>
            </a:extLst>
          </p:cNvPr>
          <p:cNvSpPr>
            <a:spLocks noGrp="1"/>
          </p:cNvSpPr>
          <p:nvPr>
            <p:ph type="title"/>
          </p:nvPr>
        </p:nvSpPr>
        <p:spPr/>
        <p:txBody>
          <a:bodyPr>
            <a:normAutofit/>
          </a:bodyPr>
          <a:lstStyle/>
          <a:p>
            <a:pPr algn="ctr"/>
            <a:r>
              <a:rPr lang="en-US" sz="6600" b="1" dirty="0">
                <a:latin typeface="Arial" panose="020B0604020202020204" pitchFamily="34" charset="0"/>
                <a:cs typeface="Arial" panose="020B0604020202020204" pitchFamily="34" charset="0"/>
              </a:rPr>
              <a:t>Pricing Strategies</a:t>
            </a:r>
          </a:p>
        </p:txBody>
      </p:sp>
      <p:sp>
        <p:nvSpPr>
          <p:cNvPr id="4" name="Rectangle 3">
            <a:extLst>
              <a:ext uri="{FF2B5EF4-FFF2-40B4-BE49-F238E27FC236}">
                <a16:creationId xmlns:a16="http://schemas.microsoft.com/office/drawing/2014/main" id="{0F2EA903-E2C9-482D-97EB-47C295E0AA23}"/>
              </a:ext>
            </a:extLst>
          </p:cNvPr>
          <p:cNvSpPr/>
          <p:nvPr/>
        </p:nvSpPr>
        <p:spPr>
          <a:xfrm>
            <a:off x="0" y="2024359"/>
            <a:ext cx="11191875" cy="954107"/>
          </a:xfrm>
          <a:prstGeom prst="rect">
            <a:avLst/>
          </a:prstGeom>
        </p:spPr>
        <p:txBody>
          <a:bodyPr wrap="square">
            <a:spAutoFit/>
          </a:bodyPr>
          <a:lstStyle/>
          <a:p>
            <a:r>
              <a:rPr lang="fr-FR" sz="2800" dirty="0">
                <a:solidFill>
                  <a:srgbClr val="000000"/>
                </a:solidFill>
                <a:latin typeface="Tw Cen MT" panose="020B0602020104020603" pitchFamily="34" charset="0"/>
              </a:rPr>
              <a:t>Beyond the </a:t>
            </a:r>
            <a:r>
              <a:rPr lang="fr-FR" sz="2800" dirty="0" err="1">
                <a:solidFill>
                  <a:srgbClr val="000000"/>
                </a:solidFill>
                <a:latin typeface="Tw Cen MT" panose="020B0602020104020603" pitchFamily="34" charset="0"/>
              </a:rPr>
              <a:t>mathematics</a:t>
            </a:r>
            <a:r>
              <a:rPr lang="fr-FR" sz="2800" dirty="0">
                <a:solidFill>
                  <a:srgbClr val="000000"/>
                </a:solidFill>
                <a:latin typeface="Tw Cen MT" panose="020B0602020104020603" pitchFamily="34" charset="0"/>
              </a:rPr>
              <a:t> </a:t>
            </a:r>
            <a:r>
              <a:rPr lang="fr-FR" sz="2800" dirty="0" err="1">
                <a:solidFill>
                  <a:srgbClr val="000000"/>
                </a:solidFill>
                <a:latin typeface="Tw Cen MT" panose="020B0602020104020603" pitchFamily="34" charset="0"/>
              </a:rPr>
              <a:t>involved</a:t>
            </a:r>
            <a:r>
              <a:rPr lang="fr-FR" sz="2800" dirty="0">
                <a:solidFill>
                  <a:srgbClr val="000000"/>
                </a:solidFill>
                <a:latin typeface="Tw Cen MT" panose="020B0602020104020603" pitchFamily="34" charset="0"/>
              </a:rPr>
              <a:t> in setting </a:t>
            </a:r>
            <a:r>
              <a:rPr lang="fr-FR" sz="2800" dirty="0" err="1">
                <a:solidFill>
                  <a:srgbClr val="000000"/>
                </a:solidFill>
                <a:latin typeface="Tw Cen MT" panose="020B0602020104020603" pitchFamily="34" charset="0"/>
              </a:rPr>
              <a:t>your</a:t>
            </a:r>
            <a:r>
              <a:rPr lang="fr-FR" sz="2800" dirty="0">
                <a:solidFill>
                  <a:srgbClr val="000000"/>
                </a:solidFill>
                <a:latin typeface="Tw Cen MT" panose="020B0602020104020603" pitchFamily="34" charset="0"/>
              </a:rPr>
              <a:t> </a:t>
            </a:r>
            <a:r>
              <a:rPr lang="fr-FR" sz="2800" dirty="0" err="1">
                <a:solidFill>
                  <a:srgbClr val="000000"/>
                </a:solidFill>
                <a:latin typeface="Tw Cen MT" panose="020B0602020104020603" pitchFamily="34" charset="0"/>
              </a:rPr>
              <a:t>prices</a:t>
            </a:r>
            <a:r>
              <a:rPr lang="fr-FR" sz="2800" dirty="0">
                <a:solidFill>
                  <a:srgbClr val="000000"/>
                </a:solidFill>
                <a:latin typeface="Tw Cen MT" panose="020B0602020104020603" pitchFamily="34" charset="0"/>
              </a:rPr>
              <a:t>, </a:t>
            </a:r>
            <a:r>
              <a:rPr lang="fr-FR" sz="2800" dirty="0" err="1">
                <a:solidFill>
                  <a:srgbClr val="000000"/>
                </a:solidFill>
                <a:latin typeface="Tw Cen MT" panose="020B0602020104020603" pitchFamily="34" charset="0"/>
              </a:rPr>
              <a:t>there</a:t>
            </a:r>
            <a:r>
              <a:rPr lang="fr-FR" sz="2800" dirty="0">
                <a:solidFill>
                  <a:srgbClr val="000000"/>
                </a:solidFill>
                <a:latin typeface="Tw Cen MT" panose="020B0602020104020603" pitchFamily="34" charset="0"/>
              </a:rPr>
              <a:t> </a:t>
            </a:r>
            <a:r>
              <a:rPr lang="fr-FR" sz="2800" dirty="0" err="1">
                <a:solidFill>
                  <a:srgbClr val="000000"/>
                </a:solidFill>
                <a:latin typeface="Tw Cen MT" panose="020B0602020104020603" pitchFamily="34" charset="0"/>
              </a:rPr>
              <a:t>is</a:t>
            </a:r>
            <a:r>
              <a:rPr lang="fr-FR" sz="2800" dirty="0">
                <a:solidFill>
                  <a:srgbClr val="000000"/>
                </a:solidFill>
                <a:latin typeface="Tw Cen MT" panose="020B0602020104020603" pitchFamily="34" charset="0"/>
              </a:rPr>
              <a:t> a lot of social science (</a:t>
            </a:r>
            <a:r>
              <a:rPr lang="fr-FR" sz="2800" dirty="0" err="1">
                <a:solidFill>
                  <a:srgbClr val="000000"/>
                </a:solidFill>
                <a:latin typeface="Tw Cen MT" panose="020B0602020104020603" pitchFamily="34" charset="0"/>
              </a:rPr>
              <a:t>understanding</a:t>
            </a:r>
            <a:r>
              <a:rPr lang="fr-FR" sz="2800" dirty="0">
                <a:solidFill>
                  <a:srgbClr val="000000"/>
                </a:solidFill>
                <a:latin typeface="Tw Cen MT" panose="020B0602020104020603" pitchFamily="34" charset="0"/>
              </a:rPr>
              <a:t> </a:t>
            </a:r>
            <a:r>
              <a:rPr lang="fr-FR" sz="2800" dirty="0" err="1">
                <a:solidFill>
                  <a:srgbClr val="000000"/>
                </a:solidFill>
                <a:latin typeface="Tw Cen MT" panose="020B0602020104020603" pitchFamily="34" charset="0"/>
              </a:rPr>
              <a:t>your</a:t>
            </a:r>
            <a:r>
              <a:rPr lang="fr-FR" sz="2800" dirty="0">
                <a:solidFill>
                  <a:srgbClr val="000000"/>
                </a:solidFill>
                <a:latin typeface="Tw Cen MT" panose="020B0602020104020603" pitchFamily="34" charset="0"/>
              </a:rPr>
              <a:t> </a:t>
            </a:r>
            <a:r>
              <a:rPr lang="fr-FR" sz="2800" dirty="0" err="1">
                <a:solidFill>
                  <a:srgbClr val="000000"/>
                </a:solidFill>
                <a:latin typeface="Tw Cen MT" panose="020B0602020104020603" pitchFamily="34" charset="0"/>
              </a:rPr>
              <a:t>customers</a:t>
            </a:r>
            <a:r>
              <a:rPr lang="fr-FR" sz="2800" dirty="0">
                <a:solidFill>
                  <a:srgbClr val="000000"/>
                </a:solidFill>
                <a:latin typeface="Tw Cen MT" panose="020B0602020104020603" pitchFamily="34" charset="0"/>
              </a:rPr>
              <a:t>) and good </a:t>
            </a:r>
            <a:r>
              <a:rPr lang="fr-FR" sz="2800" dirty="0" err="1">
                <a:solidFill>
                  <a:srgbClr val="000000"/>
                </a:solidFill>
                <a:latin typeface="Tw Cen MT" panose="020B0602020104020603" pitchFamily="34" charset="0"/>
              </a:rPr>
              <a:t>old</a:t>
            </a:r>
            <a:r>
              <a:rPr lang="fr-FR" sz="2800" dirty="0">
                <a:solidFill>
                  <a:srgbClr val="000000"/>
                </a:solidFill>
                <a:latin typeface="Tw Cen MT" panose="020B0602020104020603" pitchFamily="34" charset="0"/>
              </a:rPr>
              <a:t> trial and </a:t>
            </a:r>
            <a:r>
              <a:rPr lang="fr-FR" sz="2800" dirty="0" err="1">
                <a:solidFill>
                  <a:srgbClr val="000000"/>
                </a:solidFill>
                <a:latin typeface="Tw Cen MT" panose="020B0602020104020603" pitchFamily="34" charset="0"/>
              </a:rPr>
              <a:t>error</a:t>
            </a:r>
            <a:r>
              <a:rPr lang="fr-FR" sz="2800" dirty="0">
                <a:solidFill>
                  <a:srgbClr val="000000"/>
                </a:solidFill>
                <a:latin typeface="Tw Cen MT" panose="020B0602020104020603" pitchFamily="34" charset="0"/>
              </a:rPr>
              <a:t>. </a:t>
            </a:r>
            <a:endParaRPr lang="en-US" sz="2800" dirty="0"/>
          </a:p>
        </p:txBody>
      </p:sp>
      <p:sp>
        <p:nvSpPr>
          <p:cNvPr id="5" name="Rectangle 4">
            <a:extLst>
              <a:ext uri="{FF2B5EF4-FFF2-40B4-BE49-F238E27FC236}">
                <a16:creationId xmlns:a16="http://schemas.microsoft.com/office/drawing/2014/main" id="{0AFF395B-1F41-4E37-B38A-DAF8A8CDC4A9}"/>
              </a:ext>
            </a:extLst>
          </p:cNvPr>
          <p:cNvSpPr/>
          <p:nvPr/>
        </p:nvSpPr>
        <p:spPr>
          <a:xfrm>
            <a:off x="5257800" y="3524935"/>
            <a:ext cx="6934200" cy="954107"/>
          </a:xfrm>
          <a:prstGeom prst="rect">
            <a:avLst/>
          </a:prstGeom>
        </p:spPr>
        <p:txBody>
          <a:bodyPr wrap="square">
            <a:spAutoFit/>
          </a:bodyPr>
          <a:lstStyle/>
          <a:p>
            <a:r>
              <a:rPr lang="en-CA" sz="2800" dirty="0">
                <a:solidFill>
                  <a:srgbClr val="000000"/>
                </a:solidFill>
                <a:latin typeface="Tw Cen MT" panose="020B0602020104020603" pitchFamily="34" charset="0"/>
                <a:hlinkClick r:id="rId2" action="ppaction://hlinksldjump"/>
              </a:rPr>
              <a:t>This segment helps you to appreciate more the art of setting a sales price. </a:t>
            </a:r>
            <a:endParaRPr lang="en-US" sz="2800" dirty="0"/>
          </a:p>
        </p:txBody>
      </p:sp>
      <p:pic>
        <p:nvPicPr>
          <p:cNvPr id="7" name="Picture 6">
            <a:extLst>
              <a:ext uri="{FF2B5EF4-FFF2-40B4-BE49-F238E27FC236}">
                <a16:creationId xmlns:a16="http://schemas.microsoft.com/office/drawing/2014/main" id="{4A7C5596-A235-4767-A3B5-11C9BC4267F0}"/>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rot="21417769">
            <a:off x="361949" y="3426901"/>
            <a:ext cx="4410076" cy="29439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507641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ricing Strategies - How to price a product">
            <a:hlinkClick r:id="" action="ppaction://media"/>
            <a:extLst>
              <a:ext uri="{FF2B5EF4-FFF2-40B4-BE49-F238E27FC236}">
                <a16:creationId xmlns:a16="http://schemas.microsoft.com/office/drawing/2014/main" id="{20AFE905-1726-4E2C-B90A-978CF2500F02}"/>
              </a:ext>
            </a:extLst>
          </p:cNvPr>
          <p:cNvPicPr>
            <a:picLocks noChangeAspect="1"/>
          </p:cNvPicPr>
          <p:nvPr>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0465846" y="0"/>
            <a:ext cx="1726153" cy="970961"/>
          </a:xfrm>
          <a:prstGeom prst="rect">
            <a:avLst/>
          </a:prstGeom>
        </p:spPr>
      </p:pic>
      <p:sp>
        <p:nvSpPr>
          <p:cNvPr id="3" name="Rectangle 2">
            <a:extLst>
              <a:ext uri="{FF2B5EF4-FFF2-40B4-BE49-F238E27FC236}">
                <a16:creationId xmlns:a16="http://schemas.microsoft.com/office/drawing/2014/main" id="{BC1E5176-3DB1-47B2-AA9C-152E92A08B65}"/>
              </a:ext>
            </a:extLst>
          </p:cNvPr>
          <p:cNvSpPr/>
          <p:nvPr/>
        </p:nvSpPr>
        <p:spPr>
          <a:xfrm>
            <a:off x="1573960" y="0"/>
            <a:ext cx="9044079" cy="1063881"/>
          </a:xfrm>
          <a:prstGeom prst="rect">
            <a:avLst/>
          </a:prstGeom>
        </p:spPr>
        <p:txBody>
          <a:bodyPr wrap="none">
            <a:spAutoFit/>
          </a:bodyPr>
          <a:lstStyle/>
          <a:p>
            <a:pPr algn="ctr">
              <a:lnSpc>
                <a:spcPct val="115000"/>
              </a:lnSpc>
              <a:spcAft>
                <a:spcPts val="1000"/>
              </a:spcAft>
            </a:pPr>
            <a:r>
              <a:rPr lang="en-CA" sz="6000" b="1" dirty="0">
                <a:latin typeface="Arial" panose="020B0604020202020204" pitchFamily="34" charset="0"/>
                <a:ea typeface="Calibri" panose="020F0502020204030204" pitchFamily="34" charset="0"/>
                <a:cs typeface="Arial" panose="020B0604020202020204" pitchFamily="34" charset="0"/>
              </a:rPr>
              <a:t>How To Price A Product </a:t>
            </a:r>
          </a:p>
        </p:txBody>
      </p:sp>
      <p:sp>
        <p:nvSpPr>
          <p:cNvPr id="5" name="Rectangle 4">
            <a:extLst>
              <a:ext uri="{FF2B5EF4-FFF2-40B4-BE49-F238E27FC236}">
                <a16:creationId xmlns:a16="http://schemas.microsoft.com/office/drawing/2014/main" id="{3ABCBE0E-592A-4535-B9A2-5B9622DC49E4}"/>
              </a:ext>
            </a:extLst>
          </p:cNvPr>
          <p:cNvSpPr/>
          <p:nvPr/>
        </p:nvSpPr>
        <p:spPr>
          <a:xfrm>
            <a:off x="443459" y="970961"/>
            <a:ext cx="3481082" cy="923330"/>
          </a:xfrm>
          <a:prstGeom prst="rect">
            <a:avLst/>
          </a:prstGeom>
          <a:noFill/>
        </p:spPr>
        <p:txBody>
          <a:bodyPr wrap="none" lIns="91440" tIns="45720" rIns="91440" bIns="45720">
            <a:spAutoFit/>
          </a:bodyPr>
          <a:lstStyle/>
          <a:p>
            <a:pPr algn="ctr"/>
            <a:r>
              <a:rPr lang="en-CA"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latin typeface="Calibri" panose="020F0502020204030204" pitchFamily="34" charset="0"/>
                <a:ea typeface="Calibri" panose="020F0502020204030204" pitchFamily="34" charset="0"/>
                <a:cs typeface="Times New Roman" panose="02020603050405020304" pitchFamily="18" charset="0"/>
              </a:rPr>
              <a:t>Remember:</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endParaRPr>
          </a:p>
        </p:txBody>
      </p:sp>
      <p:sp>
        <p:nvSpPr>
          <p:cNvPr id="7" name="Rectangle 6">
            <a:extLst>
              <a:ext uri="{FF2B5EF4-FFF2-40B4-BE49-F238E27FC236}">
                <a16:creationId xmlns:a16="http://schemas.microsoft.com/office/drawing/2014/main" id="{8CF7AD30-ABB6-41A9-A180-CABE556A337E}"/>
              </a:ext>
            </a:extLst>
          </p:cNvPr>
          <p:cNvSpPr/>
          <p:nvPr/>
        </p:nvSpPr>
        <p:spPr>
          <a:xfrm>
            <a:off x="6095999" y="1894291"/>
            <a:ext cx="3428214" cy="1766317"/>
          </a:xfrm>
          <a:prstGeom prst="rect">
            <a:avLst/>
          </a:prstGeom>
        </p:spPr>
        <p:txBody>
          <a:bodyPr wrap="square">
            <a:spAutoFit/>
          </a:bodyPr>
          <a:lstStyle/>
          <a:p>
            <a:pPr>
              <a:lnSpc>
                <a:spcPct val="115000"/>
              </a:lnSpc>
              <a:spcAft>
                <a:spcPts val="1000"/>
              </a:spcAft>
            </a:pPr>
            <a:r>
              <a:rPr lang="en-CA" sz="2400" dirty="0">
                <a:latin typeface="Calibri" panose="020F0502020204030204" pitchFamily="34" charset="0"/>
                <a:ea typeface="Calibri" panose="020F0502020204030204" pitchFamily="34" charset="0"/>
                <a:cs typeface="Times New Roman" panose="02020603050405020304" pitchFamily="18" charset="0"/>
              </a:rPr>
              <a:t>Think about how you can add more value to a product instead of simply pricing it based on cost.</a:t>
            </a:r>
          </a:p>
        </p:txBody>
      </p:sp>
      <p:sp>
        <p:nvSpPr>
          <p:cNvPr id="4" name="Rectangle 3">
            <a:extLst>
              <a:ext uri="{FF2B5EF4-FFF2-40B4-BE49-F238E27FC236}">
                <a16:creationId xmlns:a16="http://schemas.microsoft.com/office/drawing/2014/main" id="{A18820BC-3D92-4E8F-A707-F932E68BFD35}"/>
              </a:ext>
            </a:extLst>
          </p:cNvPr>
          <p:cNvSpPr/>
          <p:nvPr/>
        </p:nvSpPr>
        <p:spPr>
          <a:xfrm>
            <a:off x="443459" y="1961284"/>
            <a:ext cx="3817456" cy="1766317"/>
          </a:xfrm>
          <a:prstGeom prst="rect">
            <a:avLst/>
          </a:prstGeom>
        </p:spPr>
        <p:txBody>
          <a:bodyPr wrap="square">
            <a:spAutoFit/>
          </a:bodyPr>
          <a:lstStyle/>
          <a:p>
            <a:pPr>
              <a:lnSpc>
                <a:spcPct val="115000"/>
              </a:lnSpc>
              <a:spcAft>
                <a:spcPts val="1000"/>
              </a:spcAft>
            </a:pPr>
            <a:r>
              <a:rPr lang="en-CA" sz="2400" dirty="0">
                <a:latin typeface="Calibri" panose="020F0502020204030204" pitchFamily="34" charset="0"/>
                <a:ea typeface="Calibri" panose="020F0502020204030204" pitchFamily="34" charset="0"/>
                <a:cs typeface="Times New Roman" panose="02020603050405020304" pitchFamily="18" charset="0"/>
              </a:rPr>
              <a:t>A customer cares what value </a:t>
            </a:r>
            <a:r>
              <a:rPr lang="en-CA" sz="2400" b="1" dirty="0">
                <a:latin typeface="Calibri" panose="020F0502020204030204" pitchFamily="34" charset="0"/>
                <a:ea typeface="Calibri" panose="020F0502020204030204" pitchFamily="34" charset="0"/>
                <a:cs typeface="Times New Roman" panose="02020603050405020304" pitchFamily="18" charset="0"/>
              </a:rPr>
              <a:t>they’re</a:t>
            </a:r>
            <a:r>
              <a:rPr lang="en-CA" sz="2400" dirty="0">
                <a:latin typeface="Calibri" panose="020F0502020204030204" pitchFamily="34" charset="0"/>
                <a:ea typeface="Calibri" panose="020F0502020204030204" pitchFamily="34" charset="0"/>
                <a:cs typeface="Times New Roman" panose="02020603050405020304" pitchFamily="18" charset="0"/>
              </a:rPr>
              <a:t> getting from a product, not how much it cost you.</a:t>
            </a:r>
          </a:p>
        </p:txBody>
      </p:sp>
      <p:sp>
        <p:nvSpPr>
          <p:cNvPr id="6" name="TextBox 5">
            <a:extLst>
              <a:ext uri="{FF2B5EF4-FFF2-40B4-BE49-F238E27FC236}">
                <a16:creationId xmlns:a16="http://schemas.microsoft.com/office/drawing/2014/main" id="{CF9B0D7C-6968-4C67-9D5F-698035C2DB1F}"/>
              </a:ext>
            </a:extLst>
          </p:cNvPr>
          <p:cNvSpPr txBox="1"/>
          <p:nvPr/>
        </p:nvSpPr>
        <p:spPr>
          <a:xfrm>
            <a:off x="4769963" y="2214302"/>
            <a:ext cx="878767" cy="523220"/>
          </a:xfrm>
          <a:prstGeom prst="rect">
            <a:avLst/>
          </a:prstGeom>
          <a:noFill/>
        </p:spPr>
        <p:txBody>
          <a:bodyPr wrap="none" rtlCol="0">
            <a:spAutoFit/>
          </a:bodyPr>
          <a:lstStyle/>
          <a:p>
            <a:r>
              <a:rPr lang="en-CA" sz="2800" dirty="0"/>
              <a:t>So….</a:t>
            </a:r>
            <a:endParaRPr lang="en-US" sz="2800" dirty="0"/>
          </a:p>
        </p:txBody>
      </p:sp>
      <p:graphicFrame>
        <p:nvGraphicFramePr>
          <p:cNvPr id="9" name="Diagram 8">
            <a:extLst>
              <a:ext uri="{FF2B5EF4-FFF2-40B4-BE49-F238E27FC236}">
                <a16:creationId xmlns:a16="http://schemas.microsoft.com/office/drawing/2014/main" id="{81C4CB7A-599F-4CE4-8581-CA0CFACE3AC1}"/>
              </a:ext>
            </a:extLst>
          </p:cNvPr>
          <p:cNvGraphicFramePr/>
          <p:nvPr>
            <p:extLst>
              <p:ext uri="{D42A27DB-BD31-4B8C-83A1-F6EECF244321}">
                <p14:modId xmlns:p14="http://schemas.microsoft.com/office/powerpoint/2010/main" val="1643923997"/>
              </p:ext>
            </p:extLst>
          </p:nvPr>
        </p:nvGraphicFramePr>
        <p:xfrm>
          <a:off x="2352187" y="3911661"/>
          <a:ext cx="5415500" cy="164072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Arrow: Down 9">
            <a:extLst>
              <a:ext uri="{FF2B5EF4-FFF2-40B4-BE49-F238E27FC236}">
                <a16:creationId xmlns:a16="http://schemas.microsoft.com/office/drawing/2014/main" id="{1BC092A1-530A-4B66-B879-B3A194256FCE}"/>
              </a:ext>
            </a:extLst>
          </p:cNvPr>
          <p:cNvSpPr/>
          <p:nvPr/>
        </p:nvSpPr>
        <p:spPr>
          <a:xfrm>
            <a:off x="4769963" y="5552388"/>
            <a:ext cx="508523" cy="47134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C66D8F2-DECD-4CF9-AAB7-A3325DF9725B}"/>
              </a:ext>
            </a:extLst>
          </p:cNvPr>
          <p:cNvSpPr txBox="1"/>
          <p:nvPr/>
        </p:nvSpPr>
        <p:spPr>
          <a:xfrm>
            <a:off x="92011" y="5942664"/>
            <a:ext cx="9935851" cy="830997"/>
          </a:xfrm>
          <a:prstGeom prst="rect">
            <a:avLst/>
          </a:prstGeom>
          <a:noFill/>
        </p:spPr>
        <p:txBody>
          <a:bodyPr wrap="square" rtlCol="0">
            <a:spAutoFit/>
          </a:bodyPr>
          <a:lstStyle/>
          <a:p>
            <a:pPr algn="ctr"/>
            <a:r>
              <a:rPr lang="en-CA" sz="2400" dirty="0"/>
              <a:t>The result of this will be that you can make your product or service tailored and have it offer special aspects, which adds value. </a:t>
            </a:r>
            <a:endParaRPr lang="en-US" sz="2400" dirty="0"/>
          </a:p>
        </p:txBody>
      </p:sp>
    </p:spTree>
    <p:extLst>
      <p:ext uri="{BB962C8B-B14F-4D97-AF65-F5344CB8AC3E}">
        <p14:creationId xmlns:p14="http://schemas.microsoft.com/office/powerpoint/2010/main" val="73645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487"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35" fill="hold" display="0">
                  <p:stCondLst>
                    <p:cond delay="indefinite"/>
                  </p:stCondLst>
                </p:cTn>
                <p:tgtEl>
                  <p:spTgt spid="2"/>
                </p:tgtEl>
              </p:cMediaNode>
            </p:video>
            <p:seq concurrent="1" nextAc="seek">
              <p:cTn id="36" restart="whenNotActive" fill="hold" evtFilter="cancelBubble" nodeType="interactiveSeq">
                <p:stCondLst>
                  <p:cond evt="onClick" delay="0">
                    <p:tgtEl>
                      <p:spTgt spid="2"/>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2"/>
                                        </p:tgtEl>
                                      </p:cBhvr>
                                    </p:cmd>
                                  </p:childTnLst>
                                </p:cTn>
                              </p:par>
                            </p:childTnLst>
                          </p:cTn>
                        </p:par>
                      </p:childTnLst>
                    </p:cTn>
                  </p:par>
                </p:childTnLst>
              </p:cTn>
              <p:nextCondLst>
                <p:cond evt="onClick" delay="0">
                  <p:tgtEl>
                    <p:spTgt spid="2"/>
                  </p:tgtEl>
                </p:cond>
              </p:nextCondLst>
            </p:seq>
          </p:childTnLst>
        </p:cTn>
      </p:par>
    </p:tnLst>
    <p:bldLst>
      <p:bldP spid="5" grpId="0"/>
      <p:bldP spid="7" grpId="0"/>
      <p:bldP spid="4" grpId="0"/>
      <p:bldP spid="6" grpId="0"/>
      <p:bldGraphic spid="9" grpId="0">
        <p:bldAsOne/>
      </p:bldGraphic>
      <p:bldP spid="10" grpId="0" animBg="1"/>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BDE9FC5-4E6C-4976-8025-A5651574A80F}"/>
              </a:ext>
            </a:extLst>
          </p:cNvPr>
          <p:cNvGrpSpPr/>
          <p:nvPr/>
        </p:nvGrpSpPr>
        <p:grpSpPr>
          <a:xfrm>
            <a:off x="562945" y="2610163"/>
            <a:ext cx="550510" cy="2830997"/>
            <a:chOff x="461865" y="2809278"/>
            <a:chExt cx="459535" cy="2702201"/>
          </a:xfrm>
        </p:grpSpPr>
        <p:sp>
          <p:nvSpPr>
            <p:cNvPr id="6" name="Rectangle: Rounded Corners 9">
              <a:extLst>
                <a:ext uri="{FF2B5EF4-FFF2-40B4-BE49-F238E27FC236}">
                  <a16:creationId xmlns:a16="http://schemas.microsoft.com/office/drawing/2014/main" id="{9FA45051-D7A2-4798-B8A4-877D7938F9BC}"/>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7" name="Rectangle: Rounded Corners 10">
              <a:extLst>
                <a:ext uri="{FF2B5EF4-FFF2-40B4-BE49-F238E27FC236}">
                  <a16:creationId xmlns:a16="http://schemas.microsoft.com/office/drawing/2014/main" id="{576E2376-6D9E-4925-9433-4611ED042446}"/>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1">
              <a:extLst>
                <a:ext uri="{FF2B5EF4-FFF2-40B4-BE49-F238E27FC236}">
                  <a16:creationId xmlns:a16="http://schemas.microsoft.com/office/drawing/2014/main" id="{1B8B49FB-FA37-42D6-A3BE-542AC0E5AF4E}"/>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12">
              <a:extLst>
                <a:ext uri="{FF2B5EF4-FFF2-40B4-BE49-F238E27FC236}">
                  <a16:creationId xmlns:a16="http://schemas.microsoft.com/office/drawing/2014/main" id="{8DFE8886-1F25-43E6-91AE-BCD61777FD5A}"/>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285CD14D-ED10-483B-B2E4-CB70AAAE9ED0}"/>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SELF EVALUATION</a:t>
            </a:r>
            <a:endParaRPr lang="en-US" sz="6600" dirty="0"/>
          </a:p>
        </p:txBody>
      </p:sp>
      <p:sp>
        <p:nvSpPr>
          <p:cNvPr id="3" name="Rectangle 2">
            <a:extLst>
              <a:ext uri="{FF2B5EF4-FFF2-40B4-BE49-F238E27FC236}">
                <a16:creationId xmlns:a16="http://schemas.microsoft.com/office/drawing/2014/main" id="{A93BE08B-8A37-4D4C-8EFF-BEDAB59DAA5C}"/>
              </a:ext>
            </a:extLst>
          </p:cNvPr>
          <p:cNvSpPr/>
          <p:nvPr/>
        </p:nvSpPr>
        <p:spPr>
          <a:xfrm>
            <a:off x="275327" y="1690688"/>
            <a:ext cx="6818662" cy="523220"/>
          </a:xfrm>
          <a:prstGeom prst="rect">
            <a:avLst/>
          </a:prstGeom>
        </p:spPr>
        <p:txBody>
          <a:bodyPr wrap="none">
            <a:spAutoFit/>
          </a:bodyPr>
          <a:lstStyle/>
          <a:p>
            <a:r>
              <a:rPr lang="en-CA" sz="2800" dirty="0">
                <a:solidFill>
                  <a:srgbClr val="000000"/>
                </a:solidFill>
                <a:latin typeface="Tw Cen MT" panose="020B0602020104020603" pitchFamily="34" charset="0"/>
              </a:rPr>
              <a:t>What is “adding value” to a good or service? </a:t>
            </a:r>
            <a:endParaRPr lang="en-US" sz="2800" dirty="0"/>
          </a:p>
        </p:txBody>
      </p:sp>
      <p:sp>
        <p:nvSpPr>
          <p:cNvPr id="4" name="Rectangle 3">
            <a:extLst>
              <a:ext uri="{FF2B5EF4-FFF2-40B4-BE49-F238E27FC236}">
                <a16:creationId xmlns:a16="http://schemas.microsoft.com/office/drawing/2014/main" id="{EB840736-4188-4FB1-87B8-9ADFDEE61D17}"/>
              </a:ext>
            </a:extLst>
          </p:cNvPr>
          <p:cNvSpPr/>
          <p:nvPr/>
        </p:nvSpPr>
        <p:spPr>
          <a:xfrm>
            <a:off x="668481" y="2394172"/>
            <a:ext cx="10010775" cy="3046988"/>
          </a:xfrm>
          <a:prstGeom prst="rect">
            <a:avLst/>
          </a:prstGeom>
        </p:spPr>
        <p:txBody>
          <a:bodyPr wrap="square">
            <a:spAutoFit/>
          </a:bodyPr>
          <a:lstStyle/>
          <a:p>
            <a:pPr fontAlgn="base">
              <a:lnSpc>
                <a:spcPct val="200000"/>
              </a:lnSpc>
            </a:pPr>
            <a:r>
              <a:rPr lang="en-CA" sz="2400" dirty="0">
                <a:solidFill>
                  <a:srgbClr val="000000"/>
                </a:solidFill>
                <a:latin typeface="Tw Cen MT" panose="020B0602020104020603" pitchFamily="34" charset="0"/>
                <a:hlinkClick r:id="rId2" action="ppaction://hlinksldjump"/>
              </a:rPr>
              <a:t>A. </a:t>
            </a:r>
            <a:r>
              <a:rPr lang="en-CA" sz="2400" dirty="0">
                <a:solidFill>
                  <a:srgbClr val="000000"/>
                </a:solidFill>
                <a:latin typeface="Tw Cen MT" panose="020B0602020104020603" pitchFamily="34" charset="0"/>
              </a:rPr>
              <a:t> Charging more for it </a:t>
            </a:r>
            <a:endParaRPr lang="en-CA" sz="2400" dirty="0">
              <a:solidFill>
                <a:srgbClr val="000000"/>
              </a:solidFill>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3" action="ppaction://hlinksldjump"/>
              </a:rPr>
              <a:t>B. </a:t>
            </a:r>
            <a:r>
              <a:rPr lang="en-CA" sz="2400" dirty="0">
                <a:solidFill>
                  <a:srgbClr val="000000"/>
                </a:solidFill>
                <a:latin typeface="Tw Cen MT" panose="020B0602020104020603" pitchFamily="34" charset="0"/>
              </a:rPr>
              <a:t> Charging less for it </a:t>
            </a:r>
            <a:endParaRPr lang="en-CA" sz="2400" dirty="0">
              <a:solidFill>
                <a:srgbClr val="000000"/>
              </a:solidFill>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4" action="ppaction://hlinksldjump"/>
              </a:rPr>
              <a:t>C. </a:t>
            </a:r>
            <a:r>
              <a:rPr lang="en-CA" sz="2400" dirty="0">
                <a:solidFill>
                  <a:srgbClr val="000000"/>
                </a:solidFill>
                <a:latin typeface="Tw Cen MT" panose="020B0602020104020603" pitchFamily="34" charset="0"/>
              </a:rPr>
              <a:t> Having a special aspect to make it different and more valuable </a:t>
            </a:r>
            <a:endParaRPr lang="en-CA" sz="2400" dirty="0">
              <a:solidFill>
                <a:srgbClr val="000000"/>
              </a:solidFill>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5" action="ppaction://hlinksldjump"/>
              </a:rPr>
              <a:t>D. </a:t>
            </a:r>
            <a:r>
              <a:rPr lang="en-CA" sz="2400" dirty="0">
                <a:solidFill>
                  <a:srgbClr val="000000"/>
                </a:solidFill>
                <a:latin typeface="Tw Cen MT" panose="020B0602020104020603" pitchFamily="34" charset="0"/>
              </a:rPr>
              <a:t> Having a really catchy name </a:t>
            </a:r>
            <a:endParaRPr lang="en-CA"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993245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528DB-0B14-4406-A255-A7198D5430A6}"/>
              </a:ext>
            </a:extLst>
          </p:cNvPr>
          <p:cNvSpPr>
            <a:spLocks noGrp="1"/>
          </p:cNvSpPr>
          <p:nvPr>
            <p:ph type="title"/>
          </p:nvPr>
        </p:nvSpPr>
        <p:spPr/>
        <p:txBody>
          <a:bodyPr>
            <a:noAutofit/>
          </a:bodyPr>
          <a:lstStyle/>
          <a:p>
            <a:r>
              <a:rPr lang="en-CA" sz="4800" b="1" dirty="0">
                <a:latin typeface="Arial" panose="020B0604020202020204" pitchFamily="34" charset="0"/>
                <a:cs typeface="Arial" panose="020B0604020202020204" pitchFamily="34" charset="0"/>
              </a:rPr>
              <a:t>I Don’t Know How to Set My Prices </a:t>
            </a:r>
            <a:endParaRPr lang="en-US" sz="48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45CDBA86-F9CA-4800-9C91-E6BAE797C904}"/>
              </a:ext>
            </a:extLst>
          </p:cNvPr>
          <p:cNvSpPr/>
          <p:nvPr/>
        </p:nvSpPr>
        <p:spPr>
          <a:xfrm>
            <a:off x="409574" y="1690688"/>
            <a:ext cx="11172826" cy="2246769"/>
          </a:xfrm>
          <a:prstGeom prst="rect">
            <a:avLst/>
          </a:prstGeom>
        </p:spPr>
        <p:txBody>
          <a:bodyPr wrap="square">
            <a:spAutoFit/>
          </a:bodyPr>
          <a:lstStyle/>
          <a:p>
            <a:r>
              <a:rPr lang="en-CA" sz="2800" dirty="0">
                <a:solidFill>
                  <a:srgbClr val="000000"/>
                </a:solidFill>
                <a:latin typeface="Tw Cen MT" panose="020B0602020104020603" pitchFamily="34" charset="0"/>
                <a:hlinkClick r:id="rId2" action="ppaction://hlinksldjump"/>
              </a:rPr>
              <a:t>This commentator advises that you shouldn’t start figuring out your prices based either on your cost or the competition’s sales price.</a:t>
            </a:r>
            <a:br>
              <a:rPr lang="en-CA" sz="2800" dirty="0">
                <a:solidFill>
                  <a:srgbClr val="000000"/>
                </a:solidFill>
                <a:latin typeface="Tw Cen MT" panose="020B0602020104020603" pitchFamily="34" charset="0"/>
                <a:hlinkClick r:id="rId2" action="ppaction://hlinksldjump"/>
              </a:rPr>
            </a:br>
            <a:r>
              <a:rPr lang="en-CA" sz="2800" dirty="0">
                <a:solidFill>
                  <a:srgbClr val="000000"/>
                </a:solidFill>
                <a:latin typeface="Tw Cen MT" panose="020B0602020104020603" pitchFamily="34" charset="0"/>
                <a:hlinkClick r:id="rId2" action="ppaction://hlinksldjump"/>
              </a:rPr>
              <a:t/>
            </a:r>
            <a:br>
              <a:rPr lang="en-CA" sz="2800" dirty="0">
                <a:solidFill>
                  <a:srgbClr val="000000"/>
                </a:solidFill>
                <a:latin typeface="Tw Cen MT" panose="020B0602020104020603" pitchFamily="34" charset="0"/>
                <a:hlinkClick r:id="rId2" action="ppaction://hlinksldjump"/>
              </a:rPr>
            </a:br>
            <a:r>
              <a:rPr lang="en-CA" sz="2800" dirty="0">
                <a:solidFill>
                  <a:srgbClr val="000000"/>
                </a:solidFill>
                <a:latin typeface="Tw Cen MT" panose="020B0602020104020603" pitchFamily="34" charset="0"/>
              </a:rPr>
              <a:t> Instead, she maintains, you must truly understand what your ideal customer values and then price accordingly. </a:t>
            </a:r>
            <a:endParaRPr lang="en-US" sz="2800" dirty="0"/>
          </a:p>
        </p:txBody>
      </p:sp>
      <p:pic>
        <p:nvPicPr>
          <p:cNvPr id="5" name="Picture 4">
            <a:extLst>
              <a:ext uri="{FF2B5EF4-FFF2-40B4-BE49-F238E27FC236}">
                <a16:creationId xmlns:a16="http://schemas.microsoft.com/office/drawing/2014/main" id="{B04DDF25-6A1E-4420-85ED-6E85486A164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05750" y="3562349"/>
            <a:ext cx="3209925" cy="3209925"/>
          </a:xfrm>
          <a:prstGeom prst="rect">
            <a:avLst/>
          </a:prstGeom>
          <a:effectLst>
            <a:softEdge rad="31750"/>
          </a:effectLst>
        </p:spPr>
      </p:pic>
    </p:spTree>
    <p:extLst>
      <p:ext uri="{BB962C8B-B14F-4D97-AF65-F5344CB8AC3E}">
        <p14:creationId xmlns:p14="http://schemas.microsoft.com/office/powerpoint/2010/main" val="22745343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593EA-4869-4079-8996-08E5A85F9BA0}"/>
              </a:ext>
            </a:extLst>
          </p:cNvPr>
          <p:cNvSpPr>
            <a:spLocks noGrp="1"/>
          </p:cNvSpPr>
          <p:nvPr>
            <p:ph type="title"/>
          </p:nvPr>
        </p:nvSpPr>
        <p:spPr/>
        <p:txBody>
          <a:bodyPr>
            <a:normAutofit fontScale="90000"/>
          </a:bodyPr>
          <a:lstStyle/>
          <a:p>
            <a:pPr algn="ctr"/>
            <a:r>
              <a:rPr lang="en-CA" sz="6600" b="1" dirty="0">
                <a:latin typeface="Arial" panose="020B0604020202020204" pitchFamily="34" charset="0"/>
                <a:cs typeface="Arial" panose="020B0604020202020204" pitchFamily="34" charset="0"/>
              </a:rPr>
              <a:t>Steps To Figure Out Pricing </a:t>
            </a:r>
            <a:r>
              <a:rPr lang="en-CA" dirty="0"/>
              <a:t/>
            </a:r>
            <a:br>
              <a:rPr lang="en-CA" dirty="0"/>
            </a:br>
            <a:endParaRPr lang="en-US" dirty="0"/>
          </a:p>
        </p:txBody>
      </p:sp>
      <p:pic>
        <p:nvPicPr>
          <p:cNvPr id="3" name="I Don't Know How to Set My Prices">
            <a:hlinkClick r:id="" action="ppaction://media"/>
            <a:extLst>
              <a:ext uri="{FF2B5EF4-FFF2-40B4-BE49-F238E27FC236}">
                <a16:creationId xmlns:a16="http://schemas.microsoft.com/office/drawing/2014/main" id="{D37ABEFE-6540-40A0-9E30-7141445AD72E}"/>
              </a:ext>
            </a:extLst>
          </p:cNvPr>
          <p:cNvPicPr>
            <a:picLocks noChangeAspect="1"/>
          </p:cNvPicPr>
          <p:nvPr>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0965900" y="94457"/>
            <a:ext cx="1140374" cy="857650"/>
          </a:xfrm>
          <a:prstGeom prst="rect">
            <a:avLst/>
          </a:prstGeom>
        </p:spPr>
      </p:pic>
      <p:grpSp>
        <p:nvGrpSpPr>
          <p:cNvPr id="4" name="Group 3">
            <a:extLst>
              <a:ext uri="{FF2B5EF4-FFF2-40B4-BE49-F238E27FC236}">
                <a16:creationId xmlns:a16="http://schemas.microsoft.com/office/drawing/2014/main" id="{0C7F00E8-6CC9-4CF8-BBF2-DC6DD969D240}"/>
              </a:ext>
            </a:extLst>
          </p:cNvPr>
          <p:cNvGrpSpPr/>
          <p:nvPr/>
        </p:nvGrpSpPr>
        <p:grpSpPr>
          <a:xfrm>
            <a:off x="149258" y="1502929"/>
            <a:ext cx="11893484" cy="4373808"/>
            <a:chOff x="149258" y="1502929"/>
            <a:chExt cx="11893484" cy="4373808"/>
          </a:xfrm>
        </p:grpSpPr>
        <p:sp>
          <p:nvSpPr>
            <p:cNvPr id="5" name="Rectangle 4">
              <a:extLst>
                <a:ext uri="{FF2B5EF4-FFF2-40B4-BE49-F238E27FC236}">
                  <a16:creationId xmlns:a16="http://schemas.microsoft.com/office/drawing/2014/main" id="{2A035E7E-FF08-46AF-9F4C-4036E0863A1E}"/>
                </a:ext>
              </a:extLst>
            </p:cNvPr>
            <p:cNvSpPr/>
            <p:nvPr/>
          </p:nvSpPr>
          <p:spPr>
            <a:xfrm>
              <a:off x="149258" y="1502929"/>
              <a:ext cx="11893484" cy="916854"/>
            </a:xfrm>
            <a:prstGeom prst="rect">
              <a:avLst/>
            </a:prstGeom>
          </p:spPr>
          <p:txBody>
            <a:bodyPr wrap="square">
              <a:spAutoFit/>
            </a:bodyPr>
            <a:lstStyle/>
            <a:p>
              <a:pPr algn="ctr">
                <a:lnSpc>
                  <a:spcPct val="115000"/>
                </a:lnSpc>
                <a:spcAft>
                  <a:spcPts val="1000"/>
                </a:spcAft>
              </a:pPr>
              <a:r>
                <a:rPr lang="en-CA" sz="2400" dirty="0">
                  <a:latin typeface="Calibri" panose="020F0502020204030204" pitchFamily="34" charset="0"/>
                  <a:ea typeface="Calibri" panose="020F0502020204030204" pitchFamily="34" charset="0"/>
                  <a:cs typeface="Times New Roman" panose="02020603050405020304" pitchFamily="18" charset="0"/>
                </a:rPr>
                <a:t>Believing in your prices is an important aspect of business owning. When a customer asks about your rates, you need to have the confidence to stand behind them. </a:t>
              </a:r>
            </a:p>
          </p:txBody>
        </p:sp>
        <p:sp>
          <p:nvSpPr>
            <p:cNvPr id="7" name="TextBox 6">
              <a:extLst>
                <a:ext uri="{FF2B5EF4-FFF2-40B4-BE49-F238E27FC236}">
                  <a16:creationId xmlns:a16="http://schemas.microsoft.com/office/drawing/2014/main" id="{5035F1B7-2FC8-4E8C-AA7A-615D4F945B49}"/>
                </a:ext>
              </a:extLst>
            </p:cNvPr>
            <p:cNvSpPr txBox="1"/>
            <p:nvPr/>
          </p:nvSpPr>
          <p:spPr>
            <a:xfrm rot="20406069">
              <a:off x="208604" y="2508368"/>
              <a:ext cx="1259191" cy="461665"/>
            </a:xfrm>
            <a:prstGeom prst="rect">
              <a:avLst/>
            </a:prstGeom>
            <a:noFill/>
          </p:spPr>
          <p:txBody>
            <a:bodyPr wrap="none" rtlCol="0">
              <a:spAutoFit/>
            </a:bodyPr>
            <a:lstStyle/>
            <a:p>
              <a:r>
                <a:rPr lang="en-CA" sz="2400" i="1" dirty="0">
                  <a:latin typeface="Arial" panose="020B0604020202020204" pitchFamily="34" charset="0"/>
                  <a:cs typeface="Arial" panose="020B0604020202020204" pitchFamily="34" charset="0"/>
                </a:rPr>
                <a:t>Pro Tip:</a:t>
              </a:r>
              <a:endParaRPr lang="en-US" sz="2400" i="1"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FC0D3DE0-B3DF-4258-9577-D47FB2CCB66A}"/>
                </a:ext>
              </a:extLst>
            </p:cNvPr>
            <p:cNvSpPr/>
            <p:nvPr/>
          </p:nvSpPr>
          <p:spPr>
            <a:xfrm>
              <a:off x="446201" y="2861451"/>
              <a:ext cx="8575250" cy="1341586"/>
            </a:xfrm>
            <a:prstGeom prst="rect">
              <a:avLst/>
            </a:prstGeom>
          </p:spPr>
          <p:txBody>
            <a:bodyPr wrap="square">
              <a:spAutoFit/>
            </a:bodyPr>
            <a:lstStyle/>
            <a:p>
              <a:pPr>
                <a:lnSpc>
                  <a:spcPct val="115000"/>
                </a:lnSpc>
                <a:spcAft>
                  <a:spcPts val="1000"/>
                </a:spcAft>
              </a:pPr>
              <a:r>
                <a:rPr lang="en-CA" sz="2400" dirty="0">
                  <a:latin typeface="Calibri" panose="020F0502020204030204" pitchFamily="34" charset="0"/>
                  <a:ea typeface="Calibri" panose="020F0502020204030204" pitchFamily="34" charset="0"/>
                  <a:cs typeface="Times New Roman" panose="02020603050405020304" pitchFamily="18" charset="0"/>
                </a:rPr>
                <a:t>There isn’t a perfect number for pricing, so stop worrying about finding it. Focus on purposefully setting prices that support your business. It all comes down to the context of your business.</a:t>
              </a:r>
            </a:p>
          </p:txBody>
        </p:sp>
        <p:graphicFrame>
          <p:nvGraphicFramePr>
            <p:cNvPr id="11" name="Diagram 10">
              <a:extLst>
                <a:ext uri="{FF2B5EF4-FFF2-40B4-BE49-F238E27FC236}">
                  <a16:creationId xmlns:a16="http://schemas.microsoft.com/office/drawing/2014/main" id="{A8254380-CCE7-4EBF-B183-2AA45FB24A50}"/>
                </a:ext>
              </a:extLst>
            </p:cNvPr>
            <p:cNvGraphicFramePr/>
            <p:nvPr>
              <p:extLst>
                <p:ext uri="{D42A27DB-BD31-4B8C-83A1-F6EECF244321}">
                  <p14:modId xmlns:p14="http://schemas.microsoft.com/office/powerpoint/2010/main" val="283209403"/>
                </p:ext>
              </p:extLst>
            </p:nvPr>
          </p:nvGraphicFramePr>
          <p:xfrm>
            <a:off x="353511" y="5175086"/>
            <a:ext cx="2310521" cy="7016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3" name="Straight Arrow Connector 12">
              <a:extLst>
                <a:ext uri="{FF2B5EF4-FFF2-40B4-BE49-F238E27FC236}">
                  <a16:creationId xmlns:a16="http://schemas.microsoft.com/office/drawing/2014/main" id="{D1DBEDD9-AE1F-4628-A64A-2A740A20076A}"/>
                </a:ext>
              </a:extLst>
            </p:cNvPr>
            <p:cNvCxnSpPr>
              <a:cxnSpLocks/>
            </p:cNvCxnSpPr>
            <p:nvPr/>
          </p:nvCxnSpPr>
          <p:spPr>
            <a:xfrm>
              <a:off x="2475496" y="5527716"/>
              <a:ext cx="176656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CD1B12E3-AF2F-468B-B460-5CEFE00F0AE6}"/>
              </a:ext>
            </a:extLst>
          </p:cNvPr>
          <p:cNvSpPr/>
          <p:nvPr/>
        </p:nvSpPr>
        <p:spPr>
          <a:xfrm>
            <a:off x="4345756" y="4553862"/>
            <a:ext cx="7696986" cy="2191049"/>
          </a:xfrm>
          <a:prstGeom prst="rect">
            <a:avLst/>
          </a:prstGeom>
        </p:spPr>
        <p:txBody>
          <a:bodyPr wrap="square">
            <a:spAutoFit/>
          </a:bodyPr>
          <a:lstStyle/>
          <a:p>
            <a:pPr>
              <a:lnSpc>
                <a:spcPct val="115000"/>
              </a:lnSpc>
              <a:spcAft>
                <a:spcPts val="1000"/>
              </a:spcAft>
            </a:pPr>
            <a:r>
              <a:rPr lang="en-CA" sz="2400" dirty="0">
                <a:latin typeface="Calibri" panose="020F0502020204030204" pitchFamily="34" charset="0"/>
                <a:ea typeface="Calibri" panose="020F0502020204030204" pitchFamily="34" charset="0"/>
                <a:cs typeface="Times New Roman" panose="02020603050405020304" pitchFamily="18" charset="0"/>
              </a:rPr>
              <a:t>Don’t fall into the trap of simply looking at your cost or competition. Start it with an understanding of your customer – the more you know about them, the more you will know about what specifically to offer them, and how much they’re willing to pay for it. </a:t>
            </a:r>
          </a:p>
        </p:txBody>
      </p:sp>
    </p:spTree>
    <p:extLst>
      <p:ext uri="{BB962C8B-B14F-4D97-AF65-F5344CB8AC3E}">
        <p14:creationId xmlns:p14="http://schemas.microsoft.com/office/powerpoint/2010/main" val="23087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412"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5"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childTnLst>
        </p:cTn>
      </p:par>
    </p:tnLst>
    <p:bldLst>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BDE9FC5-4E6C-4976-8025-A5651574A80F}"/>
              </a:ext>
            </a:extLst>
          </p:cNvPr>
          <p:cNvGrpSpPr/>
          <p:nvPr/>
        </p:nvGrpSpPr>
        <p:grpSpPr>
          <a:xfrm>
            <a:off x="525308" y="2516695"/>
            <a:ext cx="550510" cy="2830997"/>
            <a:chOff x="461865" y="2809278"/>
            <a:chExt cx="459535" cy="2702201"/>
          </a:xfrm>
        </p:grpSpPr>
        <p:sp>
          <p:nvSpPr>
            <p:cNvPr id="6" name="Rectangle: Rounded Corners 9">
              <a:extLst>
                <a:ext uri="{FF2B5EF4-FFF2-40B4-BE49-F238E27FC236}">
                  <a16:creationId xmlns:a16="http://schemas.microsoft.com/office/drawing/2014/main" id="{9FA45051-D7A2-4798-B8A4-877D7938F9BC}"/>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7" name="Rectangle: Rounded Corners 10">
              <a:extLst>
                <a:ext uri="{FF2B5EF4-FFF2-40B4-BE49-F238E27FC236}">
                  <a16:creationId xmlns:a16="http://schemas.microsoft.com/office/drawing/2014/main" id="{576E2376-6D9E-4925-9433-4611ED042446}"/>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1">
              <a:extLst>
                <a:ext uri="{FF2B5EF4-FFF2-40B4-BE49-F238E27FC236}">
                  <a16:creationId xmlns:a16="http://schemas.microsoft.com/office/drawing/2014/main" id="{1B8B49FB-FA37-42D6-A3BE-542AC0E5AF4E}"/>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12">
              <a:extLst>
                <a:ext uri="{FF2B5EF4-FFF2-40B4-BE49-F238E27FC236}">
                  <a16:creationId xmlns:a16="http://schemas.microsoft.com/office/drawing/2014/main" id="{8DFE8886-1F25-43E6-91AE-BCD61777FD5A}"/>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CCAB344E-EC51-4040-8A40-4C41BAA9FCF5}"/>
              </a:ext>
            </a:extLst>
          </p:cNvPr>
          <p:cNvSpPr>
            <a:spLocks noGrp="1"/>
          </p:cNvSpPr>
          <p:nvPr>
            <p:ph type="title"/>
          </p:nvPr>
        </p:nvSpPr>
        <p:spPr/>
        <p:txBody>
          <a:bodyPr/>
          <a:lstStyle/>
          <a:p>
            <a:pPr algn="ctr"/>
            <a:r>
              <a:rPr lang="en-CA" sz="6600" b="1" dirty="0">
                <a:solidFill>
                  <a:prstClr val="black"/>
                </a:solidFill>
                <a:latin typeface="Arial" panose="020B0604020202020204" pitchFamily="34" charset="0"/>
                <a:cs typeface="Arial" panose="020B0604020202020204" pitchFamily="34" charset="0"/>
              </a:rPr>
              <a:t>SELF EVALUATION </a:t>
            </a:r>
            <a:endParaRPr lang="en-US" dirty="0"/>
          </a:p>
        </p:txBody>
      </p:sp>
      <p:sp>
        <p:nvSpPr>
          <p:cNvPr id="3" name="Rectangle 2">
            <a:extLst>
              <a:ext uri="{FF2B5EF4-FFF2-40B4-BE49-F238E27FC236}">
                <a16:creationId xmlns:a16="http://schemas.microsoft.com/office/drawing/2014/main" id="{CFBB6508-4CDF-4414-AEE7-0C5AAF6CCF2A}"/>
              </a:ext>
            </a:extLst>
          </p:cNvPr>
          <p:cNvSpPr/>
          <p:nvPr/>
        </p:nvSpPr>
        <p:spPr>
          <a:xfrm>
            <a:off x="525310" y="1777484"/>
            <a:ext cx="6789890" cy="523220"/>
          </a:xfrm>
          <a:prstGeom prst="rect">
            <a:avLst/>
          </a:prstGeom>
        </p:spPr>
        <p:txBody>
          <a:bodyPr wrap="square">
            <a:spAutoFit/>
          </a:bodyPr>
          <a:lstStyle/>
          <a:p>
            <a:r>
              <a:rPr lang="en-CA" sz="2800" dirty="0">
                <a:solidFill>
                  <a:srgbClr val="000000"/>
                </a:solidFill>
                <a:latin typeface="Tw Cen MT" panose="020B0602020104020603" pitchFamily="34" charset="0"/>
              </a:rPr>
              <a:t>To set a sales price, should you:</a:t>
            </a:r>
            <a:endParaRPr lang="en-US" sz="2800" dirty="0"/>
          </a:p>
        </p:txBody>
      </p:sp>
      <p:sp>
        <p:nvSpPr>
          <p:cNvPr id="4" name="Rectangle 3">
            <a:extLst>
              <a:ext uri="{FF2B5EF4-FFF2-40B4-BE49-F238E27FC236}">
                <a16:creationId xmlns:a16="http://schemas.microsoft.com/office/drawing/2014/main" id="{0F8B3C2B-FAB0-4600-B898-F53A9CCE208B}"/>
              </a:ext>
            </a:extLst>
          </p:cNvPr>
          <p:cNvSpPr/>
          <p:nvPr/>
        </p:nvSpPr>
        <p:spPr>
          <a:xfrm>
            <a:off x="525309" y="2300704"/>
            <a:ext cx="9542615" cy="3046988"/>
          </a:xfrm>
          <a:prstGeom prst="rect">
            <a:avLst/>
          </a:prstGeom>
        </p:spPr>
        <p:txBody>
          <a:bodyPr wrap="square">
            <a:spAutoFit/>
          </a:bodyPr>
          <a:lstStyle/>
          <a:p>
            <a:pPr fontAlgn="base">
              <a:lnSpc>
                <a:spcPct val="200000"/>
              </a:lnSpc>
            </a:pPr>
            <a:r>
              <a:rPr lang="en-CA" sz="2400" dirty="0">
                <a:solidFill>
                  <a:srgbClr val="000000"/>
                </a:solidFill>
                <a:latin typeface="Tw Cen MT" panose="020B0602020104020603" pitchFamily="34" charset="0"/>
                <a:hlinkClick r:id="rId2" action="ppaction://hlinksldjump"/>
              </a:rPr>
              <a:t>A. </a:t>
            </a:r>
            <a:r>
              <a:rPr lang="en-CA" sz="2400" dirty="0">
                <a:solidFill>
                  <a:srgbClr val="000000"/>
                </a:solidFill>
                <a:latin typeface="Tw Cen MT" panose="020B0602020104020603" pitchFamily="34" charset="0"/>
              </a:rPr>
              <a:t>   Start from your variable cost per unit and add a profit margin? </a:t>
            </a:r>
            <a:endParaRPr lang="en-CA" sz="2400" dirty="0">
              <a:solidFill>
                <a:srgbClr val="000000"/>
              </a:solidFill>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3" action="ppaction://hlinksldjump"/>
              </a:rPr>
              <a:t>B. </a:t>
            </a:r>
            <a:r>
              <a:rPr lang="en-CA" sz="2400" dirty="0">
                <a:solidFill>
                  <a:srgbClr val="000000"/>
                </a:solidFill>
                <a:latin typeface="Tw Cen MT" panose="020B0602020104020603" pitchFamily="34" charset="0"/>
              </a:rPr>
              <a:t>   Pull a number from a hat? </a:t>
            </a:r>
            <a:endParaRPr lang="en-CA" sz="2400" dirty="0">
              <a:solidFill>
                <a:srgbClr val="000000"/>
              </a:solidFill>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4" action="ppaction://hlinksldjump"/>
              </a:rPr>
              <a:t>C. </a:t>
            </a:r>
            <a:r>
              <a:rPr lang="en-CA" sz="2400" dirty="0">
                <a:solidFill>
                  <a:srgbClr val="000000"/>
                </a:solidFill>
                <a:latin typeface="Tw Cen MT" panose="020B0602020104020603" pitchFamily="34" charset="0"/>
              </a:rPr>
              <a:t>   Figure out who your customer is and what they value </a:t>
            </a:r>
            <a:endParaRPr lang="en-CA" sz="2400" dirty="0">
              <a:solidFill>
                <a:srgbClr val="000000"/>
              </a:solidFill>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5" action="ppaction://hlinksldjump"/>
              </a:rPr>
              <a:t>D. </a:t>
            </a:r>
            <a:r>
              <a:rPr lang="en-CA" sz="2400" dirty="0">
                <a:solidFill>
                  <a:srgbClr val="000000"/>
                </a:solidFill>
                <a:latin typeface="Tw Cen MT" panose="020B0602020104020603" pitchFamily="34" charset="0"/>
              </a:rPr>
              <a:t>   Look at your competitor’s price </a:t>
            </a:r>
            <a:endParaRPr lang="en-CA"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9835318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3F44-773C-4C63-B6DA-3F1A69EFB2CC}"/>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TRUE OR FALSE:</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C7C5A35B-6151-4E16-A538-A3D8D68C90F5}"/>
              </a:ext>
            </a:extLst>
          </p:cNvPr>
          <p:cNvSpPr/>
          <p:nvPr/>
        </p:nvSpPr>
        <p:spPr>
          <a:xfrm>
            <a:off x="2053868" y="2444234"/>
            <a:ext cx="8084264" cy="523220"/>
          </a:xfrm>
          <a:prstGeom prst="rect">
            <a:avLst/>
          </a:prstGeom>
        </p:spPr>
        <p:txBody>
          <a:bodyPr wrap="none">
            <a:spAutoFit/>
          </a:bodyPr>
          <a:lstStyle/>
          <a:p>
            <a:r>
              <a:rPr lang="en-CA" sz="2800" dirty="0">
                <a:solidFill>
                  <a:srgbClr val="1C1E29"/>
                </a:solidFill>
                <a:latin typeface="Times New Roman" panose="02020603050405020304" pitchFamily="18" charset="0"/>
              </a:rPr>
              <a:t>My fixed cost always fluctuates if my production does.</a:t>
            </a:r>
            <a:endParaRPr lang="en-US" sz="2800" dirty="0"/>
          </a:p>
        </p:txBody>
      </p:sp>
      <p:sp>
        <p:nvSpPr>
          <p:cNvPr id="4" name="Rectangle: Rounded Corners 3">
            <a:hlinkClick r:id="rId2" action="ppaction://hlinksldjump"/>
            <a:extLst>
              <a:ext uri="{FF2B5EF4-FFF2-40B4-BE49-F238E27FC236}">
                <a16:creationId xmlns:a16="http://schemas.microsoft.com/office/drawing/2014/main" id="{EEB1898B-CFA5-40B0-9EA9-EF1299BD0396}"/>
              </a:ext>
            </a:extLst>
          </p:cNvPr>
          <p:cNvSpPr/>
          <p:nvPr/>
        </p:nvSpPr>
        <p:spPr>
          <a:xfrm>
            <a:off x="3053995" y="3364567"/>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True</a:t>
            </a:r>
          </a:p>
        </p:txBody>
      </p:sp>
      <p:sp>
        <p:nvSpPr>
          <p:cNvPr id="5" name="Rectangle: Rounded Corners 4">
            <a:hlinkClick r:id="rId3" action="ppaction://hlinksldjump"/>
            <a:extLst>
              <a:ext uri="{FF2B5EF4-FFF2-40B4-BE49-F238E27FC236}">
                <a16:creationId xmlns:a16="http://schemas.microsoft.com/office/drawing/2014/main" id="{8091932F-91FD-4236-B4C9-6ED756571075}"/>
              </a:ext>
            </a:extLst>
          </p:cNvPr>
          <p:cNvSpPr/>
          <p:nvPr/>
        </p:nvSpPr>
        <p:spPr>
          <a:xfrm>
            <a:off x="7419375" y="3364568"/>
            <a:ext cx="1718632" cy="1189821"/>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False</a:t>
            </a:r>
          </a:p>
        </p:txBody>
      </p:sp>
    </p:spTree>
    <p:extLst>
      <p:ext uri="{BB962C8B-B14F-4D97-AF65-F5344CB8AC3E}">
        <p14:creationId xmlns:p14="http://schemas.microsoft.com/office/powerpoint/2010/main" val="1461946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DB42C-AE45-4DB9-8B63-FB8E4B35F7EF}"/>
              </a:ext>
            </a:extLst>
          </p:cNvPr>
          <p:cNvSpPr>
            <a:spLocks noGrp="1"/>
          </p:cNvSpPr>
          <p:nvPr>
            <p:ph type="title"/>
          </p:nvPr>
        </p:nvSpPr>
        <p:spPr>
          <a:xfrm>
            <a:off x="838200" y="269875"/>
            <a:ext cx="10515600" cy="1325563"/>
          </a:xfrm>
        </p:spPr>
        <p:txBody>
          <a:bodyPr/>
          <a:lstStyle/>
          <a:p>
            <a:pPr algn="ctr"/>
            <a:r>
              <a:rPr lang="en-CA" sz="6600" b="1" dirty="0">
                <a:solidFill>
                  <a:prstClr val="black"/>
                </a:solidFill>
                <a:latin typeface="Arial" panose="020B0604020202020204" pitchFamily="34" charset="0"/>
                <a:cs typeface="Arial" panose="020B0604020202020204" pitchFamily="34" charset="0"/>
              </a:rPr>
              <a:t>TRUE OR FALSE:</a:t>
            </a:r>
            <a:endParaRPr lang="en-US" dirty="0"/>
          </a:p>
        </p:txBody>
      </p:sp>
      <p:sp>
        <p:nvSpPr>
          <p:cNvPr id="3" name="Rectangle: Rounded Corners 2">
            <a:hlinkClick r:id="rId2" action="ppaction://hlinksldjump"/>
            <a:extLst>
              <a:ext uri="{FF2B5EF4-FFF2-40B4-BE49-F238E27FC236}">
                <a16:creationId xmlns:a16="http://schemas.microsoft.com/office/drawing/2014/main" id="{082C801A-73D4-4059-8DBA-B23D779B486C}"/>
              </a:ext>
            </a:extLst>
          </p:cNvPr>
          <p:cNvSpPr/>
          <p:nvPr/>
        </p:nvSpPr>
        <p:spPr>
          <a:xfrm>
            <a:off x="3053995" y="3364567"/>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True</a:t>
            </a:r>
          </a:p>
        </p:txBody>
      </p:sp>
      <p:sp>
        <p:nvSpPr>
          <p:cNvPr id="4" name="Rectangle: Rounded Corners 3">
            <a:hlinkClick r:id="rId3" action="ppaction://hlinksldjump"/>
            <a:extLst>
              <a:ext uri="{FF2B5EF4-FFF2-40B4-BE49-F238E27FC236}">
                <a16:creationId xmlns:a16="http://schemas.microsoft.com/office/drawing/2014/main" id="{4974B912-4744-45B0-83F2-0EDBBD637229}"/>
              </a:ext>
            </a:extLst>
          </p:cNvPr>
          <p:cNvSpPr/>
          <p:nvPr/>
        </p:nvSpPr>
        <p:spPr>
          <a:xfrm>
            <a:off x="7419375" y="3364568"/>
            <a:ext cx="1718632" cy="1189821"/>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False</a:t>
            </a:r>
          </a:p>
        </p:txBody>
      </p:sp>
      <p:sp>
        <p:nvSpPr>
          <p:cNvPr id="5" name="Rectangle 4">
            <a:extLst>
              <a:ext uri="{FF2B5EF4-FFF2-40B4-BE49-F238E27FC236}">
                <a16:creationId xmlns:a16="http://schemas.microsoft.com/office/drawing/2014/main" id="{F4E4D58F-5558-471E-AD28-E2E6426234B3}"/>
              </a:ext>
            </a:extLst>
          </p:cNvPr>
          <p:cNvSpPr/>
          <p:nvPr/>
        </p:nvSpPr>
        <p:spPr>
          <a:xfrm>
            <a:off x="1025169" y="2002949"/>
            <a:ext cx="10328631" cy="954107"/>
          </a:xfrm>
          <a:prstGeom prst="rect">
            <a:avLst/>
          </a:prstGeom>
        </p:spPr>
        <p:txBody>
          <a:bodyPr wrap="square">
            <a:spAutoFit/>
          </a:bodyPr>
          <a:lstStyle/>
          <a:p>
            <a:pPr algn="ctr"/>
            <a:r>
              <a:rPr lang="en-CA" sz="2800" dirty="0">
                <a:solidFill>
                  <a:srgbClr val="1C1E29"/>
                </a:solidFill>
                <a:latin typeface="Times New Roman" panose="02020603050405020304" pitchFamily="18" charset="0"/>
              </a:rPr>
              <a:t>The best price strategy is to set my price according to  my local Co-op’s everyday price.</a:t>
            </a:r>
            <a:r>
              <a:rPr lang="en-CA" sz="2800" dirty="0">
                <a:solidFill>
                  <a:srgbClr val="000000"/>
                </a:solidFill>
                <a:latin typeface="Times New Roman" panose="02020603050405020304" pitchFamily="18" charset="0"/>
              </a:rPr>
              <a:t> </a:t>
            </a:r>
            <a:endParaRPr lang="en-US" sz="2800" dirty="0"/>
          </a:p>
        </p:txBody>
      </p:sp>
    </p:spTree>
    <p:extLst>
      <p:ext uri="{BB962C8B-B14F-4D97-AF65-F5344CB8AC3E}">
        <p14:creationId xmlns:p14="http://schemas.microsoft.com/office/powerpoint/2010/main" val="14198345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5FDC7F6-D41F-4B69-ABCE-ED9874740431}"/>
              </a:ext>
            </a:extLst>
          </p:cNvPr>
          <p:cNvSpPr txBox="1">
            <a:spLocks/>
          </p:cNvSpPr>
          <p:nvPr/>
        </p:nvSpPr>
        <p:spPr>
          <a:xfrm>
            <a:off x="838200" y="-15240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CA" sz="6600" b="1">
                <a:latin typeface="Arial" panose="020B0604020202020204" pitchFamily="34" charset="0"/>
                <a:cs typeface="Arial" panose="020B0604020202020204" pitchFamily="34" charset="0"/>
              </a:rPr>
              <a:t>GLOSSARY</a:t>
            </a:r>
            <a:endParaRPr lang="en-US" sz="66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1CA7A5E-1EAE-483D-BDA0-40C9067A0E6C}"/>
              </a:ext>
            </a:extLst>
          </p:cNvPr>
          <p:cNvSpPr/>
          <p:nvPr/>
        </p:nvSpPr>
        <p:spPr>
          <a:xfrm>
            <a:off x="8692434" y="163157"/>
            <a:ext cx="3295457" cy="72336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CA" sz="2400" dirty="0">
                <a:ln w="0"/>
                <a:solidFill>
                  <a:schemeClr val="tx1"/>
                </a:solidFill>
                <a:effectLst>
                  <a:outerShdw blurRad="38100" dist="19050" dir="2700000" algn="tl" rotWithShape="0">
                    <a:schemeClr val="dk1">
                      <a:alpha val="40000"/>
                    </a:schemeClr>
                  </a:outerShdw>
                </a:effectLst>
              </a:rPr>
              <a:t>Click on the word to go back to that slide.</a:t>
            </a:r>
            <a:endParaRPr lang="en-US" sz="2400" dirty="0">
              <a:ln w="0"/>
              <a:solidFill>
                <a:schemeClr val="tx1"/>
              </a:solidFill>
              <a:effectLst>
                <a:outerShdw blurRad="38100" dist="19050" dir="2700000" algn="tl" rotWithShape="0">
                  <a:schemeClr val="dk1">
                    <a:alpha val="40000"/>
                  </a:schemeClr>
                </a:outerShdw>
              </a:effectLst>
            </a:endParaRPr>
          </a:p>
        </p:txBody>
      </p:sp>
      <p:sp>
        <p:nvSpPr>
          <p:cNvPr id="2" name="Rectangle 1"/>
          <p:cNvSpPr/>
          <p:nvPr/>
        </p:nvSpPr>
        <p:spPr>
          <a:xfrm>
            <a:off x="0" y="743357"/>
            <a:ext cx="11708892" cy="6186309"/>
          </a:xfrm>
          <a:prstGeom prst="rect">
            <a:avLst/>
          </a:prstGeom>
        </p:spPr>
        <p:txBody>
          <a:bodyPr wrap="square">
            <a:spAutoFit/>
          </a:bodyPr>
          <a:lstStyle/>
          <a:p>
            <a:pPr fontAlgn="base"/>
            <a:r>
              <a:rPr lang="en-US" sz="2200" u="sng" dirty="0">
                <a:solidFill>
                  <a:srgbClr val="000000"/>
                </a:solidFill>
                <a:latin typeface="Tw Cen MT" panose="020B0602020104020603" pitchFamily="34" charset="0"/>
                <a:hlinkClick r:id="rId2" action="ppaction://hlinksldjump"/>
              </a:rPr>
              <a:t>Price point</a:t>
            </a:r>
            <a:r>
              <a:rPr lang="en-US" sz="2200" dirty="0">
                <a:solidFill>
                  <a:srgbClr val="000000"/>
                </a:solidFill>
                <a:latin typeface="Tw Cen MT" panose="020B0602020104020603" pitchFamily="34" charset="0"/>
              </a:rPr>
              <a:t> This is the actual retail price you put on a product or service. Typically, it is more than your cost price, but not so high that customers won’t buy it. Often, price points are described as low-end, middle or high-end. The low-end products are ones where your profit margin is low, but you sell so many of them that they are attractive.  At the high-end, these products usually have strong profit margins, but you are not selling too many of them. It is important to establish price points which will not only encourage sales, but will generate good revenue. </a:t>
            </a:r>
            <a:endParaRPr lang="en-US" sz="2200" dirty="0">
              <a:solidFill>
                <a:srgbClr val="000000"/>
              </a:solidFill>
              <a:latin typeface="Segoe UI" panose="020B0502040204020203" pitchFamily="34" charset="0"/>
            </a:endParaRPr>
          </a:p>
          <a:p>
            <a:pPr fontAlgn="base"/>
            <a:r>
              <a:rPr lang="en-US" sz="2200" u="sng" dirty="0">
                <a:solidFill>
                  <a:srgbClr val="000000"/>
                </a:solidFill>
                <a:latin typeface="Tw Cen MT" panose="020B0602020104020603" pitchFamily="34" charset="0"/>
                <a:hlinkClick r:id="rId3" action="ppaction://hlinksldjump"/>
              </a:rPr>
              <a:t>Utilities</a:t>
            </a:r>
            <a:r>
              <a:rPr lang="en-US" sz="2200" dirty="0">
                <a:solidFill>
                  <a:srgbClr val="000000"/>
                </a:solidFill>
                <a:latin typeface="Tw Cen MT" panose="020B0602020104020603" pitchFamily="34" charset="0"/>
              </a:rPr>
              <a:t> Other expenses besides inventory include utilities, such as hydro, telephone, heating, and other non-wage operational costs.  </a:t>
            </a:r>
            <a:endParaRPr lang="en-US" sz="2200" dirty="0">
              <a:solidFill>
                <a:srgbClr val="000000"/>
              </a:solidFill>
              <a:latin typeface="Segoe UI" panose="020B0502040204020203" pitchFamily="34" charset="0"/>
            </a:endParaRPr>
          </a:p>
          <a:p>
            <a:pPr fontAlgn="base"/>
            <a:r>
              <a:rPr lang="en-US" sz="2200" u="sng" dirty="0">
                <a:solidFill>
                  <a:srgbClr val="000000"/>
                </a:solidFill>
                <a:latin typeface="Tw Cen MT" panose="020B0602020104020603" pitchFamily="34" charset="0"/>
                <a:hlinkClick r:id="rId3" action="ppaction://hlinksldjump"/>
              </a:rPr>
              <a:t>Fixed Costs</a:t>
            </a:r>
            <a:r>
              <a:rPr lang="en-US" sz="2200" dirty="0">
                <a:solidFill>
                  <a:srgbClr val="000000"/>
                </a:solidFill>
                <a:latin typeface="Tw Cen MT" panose="020B0602020104020603" pitchFamily="34" charset="0"/>
              </a:rPr>
              <a:t> Fixed Costs are expenses that you will have to pay whether you sell anything or not. They are also called “overhead”, and include wages, municipal taxes, loan interest, bank charges, utilities, land lease, insurance, office supplies and so on. </a:t>
            </a:r>
            <a:endParaRPr lang="en-US" sz="2200" dirty="0">
              <a:solidFill>
                <a:srgbClr val="000000"/>
              </a:solidFill>
              <a:latin typeface="Segoe UI" panose="020B0502040204020203" pitchFamily="34" charset="0"/>
            </a:endParaRPr>
          </a:p>
          <a:p>
            <a:pPr fontAlgn="base"/>
            <a:r>
              <a:rPr lang="en-US" sz="2200" u="sng" dirty="0">
                <a:solidFill>
                  <a:srgbClr val="000000"/>
                </a:solidFill>
                <a:latin typeface="Tw Cen MT" panose="020B0602020104020603" pitchFamily="34" charset="0"/>
                <a:hlinkClick r:id="rId4" action="ppaction://hlinksldjump"/>
              </a:rPr>
              <a:t>Variable Costs</a:t>
            </a:r>
            <a:r>
              <a:rPr lang="en-US" sz="2200" dirty="0">
                <a:solidFill>
                  <a:srgbClr val="000000"/>
                </a:solidFill>
                <a:latin typeface="Tw Cen MT" panose="020B0602020104020603" pitchFamily="34" charset="0"/>
              </a:rPr>
              <a:t> These are expenses which change with each sale or unit produced. For a retail example, if you sell some widgets, the more widgets you sell the greater your variable cost will be. Note that the value of inventory sold only becomes an expense once it is sold. For manufacturing and service companies, it is more complicated, and could include the cost of </a:t>
            </a:r>
            <a:r>
              <a:rPr lang="en-US" sz="2200" dirty="0" err="1">
                <a:solidFill>
                  <a:srgbClr val="000000"/>
                </a:solidFill>
                <a:latin typeface="Tw Cen MT" panose="020B0602020104020603" pitchFamily="34" charset="0"/>
              </a:rPr>
              <a:t>labour</a:t>
            </a:r>
            <a:r>
              <a:rPr lang="en-US" sz="2200" dirty="0">
                <a:solidFill>
                  <a:srgbClr val="000000"/>
                </a:solidFill>
                <a:latin typeface="Tw Cen MT" panose="020B0602020104020603" pitchFamily="34" charset="0"/>
              </a:rPr>
              <a:t>, raw materials, energy, etc. </a:t>
            </a:r>
            <a:endParaRPr lang="en-US" sz="2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3272135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4E35D9-01AF-48F8-9BCD-5119A6389C0F}"/>
              </a:ext>
            </a:extLst>
          </p:cNvPr>
          <p:cNvSpPr txBox="1"/>
          <p:nvPr/>
        </p:nvSpPr>
        <p:spPr>
          <a:xfrm>
            <a:off x="1326103" y="4533900"/>
            <a:ext cx="9539791" cy="523220"/>
          </a:xfrm>
          <a:prstGeom prst="rect">
            <a:avLst/>
          </a:prstGeom>
          <a:noFill/>
        </p:spPr>
        <p:txBody>
          <a:bodyPr wrap="none" rtlCol="0">
            <a:spAutoFit/>
          </a:bodyPr>
          <a:lstStyle/>
          <a:p>
            <a:r>
              <a:rPr lang="en-CA" sz="2800" dirty="0"/>
              <a:t>The next module will be: Successful Local Marketing Techniques </a:t>
            </a:r>
            <a:endParaRPr lang="en-US" sz="2800" dirty="0"/>
          </a:p>
        </p:txBody>
      </p:sp>
      <p:pic>
        <p:nvPicPr>
          <p:cNvPr id="4" name="Picture 4">
            <a:extLst>
              <a:ext uri="{FF2B5EF4-FFF2-40B4-BE49-F238E27FC236}">
                <a16:creationId xmlns:a16="http://schemas.microsoft.com/office/drawing/2014/main" id="{0BDA00F0-99CD-45A4-8978-486661AAA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2816" y="5915797"/>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B4D3705-B21E-49DA-94A8-F59A43BFA2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5555" y="5878857"/>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a:extLst>
              <a:ext uri="{FF2B5EF4-FFF2-40B4-BE49-F238E27FC236}">
                <a16:creationId xmlns:a16="http://schemas.microsoft.com/office/drawing/2014/main" id="{0465305B-3ED1-4B7D-9259-88BDA2E510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6035" y="5894710"/>
            <a:ext cx="2133600" cy="5334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91A7475-EA94-4EEE-817F-4F5029F976A2}"/>
              </a:ext>
            </a:extLst>
          </p:cNvPr>
          <p:cNvSpPr txBox="1"/>
          <p:nvPr/>
        </p:nvSpPr>
        <p:spPr>
          <a:xfrm>
            <a:off x="2305050" y="1220708"/>
            <a:ext cx="7800391" cy="3139321"/>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CA" sz="6600" dirty="0">
                <a:ln w="0"/>
                <a:solidFill>
                  <a:schemeClr val="accent6">
                    <a:lumMod val="60000"/>
                    <a:lumOff val="40000"/>
                  </a:schemeClr>
                </a:solidFill>
                <a:effectLst>
                  <a:glow rad="101600">
                    <a:schemeClr val="accent6">
                      <a:satMod val="175000"/>
                      <a:alpha val="40000"/>
                    </a:schemeClr>
                  </a:glow>
                  <a:outerShdw blurRad="38100" dist="19050" dir="2700000" algn="tl" rotWithShape="0">
                    <a:schemeClr val="dk1">
                      <a:alpha val="40000"/>
                    </a:schemeClr>
                  </a:outerShdw>
                </a:effectLst>
              </a:rPr>
              <a:t>Congratulations, you have completed this module!</a:t>
            </a:r>
            <a:r>
              <a:rPr lang="en-CA" sz="6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endParaRPr lang="en-US" sz="6600" b="1" dirty="0">
              <a:ln/>
              <a:solidFill>
                <a:schemeClr val="accent3"/>
              </a:solidFill>
            </a:endParaRPr>
          </a:p>
        </p:txBody>
      </p:sp>
    </p:spTree>
    <p:extLst>
      <p:ext uri="{BB962C8B-B14F-4D97-AF65-F5344CB8AC3E}">
        <p14:creationId xmlns:p14="http://schemas.microsoft.com/office/powerpoint/2010/main" val="21916669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31899390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13716789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9173378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7788950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355038699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4298974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4341925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2147112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34319496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90766026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9704032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4107126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10760365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810000"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198125"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18112313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59224209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810000"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198125"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20716666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13812</TotalTime>
  <Words>822</Words>
  <Application>Microsoft Office PowerPoint</Application>
  <PresentationFormat>Widescreen</PresentationFormat>
  <Paragraphs>141</Paragraphs>
  <Slides>38</Slides>
  <Notes>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Calibri Light</vt:lpstr>
      <vt:lpstr>Cooper Black</vt:lpstr>
      <vt:lpstr>Segoe UI</vt:lpstr>
      <vt:lpstr>Times New Roman</vt:lpstr>
      <vt:lpstr>Tw Cen MT</vt:lpstr>
      <vt:lpstr>Office Theme</vt:lpstr>
      <vt:lpstr>Entrepreneur Local Learning Centers</vt:lpstr>
      <vt:lpstr>Seminar 8: CONSIDERATIONS IN   SETTING YOUR PRICES   </vt:lpstr>
      <vt:lpstr>Calculate Your Fixed Costs</vt:lpstr>
      <vt:lpstr>Calculate Your Variable Cost </vt:lpstr>
      <vt:lpstr>Cost And The Low-Hanging Fruit Principle </vt:lpstr>
      <vt:lpstr>Calculate Your Breakeven Price </vt:lpstr>
      <vt:lpstr>Calculate Your Margin </vt:lpstr>
      <vt:lpstr>Compare With The Market </vt:lpstr>
      <vt:lpstr>Define Your Positioning Strategy </vt:lpstr>
      <vt:lpstr>Setting Prices For Goods And Services</vt:lpstr>
      <vt:lpstr>How to Start Pricing</vt:lpstr>
      <vt:lpstr>SELF EVALUATION</vt:lpstr>
      <vt:lpstr>Pricing Strategies</vt:lpstr>
      <vt:lpstr>PowerPoint Presentation</vt:lpstr>
      <vt:lpstr>SELF EVALUATION</vt:lpstr>
      <vt:lpstr>I Don’t Know How to Set My Prices </vt:lpstr>
      <vt:lpstr>Steps To Figure Out Pricing  </vt:lpstr>
      <vt:lpstr>SELF EVALUATION </vt:lpstr>
      <vt:lpstr>TRUE OR FALSE:</vt:lpstr>
      <vt:lpstr>TRUE OR FALSE: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CONSIDERATIONS IN   SETTING YOUR PRICES</dc:title>
  <dc:creator>Keilan Baker</dc:creator>
  <cp:lastModifiedBy>Dave McMullen</cp:lastModifiedBy>
  <cp:revision>62</cp:revision>
  <dcterms:created xsi:type="dcterms:W3CDTF">2020-03-10T23:40:56Z</dcterms:created>
  <dcterms:modified xsi:type="dcterms:W3CDTF">2020-09-16T19:00:09Z</dcterms:modified>
</cp:coreProperties>
</file>