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313" r:id="rId2"/>
    <p:sldId id="256" r:id="rId3"/>
    <p:sldId id="257" r:id="rId4"/>
    <p:sldId id="258" r:id="rId5"/>
    <p:sldId id="259" r:id="rId6"/>
    <p:sldId id="260" r:id="rId7"/>
    <p:sldId id="261" r:id="rId8"/>
    <p:sldId id="262" r:id="rId9"/>
    <p:sldId id="263" r:id="rId10"/>
    <p:sldId id="264" r:id="rId11"/>
    <p:sldId id="265" r:id="rId12"/>
    <p:sldId id="266" r:id="rId13"/>
    <p:sldId id="294" r:id="rId14"/>
    <p:sldId id="295" r:id="rId15"/>
    <p:sldId id="296" r:id="rId16"/>
    <p:sldId id="301" r:id="rId17"/>
    <p:sldId id="302" r:id="rId18"/>
    <p:sldId id="303" r:id="rId19"/>
    <p:sldId id="308" r:id="rId20"/>
    <p:sldId id="309" r:id="rId21"/>
    <p:sldId id="311" r:id="rId22"/>
    <p:sldId id="290" r:id="rId23"/>
    <p:sldId id="291" r:id="rId24"/>
    <p:sldId id="292" r:id="rId25"/>
    <p:sldId id="293" r:id="rId26"/>
    <p:sldId id="297" r:id="rId27"/>
    <p:sldId id="298" r:id="rId28"/>
    <p:sldId id="299" r:id="rId29"/>
    <p:sldId id="300" r:id="rId30"/>
    <p:sldId id="304" r:id="rId31"/>
    <p:sldId id="305" r:id="rId32"/>
    <p:sldId id="306" r:id="rId33"/>
    <p:sldId id="30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07" autoAdjust="0"/>
    <p:restoredTop sz="94660"/>
  </p:normalViewPr>
  <p:slideViewPr>
    <p:cSldViewPr snapToGrid="0">
      <p:cViewPr varScale="1">
        <p:scale>
          <a:sx n="87" d="100"/>
          <a:sy n="87" d="100"/>
        </p:scale>
        <p:origin x="114" y="5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7B158F-6F9E-4AF2-B7D1-EBF7E7ACD0F8}" type="doc">
      <dgm:prSet loTypeId="urn:microsoft.com/office/officeart/2011/layout/TabList" loCatId="list" qsTypeId="urn:microsoft.com/office/officeart/2005/8/quickstyle/simple1" qsCatId="simple" csTypeId="urn:microsoft.com/office/officeart/2005/8/colors/colorful1" csCatId="colorful" phldr="1"/>
      <dgm:spPr/>
      <dgm:t>
        <a:bodyPr/>
        <a:lstStyle/>
        <a:p>
          <a:endParaRPr lang="en-US"/>
        </a:p>
      </dgm:t>
    </dgm:pt>
    <dgm:pt modelId="{17B8BB06-C39C-43A8-AEF1-D1AA5752C3D0}">
      <dgm:prSet phldrT="[Text]" custT="1"/>
      <dgm:spPr/>
      <dgm:t>
        <a:bodyPr/>
        <a:lstStyle/>
        <a:p>
          <a:r>
            <a:rPr lang="en-CA" sz="2000" dirty="0"/>
            <a:t>1</a:t>
          </a:r>
          <a:endParaRPr lang="en-US" sz="2000" dirty="0"/>
        </a:p>
      </dgm:t>
    </dgm:pt>
    <dgm:pt modelId="{377BEA48-56DA-4A3D-B993-6DB6F6ADD1B5}" type="parTrans" cxnId="{FBB8D489-0F32-439B-8A95-62691D27B43A}">
      <dgm:prSet/>
      <dgm:spPr/>
      <dgm:t>
        <a:bodyPr/>
        <a:lstStyle/>
        <a:p>
          <a:endParaRPr lang="en-US" sz="2000"/>
        </a:p>
      </dgm:t>
    </dgm:pt>
    <dgm:pt modelId="{20B55355-C94B-4684-B19E-CADE4E364211}" type="sibTrans" cxnId="{FBB8D489-0F32-439B-8A95-62691D27B43A}">
      <dgm:prSet/>
      <dgm:spPr/>
      <dgm:t>
        <a:bodyPr/>
        <a:lstStyle/>
        <a:p>
          <a:endParaRPr lang="en-US" sz="2000"/>
        </a:p>
      </dgm:t>
    </dgm:pt>
    <dgm:pt modelId="{3D50BEBE-45CE-494E-AC9A-94D370315653}">
      <dgm:prSet phldrT="[Text]" custT="1"/>
      <dgm:spPr/>
      <dgm:t>
        <a:bodyPr/>
        <a:lstStyle/>
        <a:p>
          <a:r>
            <a:rPr lang="en-CA" sz="2000" dirty="0"/>
            <a:t>Get Something Online</a:t>
          </a:r>
          <a:endParaRPr lang="en-US" sz="2000" dirty="0"/>
        </a:p>
      </dgm:t>
    </dgm:pt>
    <dgm:pt modelId="{AA9A5327-F3A7-4D66-89DC-BCF6B7D90A82}" type="parTrans" cxnId="{4FDC36EF-6E1A-4813-B248-EE1236108628}">
      <dgm:prSet/>
      <dgm:spPr/>
      <dgm:t>
        <a:bodyPr/>
        <a:lstStyle/>
        <a:p>
          <a:endParaRPr lang="en-US" sz="2000"/>
        </a:p>
      </dgm:t>
    </dgm:pt>
    <dgm:pt modelId="{C6CCD6A8-E00F-47E7-BCB9-62124CADE873}" type="sibTrans" cxnId="{4FDC36EF-6E1A-4813-B248-EE1236108628}">
      <dgm:prSet/>
      <dgm:spPr/>
      <dgm:t>
        <a:bodyPr/>
        <a:lstStyle/>
        <a:p>
          <a:endParaRPr lang="en-US" sz="2000"/>
        </a:p>
      </dgm:t>
    </dgm:pt>
    <dgm:pt modelId="{7240F2E8-522C-4E3F-9BC2-F1E12C6BC3BB}">
      <dgm:prSet phldrT="[Text]" custT="1"/>
      <dgm:spPr/>
      <dgm:t>
        <a:bodyPr/>
        <a:lstStyle/>
        <a:p>
          <a:r>
            <a:rPr lang="en-CA" sz="2000" dirty="0"/>
            <a:t>Etsy is relatively easy to join and is there to help you through the process. It’s not about finishing, but following through on your first steps and getting started.</a:t>
          </a:r>
          <a:endParaRPr lang="en-US" sz="2000" dirty="0"/>
        </a:p>
      </dgm:t>
    </dgm:pt>
    <dgm:pt modelId="{B13FDDB0-1241-4E0B-A927-09ED556058DB}" type="parTrans" cxnId="{150B707F-9353-42E5-AD5B-9112BCEC9EC3}">
      <dgm:prSet/>
      <dgm:spPr/>
      <dgm:t>
        <a:bodyPr/>
        <a:lstStyle/>
        <a:p>
          <a:endParaRPr lang="en-US" sz="2000"/>
        </a:p>
      </dgm:t>
    </dgm:pt>
    <dgm:pt modelId="{9353BDAF-0837-4CE9-9403-34EB1C309DC6}" type="sibTrans" cxnId="{150B707F-9353-42E5-AD5B-9112BCEC9EC3}">
      <dgm:prSet/>
      <dgm:spPr/>
      <dgm:t>
        <a:bodyPr/>
        <a:lstStyle/>
        <a:p>
          <a:endParaRPr lang="en-US" sz="2000"/>
        </a:p>
      </dgm:t>
    </dgm:pt>
    <dgm:pt modelId="{8016B950-4EE9-4608-92BB-E256EF1374BF}">
      <dgm:prSet phldrT="[Text]" custT="1"/>
      <dgm:spPr/>
      <dgm:t>
        <a:bodyPr/>
        <a:lstStyle/>
        <a:p>
          <a:r>
            <a:rPr lang="en-CA" sz="2000" dirty="0"/>
            <a:t>2</a:t>
          </a:r>
          <a:endParaRPr lang="en-US" sz="2000" dirty="0"/>
        </a:p>
      </dgm:t>
    </dgm:pt>
    <dgm:pt modelId="{62DD0BBE-86CC-48AA-BEC0-8CB550E61D9E}" type="parTrans" cxnId="{5CA41254-9E04-4CC2-86B5-3F1C59CC51DF}">
      <dgm:prSet/>
      <dgm:spPr/>
      <dgm:t>
        <a:bodyPr/>
        <a:lstStyle/>
        <a:p>
          <a:endParaRPr lang="en-US" sz="2000"/>
        </a:p>
      </dgm:t>
    </dgm:pt>
    <dgm:pt modelId="{74BEC604-6162-4C3E-8943-7BD5870B1249}" type="sibTrans" cxnId="{5CA41254-9E04-4CC2-86B5-3F1C59CC51DF}">
      <dgm:prSet/>
      <dgm:spPr/>
      <dgm:t>
        <a:bodyPr/>
        <a:lstStyle/>
        <a:p>
          <a:endParaRPr lang="en-US" sz="2000"/>
        </a:p>
      </dgm:t>
    </dgm:pt>
    <dgm:pt modelId="{04F17A23-8CCA-49C0-A706-4AB0D7673FBA}">
      <dgm:prSet phldrT="[Text]" custT="1"/>
      <dgm:spPr/>
      <dgm:t>
        <a:bodyPr/>
        <a:lstStyle/>
        <a:p>
          <a:r>
            <a:rPr lang="en-CA" sz="2000" dirty="0"/>
            <a:t>Product Photos </a:t>
          </a:r>
          <a:endParaRPr lang="en-US" sz="2000" dirty="0"/>
        </a:p>
      </dgm:t>
    </dgm:pt>
    <dgm:pt modelId="{74EDA740-AB27-4ACD-A9D4-07BE0EF9796C}" type="parTrans" cxnId="{37CFDC6F-31CA-4A40-8AA0-2A89687F3AA9}">
      <dgm:prSet/>
      <dgm:spPr/>
      <dgm:t>
        <a:bodyPr/>
        <a:lstStyle/>
        <a:p>
          <a:endParaRPr lang="en-US" sz="2000"/>
        </a:p>
      </dgm:t>
    </dgm:pt>
    <dgm:pt modelId="{CE64DE3D-3751-4FD9-8526-F95B50F9C52A}" type="sibTrans" cxnId="{37CFDC6F-31CA-4A40-8AA0-2A89687F3AA9}">
      <dgm:prSet/>
      <dgm:spPr/>
      <dgm:t>
        <a:bodyPr/>
        <a:lstStyle/>
        <a:p>
          <a:endParaRPr lang="en-US" sz="2000"/>
        </a:p>
      </dgm:t>
    </dgm:pt>
    <dgm:pt modelId="{476DE32B-775F-4D29-A300-B3BFCFF007FA}">
      <dgm:prSet phldrT="[Text]" custT="1"/>
      <dgm:spPr/>
      <dgm:t>
        <a:bodyPr/>
        <a:lstStyle/>
        <a:p>
          <a:r>
            <a:rPr lang="en-CA" sz="2000" dirty="0"/>
            <a:t>If you don’t have the production value for professional photos, take one good photo of your product – for a relatively low price there are online services to transpose that photo on to many others.</a:t>
          </a:r>
          <a:endParaRPr lang="en-US" sz="2000" dirty="0"/>
        </a:p>
      </dgm:t>
    </dgm:pt>
    <dgm:pt modelId="{4B47CEA6-2E27-42E9-AA2A-B5B9A9C624D8}" type="parTrans" cxnId="{97469181-113C-474A-BF43-AFF4ECD0A3B0}">
      <dgm:prSet/>
      <dgm:spPr/>
      <dgm:t>
        <a:bodyPr/>
        <a:lstStyle/>
        <a:p>
          <a:endParaRPr lang="en-US" sz="2000"/>
        </a:p>
      </dgm:t>
    </dgm:pt>
    <dgm:pt modelId="{693B3027-4CEF-4C4B-87E1-E2A1D54872A9}" type="sibTrans" cxnId="{97469181-113C-474A-BF43-AFF4ECD0A3B0}">
      <dgm:prSet/>
      <dgm:spPr/>
      <dgm:t>
        <a:bodyPr/>
        <a:lstStyle/>
        <a:p>
          <a:endParaRPr lang="en-US" sz="2000"/>
        </a:p>
      </dgm:t>
    </dgm:pt>
    <dgm:pt modelId="{5C5802F8-E125-4FA0-B8C6-F522A02D6B83}">
      <dgm:prSet phldrT="[Text]" custT="1"/>
      <dgm:spPr/>
      <dgm:t>
        <a:bodyPr/>
        <a:lstStyle/>
        <a:p>
          <a:r>
            <a:rPr lang="en-CA" sz="2000" dirty="0"/>
            <a:t>3</a:t>
          </a:r>
          <a:endParaRPr lang="en-US" sz="2000" dirty="0"/>
        </a:p>
      </dgm:t>
    </dgm:pt>
    <dgm:pt modelId="{49BDFAE7-9A37-4261-A6F3-9B845AA8D7DA}" type="parTrans" cxnId="{D38A4FC7-F1A8-4403-954E-1037FAFBBA95}">
      <dgm:prSet/>
      <dgm:spPr/>
      <dgm:t>
        <a:bodyPr/>
        <a:lstStyle/>
        <a:p>
          <a:endParaRPr lang="en-US" sz="2000"/>
        </a:p>
      </dgm:t>
    </dgm:pt>
    <dgm:pt modelId="{6CBE19D6-57B4-4EDB-8124-8A4A57674E94}" type="sibTrans" cxnId="{D38A4FC7-F1A8-4403-954E-1037FAFBBA95}">
      <dgm:prSet/>
      <dgm:spPr/>
      <dgm:t>
        <a:bodyPr/>
        <a:lstStyle/>
        <a:p>
          <a:endParaRPr lang="en-US" sz="2000"/>
        </a:p>
      </dgm:t>
    </dgm:pt>
    <dgm:pt modelId="{6BB154C3-A785-47FD-B6E4-DC104EBB49F1}">
      <dgm:prSet phldrT="[Text]" custT="1"/>
      <dgm:spPr/>
      <dgm:t>
        <a:bodyPr/>
        <a:lstStyle/>
        <a:p>
          <a:r>
            <a:rPr lang="en-CA" sz="2000" dirty="0"/>
            <a:t>Product Descriptions</a:t>
          </a:r>
          <a:endParaRPr lang="en-US" sz="2000" dirty="0"/>
        </a:p>
      </dgm:t>
    </dgm:pt>
    <dgm:pt modelId="{A942A6D7-4473-4ED1-BC0B-07E837FE02ED}" type="parTrans" cxnId="{4E3AE2ED-698E-4157-9329-C129A623A37E}">
      <dgm:prSet/>
      <dgm:spPr/>
      <dgm:t>
        <a:bodyPr/>
        <a:lstStyle/>
        <a:p>
          <a:endParaRPr lang="en-US" sz="2000"/>
        </a:p>
      </dgm:t>
    </dgm:pt>
    <dgm:pt modelId="{240ED1C3-66B7-4975-A59F-3FF195F5ADCC}" type="sibTrans" cxnId="{4E3AE2ED-698E-4157-9329-C129A623A37E}">
      <dgm:prSet/>
      <dgm:spPr/>
      <dgm:t>
        <a:bodyPr/>
        <a:lstStyle/>
        <a:p>
          <a:endParaRPr lang="en-US" sz="2000"/>
        </a:p>
      </dgm:t>
    </dgm:pt>
    <dgm:pt modelId="{337DFE96-4834-4D27-976A-807D63C9AED9}">
      <dgm:prSet phldrT="[Text]" custT="1"/>
      <dgm:spPr/>
      <dgm:t>
        <a:bodyPr/>
        <a:lstStyle/>
        <a:p>
          <a:r>
            <a:rPr lang="en-CA" sz="2000" dirty="0"/>
            <a:t>Have a brief product description for those just looking for the basic info. Then devote another section to “the story”, in which you can go into more detail of what your product is, the story behind it, what it means to you, </a:t>
          </a:r>
          <a:r>
            <a:rPr lang="en-CA" sz="2000" dirty="0" err="1"/>
            <a:t>ect</a:t>
          </a:r>
          <a:r>
            <a:rPr lang="en-CA" sz="2000" dirty="0"/>
            <a:t>. </a:t>
          </a:r>
          <a:endParaRPr lang="en-US" sz="2000" dirty="0"/>
        </a:p>
      </dgm:t>
    </dgm:pt>
    <dgm:pt modelId="{23629A05-D4F4-4E79-A3F1-AB9E0F122E63}" type="parTrans" cxnId="{F1DFF18A-D1BE-473B-B388-365625E8FE81}">
      <dgm:prSet/>
      <dgm:spPr/>
      <dgm:t>
        <a:bodyPr/>
        <a:lstStyle/>
        <a:p>
          <a:endParaRPr lang="en-US" sz="2000"/>
        </a:p>
      </dgm:t>
    </dgm:pt>
    <dgm:pt modelId="{28989A38-A283-4B29-8F8B-7789F308A7EC}" type="sibTrans" cxnId="{F1DFF18A-D1BE-473B-B388-365625E8FE81}">
      <dgm:prSet/>
      <dgm:spPr/>
      <dgm:t>
        <a:bodyPr/>
        <a:lstStyle/>
        <a:p>
          <a:endParaRPr lang="en-US" sz="2000"/>
        </a:p>
      </dgm:t>
    </dgm:pt>
    <dgm:pt modelId="{8C662CE0-C330-4B24-BAE0-0088910A883F}">
      <dgm:prSet phldrT="[Text]" custT="1"/>
      <dgm:spPr/>
      <dgm:t>
        <a:bodyPr/>
        <a:lstStyle/>
        <a:p>
          <a:r>
            <a:rPr lang="en-CA" sz="2000" dirty="0"/>
            <a:t>4</a:t>
          </a:r>
          <a:endParaRPr lang="en-US" sz="2000" dirty="0"/>
        </a:p>
      </dgm:t>
    </dgm:pt>
    <dgm:pt modelId="{9D512FBC-D30D-44EE-ABC2-4D7691965AC0}" type="parTrans" cxnId="{3E2E2B47-AF85-4927-B299-F069B8D83EC6}">
      <dgm:prSet/>
      <dgm:spPr/>
      <dgm:t>
        <a:bodyPr/>
        <a:lstStyle/>
        <a:p>
          <a:endParaRPr lang="en-US" sz="2000"/>
        </a:p>
      </dgm:t>
    </dgm:pt>
    <dgm:pt modelId="{6FE05E31-32F8-4442-AD00-9DDAE50D7F3A}" type="sibTrans" cxnId="{3E2E2B47-AF85-4927-B299-F069B8D83EC6}">
      <dgm:prSet/>
      <dgm:spPr/>
      <dgm:t>
        <a:bodyPr/>
        <a:lstStyle/>
        <a:p>
          <a:endParaRPr lang="en-US" sz="2000"/>
        </a:p>
      </dgm:t>
    </dgm:pt>
    <dgm:pt modelId="{83D9F957-DB7A-45F4-AC31-3C02BDDCAF79}">
      <dgm:prSet custT="1"/>
      <dgm:spPr/>
      <dgm:t>
        <a:bodyPr/>
        <a:lstStyle/>
        <a:p>
          <a:r>
            <a:rPr lang="en-CA" sz="2000" dirty="0"/>
            <a:t>Variants &amp; Shipping</a:t>
          </a:r>
          <a:endParaRPr lang="en-US" sz="2000" dirty="0"/>
        </a:p>
      </dgm:t>
    </dgm:pt>
    <dgm:pt modelId="{E51D666B-F393-4A46-BA14-9AFF5387100A}" type="parTrans" cxnId="{D9F1A48C-EC43-4937-A56F-BC8A443FA7D3}">
      <dgm:prSet/>
      <dgm:spPr/>
      <dgm:t>
        <a:bodyPr/>
        <a:lstStyle/>
        <a:p>
          <a:endParaRPr lang="en-US" sz="2000"/>
        </a:p>
      </dgm:t>
    </dgm:pt>
    <dgm:pt modelId="{690A01A5-80EE-4AC5-A2ED-F39C6EA4E3D8}" type="sibTrans" cxnId="{D9F1A48C-EC43-4937-A56F-BC8A443FA7D3}">
      <dgm:prSet/>
      <dgm:spPr/>
      <dgm:t>
        <a:bodyPr/>
        <a:lstStyle/>
        <a:p>
          <a:endParaRPr lang="en-US" sz="2000"/>
        </a:p>
      </dgm:t>
    </dgm:pt>
    <dgm:pt modelId="{F2878827-DA0A-4E39-9787-AD0A577063F5}">
      <dgm:prSet custT="1"/>
      <dgm:spPr/>
      <dgm:t>
        <a:bodyPr/>
        <a:lstStyle/>
        <a:p>
          <a:r>
            <a:rPr lang="en-CA" sz="2000" dirty="0"/>
            <a:t>Have different product variants, as a range of products will draw in a wider base of interest. In addition, consider international shipping if your product isn’t too expensive to ship – like variety, this will only open your business up to more potential buyers.</a:t>
          </a:r>
          <a:endParaRPr lang="en-US" sz="2000" dirty="0"/>
        </a:p>
      </dgm:t>
    </dgm:pt>
    <dgm:pt modelId="{FDE8E79E-5841-4859-880A-DF44B51F5179}" type="parTrans" cxnId="{5F93D33D-0778-43E1-AE3F-D1F007AF1965}">
      <dgm:prSet/>
      <dgm:spPr/>
      <dgm:t>
        <a:bodyPr/>
        <a:lstStyle/>
        <a:p>
          <a:endParaRPr lang="en-US" sz="2000"/>
        </a:p>
      </dgm:t>
    </dgm:pt>
    <dgm:pt modelId="{A9A72754-1AD1-4C4C-826E-3D7D9C99C24B}" type="sibTrans" cxnId="{5F93D33D-0778-43E1-AE3F-D1F007AF1965}">
      <dgm:prSet/>
      <dgm:spPr/>
      <dgm:t>
        <a:bodyPr/>
        <a:lstStyle/>
        <a:p>
          <a:endParaRPr lang="en-US" sz="2000"/>
        </a:p>
      </dgm:t>
    </dgm:pt>
    <dgm:pt modelId="{40F143DC-7232-4B96-87E9-FEC92094FD92}" type="pres">
      <dgm:prSet presAssocID="{457B158F-6F9E-4AF2-B7D1-EBF7E7ACD0F8}" presName="Name0" presStyleCnt="0">
        <dgm:presLayoutVars>
          <dgm:chMax/>
          <dgm:chPref val="3"/>
          <dgm:dir/>
          <dgm:animOne val="branch"/>
          <dgm:animLvl val="lvl"/>
        </dgm:presLayoutVars>
      </dgm:prSet>
      <dgm:spPr/>
      <dgm:t>
        <a:bodyPr/>
        <a:lstStyle/>
        <a:p>
          <a:endParaRPr lang="en-US"/>
        </a:p>
      </dgm:t>
    </dgm:pt>
    <dgm:pt modelId="{5FED94E3-FF19-4319-99CC-C0BA78C8F8FE}" type="pres">
      <dgm:prSet presAssocID="{17B8BB06-C39C-43A8-AEF1-D1AA5752C3D0}" presName="composite" presStyleCnt="0"/>
      <dgm:spPr/>
    </dgm:pt>
    <dgm:pt modelId="{5341BC11-1A35-401B-85FA-F72B28474499}" type="pres">
      <dgm:prSet presAssocID="{17B8BB06-C39C-43A8-AEF1-D1AA5752C3D0}" presName="FirstChild" presStyleLbl="revTx" presStyleIdx="0" presStyleCnt="8">
        <dgm:presLayoutVars>
          <dgm:chMax val="0"/>
          <dgm:chPref val="0"/>
          <dgm:bulletEnabled val="1"/>
        </dgm:presLayoutVars>
      </dgm:prSet>
      <dgm:spPr/>
      <dgm:t>
        <a:bodyPr/>
        <a:lstStyle/>
        <a:p>
          <a:endParaRPr lang="en-US"/>
        </a:p>
      </dgm:t>
    </dgm:pt>
    <dgm:pt modelId="{3C45D67B-72A8-43FB-9A6E-10A2B64A5B8C}" type="pres">
      <dgm:prSet presAssocID="{17B8BB06-C39C-43A8-AEF1-D1AA5752C3D0}" presName="Parent" presStyleLbl="alignNode1" presStyleIdx="0" presStyleCnt="4">
        <dgm:presLayoutVars>
          <dgm:chMax val="3"/>
          <dgm:chPref val="3"/>
          <dgm:bulletEnabled val="1"/>
        </dgm:presLayoutVars>
      </dgm:prSet>
      <dgm:spPr/>
      <dgm:t>
        <a:bodyPr/>
        <a:lstStyle/>
        <a:p>
          <a:endParaRPr lang="en-US"/>
        </a:p>
      </dgm:t>
    </dgm:pt>
    <dgm:pt modelId="{A8D222A2-6507-4E34-A37E-7598226159CD}" type="pres">
      <dgm:prSet presAssocID="{17B8BB06-C39C-43A8-AEF1-D1AA5752C3D0}" presName="Accent" presStyleLbl="parChTrans1D1" presStyleIdx="0" presStyleCnt="4"/>
      <dgm:spPr/>
    </dgm:pt>
    <dgm:pt modelId="{B1F2530D-D9C2-4C34-9D55-E6F0DD58A019}" type="pres">
      <dgm:prSet presAssocID="{17B8BB06-C39C-43A8-AEF1-D1AA5752C3D0}" presName="Child" presStyleLbl="revTx" presStyleIdx="1" presStyleCnt="8">
        <dgm:presLayoutVars>
          <dgm:chMax val="0"/>
          <dgm:chPref val="0"/>
          <dgm:bulletEnabled val="1"/>
        </dgm:presLayoutVars>
      </dgm:prSet>
      <dgm:spPr/>
      <dgm:t>
        <a:bodyPr/>
        <a:lstStyle/>
        <a:p>
          <a:endParaRPr lang="en-US"/>
        </a:p>
      </dgm:t>
    </dgm:pt>
    <dgm:pt modelId="{DBEBB1FA-C453-430E-B686-721517ED50C1}" type="pres">
      <dgm:prSet presAssocID="{20B55355-C94B-4684-B19E-CADE4E364211}" presName="sibTrans" presStyleCnt="0"/>
      <dgm:spPr/>
    </dgm:pt>
    <dgm:pt modelId="{6638B75D-CCF7-4548-9564-D61753C0F0E8}" type="pres">
      <dgm:prSet presAssocID="{8016B950-4EE9-4608-92BB-E256EF1374BF}" presName="composite" presStyleCnt="0"/>
      <dgm:spPr/>
    </dgm:pt>
    <dgm:pt modelId="{17C999F4-CD9C-497E-8F08-A108CFE13E2B}" type="pres">
      <dgm:prSet presAssocID="{8016B950-4EE9-4608-92BB-E256EF1374BF}" presName="FirstChild" presStyleLbl="revTx" presStyleIdx="2" presStyleCnt="8">
        <dgm:presLayoutVars>
          <dgm:chMax val="0"/>
          <dgm:chPref val="0"/>
          <dgm:bulletEnabled val="1"/>
        </dgm:presLayoutVars>
      </dgm:prSet>
      <dgm:spPr/>
      <dgm:t>
        <a:bodyPr/>
        <a:lstStyle/>
        <a:p>
          <a:endParaRPr lang="en-US"/>
        </a:p>
      </dgm:t>
    </dgm:pt>
    <dgm:pt modelId="{ADE87D5C-B696-41DE-A1D1-7EC3423CB53D}" type="pres">
      <dgm:prSet presAssocID="{8016B950-4EE9-4608-92BB-E256EF1374BF}" presName="Parent" presStyleLbl="alignNode1" presStyleIdx="1" presStyleCnt="4">
        <dgm:presLayoutVars>
          <dgm:chMax val="3"/>
          <dgm:chPref val="3"/>
          <dgm:bulletEnabled val="1"/>
        </dgm:presLayoutVars>
      </dgm:prSet>
      <dgm:spPr/>
      <dgm:t>
        <a:bodyPr/>
        <a:lstStyle/>
        <a:p>
          <a:endParaRPr lang="en-US"/>
        </a:p>
      </dgm:t>
    </dgm:pt>
    <dgm:pt modelId="{99203619-7498-4774-9145-F1CA67FC2936}" type="pres">
      <dgm:prSet presAssocID="{8016B950-4EE9-4608-92BB-E256EF1374BF}" presName="Accent" presStyleLbl="parChTrans1D1" presStyleIdx="1" presStyleCnt="4"/>
      <dgm:spPr/>
    </dgm:pt>
    <dgm:pt modelId="{85F2A134-3139-456B-9A74-24A366E5E1C2}" type="pres">
      <dgm:prSet presAssocID="{8016B950-4EE9-4608-92BB-E256EF1374BF}" presName="Child" presStyleLbl="revTx" presStyleIdx="3" presStyleCnt="8">
        <dgm:presLayoutVars>
          <dgm:chMax val="0"/>
          <dgm:chPref val="0"/>
          <dgm:bulletEnabled val="1"/>
        </dgm:presLayoutVars>
      </dgm:prSet>
      <dgm:spPr/>
      <dgm:t>
        <a:bodyPr/>
        <a:lstStyle/>
        <a:p>
          <a:endParaRPr lang="en-US"/>
        </a:p>
      </dgm:t>
    </dgm:pt>
    <dgm:pt modelId="{BF1920C0-8F7C-4036-B1F8-9D171B3BED98}" type="pres">
      <dgm:prSet presAssocID="{74BEC604-6162-4C3E-8943-7BD5870B1249}" presName="sibTrans" presStyleCnt="0"/>
      <dgm:spPr/>
    </dgm:pt>
    <dgm:pt modelId="{6A3BFD0E-35E0-425A-8022-E12B85F02909}" type="pres">
      <dgm:prSet presAssocID="{5C5802F8-E125-4FA0-B8C6-F522A02D6B83}" presName="composite" presStyleCnt="0"/>
      <dgm:spPr/>
    </dgm:pt>
    <dgm:pt modelId="{45FD8DB7-815E-4D56-AD0E-44C2ED8618D5}" type="pres">
      <dgm:prSet presAssocID="{5C5802F8-E125-4FA0-B8C6-F522A02D6B83}" presName="FirstChild" presStyleLbl="revTx" presStyleIdx="4" presStyleCnt="8">
        <dgm:presLayoutVars>
          <dgm:chMax val="0"/>
          <dgm:chPref val="0"/>
          <dgm:bulletEnabled val="1"/>
        </dgm:presLayoutVars>
      </dgm:prSet>
      <dgm:spPr/>
      <dgm:t>
        <a:bodyPr/>
        <a:lstStyle/>
        <a:p>
          <a:endParaRPr lang="en-US"/>
        </a:p>
      </dgm:t>
    </dgm:pt>
    <dgm:pt modelId="{61A41923-4AB2-4636-995A-CD3C55AA986A}" type="pres">
      <dgm:prSet presAssocID="{5C5802F8-E125-4FA0-B8C6-F522A02D6B83}" presName="Parent" presStyleLbl="alignNode1" presStyleIdx="2" presStyleCnt="4">
        <dgm:presLayoutVars>
          <dgm:chMax val="3"/>
          <dgm:chPref val="3"/>
          <dgm:bulletEnabled val="1"/>
        </dgm:presLayoutVars>
      </dgm:prSet>
      <dgm:spPr/>
      <dgm:t>
        <a:bodyPr/>
        <a:lstStyle/>
        <a:p>
          <a:endParaRPr lang="en-US"/>
        </a:p>
      </dgm:t>
    </dgm:pt>
    <dgm:pt modelId="{F782EA7B-3A88-4F0C-8E2B-953D441F0522}" type="pres">
      <dgm:prSet presAssocID="{5C5802F8-E125-4FA0-B8C6-F522A02D6B83}" presName="Accent" presStyleLbl="parChTrans1D1" presStyleIdx="2" presStyleCnt="4"/>
      <dgm:spPr/>
    </dgm:pt>
    <dgm:pt modelId="{28E66FFF-DE8D-4C63-B535-C0D46FCD85EB}" type="pres">
      <dgm:prSet presAssocID="{5C5802F8-E125-4FA0-B8C6-F522A02D6B83}" presName="Child" presStyleLbl="revTx" presStyleIdx="5" presStyleCnt="8">
        <dgm:presLayoutVars>
          <dgm:chMax val="0"/>
          <dgm:chPref val="0"/>
          <dgm:bulletEnabled val="1"/>
        </dgm:presLayoutVars>
      </dgm:prSet>
      <dgm:spPr/>
      <dgm:t>
        <a:bodyPr/>
        <a:lstStyle/>
        <a:p>
          <a:endParaRPr lang="en-US"/>
        </a:p>
      </dgm:t>
    </dgm:pt>
    <dgm:pt modelId="{9FBB7B20-E204-4CD9-9F7D-3841F2A0FC60}" type="pres">
      <dgm:prSet presAssocID="{6CBE19D6-57B4-4EDB-8124-8A4A57674E94}" presName="sibTrans" presStyleCnt="0"/>
      <dgm:spPr/>
    </dgm:pt>
    <dgm:pt modelId="{26FADA90-11C5-49CD-9158-FC62CB52D60C}" type="pres">
      <dgm:prSet presAssocID="{8C662CE0-C330-4B24-BAE0-0088910A883F}" presName="composite" presStyleCnt="0"/>
      <dgm:spPr/>
    </dgm:pt>
    <dgm:pt modelId="{DBF4B9DF-44A8-4171-935F-512B2D075D25}" type="pres">
      <dgm:prSet presAssocID="{8C662CE0-C330-4B24-BAE0-0088910A883F}" presName="FirstChild" presStyleLbl="revTx" presStyleIdx="6" presStyleCnt="8">
        <dgm:presLayoutVars>
          <dgm:chMax val="0"/>
          <dgm:chPref val="0"/>
          <dgm:bulletEnabled val="1"/>
        </dgm:presLayoutVars>
      </dgm:prSet>
      <dgm:spPr/>
      <dgm:t>
        <a:bodyPr/>
        <a:lstStyle/>
        <a:p>
          <a:endParaRPr lang="en-US"/>
        </a:p>
      </dgm:t>
    </dgm:pt>
    <dgm:pt modelId="{72251365-0B26-486D-A1BA-1024C44809CD}" type="pres">
      <dgm:prSet presAssocID="{8C662CE0-C330-4B24-BAE0-0088910A883F}" presName="Parent" presStyleLbl="alignNode1" presStyleIdx="3" presStyleCnt="4">
        <dgm:presLayoutVars>
          <dgm:chMax val="3"/>
          <dgm:chPref val="3"/>
          <dgm:bulletEnabled val="1"/>
        </dgm:presLayoutVars>
      </dgm:prSet>
      <dgm:spPr/>
      <dgm:t>
        <a:bodyPr/>
        <a:lstStyle/>
        <a:p>
          <a:endParaRPr lang="en-US"/>
        </a:p>
      </dgm:t>
    </dgm:pt>
    <dgm:pt modelId="{5FB2D75E-19F6-452B-BBCA-43A9397068CA}" type="pres">
      <dgm:prSet presAssocID="{8C662CE0-C330-4B24-BAE0-0088910A883F}" presName="Accent" presStyleLbl="parChTrans1D1" presStyleIdx="3" presStyleCnt="4"/>
      <dgm:spPr/>
    </dgm:pt>
    <dgm:pt modelId="{7108A8D7-A7F5-4C0B-8DB0-E5C2B94CB60B}" type="pres">
      <dgm:prSet presAssocID="{8C662CE0-C330-4B24-BAE0-0088910A883F}" presName="Child" presStyleLbl="revTx" presStyleIdx="7" presStyleCnt="8">
        <dgm:presLayoutVars>
          <dgm:chMax val="0"/>
          <dgm:chPref val="0"/>
          <dgm:bulletEnabled val="1"/>
        </dgm:presLayoutVars>
      </dgm:prSet>
      <dgm:spPr/>
      <dgm:t>
        <a:bodyPr/>
        <a:lstStyle/>
        <a:p>
          <a:endParaRPr lang="en-US"/>
        </a:p>
      </dgm:t>
    </dgm:pt>
  </dgm:ptLst>
  <dgm:cxnLst>
    <dgm:cxn modelId="{0D04494A-248A-4D79-8069-573F79E2DA57}" type="presOf" srcId="{6BB154C3-A785-47FD-B6E4-DC104EBB49F1}" destId="{45FD8DB7-815E-4D56-AD0E-44C2ED8618D5}" srcOrd="0" destOrd="0" presId="urn:microsoft.com/office/officeart/2011/layout/TabList"/>
    <dgm:cxn modelId="{F0EA01FB-394A-4052-A9FF-1B522FDD2D83}" type="presOf" srcId="{8016B950-4EE9-4608-92BB-E256EF1374BF}" destId="{ADE87D5C-B696-41DE-A1D1-7EC3423CB53D}" srcOrd="0" destOrd="0" presId="urn:microsoft.com/office/officeart/2011/layout/TabList"/>
    <dgm:cxn modelId="{FBB8D489-0F32-439B-8A95-62691D27B43A}" srcId="{457B158F-6F9E-4AF2-B7D1-EBF7E7ACD0F8}" destId="{17B8BB06-C39C-43A8-AEF1-D1AA5752C3D0}" srcOrd="0" destOrd="0" parTransId="{377BEA48-56DA-4A3D-B993-6DB6F6ADD1B5}" sibTransId="{20B55355-C94B-4684-B19E-CADE4E364211}"/>
    <dgm:cxn modelId="{C0D91681-9B40-4B4E-8807-C606DC71E1A6}" type="presOf" srcId="{3D50BEBE-45CE-494E-AC9A-94D370315653}" destId="{5341BC11-1A35-401B-85FA-F72B28474499}" srcOrd="0" destOrd="0" presId="urn:microsoft.com/office/officeart/2011/layout/TabList"/>
    <dgm:cxn modelId="{5CA41254-9E04-4CC2-86B5-3F1C59CC51DF}" srcId="{457B158F-6F9E-4AF2-B7D1-EBF7E7ACD0F8}" destId="{8016B950-4EE9-4608-92BB-E256EF1374BF}" srcOrd="1" destOrd="0" parTransId="{62DD0BBE-86CC-48AA-BEC0-8CB550E61D9E}" sibTransId="{74BEC604-6162-4C3E-8943-7BD5870B1249}"/>
    <dgm:cxn modelId="{F1DFF18A-D1BE-473B-B388-365625E8FE81}" srcId="{5C5802F8-E125-4FA0-B8C6-F522A02D6B83}" destId="{337DFE96-4834-4D27-976A-807D63C9AED9}" srcOrd="1" destOrd="0" parTransId="{23629A05-D4F4-4E79-A3F1-AB9E0F122E63}" sibTransId="{28989A38-A283-4B29-8F8B-7789F308A7EC}"/>
    <dgm:cxn modelId="{150B707F-9353-42E5-AD5B-9112BCEC9EC3}" srcId="{17B8BB06-C39C-43A8-AEF1-D1AA5752C3D0}" destId="{7240F2E8-522C-4E3F-9BC2-F1E12C6BC3BB}" srcOrd="1" destOrd="0" parTransId="{B13FDDB0-1241-4E0B-A927-09ED556058DB}" sibTransId="{9353BDAF-0837-4CE9-9403-34EB1C309DC6}"/>
    <dgm:cxn modelId="{90797B4F-9689-43B9-9AFE-945D8563AFF4}" type="presOf" srcId="{7240F2E8-522C-4E3F-9BC2-F1E12C6BC3BB}" destId="{B1F2530D-D9C2-4C34-9D55-E6F0DD58A019}" srcOrd="0" destOrd="0" presId="urn:microsoft.com/office/officeart/2011/layout/TabList"/>
    <dgm:cxn modelId="{F8CC4DB2-9788-41E1-96D4-897FBB9A725D}" type="presOf" srcId="{457B158F-6F9E-4AF2-B7D1-EBF7E7ACD0F8}" destId="{40F143DC-7232-4B96-87E9-FEC92094FD92}" srcOrd="0" destOrd="0" presId="urn:microsoft.com/office/officeart/2011/layout/TabList"/>
    <dgm:cxn modelId="{4E3AE2ED-698E-4157-9329-C129A623A37E}" srcId="{5C5802F8-E125-4FA0-B8C6-F522A02D6B83}" destId="{6BB154C3-A785-47FD-B6E4-DC104EBB49F1}" srcOrd="0" destOrd="0" parTransId="{A942A6D7-4473-4ED1-BC0B-07E837FE02ED}" sibTransId="{240ED1C3-66B7-4975-A59F-3FF195F5ADCC}"/>
    <dgm:cxn modelId="{EC902C3F-6EEE-41A6-B796-97BCDB987EC2}" type="presOf" srcId="{337DFE96-4834-4D27-976A-807D63C9AED9}" destId="{28E66FFF-DE8D-4C63-B535-C0D46FCD85EB}" srcOrd="0" destOrd="0" presId="urn:microsoft.com/office/officeart/2011/layout/TabList"/>
    <dgm:cxn modelId="{5F93D33D-0778-43E1-AE3F-D1F007AF1965}" srcId="{8C662CE0-C330-4B24-BAE0-0088910A883F}" destId="{F2878827-DA0A-4E39-9787-AD0A577063F5}" srcOrd="1" destOrd="0" parTransId="{FDE8E79E-5841-4859-880A-DF44B51F5179}" sibTransId="{A9A72754-1AD1-4C4C-826E-3D7D9C99C24B}"/>
    <dgm:cxn modelId="{37CFDC6F-31CA-4A40-8AA0-2A89687F3AA9}" srcId="{8016B950-4EE9-4608-92BB-E256EF1374BF}" destId="{04F17A23-8CCA-49C0-A706-4AB0D7673FBA}" srcOrd="0" destOrd="0" parTransId="{74EDA740-AB27-4ACD-A9D4-07BE0EF9796C}" sibTransId="{CE64DE3D-3751-4FD9-8526-F95B50F9C52A}"/>
    <dgm:cxn modelId="{29A4C60F-2CDE-4950-BE7E-A61DCCDCEC87}" type="presOf" srcId="{04F17A23-8CCA-49C0-A706-4AB0D7673FBA}" destId="{17C999F4-CD9C-497E-8F08-A108CFE13E2B}" srcOrd="0" destOrd="0" presId="urn:microsoft.com/office/officeart/2011/layout/TabList"/>
    <dgm:cxn modelId="{3E2E2B47-AF85-4927-B299-F069B8D83EC6}" srcId="{457B158F-6F9E-4AF2-B7D1-EBF7E7ACD0F8}" destId="{8C662CE0-C330-4B24-BAE0-0088910A883F}" srcOrd="3" destOrd="0" parTransId="{9D512FBC-D30D-44EE-ABC2-4D7691965AC0}" sibTransId="{6FE05E31-32F8-4442-AD00-9DDAE50D7F3A}"/>
    <dgm:cxn modelId="{D9F1A48C-EC43-4937-A56F-BC8A443FA7D3}" srcId="{8C662CE0-C330-4B24-BAE0-0088910A883F}" destId="{83D9F957-DB7A-45F4-AC31-3C02BDDCAF79}" srcOrd="0" destOrd="0" parTransId="{E51D666B-F393-4A46-BA14-9AFF5387100A}" sibTransId="{690A01A5-80EE-4AC5-A2ED-F39C6EA4E3D8}"/>
    <dgm:cxn modelId="{E2A0EE12-3A22-40C3-AAC9-2337E49D2D5B}" type="presOf" srcId="{5C5802F8-E125-4FA0-B8C6-F522A02D6B83}" destId="{61A41923-4AB2-4636-995A-CD3C55AA986A}" srcOrd="0" destOrd="0" presId="urn:microsoft.com/office/officeart/2011/layout/TabList"/>
    <dgm:cxn modelId="{2DB0C822-17D5-4FAA-8E9D-39A4D2AA920E}" type="presOf" srcId="{17B8BB06-C39C-43A8-AEF1-D1AA5752C3D0}" destId="{3C45D67B-72A8-43FB-9A6E-10A2B64A5B8C}" srcOrd="0" destOrd="0" presId="urn:microsoft.com/office/officeart/2011/layout/TabList"/>
    <dgm:cxn modelId="{D38A4FC7-F1A8-4403-954E-1037FAFBBA95}" srcId="{457B158F-6F9E-4AF2-B7D1-EBF7E7ACD0F8}" destId="{5C5802F8-E125-4FA0-B8C6-F522A02D6B83}" srcOrd="2" destOrd="0" parTransId="{49BDFAE7-9A37-4261-A6F3-9B845AA8D7DA}" sibTransId="{6CBE19D6-57B4-4EDB-8124-8A4A57674E94}"/>
    <dgm:cxn modelId="{488BA674-1466-454C-A739-A5E6852E5295}" type="presOf" srcId="{8C662CE0-C330-4B24-BAE0-0088910A883F}" destId="{72251365-0B26-486D-A1BA-1024C44809CD}" srcOrd="0" destOrd="0" presId="urn:microsoft.com/office/officeart/2011/layout/TabList"/>
    <dgm:cxn modelId="{EC30101C-DED0-44B8-9070-CFC111B0D535}" type="presOf" srcId="{83D9F957-DB7A-45F4-AC31-3C02BDDCAF79}" destId="{DBF4B9DF-44A8-4171-935F-512B2D075D25}" srcOrd="0" destOrd="0" presId="urn:microsoft.com/office/officeart/2011/layout/TabList"/>
    <dgm:cxn modelId="{4FDC36EF-6E1A-4813-B248-EE1236108628}" srcId="{17B8BB06-C39C-43A8-AEF1-D1AA5752C3D0}" destId="{3D50BEBE-45CE-494E-AC9A-94D370315653}" srcOrd="0" destOrd="0" parTransId="{AA9A5327-F3A7-4D66-89DC-BCF6B7D90A82}" sibTransId="{C6CCD6A8-E00F-47E7-BCB9-62124CADE873}"/>
    <dgm:cxn modelId="{53AE057B-EEAC-415A-BB9A-E9297DFE937E}" type="presOf" srcId="{F2878827-DA0A-4E39-9787-AD0A577063F5}" destId="{7108A8D7-A7F5-4C0B-8DB0-E5C2B94CB60B}" srcOrd="0" destOrd="0" presId="urn:microsoft.com/office/officeart/2011/layout/TabList"/>
    <dgm:cxn modelId="{97469181-113C-474A-BF43-AFF4ECD0A3B0}" srcId="{8016B950-4EE9-4608-92BB-E256EF1374BF}" destId="{476DE32B-775F-4D29-A300-B3BFCFF007FA}" srcOrd="1" destOrd="0" parTransId="{4B47CEA6-2E27-42E9-AA2A-B5B9A9C624D8}" sibTransId="{693B3027-4CEF-4C4B-87E1-E2A1D54872A9}"/>
    <dgm:cxn modelId="{9D0B3B6B-725D-4863-91BB-BFC14A47FF5A}" type="presOf" srcId="{476DE32B-775F-4D29-A300-B3BFCFF007FA}" destId="{85F2A134-3139-456B-9A74-24A366E5E1C2}" srcOrd="0" destOrd="0" presId="urn:microsoft.com/office/officeart/2011/layout/TabList"/>
    <dgm:cxn modelId="{75133A4F-0618-46A5-94D5-45CCEC44FDB9}" type="presParOf" srcId="{40F143DC-7232-4B96-87E9-FEC92094FD92}" destId="{5FED94E3-FF19-4319-99CC-C0BA78C8F8FE}" srcOrd="0" destOrd="0" presId="urn:microsoft.com/office/officeart/2011/layout/TabList"/>
    <dgm:cxn modelId="{7ADBF667-0803-43EF-A652-7147264585E6}" type="presParOf" srcId="{5FED94E3-FF19-4319-99CC-C0BA78C8F8FE}" destId="{5341BC11-1A35-401B-85FA-F72B28474499}" srcOrd="0" destOrd="0" presId="urn:microsoft.com/office/officeart/2011/layout/TabList"/>
    <dgm:cxn modelId="{1CE7F4C2-979D-4A66-98B8-70C070EEDDA0}" type="presParOf" srcId="{5FED94E3-FF19-4319-99CC-C0BA78C8F8FE}" destId="{3C45D67B-72A8-43FB-9A6E-10A2B64A5B8C}" srcOrd="1" destOrd="0" presId="urn:microsoft.com/office/officeart/2011/layout/TabList"/>
    <dgm:cxn modelId="{038B8952-51C0-4C0C-8CDC-9AEFD046B468}" type="presParOf" srcId="{5FED94E3-FF19-4319-99CC-C0BA78C8F8FE}" destId="{A8D222A2-6507-4E34-A37E-7598226159CD}" srcOrd="2" destOrd="0" presId="urn:microsoft.com/office/officeart/2011/layout/TabList"/>
    <dgm:cxn modelId="{17DF1FC8-4609-45D7-A034-C4E7608D5CE2}" type="presParOf" srcId="{40F143DC-7232-4B96-87E9-FEC92094FD92}" destId="{B1F2530D-D9C2-4C34-9D55-E6F0DD58A019}" srcOrd="1" destOrd="0" presId="urn:microsoft.com/office/officeart/2011/layout/TabList"/>
    <dgm:cxn modelId="{1305809F-4304-4BA2-9973-CF63139C5A6D}" type="presParOf" srcId="{40F143DC-7232-4B96-87E9-FEC92094FD92}" destId="{DBEBB1FA-C453-430E-B686-721517ED50C1}" srcOrd="2" destOrd="0" presId="urn:microsoft.com/office/officeart/2011/layout/TabList"/>
    <dgm:cxn modelId="{D6F8563F-81CD-4ACA-9243-FB2F4136EFFA}" type="presParOf" srcId="{40F143DC-7232-4B96-87E9-FEC92094FD92}" destId="{6638B75D-CCF7-4548-9564-D61753C0F0E8}" srcOrd="3" destOrd="0" presId="urn:microsoft.com/office/officeart/2011/layout/TabList"/>
    <dgm:cxn modelId="{82884F56-8D8A-447A-B1D8-E34A1608562B}" type="presParOf" srcId="{6638B75D-CCF7-4548-9564-D61753C0F0E8}" destId="{17C999F4-CD9C-497E-8F08-A108CFE13E2B}" srcOrd="0" destOrd="0" presId="urn:microsoft.com/office/officeart/2011/layout/TabList"/>
    <dgm:cxn modelId="{C5A21D7E-E57E-40DA-9500-3A38383B15CC}" type="presParOf" srcId="{6638B75D-CCF7-4548-9564-D61753C0F0E8}" destId="{ADE87D5C-B696-41DE-A1D1-7EC3423CB53D}" srcOrd="1" destOrd="0" presId="urn:microsoft.com/office/officeart/2011/layout/TabList"/>
    <dgm:cxn modelId="{F93B57E8-5560-41F4-ACEA-447C8DD6FCCD}" type="presParOf" srcId="{6638B75D-CCF7-4548-9564-D61753C0F0E8}" destId="{99203619-7498-4774-9145-F1CA67FC2936}" srcOrd="2" destOrd="0" presId="urn:microsoft.com/office/officeart/2011/layout/TabList"/>
    <dgm:cxn modelId="{093E7964-B91D-4F70-8492-2D056D33D1DD}" type="presParOf" srcId="{40F143DC-7232-4B96-87E9-FEC92094FD92}" destId="{85F2A134-3139-456B-9A74-24A366E5E1C2}" srcOrd="4" destOrd="0" presId="urn:microsoft.com/office/officeart/2011/layout/TabList"/>
    <dgm:cxn modelId="{A4C092C4-B67F-4C2F-A609-FCA8E1425765}" type="presParOf" srcId="{40F143DC-7232-4B96-87E9-FEC92094FD92}" destId="{BF1920C0-8F7C-4036-B1F8-9D171B3BED98}" srcOrd="5" destOrd="0" presId="urn:microsoft.com/office/officeart/2011/layout/TabList"/>
    <dgm:cxn modelId="{F785AC7F-5B80-433E-9AC0-6CCF319A16E4}" type="presParOf" srcId="{40F143DC-7232-4B96-87E9-FEC92094FD92}" destId="{6A3BFD0E-35E0-425A-8022-E12B85F02909}" srcOrd="6" destOrd="0" presId="urn:microsoft.com/office/officeart/2011/layout/TabList"/>
    <dgm:cxn modelId="{803DE28D-43C9-49EA-976C-234571D227A0}" type="presParOf" srcId="{6A3BFD0E-35E0-425A-8022-E12B85F02909}" destId="{45FD8DB7-815E-4D56-AD0E-44C2ED8618D5}" srcOrd="0" destOrd="0" presId="urn:microsoft.com/office/officeart/2011/layout/TabList"/>
    <dgm:cxn modelId="{92315918-9E7E-4B67-9397-9AC30BCB8789}" type="presParOf" srcId="{6A3BFD0E-35E0-425A-8022-E12B85F02909}" destId="{61A41923-4AB2-4636-995A-CD3C55AA986A}" srcOrd="1" destOrd="0" presId="urn:microsoft.com/office/officeart/2011/layout/TabList"/>
    <dgm:cxn modelId="{B6C2A0CD-07D2-4F73-A78C-AA23D53ADE3A}" type="presParOf" srcId="{6A3BFD0E-35E0-425A-8022-E12B85F02909}" destId="{F782EA7B-3A88-4F0C-8E2B-953D441F0522}" srcOrd="2" destOrd="0" presId="urn:microsoft.com/office/officeart/2011/layout/TabList"/>
    <dgm:cxn modelId="{53503C4B-84BC-45D3-9E2C-2A50C139650A}" type="presParOf" srcId="{40F143DC-7232-4B96-87E9-FEC92094FD92}" destId="{28E66FFF-DE8D-4C63-B535-C0D46FCD85EB}" srcOrd="7" destOrd="0" presId="urn:microsoft.com/office/officeart/2011/layout/TabList"/>
    <dgm:cxn modelId="{8CFB9086-D9D1-4DEA-8A3B-850E1CE497A8}" type="presParOf" srcId="{40F143DC-7232-4B96-87E9-FEC92094FD92}" destId="{9FBB7B20-E204-4CD9-9F7D-3841F2A0FC60}" srcOrd="8" destOrd="0" presId="urn:microsoft.com/office/officeart/2011/layout/TabList"/>
    <dgm:cxn modelId="{237A2783-EBDA-4E15-844F-9E7B3F3905F6}" type="presParOf" srcId="{40F143DC-7232-4B96-87E9-FEC92094FD92}" destId="{26FADA90-11C5-49CD-9158-FC62CB52D60C}" srcOrd="9" destOrd="0" presId="urn:microsoft.com/office/officeart/2011/layout/TabList"/>
    <dgm:cxn modelId="{10583FA1-646F-40F3-8886-FD9EBE09637A}" type="presParOf" srcId="{26FADA90-11C5-49CD-9158-FC62CB52D60C}" destId="{DBF4B9DF-44A8-4171-935F-512B2D075D25}" srcOrd="0" destOrd="0" presId="urn:microsoft.com/office/officeart/2011/layout/TabList"/>
    <dgm:cxn modelId="{987D18C6-F32F-4226-AC16-4AC690866EF3}" type="presParOf" srcId="{26FADA90-11C5-49CD-9158-FC62CB52D60C}" destId="{72251365-0B26-486D-A1BA-1024C44809CD}" srcOrd="1" destOrd="0" presId="urn:microsoft.com/office/officeart/2011/layout/TabList"/>
    <dgm:cxn modelId="{011E16DD-8446-4BE8-88B3-ED3E0F154776}" type="presParOf" srcId="{26FADA90-11C5-49CD-9158-FC62CB52D60C}" destId="{5FB2D75E-19F6-452B-BBCA-43A9397068CA}" srcOrd="2" destOrd="0" presId="urn:microsoft.com/office/officeart/2011/layout/TabList"/>
    <dgm:cxn modelId="{93353C4F-1305-406C-908A-FEEDBC956854}" type="presParOf" srcId="{40F143DC-7232-4B96-87E9-FEC92094FD92}" destId="{7108A8D7-A7F5-4C0B-8DB0-E5C2B94CB60B}" srcOrd="10" destOrd="0" presId="urn:microsoft.com/office/officeart/2011/layout/Tab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B2D75E-19F6-452B-BBCA-43A9397068CA}">
      <dsp:nvSpPr>
        <dsp:cNvPr id="0" name=""/>
        <dsp:cNvSpPr/>
      </dsp:nvSpPr>
      <dsp:spPr>
        <a:xfrm>
          <a:off x="0" y="4526014"/>
          <a:ext cx="8128000"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82EA7B-3A88-4F0C-8E2B-953D441F0522}">
      <dsp:nvSpPr>
        <dsp:cNvPr id="0" name=""/>
        <dsp:cNvSpPr/>
      </dsp:nvSpPr>
      <dsp:spPr>
        <a:xfrm>
          <a:off x="0" y="3166256"/>
          <a:ext cx="8128000"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203619-7498-4774-9145-F1CA67FC2936}">
      <dsp:nvSpPr>
        <dsp:cNvPr id="0" name=""/>
        <dsp:cNvSpPr/>
      </dsp:nvSpPr>
      <dsp:spPr>
        <a:xfrm>
          <a:off x="0" y="1806498"/>
          <a:ext cx="8128000"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8D222A2-6507-4E34-A37E-7598226159CD}">
      <dsp:nvSpPr>
        <dsp:cNvPr id="0" name=""/>
        <dsp:cNvSpPr/>
      </dsp:nvSpPr>
      <dsp:spPr>
        <a:xfrm>
          <a:off x="0" y="446740"/>
          <a:ext cx="8128000"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341BC11-1A35-401B-85FA-F72B28474499}">
      <dsp:nvSpPr>
        <dsp:cNvPr id="0" name=""/>
        <dsp:cNvSpPr/>
      </dsp:nvSpPr>
      <dsp:spPr>
        <a:xfrm>
          <a:off x="2113279" y="962"/>
          <a:ext cx="6014720" cy="4457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b" anchorCtr="0">
          <a:noAutofit/>
        </a:bodyPr>
        <a:lstStyle/>
        <a:p>
          <a:pPr lvl="0" algn="l" defTabSz="889000">
            <a:lnSpc>
              <a:spcPct val="90000"/>
            </a:lnSpc>
            <a:spcBef>
              <a:spcPct val="0"/>
            </a:spcBef>
            <a:spcAft>
              <a:spcPct val="35000"/>
            </a:spcAft>
          </a:pPr>
          <a:r>
            <a:rPr lang="en-CA" sz="2000" kern="1200" dirty="0"/>
            <a:t>Get Something Online</a:t>
          </a:r>
          <a:endParaRPr lang="en-US" sz="2000" kern="1200" dirty="0"/>
        </a:p>
      </dsp:txBody>
      <dsp:txXfrm>
        <a:off x="2113279" y="962"/>
        <a:ext cx="6014720" cy="445778"/>
      </dsp:txXfrm>
    </dsp:sp>
    <dsp:sp modelId="{3C45D67B-72A8-43FB-9A6E-10A2B64A5B8C}">
      <dsp:nvSpPr>
        <dsp:cNvPr id="0" name=""/>
        <dsp:cNvSpPr/>
      </dsp:nvSpPr>
      <dsp:spPr>
        <a:xfrm>
          <a:off x="0" y="962"/>
          <a:ext cx="2113280" cy="445778"/>
        </a:xfrm>
        <a:prstGeom prst="round2SameRect">
          <a:avLst>
            <a:gd name="adj1" fmla="val 16670"/>
            <a:gd name="adj2" fmla="val 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CA" sz="2000" kern="1200" dirty="0"/>
            <a:t>1</a:t>
          </a:r>
          <a:endParaRPr lang="en-US" sz="2000" kern="1200" dirty="0"/>
        </a:p>
      </dsp:txBody>
      <dsp:txXfrm>
        <a:off x="21765" y="22727"/>
        <a:ext cx="2069750" cy="424013"/>
      </dsp:txXfrm>
    </dsp:sp>
    <dsp:sp modelId="{B1F2530D-D9C2-4C34-9D55-E6F0DD58A019}">
      <dsp:nvSpPr>
        <dsp:cNvPr id="0" name=""/>
        <dsp:cNvSpPr/>
      </dsp:nvSpPr>
      <dsp:spPr>
        <a:xfrm>
          <a:off x="0" y="446740"/>
          <a:ext cx="8128000" cy="891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CA" sz="2000" kern="1200" dirty="0"/>
            <a:t>Etsy is relatively easy to join and is there to help you through the process. It’s not about finishing, but following through on your first steps and getting started.</a:t>
          </a:r>
          <a:endParaRPr lang="en-US" sz="2000" kern="1200" dirty="0"/>
        </a:p>
      </dsp:txBody>
      <dsp:txXfrm>
        <a:off x="0" y="446740"/>
        <a:ext cx="8128000" cy="891690"/>
      </dsp:txXfrm>
    </dsp:sp>
    <dsp:sp modelId="{17C999F4-CD9C-497E-8F08-A108CFE13E2B}">
      <dsp:nvSpPr>
        <dsp:cNvPr id="0" name=""/>
        <dsp:cNvSpPr/>
      </dsp:nvSpPr>
      <dsp:spPr>
        <a:xfrm>
          <a:off x="2113279" y="1360720"/>
          <a:ext cx="6014720" cy="4457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b" anchorCtr="0">
          <a:noAutofit/>
        </a:bodyPr>
        <a:lstStyle/>
        <a:p>
          <a:pPr lvl="0" algn="l" defTabSz="889000">
            <a:lnSpc>
              <a:spcPct val="90000"/>
            </a:lnSpc>
            <a:spcBef>
              <a:spcPct val="0"/>
            </a:spcBef>
            <a:spcAft>
              <a:spcPct val="35000"/>
            </a:spcAft>
          </a:pPr>
          <a:r>
            <a:rPr lang="en-CA" sz="2000" kern="1200" dirty="0"/>
            <a:t>Product Photos </a:t>
          </a:r>
          <a:endParaRPr lang="en-US" sz="2000" kern="1200" dirty="0"/>
        </a:p>
      </dsp:txBody>
      <dsp:txXfrm>
        <a:off x="2113279" y="1360720"/>
        <a:ext cx="6014720" cy="445778"/>
      </dsp:txXfrm>
    </dsp:sp>
    <dsp:sp modelId="{ADE87D5C-B696-41DE-A1D1-7EC3423CB53D}">
      <dsp:nvSpPr>
        <dsp:cNvPr id="0" name=""/>
        <dsp:cNvSpPr/>
      </dsp:nvSpPr>
      <dsp:spPr>
        <a:xfrm>
          <a:off x="0" y="1360720"/>
          <a:ext cx="2113280" cy="445778"/>
        </a:xfrm>
        <a:prstGeom prst="round2SameRect">
          <a:avLst>
            <a:gd name="adj1" fmla="val 16670"/>
            <a:gd name="adj2" fmla="val 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CA" sz="2000" kern="1200" dirty="0"/>
            <a:t>2</a:t>
          </a:r>
          <a:endParaRPr lang="en-US" sz="2000" kern="1200" dirty="0"/>
        </a:p>
      </dsp:txBody>
      <dsp:txXfrm>
        <a:off x="21765" y="1382485"/>
        <a:ext cx="2069750" cy="424013"/>
      </dsp:txXfrm>
    </dsp:sp>
    <dsp:sp modelId="{85F2A134-3139-456B-9A74-24A366E5E1C2}">
      <dsp:nvSpPr>
        <dsp:cNvPr id="0" name=""/>
        <dsp:cNvSpPr/>
      </dsp:nvSpPr>
      <dsp:spPr>
        <a:xfrm>
          <a:off x="0" y="1806498"/>
          <a:ext cx="8128000" cy="891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CA" sz="2000" kern="1200" dirty="0"/>
            <a:t>If you don’t have the production value for professional photos, take one good photo of your product – for a relatively low price there are online services to transpose that photo on to many others.</a:t>
          </a:r>
          <a:endParaRPr lang="en-US" sz="2000" kern="1200" dirty="0"/>
        </a:p>
      </dsp:txBody>
      <dsp:txXfrm>
        <a:off x="0" y="1806498"/>
        <a:ext cx="8128000" cy="891690"/>
      </dsp:txXfrm>
    </dsp:sp>
    <dsp:sp modelId="{45FD8DB7-815E-4D56-AD0E-44C2ED8618D5}">
      <dsp:nvSpPr>
        <dsp:cNvPr id="0" name=""/>
        <dsp:cNvSpPr/>
      </dsp:nvSpPr>
      <dsp:spPr>
        <a:xfrm>
          <a:off x="2113279" y="2720477"/>
          <a:ext cx="6014720" cy="4457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b" anchorCtr="0">
          <a:noAutofit/>
        </a:bodyPr>
        <a:lstStyle/>
        <a:p>
          <a:pPr lvl="0" algn="l" defTabSz="889000">
            <a:lnSpc>
              <a:spcPct val="90000"/>
            </a:lnSpc>
            <a:spcBef>
              <a:spcPct val="0"/>
            </a:spcBef>
            <a:spcAft>
              <a:spcPct val="35000"/>
            </a:spcAft>
          </a:pPr>
          <a:r>
            <a:rPr lang="en-CA" sz="2000" kern="1200" dirty="0"/>
            <a:t>Product Descriptions</a:t>
          </a:r>
          <a:endParaRPr lang="en-US" sz="2000" kern="1200" dirty="0"/>
        </a:p>
      </dsp:txBody>
      <dsp:txXfrm>
        <a:off x="2113279" y="2720477"/>
        <a:ext cx="6014720" cy="445778"/>
      </dsp:txXfrm>
    </dsp:sp>
    <dsp:sp modelId="{61A41923-4AB2-4636-995A-CD3C55AA986A}">
      <dsp:nvSpPr>
        <dsp:cNvPr id="0" name=""/>
        <dsp:cNvSpPr/>
      </dsp:nvSpPr>
      <dsp:spPr>
        <a:xfrm>
          <a:off x="0" y="2720477"/>
          <a:ext cx="2113280" cy="445778"/>
        </a:xfrm>
        <a:prstGeom prst="round2SameRect">
          <a:avLst>
            <a:gd name="adj1" fmla="val 16670"/>
            <a:gd name="adj2" fmla="val 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CA" sz="2000" kern="1200" dirty="0"/>
            <a:t>3</a:t>
          </a:r>
          <a:endParaRPr lang="en-US" sz="2000" kern="1200" dirty="0"/>
        </a:p>
      </dsp:txBody>
      <dsp:txXfrm>
        <a:off x="21765" y="2742242"/>
        <a:ext cx="2069750" cy="424013"/>
      </dsp:txXfrm>
    </dsp:sp>
    <dsp:sp modelId="{28E66FFF-DE8D-4C63-B535-C0D46FCD85EB}">
      <dsp:nvSpPr>
        <dsp:cNvPr id="0" name=""/>
        <dsp:cNvSpPr/>
      </dsp:nvSpPr>
      <dsp:spPr>
        <a:xfrm>
          <a:off x="0" y="3166256"/>
          <a:ext cx="8128000" cy="891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CA" sz="2000" kern="1200" dirty="0"/>
            <a:t>Have a brief product description for those just looking for the basic info. Then devote another section to “the story”, in which you can go into more detail of what your product is, the story behind it, what it means to you, </a:t>
          </a:r>
          <a:r>
            <a:rPr lang="en-CA" sz="2000" kern="1200" dirty="0" err="1"/>
            <a:t>ect</a:t>
          </a:r>
          <a:r>
            <a:rPr lang="en-CA" sz="2000" kern="1200" dirty="0"/>
            <a:t>. </a:t>
          </a:r>
          <a:endParaRPr lang="en-US" sz="2000" kern="1200" dirty="0"/>
        </a:p>
      </dsp:txBody>
      <dsp:txXfrm>
        <a:off x="0" y="3166256"/>
        <a:ext cx="8128000" cy="891690"/>
      </dsp:txXfrm>
    </dsp:sp>
    <dsp:sp modelId="{DBF4B9DF-44A8-4171-935F-512B2D075D25}">
      <dsp:nvSpPr>
        <dsp:cNvPr id="0" name=""/>
        <dsp:cNvSpPr/>
      </dsp:nvSpPr>
      <dsp:spPr>
        <a:xfrm>
          <a:off x="2113279" y="4080235"/>
          <a:ext cx="6014720" cy="4457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b" anchorCtr="0">
          <a:noAutofit/>
        </a:bodyPr>
        <a:lstStyle/>
        <a:p>
          <a:pPr lvl="0" algn="l" defTabSz="889000">
            <a:lnSpc>
              <a:spcPct val="90000"/>
            </a:lnSpc>
            <a:spcBef>
              <a:spcPct val="0"/>
            </a:spcBef>
            <a:spcAft>
              <a:spcPct val="35000"/>
            </a:spcAft>
          </a:pPr>
          <a:r>
            <a:rPr lang="en-CA" sz="2000" kern="1200" dirty="0"/>
            <a:t>Variants &amp; Shipping</a:t>
          </a:r>
          <a:endParaRPr lang="en-US" sz="2000" kern="1200" dirty="0"/>
        </a:p>
      </dsp:txBody>
      <dsp:txXfrm>
        <a:off x="2113279" y="4080235"/>
        <a:ext cx="6014720" cy="445778"/>
      </dsp:txXfrm>
    </dsp:sp>
    <dsp:sp modelId="{72251365-0B26-486D-A1BA-1024C44809CD}">
      <dsp:nvSpPr>
        <dsp:cNvPr id="0" name=""/>
        <dsp:cNvSpPr/>
      </dsp:nvSpPr>
      <dsp:spPr>
        <a:xfrm>
          <a:off x="0" y="4080235"/>
          <a:ext cx="2113280" cy="445778"/>
        </a:xfrm>
        <a:prstGeom prst="round2SameRect">
          <a:avLst>
            <a:gd name="adj1" fmla="val 16670"/>
            <a:gd name="adj2" fmla="val 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CA" sz="2000" kern="1200" dirty="0"/>
            <a:t>4</a:t>
          </a:r>
          <a:endParaRPr lang="en-US" sz="2000" kern="1200" dirty="0"/>
        </a:p>
      </dsp:txBody>
      <dsp:txXfrm>
        <a:off x="21765" y="4102000"/>
        <a:ext cx="2069750" cy="424013"/>
      </dsp:txXfrm>
    </dsp:sp>
    <dsp:sp modelId="{7108A8D7-A7F5-4C0B-8DB0-E5C2B94CB60B}">
      <dsp:nvSpPr>
        <dsp:cNvPr id="0" name=""/>
        <dsp:cNvSpPr/>
      </dsp:nvSpPr>
      <dsp:spPr>
        <a:xfrm>
          <a:off x="0" y="4526014"/>
          <a:ext cx="8128000" cy="891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CA" sz="2000" kern="1200" dirty="0"/>
            <a:t>Have different product variants, as a range of products will draw in a wider base of interest. In addition, consider international shipping if your product isn’t too expensive to ship – like variety, this will only open your business up to more potential buyers.</a:t>
          </a:r>
          <a:endParaRPr lang="en-US" sz="2000" kern="1200" dirty="0"/>
        </a:p>
      </dsp:txBody>
      <dsp:txXfrm>
        <a:off x="0" y="4526014"/>
        <a:ext cx="8128000" cy="891690"/>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7BB566-16BD-4EC3-97A8-FBC27C01E0EA}" type="datetimeFigureOut">
              <a:rPr lang="en-CA" smtClean="0"/>
              <a:t>2020-09-16</a:t>
            </a:fld>
            <a:endParaRPr lang="en-C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CD1D78-3838-4057-900A-74D487C5A67C}" type="slidenum">
              <a:rPr lang="en-CA" smtClean="0"/>
              <a:t>‹#›</a:t>
            </a:fld>
            <a:endParaRPr lang="en-CA"/>
          </a:p>
        </p:txBody>
      </p:sp>
    </p:spTree>
    <p:extLst>
      <p:ext uri="{BB962C8B-B14F-4D97-AF65-F5344CB8AC3E}">
        <p14:creationId xmlns:p14="http://schemas.microsoft.com/office/powerpoint/2010/main" val="4227833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7893C85-EB2E-4318-901C-A3AB50D25613}" type="slidenum">
              <a:rPr lang="en-US" altLang="en-US" smtClean="0">
                <a:latin typeface="Arial" panose="020B0604020202020204" pitchFamily="34" charset="0"/>
              </a:rPr>
              <a:pPr>
                <a:spcBef>
                  <a:spcPct val="0"/>
                </a:spcBef>
              </a:pPr>
              <a:t>1</a:t>
            </a:fld>
            <a:endParaRPr lang="en-US" altLang="en-US">
              <a:latin typeface="Arial" panose="020B0604020202020204" pitchFamily="34" charset="0"/>
            </a:endParaRPr>
          </a:p>
        </p:txBody>
      </p:sp>
    </p:spTree>
    <p:extLst>
      <p:ext uri="{BB962C8B-B14F-4D97-AF65-F5344CB8AC3E}">
        <p14:creationId xmlns:p14="http://schemas.microsoft.com/office/powerpoint/2010/main" val="2466498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9AA4D-DA94-420D-B31E-01085A49EF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5B3A9C1-EA3C-495F-942A-4545004DC7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DE6521B-2630-4B0F-AEBE-8A7D3ACE1F85}"/>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5" name="Footer Placeholder 4">
            <a:extLst>
              <a:ext uri="{FF2B5EF4-FFF2-40B4-BE49-F238E27FC236}">
                <a16:creationId xmlns:a16="http://schemas.microsoft.com/office/drawing/2014/main" id="{D1C46B44-BDA9-436C-961E-3144DB02AC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D0613E-BE00-485D-B845-3FF1BE0731AC}"/>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2566866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E2FA4-EC68-4ACE-9E91-D3DE3A7598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7DE00-2674-42DC-BCDA-73A6CAE246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FCF995-5BDE-4998-BA8C-375EF646C7E0}"/>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5" name="Footer Placeholder 4">
            <a:extLst>
              <a:ext uri="{FF2B5EF4-FFF2-40B4-BE49-F238E27FC236}">
                <a16:creationId xmlns:a16="http://schemas.microsoft.com/office/drawing/2014/main" id="{82EA747A-0F5C-464D-870D-CEDB9CF708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878A0A-2F10-4C58-867E-E1E9E504B349}"/>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1975752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DF9D3-A653-41EC-95F5-A801D1764E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A5A68E0-7E03-4A54-987F-8D93418C066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60600D-7513-483B-9AEB-52AEC43759C1}"/>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5" name="Footer Placeholder 4">
            <a:extLst>
              <a:ext uri="{FF2B5EF4-FFF2-40B4-BE49-F238E27FC236}">
                <a16:creationId xmlns:a16="http://schemas.microsoft.com/office/drawing/2014/main" id="{14D8EBF4-2DB9-4792-AB79-5637BDA4C6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8F555A-0395-4FFA-9972-DF613BC01FAA}"/>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2645326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CDC4D-4538-4577-958F-77327FF301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77147A8-CFA5-432E-AF69-CB858AAEE6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F0EF4F2-6DAC-49E3-9CE4-BB0365EAC6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A74D69F-5F6F-4A67-AB14-0B1623772A25}"/>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6" name="Footer Placeholder 5">
            <a:extLst>
              <a:ext uri="{FF2B5EF4-FFF2-40B4-BE49-F238E27FC236}">
                <a16:creationId xmlns:a16="http://schemas.microsoft.com/office/drawing/2014/main" id="{CF346A20-2675-4D2F-8A62-C15162C63D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409206-80A8-418A-8BE2-BAC7398EC523}"/>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1649292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429D7-00DB-4CD1-BCE9-90588677792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B82F87B-F8CD-47B2-84F2-5A0BB7EF4E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885149-F91A-47E2-A945-8AA829549E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B069342-CD83-4595-8EFC-1599788F2D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D8CB55-B466-4471-9C7E-C4A922B120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E17F9F7-5CF1-4E63-82CF-838D882D02C5}"/>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8" name="Footer Placeholder 7">
            <a:extLst>
              <a:ext uri="{FF2B5EF4-FFF2-40B4-BE49-F238E27FC236}">
                <a16:creationId xmlns:a16="http://schemas.microsoft.com/office/drawing/2014/main" id="{AA1C294C-927B-46F9-AB7D-4C41FBF903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96FC25-8FBD-41F2-A1BE-EB4FE1F2EC6D}"/>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299078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DFF9-7520-4E52-A424-32BD018E9B8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284249F-C096-4037-9587-4462A6BCA768}"/>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4" name="Footer Placeholder 3">
            <a:extLst>
              <a:ext uri="{FF2B5EF4-FFF2-40B4-BE49-F238E27FC236}">
                <a16:creationId xmlns:a16="http://schemas.microsoft.com/office/drawing/2014/main" id="{766B3004-B4C1-49C5-8B04-4BDEA50959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DFBD80-B01C-42D9-9C9A-E1661776A615}"/>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4024841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852DE3-E9C3-4D5F-BA51-9DB57BE5EC38}"/>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3" name="Footer Placeholder 2">
            <a:extLst>
              <a:ext uri="{FF2B5EF4-FFF2-40B4-BE49-F238E27FC236}">
                <a16:creationId xmlns:a16="http://schemas.microsoft.com/office/drawing/2014/main" id="{85C69D94-834B-46F4-A804-2A2F3B89E45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8AFED52-F251-4AB9-8333-EEBD274A577A}"/>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1739948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E3616-BE0A-4CFB-8CEE-76AFC7CE1A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B9EC5B6-FE68-4720-A911-6549D92368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257BCF-F2E7-49FA-8B3F-831BA93C34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B32DB5-F2F7-4C8C-86E7-A47E2AFE8431}"/>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6" name="Footer Placeholder 5">
            <a:extLst>
              <a:ext uri="{FF2B5EF4-FFF2-40B4-BE49-F238E27FC236}">
                <a16:creationId xmlns:a16="http://schemas.microsoft.com/office/drawing/2014/main" id="{E7CEE458-AB8F-4079-8BB5-21D439317A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68B3B3-6374-4250-9569-09B617CEA413}"/>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2236141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384F-F95A-4E75-A546-AAB4C4A267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B78BFFF-1226-4724-B1EB-DCDC9CD279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1E0A5D5-B8E7-4EC2-9A4A-76075B64B0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2C8660-E416-4EB6-BA02-EB4EE0AD5FF9}"/>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6" name="Footer Placeholder 5">
            <a:extLst>
              <a:ext uri="{FF2B5EF4-FFF2-40B4-BE49-F238E27FC236}">
                <a16:creationId xmlns:a16="http://schemas.microsoft.com/office/drawing/2014/main" id="{58531F20-EBCE-4F40-BF33-20932ACFE7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E73739-E768-47DC-AA90-C43A5781F4B1}"/>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1644069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55CD1-6E95-41AB-A8F5-4D48E1F025C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4AB3F0E-3C32-4969-BF06-C1F532A2D0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941016-34CD-46F6-A955-4101EECAE473}"/>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5" name="Footer Placeholder 4">
            <a:extLst>
              <a:ext uri="{FF2B5EF4-FFF2-40B4-BE49-F238E27FC236}">
                <a16:creationId xmlns:a16="http://schemas.microsoft.com/office/drawing/2014/main" id="{321E593F-6C24-4D0E-8913-7C5C258C61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0A3BA2-2FA6-462D-B31D-755E6D9A9D30}"/>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2440487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E08C80-238C-4B44-B90C-516DFDF1C7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CE266D2-BF42-4EEE-80E1-BF3CC1B26F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BFC0D5-4989-4A78-9844-4BA6A95F8EDC}"/>
              </a:ext>
            </a:extLst>
          </p:cNvPr>
          <p:cNvSpPr>
            <a:spLocks noGrp="1"/>
          </p:cNvSpPr>
          <p:nvPr>
            <p:ph type="dt" sz="half" idx="10"/>
          </p:nvPr>
        </p:nvSpPr>
        <p:spPr/>
        <p:txBody>
          <a:bodyPr/>
          <a:lstStyle/>
          <a:p>
            <a:fld id="{7E525B85-F795-4879-84AE-7FE550F7AFC6}" type="datetimeFigureOut">
              <a:rPr lang="en-US" smtClean="0"/>
              <a:t>9/16/2020</a:t>
            </a:fld>
            <a:endParaRPr lang="en-US"/>
          </a:p>
        </p:txBody>
      </p:sp>
      <p:sp>
        <p:nvSpPr>
          <p:cNvPr id="5" name="Footer Placeholder 4">
            <a:extLst>
              <a:ext uri="{FF2B5EF4-FFF2-40B4-BE49-F238E27FC236}">
                <a16:creationId xmlns:a16="http://schemas.microsoft.com/office/drawing/2014/main" id="{BA7540FF-8823-4C18-88B8-1ACE5060F2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FED9C3-00C4-4F37-AD34-5052BF3DDAA4}"/>
              </a:ext>
            </a:extLst>
          </p:cNvPr>
          <p:cNvSpPr>
            <a:spLocks noGrp="1"/>
          </p:cNvSpPr>
          <p:nvPr>
            <p:ph type="sldNum" sz="quarter" idx="12"/>
          </p:nvPr>
        </p:nvSpPr>
        <p:spPr/>
        <p:txBody>
          <a:bodyPr/>
          <a:lstStyle/>
          <a:p>
            <a:fld id="{0618CD78-33ED-4ACB-9AD6-7D8EA37C41CE}" type="slidenum">
              <a:rPr lang="en-US" smtClean="0"/>
              <a:t>‹#›</a:t>
            </a:fld>
            <a:endParaRPr lang="en-US"/>
          </a:p>
        </p:txBody>
      </p:sp>
    </p:spTree>
    <p:extLst>
      <p:ext uri="{BB962C8B-B14F-4D97-AF65-F5344CB8AC3E}">
        <p14:creationId xmlns:p14="http://schemas.microsoft.com/office/powerpoint/2010/main" val="1383095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857BCF-2730-475A-A5AF-4AA5FD7D75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4A6BDAD-CACB-4388-B829-CD5A437D72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FD87FA-92D6-4907-9E14-9F549F09BC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525B85-F795-4879-84AE-7FE550F7AFC6}" type="datetimeFigureOut">
              <a:rPr lang="en-US" smtClean="0"/>
              <a:t>9/16/2020</a:t>
            </a:fld>
            <a:endParaRPr lang="en-US"/>
          </a:p>
        </p:txBody>
      </p:sp>
      <p:sp>
        <p:nvSpPr>
          <p:cNvPr id="5" name="Footer Placeholder 4">
            <a:extLst>
              <a:ext uri="{FF2B5EF4-FFF2-40B4-BE49-F238E27FC236}">
                <a16:creationId xmlns:a16="http://schemas.microsoft.com/office/drawing/2014/main" id="{97585E7C-9D91-4D85-9A70-6CEB18B4B6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5D109D5-C2A8-4666-8C7F-0BD6EF2410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18CD78-33ED-4ACB-9AD6-7D8EA37C41CE}" type="slidenum">
              <a:rPr lang="en-US" smtClean="0"/>
              <a:t>‹#›</a:t>
            </a:fld>
            <a:endParaRPr lang="en-US"/>
          </a:p>
        </p:txBody>
      </p:sp>
    </p:spTree>
    <p:extLst>
      <p:ext uri="{BB962C8B-B14F-4D97-AF65-F5344CB8AC3E}">
        <p14:creationId xmlns:p14="http://schemas.microsoft.com/office/powerpoint/2010/main" val="17225785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slide" Target="slide20.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www.businessinsider.com/pinterest-as-a-brand-platform-2014-11" TargetMode="External"/><Relationship Id="rId2" Type="http://schemas.openxmlformats.org/officeDocument/2006/relationships/slide" Target="slide20.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slide" Target="slide20.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 Target="slide20.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 Target="slide11.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sv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23.xml"/><Relationship Id="rId1" Type="http://schemas.openxmlformats.org/officeDocument/2006/relationships/slideLayout" Target="../slideLayouts/slideLayout6.xml"/><Relationship Id="rId5" Type="http://schemas.openxmlformats.org/officeDocument/2006/relationships/slide" Target="slide22.xml"/><Relationship Id="rId4" Type="http://schemas.openxmlformats.org/officeDocument/2006/relationships/slide" Target="slide25.xml"/></Relationships>
</file>

<file path=ppt/slides/_rels/slide13.xml.rels><?xml version="1.0" encoding="UTF-8" standalone="yes"?>
<Relationships xmlns="http://schemas.openxmlformats.org/package/2006/relationships"><Relationship Id="rId2" Type="http://schemas.openxmlformats.org/officeDocument/2006/relationships/slide" Target="slide1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4.sv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slide" Target="slide28.xml"/><Relationship Id="rId2" Type="http://schemas.openxmlformats.org/officeDocument/2006/relationships/slide" Target="slide27.xml"/><Relationship Id="rId1" Type="http://schemas.openxmlformats.org/officeDocument/2006/relationships/slideLayout" Target="../slideLayouts/slideLayout6.xml"/><Relationship Id="rId5" Type="http://schemas.openxmlformats.org/officeDocument/2006/relationships/slide" Target="slide29.xml"/><Relationship Id="rId4" Type="http://schemas.openxmlformats.org/officeDocument/2006/relationships/slide" Target="slide26.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 Target="slide17.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6.xml"/><Relationship Id="rId7" Type="http://schemas.openxmlformats.org/officeDocument/2006/relationships/diagramLayout" Target="../diagrams/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Data" Target="../diagrams/data1.xml"/><Relationship Id="rId5" Type="http://schemas.openxmlformats.org/officeDocument/2006/relationships/image" Target="../media/image14.svg"/><Relationship Id="rId10" Type="http://schemas.microsoft.com/office/2007/relationships/diagramDrawing" Target="../diagrams/drawing1.xml"/><Relationship Id="rId4" Type="http://schemas.openxmlformats.org/officeDocument/2006/relationships/image" Target="../media/image13.png"/><Relationship Id="rId9" Type="http://schemas.openxmlformats.org/officeDocument/2006/relationships/diagramColors" Target="../diagrams/colors1.xml"/></Relationships>
</file>

<file path=ppt/slides/_rels/slide18.xml.rels><?xml version="1.0" encoding="UTF-8" standalone="yes"?>
<Relationships xmlns="http://schemas.openxmlformats.org/package/2006/relationships"><Relationship Id="rId3" Type="http://schemas.openxmlformats.org/officeDocument/2006/relationships/slide" Target="slide32.xml"/><Relationship Id="rId2" Type="http://schemas.openxmlformats.org/officeDocument/2006/relationships/slide" Target="slide31.xml"/><Relationship Id="rId1" Type="http://schemas.openxmlformats.org/officeDocument/2006/relationships/slideLayout" Target="../slideLayouts/slideLayout6.xml"/><Relationship Id="rId5" Type="http://schemas.openxmlformats.org/officeDocument/2006/relationships/slide" Target="slide33.xml"/><Relationship Id="rId4" Type="http://schemas.openxmlformats.org/officeDocument/2006/relationships/slide" Target="slide30.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slide" Target="slide3.xml"/><Relationship Id="rId1" Type="http://schemas.openxmlformats.org/officeDocument/2006/relationships/slideLayout" Target="../slideLayouts/slideLayout6.xml"/><Relationship Id="rId5" Type="http://schemas.openxmlformats.org/officeDocument/2006/relationships/slide" Target="slide9.xml"/><Relationship Id="rId4" Type="http://schemas.openxmlformats.org/officeDocument/2006/relationships/slide" Target="slide8.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slide" Target="slide1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547814" y="299289"/>
            <a:ext cx="9120187" cy="1600200"/>
          </a:xfrm>
        </p:spPr>
        <p:txBody>
          <a:bodyPr>
            <a:noAutofit/>
          </a:bodyPr>
          <a:lstStyle/>
          <a:p>
            <a:pPr eaLnBrk="1" hangingPunct="1">
              <a:defRPr/>
            </a:pPr>
            <a:r>
              <a:rPr lang="en-US" b="1" dirty="0">
                <a:latin typeface="Cooper Black" panose="0208090404030B020404" pitchFamily="18" charset="0"/>
                <a:cs typeface="Arial" panose="020B0604020202020204" pitchFamily="34" charset="0"/>
              </a:rPr>
              <a:t>Entrepreneur</a:t>
            </a:r>
            <a:br>
              <a:rPr lang="en-US" b="1" dirty="0">
                <a:latin typeface="Cooper Black" panose="0208090404030B020404" pitchFamily="18" charset="0"/>
                <a:cs typeface="Arial" panose="020B0604020202020204" pitchFamily="34" charset="0"/>
              </a:rPr>
            </a:br>
            <a:r>
              <a:rPr lang="en-US" b="1" dirty="0">
                <a:latin typeface="Cooper Black" panose="0208090404030B020404" pitchFamily="18" charset="0"/>
                <a:cs typeface="Arial" panose="020B0604020202020204" pitchFamily="34" charset="0"/>
              </a:rPr>
              <a:t>Local Learning Centers</a:t>
            </a:r>
            <a:endParaRPr lang="en-US" b="1" i="1" dirty="0">
              <a:latin typeface="Cooper Black" panose="0208090404030B020404" pitchFamily="18" charset="0"/>
              <a:cs typeface="Arial" panose="020B0604020202020204" pitchFamily="34" charset="0"/>
            </a:endParaRPr>
          </a:p>
        </p:txBody>
      </p:sp>
      <p:sp>
        <p:nvSpPr>
          <p:cNvPr id="3" name="Rectangle 2"/>
          <p:cNvSpPr txBox="1">
            <a:spLocks noChangeArrowheads="1"/>
          </p:cNvSpPr>
          <p:nvPr/>
        </p:nvSpPr>
        <p:spPr bwMode="auto">
          <a:xfrm>
            <a:off x="6477000" y="4038600"/>
            <a:ext cx="1524000" cy="838200"/>
          </a:xfrm>
          <a:prstGeom prst="rect">
            <a:avLst/>
          </a:prstGeom>
          <a:noFill/>
          <a:ln w="9525">
            <a:noFill/>
            <a:miter lim="800000"/>
            <a:headEnd/>
            <a:tailEnd/>
          </a:ln>
          <a:effectLst/>
        </p:spPr>
        <p:txBody>
          <a:bodyPr anchor="ctr"/>
          <a:lstStyle/>
          <a:p>
            <a:pPr algn="ctr" eaLnBrk="1" hangingPunct="1">
              <a:defRPr/>
            </a:pPr>
            <a:endParaRPr lang="en-US" sz="2800" b="1" kern="0" dirty="0">
              <a:solidFill>
                <a:schemeClr val="tx2"/>
              </a:solidFill>
              <a:effectLst>
                <a:outerShdw blurRad="38100" dist="38100" dir="2700000" algn="tl">
                  <a:srgbClr val="000000"/>
                </a:outerShdw>
              </a:effectLst>
              <a:latin typeface="+mj-lt"/>
              <a:ea typeface="+mj-ea"/>
              <a:cs typeface="+mj-cs"/>
            </a:endParaRPr>
          </a:p>
        </p:txBody>
      </p:sp>
      <p:pic>
        <p:nvPicPr>
          <p:cNvPr id="6149"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91001" y="2444552"/>
            <a:ext cx="6297827" cy="1576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6"/>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71462" y="2682839"/>
            <a:ext cx="2939921" cy="2885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029200" y="4561057"/>
            <a:ext cx="5334000" cy="1904245"/>
          </a:xfrm>
          <a:prstGeom prst="rect">
            <a:avLst/>
          </a:prstGeom>
        </p:spPr>
      </p:pic>
    </p:spTree>
    <p:extLst>
      <p:ext uri="{BB962C8B-B14F-4D97-AF65-F5344CB8AC3E}">
        <p14:creationId xmlns:p14="http://schemas.microsoft.com/office/powerpoint/2010/main" val="34923784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99CC5-1D97-47E0-BDE6-04C9F902951C}"/>
              </a:ext>
            </a:extLst>
          </p:cNvPr>
          <p:cNvSpPr>
            <a:spLocks noGrp="1"/>
          </p:cNvSpPr>
          <p:nvPr>
            <p:ph type="ctrTitle"/>
          </p:nvPr>
        </p:nvSpPr>
        <p:spPr>
          <a:xfrm>
            <a:off x="1524000" y="1080492"/>
            <a:ext cx="9144000" cy="2387600"/>
          </a:xfrm>
        </p:spPr>
        <p:txBody>
          <a:bodyPr>
            <a:normAutofit fontScale="90000"/>
          </a:bodyPr>
          <a:lstStyle/>
          <a:p>
            <a:r>
              <a:rPr lang="en-CA" b="1" dirty="0">
                <a:latin typeface="Arial" panose="020B0604020202020204" pitchFamily="34" charset="0"/>
                <a:cs typeface="Arial" panose="020B0604020202020204" pitchFamily="34" charset="0"/>
              </a:rPr>
              <a:t>SEMINAR </a:t>
            </a:r>
            <a:r>
              <a:rPr lang="en-CA" b="1" dirty="0" smtClean="0">
                <a:latin typeface="Arial" panose="020B0604020202020204" pitchFamily="34" charset="0"/>
                <a:cs typeface="Arial" panose="020B0604020202020204" pitchFamily="34" charset="0"/>
              </a:rPr>
              <a:t>10</a:t>
            </a:r>
            <a:r>
              <a:rPr lang="en-CA" b="1" dirty="0" smtClean="0">
                <a:latin typeface="Arial" panose="020B0604020202020204" pitchFamily="34" charset="0"/>
                <a:cs typeface="Arial" panose="020B0604020202020204" pitchFamily="34" charset="0"/>
              </a:rPr>
              <a:t>:</a:t>
            </a:r>
            <a:r>
              <a:rPr lang="en-CA" b="1" dirty="0">
                <a:latin typeface="Arial" panose="020B0604020202020204" pitchFamily="34" charset="0"/>
                <a:cs typeface="Arial" panose="020B0604020202020204" pitchFamily="34" charset="0"/>
              </a:rPr>
              <a:t/>
            </a:r>
            <a:br>
              <a:rPr lang="en-CA" b="1" dirty="0">
                <a:latin typeface="Arial" panose="020B0604020202020204" pitchFamily="34" charset="0"/>
                <a:cs typeface="Arial" panose="020B0604020202020204" pitchFamily="34" charset="0"/>
              </a:rPr>
            </a:br>
            <a:r>
              <a:rPr lang="en-CA" b="1" dirty="0">
                <a:latin typeface="Arial" panose="020B0604020202020204" pitchFamily="34" charset="0"/>
                <a:cs typeface="Arial" panose="020B0604020202020204" pitchFamily="34" charset="0"/>
              </a:rPr>
              <a:t> Using Internet and Social Media </a:t>
            </a:r>
            <a:endParaRPr lang="en-US"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A5D4939-E766-42FC-A9DA-8CB285F20CFB}"/>
              </a:ext>
            </a:extLst>
          </p:cNvPr>
          <p:cNvSpPr>
            <a:spLocks noGrp="1"/>
          </p:cNvSpPr>
          <p:nvPr>
            <p:ph type="subTitle" idx="1"/>
          </p:nvPr>
        </p:nvSpPr>
        <p:spPr>
          <a:xfrm>
            <a:off x="1524000" y="3506274"/>
            <a:ext cx="9144000" cy="1655762"/>
          </a:xfrm>
        </p:spPr>
        <p:txBody>
          <a:bodyPr>
            <a:normAutofit fontScale="92500"/>
          </a:bodyPr>
          <a:lstStyle/>
          <a:p>
            <a:r>
              <a:rPr lang="en-CA" dirty="0"/>
              <a:t>When it comes to using a Website, Social Media and even selling online, it is important for your business to stay up to date. </a:t>
            </a:r>
            <a:br>
              <a:rPr lang="en-CA" dirty="0"/>
            </a:br>
            <a:r>
              <a:rPr lang="en-CA" dirty="0"/>
              <a:t>Here, you can find a guide to help you know when and where to put your time and energy, which e-commerce platform and social media are a good fit for your business, and which platform to use for different target markets.  </a:t>
            </a:r>
            <a:endParaRPr lang="en-US" dirty="0"/>
          </a:p>
        </p:txBody>
      </p:sp>
      <p:pic>
        <p:nvPicPr>
          <p:cNvPr id="4" name="Picture 4">
            <a:extLst>
              <a:ext uri="{FF2B5EF4-FFF2-40B4-BE49-F238E27FC236}">
                <a16:creationId xmlns:a16="http://schemas.microsoft.com/office/drawing/2014/main" id="{8AC8D7EC-2F9D-4605-A8AA-AD881188D944}"/>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71261" y="6169003"/>
            <a:ext cx="1352739" cy="59063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FBB726D-EC3D-46AA-8048-7EC80EADFC0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14570" y="6169003"/>
            <a:ext cx="571500" cy="5524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a:extLst>
              <a:ext uri="{FF2B5EF4-FFF2-40B4-BE49-F238E27FC236}">
                <a16:creationId xmlns:a16="http://schemas.microsoft.com/office/drawing/2014/main" id="{338754C6-6539-4FF5-89AB-828F379AC9A3}"/>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305050" y="6184856"/>
            <a:ext cx="2133600" cy="53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56846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600D5-135C-482D-A655-60D4A856662F}"/>
              </a:ext>
            </a:extLst>
          </p:cNvPr>
          <p:cNvSpPr>
            <a:spLocks noGrp="1"/>
          </p:cNvSpPr>
          <p:nvPr>
            <p:ph type="title"/>
          </p:nvPr>
        </p:nvSpPr>
        <p:spPr>
          <a:xfrm>
            <a:off x="838200" y="438277"/>
            <a:ext cx="10515600" cy="1325563"/>
          </a:xfrm>
        </p:spPr>
        <p:txBody>
          <a:bodyPr/>
          <a:lstStyle/>
          <a:p>
            <a:pPr algn="ctr"/>
            <a:r>
              <a:rPr lang="en-CA" b="1" dirty="0">
                <a:latin typeface="Arial" panose="020B0604020202020204" pitchFamily="34" charset="0"/>
                <a:cs typeface="Arial" panose="020B0604020202020204" pitchFamily="34" charset="0"/>
              </a:rPr>
              <a:t>Why Does Your Business Need a Website?</a:t>
            </a:r>
            <a:endParaRPr lang="en-US"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51D10ED-36A2-4213-9B68-A78F10532468}"/>
              </a:ext>
            </a:extLst>
          </p:cNvPr>
          <p:cNvSpPr/>
          <p:nvPr/>
        </p:nvSpPr>
        <p:spPr>
          <a:xfrm>
            <a:off x="469392" y="2302269"/>
            <a:ext cx="7696200" cy="2308324"/>
          </a:xfrm>
          <a:prstGeom prst="rect">
            <a:avLst/>
          </a:prstGeom>
        </p:spPr>
        <p:txBody>
          <a:bodyPr wrap="square">
            <a:spAutoFit/>
          </a:bodyPr>
          <a:lstStyle/>
          <a:p>
            <a:pPr marL="285750" indent="-285750">
              <a:buFont typeface="Arial" panose="020B0604020202020204" pitchFamily="34" charset="0"/>
              <a:buChar char="•"/>
            </a:pPr>
            <a:r>
              <a:rPr lang="en-CA" sz="2400" dirty="0">
                <a:solidFill>
                  <a:srgbClr val="000000"/>
                </a:solidFill>
                <a:latin typeface="Tw Cen MT" panose="020B0602020104020603" pitchFamily="34" charset="0"/>
              </a:rPr>
              <a:t>No matter what your business or profession services, a website can help generate visibility and sales. Whether your business is small, large or in</a:t>
            </a:r>
            <a:r>
              <a:rPr lang="en-CA" sz="2400" dirty="0">
                <a:solidFill>
                  <a:srgbClr val="000000"/>
                </a:solidFill>
                <a:latin typeface="Arial" panose="020B0604020202020204" pitchFamily="34" charset="0"/>
              </a:rPr>
              <a:t> </a:t>
            </a:r>
            <a:r>
              <a:rPr lang="en-CA" sz="2400" dirty="0">
                <a:solidFill>
                  <a:srgbClr val="000000"/>
                </a:solidFill>
                <a:latin typeface="Tw Cen MT" panose="020B0602020104020603" pitchFamily="34" charset="0"/>
              </a:rPr>
              <a:t>between, well</a:t>
            </a:r>
            <a:r>
              <a:rPr lang="en-CA" sz="2400" dirty="0">
                <a:solidFill>
                  <a:srgbClr val="000000"/>
                </a:solidFill>
                <a:latin typeface="Arial" panose="020B0604020202020204" pitchFamily="34" charset="0"/>
              </a:rPr>
              <a:t> </a:t>
            </a:r>
            <a:r>
              <a:rPr lang="en-CA" sz="2400" dirty="0">
                <a:solidFill>
                  <a:srgbClr val="000000"/>
                </a:solidFill>
                <a:latin typeface="Tw Cen MT" panose="020B0602020104020603" pitchFamily="34" charset="0"/>
              </a:rPr>
              <a:t>established or brand-new</a:t>
            </a:r>
            <a:r>
              <a:rPr lang="en-CA" sz="2400" dirty="0">
                <a:solidFill>
                  <a:srgbClr val="000000"/>
                </a:solidFill>
                <a:latin typeface="Arial" panose="020B0604020202020204" pitchFamily="34" charset="0"/>
              </a:rPr>
              <a:t>,</a:t>
            </a:r>
            <a:r>
              <a:rPr lang="en-CA" sz="2400" dirty="0">
                <a:solidFill>
                  <a:srgbClr val="000000"/>
                </a:solidFill>
                <a:latin typeface="Tw Cen MT" panose="020B0602020104020603" pitchFamily="34" charset="0"/>
              </a:rPr>
              <a:t> a </a:t>
            </a:r>
            <a:r>
              <a:rPr lang="en-CA" sz="2400" dirty="0">
                <a:solidFill>
                  <a:srgbClr val="000000"/>
                </a:solidFill>
                <a:latin typeface="Tw Cen MT" panose="020B0602020104020603" pitchFamily="34" charset="0"/>
                <a:hlinkClick r:id="rId2" action="ppaction://hlinksldjump" tooltip="This can be seen as the opposite of “physical”. When you put your products on display on the shelves in your store they are actually there for the customer to see and touch. "/>
              </a:rPr>
              <a:t>virtual </a:t>
            </a:r>
            <a:r>
              <a:rPr lang="en-CA" sz="2400" dirty="0">
                <a:solidFill>
                  <a:srgbClr val="000000"/>
                </a:solidFill>
                <a:latin typeface="Tw Cen MT" panose="020B0602020104020603" pitchFamily="34" charset="0"/>
              </a:rPr>
              <a:t>showcase is a great tool to promote and deliver strong marketing messages to your customers. </a:t>
            </a:r>
            <a:endParaRPr lang="en-US" sz="2400" dirty="0"/>
          </a:p>
        </p:txBody>
      </p:sp>
      <p:sp>
        <p:nvSpPr>
          <p:cNvPr id="4" name="Rectangle 3">
            <a:extLst>
              <a:ext uri="{FF2B5EF4-FFF2-40B4-BE49-F238E27FC236}">
                <a16:creationId xmlns:a16="http://schemas.microsoft.com/office/drawing/2014/main" id="{650A8A14-3231-43BE-B404-B48B2090B528}"/>
              </a:ext>
            </a:extLst>
          </p:cNvPr>
          <p:cNvSpPr/>
          <p:nvPr/>
        </p:nvSpPr>
        <p:spPr>
          <a:xfrm>
            <a:off x="469392" y="5408783"/>
            <a:ext cx="10244328" cy="830997"/>
          </a:xfrm>
          <a:prstGeom prst="rect">
            <a:avLst/>
          </a:prstGeom>
        </p:spPr>
        <p:txBody>
          <a:bodyPr wrap="square">
            <a:spAutoFit/>
          </a:bodyPr>
          <a:lstStyle/>
          <a:p>
            <a:pPr marL="342900" indent="-342900">
              <a:buFont typeface="Arial" panose="020B0604020202020204" pitchFamily="34" charset="0"/>
              <a:buChar char="•"/>
            </a:pPr>
            <a:r>
              <a:rPr lang="en-CA" sz="2400" dirty="0">
                <a:solidFill>
                  <a:srgbClr val="000000"/>
                </a:solidFill>
                <a:latin typeface="Tw Cen MT" panose="020B0602020104020603" pitchFamily="34" charset="0"/>
              </a:rPr>
              <a:t>You will be able to create your professional email address as you choose and buy a </a:t>
            </a:r>
            <a:r>
              <a:rPr lang="en-CA" sz="2400" dirty="0">
                <a:solidFill>
                  <a:srgbClr val="000000"/>
                </a:solidFill>
                <a:latin typeface="Tw Cen MT" panose="020B0602020104020603" pitchFamily="34" charset="0"/>
                <a:hlinkClick r:id="rId2" action="ppaction://hlinksldjump" tooltip="When you start your own website, you will have to get your own domain name. Domains you may be familiar with include google.ca, facebook.com or makivik.org."/>
              </a:rPr>
              <a:t>domain </a:t>
            </a:r>
            <a:r>
              <a:rPr lang="en-CA" sz="2400" dirty="0">
                <a:solidFill>
                  <a:srgbClr val="000000"/>
                </a:solidFill>
                <a:latin typeface="Tw Cen MT" panose="020B0602020104020603" pitchFamily="34" charset="0"/>
              </a:rPr>
              <a:t>name for your website. (www.yourbusinessname.com)</a:t>
            </a:r>
            <a:endParaRPr lang="en-US" sz="2400" dirty="0"/>
          </a:p>
        </p:txBody>
      </p:sp>
      <p:pic>
        <p:nvPicPr>
          <p:cNvPr id="6" name="Picture 5">
            <a:extLst>
              <a:ext uri="{FF2B5EF4-FFF2-40B4-BE49-F238E27FC236}">
                <a16:creationId xmlns:a16="http://schemas.microsoft.com/office/drawing/2014/main" id="{751C0902-0B63-4B57-9E50-19D7460B61E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72526" y="2734056"/>
            <a:ext cx="3963400" cy="2564320"/>
          </a:xfrm>
          <a:prstGeom prst="rect">
            <a:avLst/>
          </a:prstGeom>
          <a:ln w="38100" cap="sq">
            <a:solidFill>
              <a:srgbClr val="000000"/>
            </a:solidFill>
            <a:prstDash val="solid"/>
            <a:miter lim="800000"/>
          </a:ln>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2017371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600D5-135C-482D-A655-60D4A856662F}"/>
              </a:ext>
            </a:extLst>
          </p:cNvPr>
          <p:cNvSpPr>
            <a:spLocks noGrp="1"/>
          </p:cNvSpPr>
          <p:nvPr>
            <p:ph type="title"/>
          </p:nvPr>
        </p:nvSpPr>
        <p:spPr>
          <a:xfrm>
            <a:off x="838200" y="139883"/>
            <a:ext cx="10515600" cy="1325563"/>
          </a:xfrm>
        </p:spPr>
        <p:txBody>
          <a:bodyPr>
            <a:noAutofit/>
          </a:bodyPr>
          <a:lstStyle/>
          <a:p>
            <a:pPr algn="ctr"/>
            <a:r>
              <a:rPr lang="en-CA" sz="6000" b="1" dirty="0">
                <a:latin typeface="Arial" panose="020B0604020202020204" pitchFamily="34" charset="0"/>
                <a:cs typeface="Arial" panose="020B0604020202020204" pitchFamily="34" charset="0"/>
              </a:rPr>
              <a:t>What Are The Most Used Social Media?</a:t>
            </a:r>
            <a:r>
              <a:rPr lang="en-CA" sz="6000" dirty="0">
                <a:latin typeface="Arial" panose="020B0604020202020204" pitchFamily="34" charset="0"/>
                <a:cs typeface="Arial" panose="020B0604020202020204" pitchFamily="34" charset="0"/>
              </a:rPr>
              <a:t> </a:t>
            </a:r>
            <a:endParaRPr lang="en-US" sz="6000" dirty="0">
              <a:latin typeface="Arial" panose="020B0604020202020204" pitchFamily="34" charset="0"/>
              <a:cs typeface="Arial" panose="020B0604020202020204" pitchFamily="34" charset="0"/>
            </a:endParaRPr>
          </a:p>
        </p:txBody>
      </p:sp>
      <p:grpSp>
        <p:nvGrpSpPr>
          <p:cNvPr id="8" name="Group 7">
            <a:extLst>
              <a:ext uri="{FF2B5EF4-FFF2-40B4-BE49-F238E27FC236}">
                <a16:creationId xmlns:a16="http://schemas.microsoft.com/office/drawing/2014/main" id="{856CA0C9-DF72-428E-B0C3-D29B09F4C347}"/>
              </a:ext>
            </a:extLst>
          </p:cNvPr>
          <p:cNvGrpSpPr/>
          <p:nvPr/>
        </p:nvGrpSpPr>
        <p:grpSpPr>
          <a:xfrm>
            <a:off x="20106" y="1577214"/>
            <a:ext cx="4971019" cy="894395"/>
            <a:chOff x="20106" y="1577214"/>
            <a:chExt cx="4971019" cy="894395"/>
          </a:xfrm>
        </p:grpSpPr>
        <p:sp>
          <p:nvSpPr>
            <p:cNvPr id="3" name="Rectangle 2">
              <a:extLst>
                <a:ext uri="{FF2B5EF4-FFF2-40B4-BE49-F238E27FC236}">
                  <a16:creationId xmlns:a16="http://schemas.microsoft.com/office/drawing/2014/main" id="{A12F4E7B-66D4-42F0-A2FE-6C0BF583FFF2}"/>
                </a:ext>
              </a:extLst>
            </p:cNvPr>
            <p:cNvSpPr/>
            <p:nvPr/>
          </p:nvSpPr>
          <p:spPr>
            <a:xfrm rot="20952881">
              <a:off x="33566" y="1577214"/>
              <a:ext cx="1090170" cy="461665"/>
            </a:xfrm>
            <a:prstGeom prst="rect">
              <a:avLst/>
            </a:prstGeom>
          </p:spPr>
          <p:txBody>
            <a:bodyPr wrap="none">
              <a:spAutoFit/>
            </a:bodyPr>
            <a:lstStyle/>
            <a:p>
              <a:r>
                <a:rPr lang="en-CA" sz="2400" b="1" i="1" dirty="0">
                  <a:solidFill>
                    <a:srgbClr val="000000"/>
                  </a:solidFill>
                  <a:latin typeface="Tw Cen MT" panose="020B0602020104020603" pitchFamily="34" charset="0"/>
                </a:rPr>
                <a:t>Pro tip</a:t>
              </a:r>
              <a:r>
                <a:rPr lang="en-CA" sz="2400" dirty="0">
                  <a:solidFill>
                    <a:srgbClr val="000000"/>
                  </a:solidFill>
                  <a:latin typeface="Tw Cen MT" panose="020B0602020104020603" pitchFamily="34" charset="0"/>
                </a:rPr>
                <a:t>:</a:t>
              </a:r>
              <a:r>
                <a:rPr lang="en-CA" dirty="0">
                  <a:solidFill>
                    <a:srgbClr val="000000"/>
                  </a:solidFill>
                  <a:latin typeface="Tw Cen MT" panose="020B0602020104020603" pitchFamily="34" charset="0"/>
                </a:rPr>
                <a:t> </a:t>
              </a:r>
              <a:endParaRPr lang="en-US" dirty="0"/>
            </a:p>
          </p:txBody>
        </p:sp>
        <p:sp>
          <p:nvSpPr>
            <p:cNvPr id="4" name="Rectangle 3">
              <a:extLst>
                <a:ext uri="{FF2B5EF4-FFF2-40B4-BE49-F238E27FC236}">
                  <a16:creationId xmlns:a16="http://schemas.microsoft.com/office/drawing/2014/main" id="{F6FC7230-82C9-4770-9500-366E7AE45EE0}"/>
                </a:ext>
              </a:extLst>
            </p:cNvPr>
            <p:cNvSpPr/>
            <p:nvPr/>
          </p:nvSpPr>
          <p:spPr>
            <a:xfrm rot="21243151">
              <a:off x="20106" y="1763723"/>
              <a:ext cx="4971019" cy="707886"/>
            </a:xfrm>
            <a:prstGeom prst="rect">
              <a:avLst/>
            </a:prstGeom>
          </p:spPr>
          <p:txBody>
            <a:bodyPr wrap="square">
              <a:spAutoFit/>
            </a:bodyPr>
            <a:lstStyle/>
            <a:p>
              <a:r>
                <a:rPr lang="en-CA" sz="2000" b="0" i="1" dirty="0">
                  <a:solidFill>
                    <a:srgbClr val="000000"/>
                  </a:solidFill>
                  <a:effectLst/>
                  <a:latin typeface="Tw Cen MT" panose="020B0602020104020603" pitchFamily="34" charset="0"/>
                </a:rPr>
                <a:t>Your personal profiles on social media cannot be used as your business profile. </a:t>
              </a:r>
              <a:endParaRPr lang="en-US" sz="2000" i="1" dirty="0"/>
            </a:p>
          </p:txBody>
        </p:sp>
      </p:grpSp>
      <p:sp>
        <p:nvSpPr>
          <p:cNvPr id="5" name="Rectangle 4">
            <a:extLst>
              <a:ext uri="{FF2B5EF4-FFF2-40B4-BE49-F238E27FC236}">
                <a16:creationId xmlns:a16="http://schemas.microsoft.com/office/drawing/2014/main" id="{A703E95F-4B06-45DA-9B51-E350C59288AD}"/>
              </a:ext>
            </a:extLst>
          </p:cNvPr>
          <p:cNvSpPr/>
          <p:nvPr/>
        </p:nvSpPr>
        <p:spPr>
          <a:xfrm>
            <a:off x="838200" y="2459504"/>
            <a:ext cx="11545824" cy="1938992"/>
          </a:xfrm>
          <a:prstGeom prst="rect">
            <a:avLst/>
          </a:prstGeom>
        </p:spPr>
        <p:txBody>
          <a:bodyPr wrap="square">
            <a:spAutoFit/>
          </a:bodyPr>
          <a:lstStyle/>
          <a:p>
            <a:pPr marL="285750" indent="-285750">
              <a:buFont typeface="Arial" panose="020B0604020202020204" pitchFamily="34" charset="0"/>
              <a:buChar char="•"/>
            </a:pPr>
            <a:r>
              <a:rPr lang="en-CA" sz="2400" b="1" dirty="0">
                <a:solidFill>
                  <a:srgbClr val="000000"/>
                </a:solidFill>
                <a:latin typeface="Tw Cen MT" panose="020B0602020104020603" pitchFamily="34" charset="0"/>
              </a:rPr>
              <a:t>Facebook</a:t>
            </a:r>
            <a:r>
              <a:rPr lang="en-CA" sz="2400" dirty="0">
                <a:solidFill>
                  <a:srgbClr val="000000"/>
                </a:solidFill>
                <a:latin typeface="Tw Cen MT" panose="020B0602020104020603" pitchFamily="34" charset="0"/>
              </a:rPr>
              <a:t>: is a far-reaching platform that has users all over the world. It is the most popular social media platform in Nunavik. If you own a small business, Facebook might be a good option. When you sell your products/services directly to customers, the best way to connect with them is a Facebook page. It is a good way to increase the awareness of your company and gain a loyal base of followers. </a:t>
            </a:r>
            <a:r>
              <a:rPr lang="en-CA" dirty="0">
                <a:solidFill>
                  <a:srgbClr val="000000"/>
                </a:solidFill>
                <a:latin typeface="Tw Cen MT" panose="020B0602020104020603" pitchFamily="34" charset="0"/>
              </a:rPr>
              <a:t> </a:t>
            </a:r>
            <a:endParaRPr lang="en-US" dirty="0"/>
          </a:p>
        </p:txBody>
      </p:sp>
      <p:sp>
        <p:nvSpPr>
          <p:cNvPr id="6" name="Rectangle 5">
            <a:extLst>
              <a:ext uri="{FF2B5EF4-FFF2-40B4-BE49-F238E27FC236}">
                <a16:creationId xmlns:a16="http://schemas.microsoft.com/office/drawing/2014/main" id="{3BFB7DA0-32BB-40E3-B94A-77DBE901AD39}"/>
              </a:ext>
            </a:extLst>
          </p:cNvPr>
          <p:cNvSpPr/>
          <p:nvPr/>
        </p:nvSpPr>
        <p:spPr>
          <a:xfrm>
            <a:off x="771144" y="4398496"/>
            <a:ext cx="11116056" cy="2308324"/>
          </a:xfrm>
          <a:prstGeom prst="rect">
            <a:avLst/>
          </a:prstGeom>
        </p:spPr>
        <p:txBody>
          <a:bodyPr wrap="square">
            <a:spAutoFit/>
          </a:bodyPr>
          <a:lstStyle/>
          <a:p>
            <a:pPr marL="285750" indent="-285750">
              <a:buFont typeface="Arial" panose="020B0604020202020204" pitchFamily="34" charset="0"/>
              <a:buChar char="•"/>
            </a:pPr>
            <a:r>
              <a:rPr lang="en-CA" sz="2400" b="1" dirty="0">
                <a:solidFill>
                  <a:srgbClr val="000000"/>
                </a:solidFill>
                <a:latin typeface="Tw Cen MT" panose="020B0602020104020603" pitchFamily="34" charset="0"/>
              </a:rPr>
              <a:t>Instagram</a:t>
            </a:r>
            <a:r>
              <a:rPr lang="en-CA" sz="2400" dirty="0">
                <a:solidFill>
                  <a:srgbClr val="000000"/>
                </a:solidFill>
                <a:latin typeface="Tw Cen MT" panose="020B0602020104020603" pitchFamily="34" charset="0"/>
              </a:rPr>
              <a:t>: second after Facebook, but Instagram’s international following is similar to that of Facebook. To be successful on this platform, you must produce high-quality images and video content. Its audiences are millennials (those born around 2000). By far, the largest population of Instagram users are people under the age of 25 and mostly women:  if your product is unique to women, this platform is the perfect place to promote it. </a:t>
            </a:r>
            <a:endParaRPr lang="en-US" sz="2400" dirty="0"/>
          </a:p>
        </p:txBody>
      </p:sp>
      <p:sp>
        <p:nvSpPr>
          <p:cNvPr id="7" name="TextBox 6">
            <a:extLst>
              <a:ext uri="{FF2B5EF4-FFF2-40B4-BE49-F238E27FC236}">
                <a16:creationId xmlns:a16="http://schemas.microsoft.com/office/drawing/2014/main" id="{E2774460-1536-44DB-A96C-E188B3F078CC}"/>
              </a:ext>
            </a:extLst>
          </p:cNvPr>
          <p:cNvSpPr txBox="1"/>
          <p:nvPr/>
        </p:nvSpPr>
        <p:spPr>
          <a:xfrm>
            <a:off x="10754102" y="6488668"/>
            <a:ext cx="1333507" cy="369332"/>
          </a:xfrm>
          <a:prstGeom prst="rect">
            <a:avLst/>
          </a:prstGeom>
          <a:noFill/>
        </p:spPr>
        <p:txBody>
          <a:bodyPr wrap="none" rtlCol="0">
            <a:spAutoFit/>
          </a:bodyPr>
          <a:lstStyle/>
          <a:p>
            <a:r>
              <a:rPr lang="en-CA" dirty="0"/>
              <a:t>Continued…</a:t>
            </a:r>
            <a:endParaRPr lang="en-US" dirty="0"/>
          </a:p>
        </p:txBody>
      </p:sp>
    </p:spTree>
    <p:extLst>
      <p:ext uri="{BB962C8B-B14F-4D97-AF65-F5344CB8AC3E}">
        <p14:creationId xmlns:p14="http://schemas.microsoft.com/office/powerpoint/2010/main" val="17946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B1612A2-0BA0-47F0-9E8C-5F75044172A1}"/>
              </a:ext>
            </a:extLst>
          </p:cNvPr>
          <p:cNvSpPr/>
          <p:nvPr/>
        </p:nvSpPr>
        <p:spPr>
          <a:xfrm>
            <a:off x="120396" y="1394588"/>
            <a:ext cx="8456676" cy="1200329"/>
          </a:xfrm>
          <a:prstGeom prst="rect">
            <a:avLst/>
          </a:prstGeom>
        </p:spPr>
        <p:txBody>
          <a:bodyPr wrap="square">
            <a:spAutoFit/>
          </a:bodyPr>
          <a:lstStyle/>
          <a:p>
            <a:pPr marL="342900" indent="-342900">
              <a:buFont typeface="Arial" panose="020B0604020202020204" pitchFamily="34" charset="0"/>
              <a:buChar char="•"/>
            </a:pPr>
            <a:r>
              <a:rPr lang="en-CA" sz="2400" b="1" dirty="0">
                <a:solidFill>
                  <a:srgbClr val="000000"/>
                </a:solidFill>
                <a:latin typeface="Tw Cen MT" panose="020B0602020104020603" pitchFamily="34" charset="0"/>
              </a:rPr>
              <a:t>LinkedIn</a:t>
            </a:r>
            <a:r>
              <a:rPr lang="en-CA" sz="2400" dirty="0">
                <a:solidFill>
                  <a:srgbClr val="000000"/>
                </a:solidFill>
                <a:latin typeface="Tw Cen MT" panose="020B0602020104020603" pitchFamily="34" charset="0"/>
              </a:rPr>
              <a:t>: is a great way to connect with other businesses and professionals, also to find employees. It is perfect for a business that sells to other businesses, for small businesses and niches. </a:t>
            </a:r>
            <a:endParaRPr lang="en-US" sz="2400" dirty="0"/>
          </a:p>
        </p:txBody>
      </p:sp>
      <p:sp>
        <p:nvSpPr>
          <p:cNvPr id="4" name="Rectangle 3">
            <a:extLst>
              <a:ext uri="{FF2B5EF4-FFF2-40B4-BE49-F238E27FC236}">
                <a16:creationId xmlns:a16="http://schemas.microsoft.com/office/drawing/2014/main" id="{414B3E28-384B-4232-9790-D16C5F8D8145}"/>
              </a:ext>
            </a:extLst>
          </p:cNvPr>
          <p:cNvSpPr/>
          <p:nvPr/>
        </p:nvSpPr>
        <p:spPr>
          <a:xfrm>
            <a:off x="120396" y="2720151"/>
            <a:ext cx="8346948" cy="2677656"/>
          </a:xfrm>
          <a:prstGeom prst="rect">
            <a:avLst/>
          </a:prstGeom>
        </p:spPr>
        <p:txBody>
          <a:bodyPr wrap="square">
            <a:spAutoFit/>
          </a:bodyPr>
          <a:lstStyle/>
          <a:p>
            <a:pPr marL="342900" indent="-342900">
              <a:buFont typeface="Arial" panose="020B0604020202020204" pitchFamily="34" charset="0"/>
              <a:buChar char="•"/>
            </a:pPr>
            <a:r>
              <a:rPr lang="en-CA" sz="2400" b="1" dirty="0">
                <a:solidFill>
                  <a:srgbClr val="000000"/>
                </a:solidFill>
                <a:latin typeface="Tw Cen MT" panose="020B0602020104020603" pitchFamily="34" charset="0"/>
              </a:rPr>
              <a:t>YouTube</a:t>
            </a:r>
            <a:r>
              <a:rPr lang="en-CA" sz="2400" dirty="0">
                <a:solidFill>
                  <a:srgbClr val="000000"/>
                </a:solidFill>
                <a:latin typeface="Tw Cen MT" panose="020B0602020104020603" pitchFamily="34" charset="0"/>
              </a:rPr>
              <a:t>: is even bigger than Gmail, and nearly as big as Facebook, is the perfect platform to create fun and engaging videos showcasing your products.  Using your own YouTube </a:t>
            </a:r>
            <a:r>
              <a:rPr lang="en-CA" sz="2400" dirty="0">
                <a:solidFill>
                  <a:srgbClr val="000000"/>
                </a:solidFill>
                <a:latin typeface="Tw Cen MT" panose="020B0602020104020603" pitchFamily="34" charset="0"/>
                <a:hlinkClick r:id="rId2" action="ppaction://hlinksldjump" tooltip="All means of advertising are called channels, and social media are very popular forms of channels for the small entrepreneur on the internet. This is because of the ease of being able to set up your own promotional site within Facebook, Instagram, Youtube,"/>
              </a:rPr>
              <a:t>channel</a:t>
            </a:r>
            <a:r>
              <a:rPr lang="en-CA" sz="2400" dirty="0">
                <a:solidFill>
                  <a:srgbClr val="000000"/>
                </a:solidFill>
                <a:latin typeface="Tw Cen MT" panose="020B0602020104020603" pitchFamily="34" charset="0"/>
              </a:rPr>
              <a:t>, you can share your video on your social media, your website and in emails to bring new customers to your business.  The younger visitors tend to spend more time on the site. </a:t>
            </a:r>
            <a:endParaRPr lang="en-US" sz="2400" dirty="0"/>
          </a:p>
        </p:txBody>
      </p:sp>
      <p:sp>
        <p:nvSpPr>
          <p:cNvPr id="5" name="Rectangle 4">
            <a:extLst>
              <a:ext uri="{FF2B5EF4-FFF2-40B4-BE49-F238E27FC236}">
                <a16:creationId xmlns:a16="http://schemas.microsoft.com/office/drawing/2014/main" id="{C39A5EBF-4AE1-40BF-8833-31691E73B4A5}"/>
              </a:ext>
            </a:extLst>
          </p:cNvPr>
          <p:cNvSpPr/>
          <p:nvPr/>
        </p:nvSpPr>
        <p:spPr>
          <a:xfrm>
            <a:off x="230124" y="5288340"/>
            <a:ext cx="10239756" cy="1569660"/>
          </a:xfrm>
          <a:prstGeom prst="rect">
            <a:avLst/>
          </a:prstGeom>
        </p:spPr>
        <p:txBody>
          <a:bodyPr wrap="square">
            <a:spAutoFit/>
          </a:bodyPr>
          <a:lstStyle/>
          <a:p>
            <a:pPr marL="342900" indent="-342900">
              <a:buFont typeface="Arial" panose="020B0604020202020204" pitchFamily="34" charset="0"/>
              <a:buChar char="•"/>
            </a:pPr>
            <a:r>
              <a:rPr lang="en-CA" sz="2400" b="1" dirty="0">
                <a:solidFill>
                  <a:srgbClr val="000000"/>
                </a:solidFill>
                <a:latin typeface="Tw Cen MT" panose="020B0602020104020603" pitchFamily="34" charset="0"/>
              </a:rPr>
              <a:t>Pinterest</a:t>
            </a:r>
            <a:r>
              <a:rPr lang="en-CA" sz="2400" dirty="0">
                <a:solidFill>
                  <a:srgbClr val="000000"/>
                </a:solidFill>
                <a:latin typeface="Tw Cen MT" panose="020B0602020104020603" pitchFamily="34" charset="0"/>
              </a:rPr>
              <a:t>: allows users to share images or videos and to share mood</a:t>
            </a:r>
            <a:r>
              <a:rPr lang="en-CA" sz="2400" dirty="0">
                <a:solidFill>
                  <a:srgbClr val="000000"/>
                </a:solidFill>
                <a:latin typeface="Times New Roman" panose="02020603050405020304" pitchFamily="18" charset="0"/>
              </a:rPr>
              <a:t> </a:t>
            </a:r>
            <a:r>
              <a:rPr lang="en-CA" sz="2400" dirty="0">
                <a:solidFill>
                  <a:srgbClr val="000000"/>
                </a:solidFill>
                <a:latin typeface="Tw Cen MT" panose="020B0602020104020603" pitchFamily="34" charset="0"/>
              </a:rPr>
              <a:t>boards/inspirations. Like any social media platform, it can also be linked back to websites, which is why it is considering great tools for driving traffic and sales. </a:t>
            </a:r>
            <a:r>
              <a:rPr lang="en-CA" sz="2400" dirty="0">
                <a:latin typeface="Tw Cen MT" panose="020B0602020104020603" pitchFamily="34" charset="0"/>
                <a:hlinkClick r:id="rId3"/>
              </a:rPr>
              <a:t>81% of Pinterest user</a:t>
            </a:r>
            <a:r>
              <a:rPr lang="en-CA" sz="2400" dirty="0">
                <a:solidFill>
                  <a:srgbClr val="000000"/>
                </a:solidFill>
                <a:latin typeface="Tw Cen MT" panose="020B0602020104020603" pitchFamily="34" charset="0"/>
              </a:rPr>
              <a:t>s are women below 40. </a:t>
            </a:r>
            <a:endParaRPr lang="en-US" sz="2400" dirty="0"/>
          </a:p>
        </p:txBody>
      </p:sp>
      <p:pic>
        <p:nvPicPr>
          <p:cNvPr id="7" name="Picture 6">
            <a:extLst>
              <a:ext uri="{FF2B5EF4-FFF2-40B4-BE49-F238E27FC236}">
                <a16:creationId xmlns:a16="http://schemas.microsoft.com/office/drawing/2014/main" id="{B809E068-7BAE-4B6E-B183-FADC7F53B18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40951" y="1102651"/>
            <a:ext cx="3730653" cy="3723192"/>
          </a:xfrm>
          <a:prstGeom prst="rect">
            <a:avLst/>
          </a:prstGeom>
          <a:ln w="38100" cap="sq">
            <a:solidFill>
              <a:srgbClr val="000000"/>
            </a:solidFill>
            <a:prstDash val="solid"/>
            <a:miter lim="800000"/>
          </a:ln>
          <a:effectLst>
            <a:outerShdw blurRad="50800" dist="38100" dir="2700000" algn="tl" rotWithShape="0">
              <a:srgbClr val="000000">
                <a:alpha val="43000"/>
              </a:srgbClr>
            </a:outerShdw>
            <a:reflection blurRad="6350" stA="50000" endA="300" endPos="55000" dir="5400000" sy="-100000" algn="bl" rotWithShape="0"/>
          </a:effectLst>
        </p:spPr>
      </p:pic>
      <p:sp>
        <p:nvSpPr>
          <p:cNvPr id="6" name="Title 1">
            <a:extLst>
              <a:ext uri="{FF2B5EF4-FFF2-40B4-BE49-F238E27FC236}">
                <a16:creationId xmlns:a16="http://schemas.microsoft.com/office/drawing/2014/main" id="{379B70CE-20A6-4381-A826-3D1C181780F8}"/>
              </a:ext>
            </a:extLst>
          </p:cNvPr>
          <p:cNvSpPr>
            <a:spLocks noGrp="1"/>
          </p:cNvSpPr>
          <p:nvPr>
            <p:ph type="title"/>
          </p:nvPr>
        </p:nvSpPr>
        <p:spPr>
          <a:xfrm>
            <a:off x="1330452" y="69025"/>
            <a:ext cx="9531096" cy="1325563"/>
          </a:xfrm>
        </p:spPr>
        <p:txBody>
          <a:bodyPr>
            <a:noAutofit/>
          </a:bodyPr>
          <a:lstStyle/>
          <a:p>
            <a:pPr algn="ctr"/>
            <a:r>
              <a:rPr lang="en-CA" sz="5400" b="1" dirty="0">
                <a:latin typeface="Arial" panose="020B0604020202020204" pitchFamily="34" charset="0"/>
                <a:cs typeface="Arial" panose="020B0604020202020204" pitchFamily="34" charset="0"/>
              </a:rPr>
              <a:t>What Are The Most Used Social Media?</a:t>
            </a:r>
            <a:r>
              <a:rPr lang="en-CA" sz="5400" dirty="0">
                <a:latin typeface="Arial" panose="020B0604020202020204" pitchFamily="34" charset="0"/>
                <a:cs typeface="Arial" panose="020B0604020202020204" pitchFamily="34" charset="0"/>
              </a:rPr>
              <a:t> </a:t>
            </a:r>
            <a:endParaRPr lang="en-US"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7793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600D5-135C-482D-A655-60D4A856662F}"/>
              </a:ext>
            </a:extLst>
          </p:cNvPr>
          <p:cNvSpPr>
            <a:spLocks noGrp="1"/>
          </p:cNvSpPr>
          <p:nvPr>
            <p:ph type="title"/>
          </p:nvPr>
        </p:nvSpPr>
        <p:spPr/>
        <p:txBody>
          <a:bodyPr>
            <a:noAutofit/>
          </a:bodyPr>
          <a:lstStyle/>
          <a:p>
            <a:pPr algn="ctr"/>
            <a:r>
              <a:rPr lang="en-CA" sz="6000" b="1" dirty="0">
                <a:latin typeface="Arial" panose="020B0604020202020204" pitchFamily="34" charset="0"/>
                <a:cs typeface="Arial" panose="020B0604020202020204" pitchFamily="34" charset="0"/>
              </a:rPr>
              <a:t>How To Use Social Media For Your Business </a:t>
            </a:r>
            <a:endParaRPr lang="en-US" sz="60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65B88E7D-8969-4DC8-A90A-2A1C7BAC4DD9}"/>
              </a:ext>
            </a:extLst>
          </p:cNvPr>
          <p:cNvSpPr/>
          <p:nvPr/>
        </p:nvSpPr>
        <p:spPr>
          <a:xfrm>
            <a:off x="0" y="2139012"/>
            <a:ext cx="9040368" cy="1569660"/>
          </a:xfrm>
          <a:prstGeom prst="rect">
            <a:avLst/>
          </a:prstGeom>
        </p:spPr>
        <p:txBody>
          <a:bodyPr wrap="square">
            <a:spAutoFit/>
          </a:bodyPr>
          <a:lstStyle/>
          <a:p>
            <a:pPr marL="342900" indent="-342900">
              <a:buFont typeface="Arial" panose="020B0604020202020204" pitchFamily="34" charset="0"/>
              <a:buChar char="•"/>
            </a:pPr>
            <a:r>
              <a:rPr lang="en-CA" sz="2400" dirty="0">
                <a:solidFill>
                  <a:srgbClr val="000000"/>
                </a:solidFill>
                <a:latin typeface="Tw Cen MT" panose="020B0602020104020603" pitchFamily="34" charset="0"/>
              </a:rPr>
              <a:t>To create a Facebook page for business and on many other social media platforms</a:t>
            </a:r>
            <a:r>
              <a:rPr lang="en-CA" sz="2400" dirty="0">
                <a:solidFill>
                  <a:srgbClr val="000000"/>
                </a:solidFill>
                <a:latin typeface="Times New Roman" panose="02020603050405020304" pitchFamily="18" charset="0"/>
              </a:rPr>
              <a:t>,</a:t>
            </a:r>
            <a:r>
              <a:rPr lang="en-CA" sz="2400" dirty="0">
                <a:solidFill>
                  <a:srgbClr val="000000"/>
                </a:solidFill>
                <a:latin typeface="Tw Cen MT" panose="020B0602020104020603" pitchFamily="34" charset="0"/>
              </a:rPr>
              <a:t> you must have a personal profile and follow on-screen instructions. Make sure to include your business name, address, phone number and website address.</a:t>
            </a:r>
            <a:endParaRPr lang="en-US" sz="2400" dirty="0"/>
          </a:p>
        </p:txBody>
      </p:sp>
      <p:sp>
        <p:nvSpPr>
          <p:cNvPr id="4" name="Rectangle 3">
            <a:extLst>
              <a:ext uri="{FF2B5EF4-FFF2-40B4-BE49-F238E27FC236}">
                <a16:creationId xmlns:a16="http://schemas.microsoft.com/office/drawing/2014/main" id="{C32C2E30-4E2A-418E-A1CC-9AD628C0599B}"/>
              </a:ext>
            </a:extLst>
          </p:cNvPr>
          <p:cNvSpPr/>
          <p:nvPr/>
        </p:nvSpPr>
        <p:spPr>
          <a:xfrm>
            <a:off x="4184904" y="3708672"/>
            <a:ext cx="8007096" cy="1938992"/>
          </a:xfrm>
          <a:prstGeom prst="rect">
            <a:avLst/>
          </a:prstGeom>
        </p:spPr>
        <p:txBody>
          <a:bodyPr wrap="square">
            <a:spAutoFit/>
          </a:bodyPr>
          <a:lstStyle/>
          <a:p>
            <a:pPr marL="342900" indent="-342900">
              <a:buFont typeface="Arial" panose="020B0604020202020204" pitchFamily="34" charset="0"/>
              <a:buChar char="•"/>
            </a:pPr>
            <a:r>
              <a:rPr lang="en-CA" sz="2400" dirty="0">
                <a:solidFill>
                  <a:srgbClr val="000000"/>
                </a:solidFill>
                <a:latin typeface="Tw Cen MT" panose="020B0602020104020603" pitchFamily="34" charset="0"/>
              </a:rPr>
              <a:t>Following or be a member of specific Facebook groups and communities will keep you informed of the latest news. As a group member, you can interact and even buy and sell to the other members</a:t>
            </a:r>
            <a:r>
              <a:rPr lang="en-CA" sz="2400" dirty="0">
                <a:solidFill>
                  <a:srgbClr val="000000"/>
                </a:solidFill>
                <a:latin typeface="Arial" panose="020B0604020202020204" pitchFamily="34" charset="0"/>
              </a:rPr>
              <a:t>.</a:t>
            </a:r>
            <a:r>
              <a:rPr lang="en-CA" sz="2400" dirty="0">
                <a:solidFill>
                  <a:srgbClr val="000000"/>
                </a:solidFill>
                <a:latin typeface="Tw Cen MT" panose="020B0602020104020603" pitchFamily="34" charset="0"/>
              </a:rPr>
              <a:t> Think of all the dedicated groups around your industry but also the local specific ones. </a:t>
            </a:r>
            <a:endParaRPr lang="en-US" sz="2400" dirty="0"/>
          </a:p>
        </p:txBody>
      </p:sp>
      <p:pic>
        <p:nvPicPr>
          <p:cNvPr id="6" name="Picture 5">
            <a:extLst>
              <a:ext uri="{FF2B5EF4-FFF2-40B4-BE49-F238E27FC236}">
                <a16:creationId xmlns:a16="http://schemas.microsoft.com/office/drawing/2014/main" id="{2430ED19-E52B-405E-85A0-22C59ACF2B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507" y="4047300"/>
            <a:ext cx="4304307" cy="2462064"/>
          </a:xfrm>
          <a:prstGeom prst="snip2DiagRect">
            <a:avLst/>
          </a:prstGeom>
          <a:solidFill>
            <a:srgbClr val="FFFFFF">
              <a:shade val="85000"/>
            </a:srgbClr>
          </a:solidFill>
          <a:ln w="12700" cap="sq">
            <a:solidFill>
              <a:schemeClr val="tx1"/>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3168534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600D5-135C-482D-A655-60D4A856662F}"/>
              </a:ext>
            </a:extLst>
          </p:cNvPr>
          <p:cNvSpPr>
            <a:spLocks noGrp="1"/>
          </p:cNvSpPr>
          <p:nvPr>
            <p:ph type="title"/>
          </p:nvPr>
        </p:nvSpPr>
        <p:spPr/>
        <p:txBody>
          <a:bodyPr>
            <a:noAutofit/>
          </a:bodyPr>
          <a:lstStyle/>
          <a:p>
            <a:pPr algn="ctr"/>
            <a:r>
              <a:rPr lang="en-CA" sz="6600" b="1" dirty="0">
                <a:latin typeface="Arial" panose="020B0604020202020204" pitchFamily="34" charset="0"/>
                <a:cs typeface="Arial" panose="020B0604020202020204" pitchFamily="34" charset="0"/>
              </a:rPr>
              <a:t>Benefits Of Using Social Media</a:t>
            </a:r>
            <a:r>
              <a:rPr lang="en-CA" sz="6600" dirty="0">
                <a:latin typeface="Arial" panose="020B0604020202020204" pitchFamily="34" charset="0"/>
                <a:cs typeface="Arial" panose="020B0604020202020204" pitchFamily="34" charset="0"/>
              </a:rPr>
              <a:t> </a:t>
            </a:r>
            <a:endParaRPr lang="en-US" sz="6600" dirty="0">
              <a:latin typeface="Arial" panose="020B0604020202020204" pitchFamily="34" charset="0"/>
              <a:cs typeface="Arial" panose="020B0604020202020204" pitchFamily="34" charset="0"/>
            </a:endParaRPr>
          </a:p>
        </p:txBody>
      </p:sp>
      <p:graphicFrame>
        <p:nvGraphicFramePr>
          <p:cNvPr id="3" name="Table 3">
            <a:extLst>
              <a:ext uri="{FF2B5EF4-FFF2-40B4-BE49-F238E27FC236}">
                <a16:creationId xmlns:a16="http://schemas.microsoft.com/office/drawing/2014/main" id="{BDF9A851-348E-4A43-B2E7-B0361BD7DF62}"/>
              </a:ext>
            </a:extLst>
          </p:cNvPr>
          <p:cNvGraphicFramePr>
            <a:graphicFrameLocks noGrp="1"/>
          </p:cNvGraphicFramePr>
          <p:nvPr>
            <p:extLst>
              <p:ext uri="{D42A27DB-BD31-4B8C-83A1-F6EECF244321}">
                <p14:modId xmlns:p14="http://schemas.microsoft.com/office/powerpoint/2010/main" val="3562280377"/>
              </p:ext>
            </p:extLst>
          </p:nvPr>
        </p:nvGraphicFramePr>
        <p:xfrm>
          <a:off x="1027176" y="2255012"/>
          <a:ext cx="10326624" cy="4109211"/>
        </p:xfrm>
        <a:graphic>
          <a:graphicData uri="http://schemas.openxmlformats.org/drawingml/2006/table">
            <a:tbl>
              <a:tblPr firstRow="1" bandRow="1">
                <a:tableStyleId>{21E4AEA4-8DFA-4A89-87EB-49C32662AFE0}</a:tableStyleId>
              </a:tblPr>
              <a:tblGrid>
                <a:gridCol w="10326624">
                  <a:extLst>
                    <a:ext uri="{9D8B030D-6E8A-4147-A177-3AD203B41FA5}">
                      <a16:colId xmlns:a16="http://schemas.microsoft.com/office/drawing/2014/main" val="434373157"/>
                    </a:ext>
                  </a:extLst>
                </a:gridCol>
              </a:tblGrid>
              <a:tr h="774715">
                <a:tc>
                  <a:txBody>
                    <a:bodyPr/>
                    <a:lstStyle/>
                    <a:p>
                      <a:r>
                        <a:rPr lang="en-CA" sz="1800" b="0" kern="1200" dirty="0">
                          <a:solidFill>
                            <a:schemeClr val="tx1"/>
                          </a:solidFill>
                          <a:effectLst/>
                        </a:rPr>
                        <a:t>1. </a:t>
                      </a:r>
                      <a:r>
                        <a:rPr lang="en-CA" sz="1800" b="1" u="sng" kern="1200" dirty="0">
                          <a:solidFill>
                            <a:schemeClr val="tx1"/>
                          </a:solidFill>
                          <a:effectLst/>
                        </a:rPr>
                        <a:t>Increase brand awareness</a:t>
                      </a:r>
                      <a:r>
                        <a:rPr lang="en-CA" sz="1800" b="0" kern="1200" dirty="0">
                          <a:solidFill>
                            <a:schemeClr val="tx1"/>
                          </a:solidFill>
                          <a:effectLst/>
                        </a:rPr>
                        <a:t>: people can learn more about your products/services. </a:t>
                      </a:r>
                      <a:endParaRPr lang="en-US" b="0" dirty="0">
                        <a:solidFill>
                          <a:schemeClr val="tx1"/>
                        </a:solidFill>
                      </a:endParaRPr>
                    </a:p>
                  </a:txBody>
                  <a:tcPr/>
                </a:tc>
                <a:extLst>
                  <a:ext uri="{0D108BD9-81ED-4DB2-BD59-A6C34878D82A}">
                    <a16:rowId xmlns:a16="http://schemas.microsoft.com/office/drawing/2014/main" val="2552241801"/>
                  </a:ext>
                </a:extLst>
              </a:tr>
              <a:tr h="1010351">
                <a:tc>
                  <a:txBody>
                    <a:bodyPr/>
                    <a:lstStyle/>
                    <a:p>
                      <a:r>
                        <a:rPr lang="en-CA" sz="1800" kern="1200" dirty="0">
                          <a:effectLst/>
                        </a:rPr>
                        <a:t>2. </a:t>
                      </a:r>
                      <a:r>
                        <a:rPr lang="en-CA" sz="1800" b="1" u="sng" kern="1200" dirty="0">
                          <a:effectLst/>
                        </a:rPr>
                        <a:t>Create a real human connection</a:t>
                      </a:r>
                      <a:r>
                        <a:rPr lang="en-CA" sz="1800" kern="1200" dirty="0">
                          <a:effectLst/>
                        </a:rPr>
                        <a:t>: you could show the human side of your brand and brand values. You can also show how your brand is looking out for the best interests of customers and employees. Social media allows you to reach your customers on a more personal level.</a:t>
                      </a:r>
                      <a:endParaRPr lang="en-US" dirty="0"/>
                    </a:p>
                  </a:txBody>
                  <a:tcPr/>
                </a:tc>
                <a:extLst>
                  <a:ext uri="{0D108BD9-81ED-4DB2-BD59-A6C34878D82A}">
                    <a16:rowId xmlns:a16="http://schemas.microsoft.com/office/drawing/2014/main" val="2873764352"/>
                  </a:ext>
                </a:extLst>
              </a:tr>
              <a:tr h="774715">
                <a:tc>
                  <a:txBody>
                    <a:bodyPr/>
                    <a:lstStyle/>
                    <a:p>
                      <a:r>
                        <a:rPr lang="en-CA" sz="1800" kern="1200" dirty="0">
                          <a:effectLst/>
                        </a:rPr>
                        <a:t>3. </a:t>
                      </a:r>
                      <a:r>
                        <a:rPr lang="en-CA" sz="1800" b="1" u="sng" kern="1200" dirty="0">
                          <a:effectLst/>
                        </a:rPr>
                        <a:t>Increase website traffic</a:t>
                      </a:r>
                      <a:r>
                        <a:rPr lang="en-CA" sz="1800" kern="1200" dirty="0">
                          <a:effectLst/>
                        </a:rPr>
                        <a:t>: when you share content through your social channels you can drive traffic to your website.  </a:t>
                      </a:r>
                      <a:endParaRPr lang="en-US" dirty="0"/>
                    </a:p>
                  </a:txBody>
                  <a:tcPr/>
                </a:tc>
                <a:extLst>
                  <a:ext uri="{0D108BD9-81ED-4DB2-BD59-A6C34878D82A}">
                    <a16:rowId xmlns:a16="http://schemas.microsoft.com/office/drawing/2014/main" val="266915368"/>
                  </a:ext>
                </a:extLst>
              </a:tr>
              <a:tr h="774715">
                <a:tc>
                  <a:txBody>
                    <a:bodyPr/>
                    <a:lstStyle/>
                    <a:p>
                      <a:r>
                        <a:rPr lang="en-CA" sz="1800" kern="1200" dirty="0">
                          <a:effectLst/>
                        </a:rPr>
                        <a:t>4. </a:t>
                      </a:r>
                      <a:r>
                        <a:rPr lang="en-CA" sz="1800" b="1" u="sng" kern="1200" dirty="0">
                          <a:effectLst/>
                        </a:rPr>
                        <a:t>Generate leads</a:t>
                      </a:r>
                      <a:r>
                        <a:rPr lang="en-CA" sz="1800" kern="1200" dirty="0">
                          <a:effectLst/>
                        </a:rPr>
                        <a:t>: when people start liking, commenting or sharing your social posts you can reach new audiences, potential customers for your products or business.</a:t>
                      </a:r>
                      <a:endParaRPr lang="en-US" dirty="0"/>
                    </a:p>
                  </a:txBody>
                  <a:tcPr/>
                </a:tc>
                <a:extLst>
                  <a:ext uri="{0D108BD9-81ED-4DB2-BD59-A6C34878D82A}">
                    <a16:rowId xmlns:a16="http://schemas.microsoft.com/office/drawing/2014/main" val="1509856530"/>
                  </a:ext>
                </a:extLst>
              </a:tr>
              <a:tr h="774715">
                <a:tc>
                  <a:txBody>
                    <a:bodyPr/>
                    <a:lstStyle/>
                    <a:p>
                      <a:r>
                        <a:rPr lang="en-CA" sz="1800" kern="1200" dirty="0">
                          <a:effectLst/>
                        </a:rPr>
                        <a:t>5. </a:t>
                      </a:r>
                      <a:r>
                        <a:rPr lang="en-CA" sz="1800" b="1" u="sng" kern="1200" dirty="0">
                          <a:effectLst/>
                        </a:rPr>
                        <a:t>Boost sales</a:t>
                      </a:r>
                      <a:r>
                        <a:rPr lang="en-CA" sz="1800" kern="1200" dirty="0">
                          <a:effectLst/>
                        </a:rPr>
                        <a:t>: your social accounts can help you to sell your products.  </a:t>
                      </a:r>
                      <a:endParaRPr lang="en-US" dirty="0"/>
                    </a:p>
                  </a:txBody>
                  <a:tcPr/>
                </a:tc>
                <a:extLst>
                  <a:ext uri="{0D108BD9-81ED-4DB2-BD59-A6C34878D82A}">
                    <a16:rowId xmlns:a16="http://schemas.microsoft.com/office/drawing/2014/main" val="883374303"/>
                  </a:ext>
                </a:extLst>
              </a:tr>
            </a:tbl>
          </a:graphicData>
        </a:graphic>
      </p:graphicFrame>
    </p:spTree>
    <p:extLst>
      <p:ext uri="{BB962C8B-B14F-4D97-AF65-F5344CB8AC3E}">
        <p14:creationId xmlns:p14="http://schemas.microsoft.com/office/powerpoint/2010/main" val="35453427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600D5-135C-482D-A655-60D4A856662F}"/>
              </a:ext>
            </a:extLst>
          </p:cNvPr>
          <p:cNvSpPr>
            <a:spLocks noGrp="1"/>
          </p:cNvSpPr>
          <p:nvPr>
            <p:ph type="title"/>
          </p:nvPr>
        </p:nvSpPr>
        <p:spPr/>
        <p:txBody>
          <a:bodyPr>
            <a:noAutofit/>
          </a:bodyPr>
          <a:lstStyle/>
          <a:p>
            <a:pPr algn="ctr"/>
            <a:r>
              <a:rPr lang="en-CA" sz="6600" b="1" dirty="0">
                <a:latin typeface="Arial" panose="020B0604020202020204" pitchFamily="34" charset="0"/>
                <a:cs typeface="Arial" panose="020B0604020202020204" pitchFamily="34" charset="0"/>
              </a:rPr>
              <a:t>What Is The Most Used </a:t>
            </a:r>
            <a:br>
              <a:rPr lang="en-CA" sz="6600" b="1" dirty="0">
                <a:latin typeface="Arial" panose="020B0604020202020204" pitchFamily="34" charset="0"/>
                <a:cs typeface="Arial" panose="020B0604020202020204" pitchFamily="34" charset="0"/>
              </a:rPr>
            </a:br>
            <a:r>
              <a:rPr lang="en-CA" sz="6600" b="1" dirty="0">
                <a:latin typeface="Arial" panose="020B0604020202020204" pitchFamily="34" charset="0"/>
                <a:cs typeface="Arial" panose="020B0604020202020204" pitchFamily="34" charset="0"/>
              </a:rPr>
              <a:t>E-commerce Platform? </a:t>
            </a:r>
            <a:endParaRPr lang="en-US" sz="66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8007981-D949-4F55-8D96-6424BC6AB257}"/>
              </a:ext>
            </a:extLst>
          </p:cNvPr>
          <p:cNvSpPr/>
          <p:nvPr/>
        </p:nvSpPr>
        <p:spPr>
          <a:xfrm>
            <a:off x="487680" y="2044659"/>
            <a:ext cx="10866120" cy="1938992"/>
          </a:xfrm>
          <a:prstGeom prst="rect">
            <a:avLst/>
          </a:prstGeom>
        </p:spPr>
        <p:txBody>
          <a:bodyPr wrap="square">
            <a:spAutoFit/>
          </a:bodyPr>
          <a:lstStyle/>
          <a:p>
            <a:r>
              <a:rPr lang="en-CA" sz="2400" b="1" dirty="0">
                <a:latin typeface="Tw Cen MT" panose="020B0602020104020603" pitchFamily="34" charset="0"/>
              </a:rPr>
              <a:t>Etsy:</a:t>
            </a:r>
            <a:r>
              <a:rPr lang="en-CA" sz="2400" dirty="0">
                <a:latin typeface="Arial" panose="020B0604020202020204" pitchFamily="34" charset="0"/>
              </a:rPr>
              <a:t> </a:t>
            </a:r>
            <a:r>
              <a:rPr lang="en-CA" sz="2400" dirty="0">
                <a:latin typeface="Tw Cen MT" panose="020B0602020104020603" pitchFamily="34" charset="0"/>
              </a:rPr>
              <a:t>Etsy.com corners the market when it comes to handmade goods and arts and crafts, as well as vintage items. Instead of having your own </a:t>
            </a:r>
            <a:r>
              <a:rPr lang="en-CA" sz="2400" dirty="0">
                <a:latin typeface="Tw Cen MT" panose="020B0602020104020603" pitchFamily="34" charset="0"/>
                <a:hlinkClick r:id="rId2" action="ppaction://hlinksldjump" tooltip="This is a short form for electronic commerce. E-commerce sites are virtual stores on-line which allow you to purchase goods and services in much the same way you would in a physical store."/>
              </a:rPr>
              <a:t>e-commerce</a:t>
            </a:r>
            <a:r>
              <a:rPr lang="en-CA" sz="2400" dirty="0">
                <a:latin typeface="Tw Cen MT" panose="020B0602020104020603" pitchFamily="34" charset="0"/>
              </a:rPr>
              <a:t> website</a:t>
            </a:r>
            <a:r>
              <a:rPr lang="en-CA" sz="2400" dirty="0">
                <a:latin typeface="Arial" panose="020B0604020202020204" pitchFamily="34" charset="0"/>
              </a:rPr>
              <a:t>, </a:t>
            </a:r>
            <a:r>
              <a:rPr lang="en-CA" sz="2400" dirty="0">
                <a:latin typeface="Tw Cen MT" panose="020B0602020104020603" pitchFamily="34" charset="0"/>
              </a:rPr>
              <a:t>it costs $0.20 USD to publish per products in a listing. A listing lasts for four months or until the item is sold. Once an item sells, there is a 5% transaction fee on the sale price including the shipping price you set</a:t>
            </a:r>
            <a:r>
              <a:rPr lang="en-CA" sz="2400" dirty="0">
                <a:latin typeface="Arial" panose="020B0604020202020204" pitchFamily="34" charset="0"/>
              </a:rPr>
              <a:t>. </a:t>
            </a:r>
            <a:endParaRPr lang="en-US" sz="2400" dirty="0"/>
          </a:p>
        </p:txBody>
      </p:sp>
      <p:pic>
        <p:nvPicPr>
          <p:cNvPr id="5" name="Picture 4">
            <a:extLst>
              <a:ext uri="{FF2B5EF4-FFF2-40B4-BE49-F238E27FC236}">
                <a16:creationId xmlns:a16="http://schemas.microsoft.com/office/drawing/2014/main" id="{6461777C-EB83-46C7-B313-66740D29BDB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49496" y="3645408"/>
            <a:ext cx="3148584" cy="3148584"/>
          </a:xfrm>
          <a:prstGeom prst="ellipse">
            <a:avLst/>
          </a:prstGeom>
          <a:ln w="3175" cap="rnd">
            <a:solidFill>
              <a:schemeClr val="tx1"/>
            </a:solidFill>
          </a:ln>
          <a:effectLst>
            <a:outerShdw blurRad="381000" dist="292100" dir="5400000" sx="-80000" sy="-18000" rotWithShape="0">
              <a:srgbClr val="000000">
                <a:alpha val="22000"/>
              </a:srgbClr>
            </a:outerShdw>
          </a:effectLst>
          <a:scene3d>
            <a:camera prst="perspectiveLeft"/>
            <a:lightRig rig="contrasting" dir="t">
              <a:rot lat="0" lon="0" rev="3000000"/>
            </a:lightRig>
          </a:scene3d>
          <a:sp3d contourW="7620">
            <a:bevelT w="95250" h="31750"/>
            <a:contourClr>
              <a:srgbClr val="333333"/>
            </a:contourClr>
          </a:sp3d>
        </p:spPr>
      </p:pic>
      <p:sp>
        <p:nvSpPr>
          <p:cNvPr id="4" name="TextBox 3">
            <a:extLst>
              <a:ext uri="{FF2B5EF4-FFF2-40B4-BE49-F238E27FC236}">
                <a16:creationId xmlns:a16="http://schemas.microsoft.com/office/drawing/2014/main" id="{102F4288-3335-4485-8AFE-B453607DCE48}"/>
              </a:ext>
            </a:extLst>
          </p:cNvPr>
          <p:cNvSpPr txBox="1"/>
          <p:nvPr/>
        </p:nvSpPr>
        <p:spPr>
          <a:xfrm>
            <a:off x="8610036" y="3747004"/>
            <a:ext cx="2743764" cy="3046988"/>
          </a:xfrm>
          <a:prstGeom prst="rect">
            <a:avLst/>
          </a:prstGeom>
          <a:noFill/>
        </p:spPr>
        <p:txBody>
          <a:bodyPr wrap="none" rtlCol="0">
            <a:spAutoFit/>
          </a:bodyPr>
          <a:lstStyle/>
          <a:p>
            <a:pPr algn="ctr"/>
            <a:r>
              <a:rPr lang="en-CA" sz="2400" b="1" dirty="0"/>
              <a:t>Alternatives to Etsy:</a:t>
            </a:r>
            <a:br>
              <a:rPr lang="en-CA" sz="2400" b="1" dirty="0"/>
            </a:br>
            <a:r>
              <a:rPr lang="en-CA" sz="2400" b="1" dirty="0"/>
              <a:t>- </a:t>
            </a:r>
            <a:r>
              <a:rPr lang="en-CA" sz="2400" dirty="0" err="1"/>
              <a:t>ArtFire</a:t>
            </a:r>
            <a:r>
              <a:rPr lang="en-CA" sz="2400" dirty="0"/>
              <a:t/>
            </a:r>
            <a:br>
              <a:rPr lang="en-CA" sz="2400" dirty="0"/>
            </a:br>
            <a:r>
              <a:rPr lang="en-CA" sz="2400" dirty="0"/>
              <a:t>-Amazon Handmade</a:t>
            </a:r>
            <a:br>
              <a:rPr lang="en-CA" sz="2400" dirty="0"/>
            </a:br>
            <a:r>
              <a:rPr lang="en-CA" sz="2400" dirty="0"/>
              <a:t>-Big Cartel</a:t>
            </a:r>
            <a:br>
              <a:rPr lang="en-CA" sz="2400" dirty="0"/>
            </a:br>
            <a:r>
              <a:rPr lang="en-CA" sz="2400" dirty="0"/>
              <a:t>-</a:t>
            </a:r>
            <a:r>
              <a:rPr lang="en-CA" sz="2400" dirty="0" err="1"/>
              <a:t>eCRATER</a:t>
            </a:r>
            <a:r>
              <a:rPr lang="en-CA" sz="2400" dirty="0"/>
              <a:t/>
            </a:r>
            <a:br>
              <a:rPr lang="en-CA" sz="2400" dirty="0"/>
            </a:br>
            <a:r>
              <a:rPr lang="en-CA" sz="2400" dirty="0"/>
              <a:t>-</a:t>
            </a:r>
            <a:r>
              <a:rPr lang="en-CA" sz="2400" dirty="0" err="1"/>
              <a:t>iCraftGifts</a:t>
            </a:r>
            <a:endParaRPr lang="en-CA" sz="2400" dirty="0"/>
          </a:p>
          <a:p>
            <a:pPr algn="ctr"/>
            <a:r>
              <a:rPr lang="en-CA" sz="2400" dirty="0"/>
              <a:t>-</a:t>
            </a:r>
            <a:r>
              <a:rPr lang="en-CA" sz="2400" dirty="0" err="1"/>
              <a:t>IndieMade</a:t>
            </a:r>
            <a:r>
              <a:rPr lang="en-CA" sz="2400" dirty="0"/>
              <a:t/>
            </a:r>
            <a:br>
              <a:rPr lang="en-CA" sz="2400" dirty="0"/>
            </a:br>
            <a:r>
              <a:rPr lang="en-CA" sz="2400" dirty="0"/>
              <a:t>-</a:t>
            </a:r>
            <a:r>
              <a:rPr lang="en-CA" sz="2400" dirty="0" err="1"/>
              <a:t>Misi</a:t>
            </a:r>
            <a:endParaRPr lang="en-US" sz="2400" dirty="0"/>
          </a:p>
        </p:txBody>
      </p:sp>
    </p:spTree>
    <p:extLst>
      <p:ext uri="{BB962C8B-B14F-4D97-AF65-F5344CB8AC3E}">
        <p14:creationId xmlns:p14="http://schemas.microsoft.com/office/powerpoint/2010/main" val="24847346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26ED4-B49C-4310-BCCB-5786C2564C2F}"/>
              </a:ext>
            </a:extLst>
          </p:cNvPr>
          <p:cNvSpPr>
            <a:spLocks noGrp="1"/>
          </p:cNvSpPr>
          <p:nvPr>
            <p:ph type="title"/>
          </p:nvPr>
        </p:nvSpPr>
        <p:spPr>
          <a:xfrm>
            <a:off x="838200" y="374269"/>
            <a:ext cx="10515600" cy="1325563"/>
          </a:xfrm>
        </p:spPr>
        <p:txBody>
          <a:bodyPr>
            <a:normAutofit/>
          </a:bodyPr>
          <a:lstStyle/>
          <a:p>
            <a:pPr algn="ctr"/>
            <a:r>
              <a:rPr lang="en-CA" sz="6600" b="1" dirty="0">
                <a:latin typeface="Arial" panose="020B0604020202020204" pitchFamily="34" charset="0"/>
                <a:cs typeface="Arial" panose="020B0604020202020204" pitchFamily="34" charset="0"/>
              </a:rPr>
              <a:t>Bonus </a:t>
            </a:r>
            <a:endParaRPr lang="en-US" sz="66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AFEA779F-F6BF-406D-B608-63611271DCE0}"/>
              </a:ext>
            </a:extLst>
          </p:cNvPr>
          <p:cNvSpPr/>
          <p:nvPr/>
        </p:nvSpPr>
        <p:spPr>
          <a:xfrm>
            <a:off x="1735836" y="1817191"/>
            <a:ext cx="8720328" cy="1200329"/>
          </a:xfrm>
          <a:prstGeom prst="rect">
            <a:avLst/>
          </a:prstGeom>
        </p:spPr>
        <p:txBody>
          <a:bodyPr wrap="square">
            <a:spAutoFit/>
          </a:bodyPr>
          <a:lstStyle/>
          <a:p>
            <a:pPr algn="ctr"/>
            <a:r>
              <a:rPr lang="en-CA" sz="2400" dirty="0">
                <a:solidFill>
                  <a:srgbClr val="000000"/>
                </a:solidFill>
                <a:latin typeface="Tw Cen MT" panose="020B0602020104020603" pitchFamily="34" charset="0"/>
              </a:rPr>
              <a:t>If you have a </a:t>
            </a:r>
            <a:r>
              <a:rPr lang="en-CA" sz="2400" dirty="0">
                <a:solidFill>
                  <a:srgbClr val="000000"/>
                </a:solidFill>
                <a:latin typeface="Tw Cen MT" panose="020B0602020104020603" pitchFamily="34" charset="0"/>
                <a:hlinkClick r:id="rId2" action="ppaction://hlinksldjump" tooltip="This is a term for a physical retail store which you might find in a shopping mall or on Main St. E-commerce is having a huge impact on conventional stores, forcing some major retail chains out of business. "/>
              </a:rPr>
              <a:t>brick-and-mortar</a:t>
            </a:r>
            <a:r>
              <a:rPr lang="en-CA" sz="2400" dirty="0">
                <a:solidFill>
                  <a:srgbClr val="000000"/>
                </a:solidFill>
                <a:latin typeface="Arial" panose="020B0604020202020204" pitchFamily="34" charset="0"/>
              </a:rPr>
              <a:t> </a:t>
            </a:r>
            <a:r>
              <a:rPr lang="en-CA" sz="2400" dirty="0">
                <a:solidFill>
                  <a:srgbClr val="000000"/>
                </a:solidFill>
                <a:latin typeface="Tw Cen MT" panose="020B0602020104020603" pitchFamily="34" charset="0"/>
              </a:rPr>
              <a:t>business, a store or an office where you meet clients, make sure to add it </a:t>
            </a:r>
            <a:r>
              <a:rPr lang="en-CA" sz="2400" i="1" dirty="0">
                <a:solidFill>
                  <a:srgbClr val="000000"/>
                </a:solidFill>
                <a:latin typeface="Tw Cen MT" panose="020B0602020104020603" pitchFamily="34" charset="0"/>
              </a:rPr>
              <a:t>Google My Business</a:t>
            </a:r>
            <a:r>
              <a:rPr lang="en-CA" sz="2400" dirty="0">
                <a:solidFill>
                  <a:srgbClr val="000000"/>
                </a:solidFill>
                <a:latin typeface="Tw Cen MT" panose="020B0602020104020603" pitchFamily="34" charset="0"/>
              </a:rPr>
              <a:t>. This will list you on </a:t>
            </a:r>
            <a:r>
              <a:rPr lang="en-CA" sz="2400" i="1" dirty="0">
                <a:solidFill>
                  <a:srgbClr val="000000"/>
                </a:solidFill>
                <a:latin typeface="Tw Cen MT" panose="020B0602020104020603" pitchFamily="34" charset="0"/>
              </a:rPr>
              <a:t>Google Maps</a:t>
            </a:r>
            <a:r>
              <a:rPr lang="en-CA" sz="2400" dirty="0">
                <a:solidFill>
                  <a:srgbClr val="000000"/>
                </a:solidFill>
                <a:latin typeface="Tw Cen MT" panose="020B0602020104020603" pitchFamily="34" charset="0"/>
              </a:rPr>
              <a:t> and other Google searches. </a:t>
            </a:r>
            <a:r>
              <a:rPr lang="en-CA" sz="2400" dirty="0">
                <a:solidFill>
                  <a:srgbClr val="000000"/>
                </a:solidFill>
                <a:latin typeface="Arial" panose="020B0604020202020204" pitchFamily="34" charset="0"/>
              </a:rPr>
              <a:t> </a:t>
            </a:r>
            <a:r>
              <a:rPr lang="en-CA" dirty="0">
                <a:solidFill>
                  <a:srgbClr val="000000"/>
                </a:solidFill>
                <a:latin typeface="Arial" panose="020B0604020202020204" pitchFamily="34" charset="0"/>
              </a:rPr>
              <a:t> </a:t>
            </a:r>
            <a:endParaRPr lang="en-US" dirty="0"/>
          </a:p>
        </p:txBody>
      </p:sp>
      <p:pic>
        <p:nvPicPr>
          <p:cNvPr id="5" name="Picture 4">
            <a:extLst>
              <a:ext uri="{FF2B5EF4-FFF2-40B4-BE49-F238E27FC236}">
                <a16:creationId xmlns:a16="http://schemas.microsoft.com/office/drawing/2014/main" id="{B0AA55DD-C1DD-4AD7-AD4C-378504549E3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58341" y="3209544"/>
            <a:ext cx="3675318" cy="3186501"/>
          </a:xfrm>
          <a:prstGeom prst="round2DiagRect">
            <a:avLst>
              <a:gd name="adj1" fmla="val 16667"/>
              <a:gd name="adj2" fmla="val 0"/>
            </a:avLst>
          </a:prstGeom>
          <a:ln w="88900" cap="sq">
            <a:solidFill>
              <a:schemeClr val="tx1"/>
            </a:solidFill>
            <a:miter lim="800000"/>
          </a:ln>
          <a:effectLst>
            <a:outerShdw blurRad="50800" dist="38100" dir="13500000" algn="br" rotWithShape="0">
              <a:prstClr val="black">
                <a:alpha val="40000"/>
              </a:prstClr>
            </a:outerShdw>
          </a:effectLst>
        </p:spPr>
      </p:pic>
    </p:spTree>
    <p:extLst>
      <p:ext uri="{BB962C8B-B14F-4D97-AF65-F5344CB8AC3E}">
        <p14:creationId xmlns:p14="http://schemas.microsoft.com/office/powerpoint/2010/main" val="30304683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F069-7CD2-4963-AA34-655C7B13C00D}"/>
              </a:ext>
            </a:extLst>
          </p:cNvPr>
          <p:cNvSpPr>
            <a:spLocks noGrp="1"/>
          </p:cNvSpPr>
          <p:nvPr>
            <p:ph type="title"/>
          </p:nvPr>
        </p:nvSpPr>
        <p:spPr>
          <a:xfrm>
            <a:off x="765048" y="483997"/>
            <a:ext cx="10515600" cy="1325563"/>
          </a:xfrm>
        </p:spPr>
        <p:txBody>
          <a:bodyPr>
            <a:noAutofit/>
          </a:bodyPr>
          <a:lstStyle/>
          <a:p>
            <a:pPr algn="ctr"/>
            <a:r>
              <a:rPr lang="en-US" sz="5400" b="1" dirty="0">
                <a:latin typeface="Arial" panose="020B0604020202020204" pitchFamily="34" charset="0"/>
                <a:cs typeface="Arial" panose="020B0604020202020204" pitchFamily="34" charset="0"/>
              </a:rPr>
              <a:t>The 11 Must-use Social Media Strategies To Expand Your Brand</a:t>
            </a:r>
          </a:p>
        </p:txBody>
      </p:sp>
      <p:sp>
        <p:nvSpPr>
          <p:cNvPr id="3" name="Rectangle 2">
            <a:extLst>
              <a:ext uri="{FF2B5EF4-FFF2-40B4-BE49-F238E27FC236}">
                <a16:creationId xmlns:a16="http://schemas.microsoft.com/office/drawing/2014/main" id="{0D0BC4B0-6F8B-4354-AF8C-B79EB927AF8F}"/>
              </a:ext>
            </a:extLst>
          </p:cNvPr>
          <p:cNvSpPr/>
          <p:nvPr/>
        </p:nvSpPr>
        <p:spPr>
          <a:xfrm>
            <a:off x="304800" y="2725572"/>
            <a:ext cx="8232648" cy="1938992"/>
          </a:xfrm>
          <a:prstGeom prst="rect">
            <a:avLst/>
          </a:prstGeom>
        </p:spPr>
        <p:txBody>
          <a:bodyPr wrap="square">
            <a:spAutoFit/>
          </a:bodyPr>
          <a:lstStyle/>
          <a:p>
            <a:r>
              <a:rPr lang="en-CA" sz="2400" dirty="0">
                <a:solidFill>
                  <a:srgbClr val="000000"/>
                </a:solidFill>
                <a:latin typeface="Tw Cen MT" panose="020B0602020104020603" pitchFamily="34" charset="0"/>
              </a:rPr>
              <a:t>Many of us use social media to stay in contact with friends and relatives or give our opinions about almost any issue. But now many </a:t>
            </a:r>
            <a:r>
              <a:rPr lang="en-CA" sz="2400" dirty="0" err="1">
                <a:solidFill>
                  <a:srgbClr val="000000"/>
                </a:solidFill>
                <a:latin typeface="Tw Cen MT" panose="020B0602020104020603" pitchFamily="34" charset="0"/>
              </a:rPr>
              <a:t>Nunavimmiut</a:t>
            </a:r>
            <a:r>
              <a:rPr lang="en-CA" sz="2400" dirty="0">
                <a:solidFill>
                  <a:srgbClr val="000000"/>
                </a:solidFill>
                <a:latin typeface="Tw Cen MT" panose="020B0602020104020603" pitchFamily="34" charset="0"/>
              </a:rPr>
              <a:t> are using social media of a way to sell their products – for example, on their local buy/sell page on Facebook.  </a:t>
            </a:r>
            <a:endParaRPr lang="en-US" sz="2400" dirty="0"/>
          </a:p>
        </p:txBody>
      </p:sp>
      <p:sp>
        <p:nvSpPr>
          <p:cNvPr id="4" name="Rectangle 3">
            <a:extLst>
              <a:ext uri="{FF2B5EF4-FFF2-40B4-BE49-F238E27FC236}">
                <a16:creationId xmlns:a16="http://schemas.microsoft.com/office/drawing/2014/main" id="{34E1BA26-1A60-4B11-90CA-20512E42B10B}"/>
              </a:ext>
            </a:extLst>
          </p:cNvPr>
          <p:cNvSpPr/>
          <p:nvPr/>
        </p:nvSpPr>
        <p:spPr>
          <a:xfrm>
            <a:off x="5184648" y="5048441"/>
            <a:ext cx="6096000" cy="830997"/>
          </a:xfrm>
          <a:prstGeom prst="rect">
            <a:avLst/>
          </a:prstGeom>
        </p:spPr>
        <p:txBody>
          <a:bodyPr>
            <a:spAutoFit/>
          </a:bodyPr>
          <a:lstStyle/>
          <a:p>
            <a:r>
              <a:rPr lang="en-CA" sz="2400" dirty="0">
                <a:solidFill>
                  <a:srgbClr val="000000"/>
                </a:solidFill>
                <a:latin typeface="Tw Cen MT" panose="020B0602020104020603" pitchFamily="34" charset="0"/>
                <a:hlinkClick r:id="rId2" action="ppaction://hlinksldjump"/>
              </a:rPr>
              <a:t>Here are some good pointers about how to use social media to drive sales for your business.</a:t>
            </a:r>
            <a:endParaRPr lang="en-US" sz="2400" dirty="0"/>
          </a:p>
        </p:txBody>
      </p:sp>
      <p:pic>
        <p:nvPicPr>
          <p:cNvPr id="6" name="Picture 5">
            <a:extLst>
              <a:ext uri="{FF2B5EF4-FFF2-40B4-BE49-F238E27FC236}">
                <a16:creationId xmlns:a16="http://schemas.microsoft.com/office/drawing/2014/main" id="{8EB3FB57-BAB4-49DA-A17F-B2E88CD5812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28888" y="2011680"/>
            <a:ext cx="2652884" cy="2652884"/>
          </a:xfrm>
          <a:prstGeom prst="roundRect">
            <a:avLst>
              <a:gd name="adj" fmla="val 8594"/>
            </a:avLst>
          </a:prstGeom>
          <a:solidFill>
            <a:srgbClr val="FFFFFF">
              <a:shade val="85000"/>
            </a:srgbClr>
          </a:solidFill>
          <a:ln>
            <a:solidFill>
              <a:schemeClr val="tx1"/>
            </a:solidFill>
          </a:ln>
          <a:effectLst/>
        </p:spPr>
      </p:pic>
    </p:spTree>
    <p:extLst>
      <p:ext uri="{BB962C8B-B14F-4D97-AF65-F5344CB8AC3E}">
        <p14:creationId xmlns:p14="http://schemas.microsoft.com/office/powerpoint/2010/main" val="26212204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B7EDE-B12D-4EA2-B2CE-84DD8A43294F}"/>
              </a:ext>
            </a:extLst>
          </p:cNvPr>
          <p:cNvSpPr>
            <a:spLocks noGrp="1"/>
          </p:cNvSpPr>
          <p:nvPr>
            <p:ph type="title"/>
          </p:nvPr>
        </p:nvSpPr>
        <p:spPr/>
        <p:txBody>
          <a:bodyPr>
            <a:normAutofit fontScale="90000"/>
          </a:bodyPr>
          <a:lstStyle/>
          <a:p>
            <a:pPr algn="ctr"/>
            <a:r>
              <a:rPr lang="en-CA" sz="6000" b="1" dirty="0">
                <a:latin typeface="Arial" panose="020B0604020202020204" pitchFamily="34" charset="0"/>
                <a:cs typeface="Arial" panose="020B0604020202020204" pitchFamily="34" charset="0"/>
              </a:rPr>
              <a:t>Strategies to </a:t>
            </a:r>
            <a:r>
              <a:rPr lang="en-CA" sz="5300" b="1" dirty="0">
                <a:latin typeface="Arial" panose="020B0604020202020204" pitchFamily="34" charset="0"/>
                <a:cs typeface="Arial" panose="020B0604020202020204" pitchFamily="34" charset="0"/>
              </a:rPr>
              <a:t>Boost</a:t>
            </a:r>
            <a:r>
              <a:rPr lang="en-CA" sz="6000" b="1" dirty="0">
                <a:latin typeface="Arial" panose="020B0604020202020204" pitchFamily="34" charset="0"/>
                <a:cs typeface="Arial" panose="020B0604020202020204" pitchFamily="34" charset="0"/>
              </a:rPr>
              <a:t> Growth And Sales</a:t>
            </a:r>
            <a:r>
              <a:rPr lang="en-CA" dirty="0"/>
              <a:t/>
            </a:r>
            <a:br>
              <a:rPr lang="en-CA" dirty="0"/>
            </a:br>
            <a:endParaRPr lang="en-US" dirty="0"/>
          </a:p>
        </p:txBody>
      </p:sp>
      <p:pic>
        <p:nvPicPr>
          <p:cNvPr id="3" name="The 11 Must-Use Social Media Strategies to Expand Your Brand">
            <a:hlinkClick r:id="" action="ppaction://media"/>
            <a:extLst>
              <a:ext uri="{FF2B5EF4-FFF2-40B4-BE49-F238E27FC236}">
                <a16:creationId xmlns:a16="http://schemas.microsoft.com/office/drawing/2014/main" id="{D3320FD9-5021-4232-8541-45D572E9963E}"/>
              </a:ext>
            </a:extLst>
          </p:cNvPr>
          <p:cNvPicPr>
            <a:picLocks noChangeAspect="1"/>
          </p:cNvPicPr>
          <p:nvPr>
            <a:videoFile r:link="rId2"/>
            <p:extLst>
              <p:ext uri="{DAA4B4D4-6D71-4841-9C94-3DE7FCFB9230}">
                <p14:media xmlns:p14="http://schemas.microsoft.com/office/powerpoint/2010/main" r:embed="rId1"/>
              </p:ext>
            </p:extLst>
          </p:nvPr>
        </p:nvPicPr>
        <p:blipFill>
          <a:blip r:embed="rId4">
            <a:extLst>
              <a:ext uri="{96DAC541-7B7A-43D3-8B79-37D633B846F1}">
                <asvg:svgBlip xmlns:asvg="http://schemas.microsoft.com/office/drawing/2016/SVG/main" xmlns="" r:embed="rId5"/>
              </a:ext>
            </a:extLst>
          </a:blip>
          <a:stretch>
            <a:fillRect/>
          </a:stretch>
        </p:blipFill>
        <p:spPr>
          <a:xfrm>
            <a:off x="10829544" y="18288"/>
            <a:ext cx="1609343" cy="905256"/>
          </a:xfrm>
          <a:prstGeom prst="rect">
            <a:avLst/>
          </a:prstGeom>
        </p:spPr>
      </p:pic>
      <p:sp>
        <p:nvSpPr>
          <p:cNvPr id="4" name="Rectangle: Rounded Corners 3">
            <a:extLst>
              <a:ext uri="{FF2B5EF4-FFF2-40B4-BE49-F238E27FC236}">
                <a16:creationId xmlns:a16="http://schemas.microsoft.com/office/drawing/2014/main" id="{FF155CCC-A974-499B-A1E6-8FC317169870}"/>
              </a:ext>
            </a:extLst>
          </p:cNvPr>
          <p:cNvSpPr/>
          <p:nvPr/>
        </p:nvSpPr>
        <p:spPr>
          <a:xfrm>
            <a:off x="512064" y="2528888"/>
            <a:ext cx="1362456" cy="104241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CA" dirty="0"/>
              <a:t>1. Create custom formatted tweets</a:t>
            </a:r>
          </a:p>
        </p:txBody>
      </p:sp>
      <p:sp>
        <p:nvSpPr>
          <p:cNvPr id="5" name="Rectangle: Rounded Corners 4">
            <a:extLst>
              <a:ext uri="{FF2B5EF4-FFF2-40B4-BE49-F238E27FC236}">
                <a16:creationId xmlns:a16="http://schemas.microsoft.com/office/drawing/2014/main" id="{CD6EE957-7463-446E-8211-15862FE97B73}"/>
              </a:ext>
            </a:extLst>
          </p:cNvPr>
          <p:cNvSpPr/>
          <p:nvPr/>
        </p:nvSpPr>
        <p:spPr>
          <a:xfrm>
            <a:off x="2471928" y="2549438"/>
            <a:ext cx="1362456" cy="1178576"/>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CA" dirty="0">
                <a:solidFill>
                  <a:schemeClr val="tx1"/>
                </a:solidFill>
              </a:rPr>
              <a:t>2. Write longer posts</a:t>
            </a:r>
          </a:p>
        </p:txBody>
      </p:sp>
      <p:sp>
        <p:nvSpPr>
          <p:cNvPr id="6" name="Rectangle: Rounded Corners 5">
            <a:extLst>
              <a:ext uri="{FF2B5EF4-FFF2-40B4-BE49-F238E27FC236}">
                <a16:creationId xmlns:a16="http://schemas.microsoft.com/office/drawing/2014/main" id="{2D3EDFA6-2093-45C9-9F31-33DAF12C8B4A}"/>
              </a:ext>
            </a:extLst>
          </p:cNvPr>
          <p:cNvSpPr/>
          <p:nvPr/>
        </p:nvSpPr>
        <p:spPr>
          <a:xfrm>
            <a:off x="4797552" y="2505980"/>
            <a:ext cx="1298448" cy="1203484"/>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CA" dirty="0">
                <a:solidFill>
                  <a:schemeClr val="tx1"/>
                </a:solidFill>
              </a:rPr>
              <a:t>3. Build Facebook groups</a:t>
            </a:r>
          </a:p>
        </p:txBody>
      </p:sp>
      <p:sp>
        <p:nvSpPr>
          <p:cNvPr id="7" name="Rectangle: Rounded Corners 6">
            <a:extLst>
              <a:ext uri="{FF2B5EF4-FFF2-40B4-BE49-F238E27FC236}">
                <a16:creationId xmlns:a16="http://schemas.microsoft.com/office/drawing/2014/main" id="{E444ED06-58B9-434E-8256-C9EF17A42A3D}"/>
              </a:ext>
            </a:extLst>
          </p:cNvPr>
          <p:cNvSpPr/>
          <p:nvPr/>
        </p:nvSpPr>
        <p:spPr>
          <a:xfrm>
            <a:off x="7229093" y="2567988"/>
            <a:ext cx="1467612" cy="114147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CA" dirty="0"/>
              <a:t>4. Insert embedded call to actions. </a:t>
            </a:r>
          </a:p>
        </p:txBody>
      </p:sp>
      <p:sp>
        <p:nvSpPr>
          <p:cNvPr id="8" name="Rectangle: Rounded Corners 7">
            <a:extLst>
              <a:ext uri="{FF2B5EF4-FFF2-40B4-BE49-F238E27FC236}">
                <a16:creationId xmlns:a16="http://schemas.microsoft.com/office/drawing/2014/main" id="{7A588DDE-DEE7-4FA0-8BD2-705D2BBBC5BE}"/>
              </a:ext>
            </a:extLst>
          </p:cNvPr>
          <p:cNvSpPr/>
          <p:nvPr/>
        </p:nvSpPr>
        <p:spPr>
          <a:xfrm>
            <a:off x="9829799" y="2478976"/>
            <a:ext cx="1467612" cy="1278636"/>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CA" dirty="0">
                <a:solidFill>
                  <a:schemeClr val="tx1"/>
                </a:solidFill>
              </a:rPr>
              <a:t>5. Market across many social platforms</a:t>
            </a:r>
          </a:p>
        </p:txBody>
      </p:sp>
      <p:sp>
        <p:nvSpPr>
          <p:cNvPr id="9" name="Rectangle: Rounded Corners 8">
            <a:extLst>
              <a:ext uri="{FF2B5EF4-FFF2-40B4-BE49-F238E27FC236}">
                <a16:creationId xmlns:a16="http://schemas.microsoft.com/office/drawing/2014/main" id="{B74675EE-95F0-453F-A131-20CE65CBB154}"/>
              </a:ext>
            </a:extLst>
          </p:cNvPr>
          <p:cNvSpPr/>
          <p:nvPr/>
        </p:nvSpPr>
        <p:spPr>
          <a:xfrm>
            <a:off x="202309" y="4638897"/>
            <a:ext cx="1544575" cy="1307752"/>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CA" dirty="0">
                <a:solidFill>
                  <a:schemeClr val="tx1"/>
                </a:solidFill>
              </a:rPr>
              <a:t>6. Facilitate meaningful connections</a:t>
            </a:r>
          </a:p>
        </p:txBody>
      </p:sp>
      <p:sp>
        <p:nvSpPr>
          <p:cNvPr id="10" name="Rectangle: Rounded Corners 9">
            <a:extLst>
              <a:ext uri="{FF2B5EF4-FFF2-40B4-BE49-F238E27FC236}">
                <a16:creationId xmlns:a16="http://schemas.microsoft.com/office/drawing/2014/main" id="{5D53F6FE-6FB2-4F1E-B418-8D789C71AB8E}"/>
              </a:ext>
            </a:extLst>
          </p:cNvPr>
          <p:cNvSpPr/>
          <p:nvPr/>
        </p:nvSpPr>
        <p:spPr>
          <a:xfrm>
            <a:off x="2075688" y="4542727"/>
            <a:ext cx="1758696" cy="142798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CA">
                <a:solidFill>
                  <a:schemeClr val="tx1"/>
                </a:solidFill>
              </a:rPr>
              <a:t>7. Crowdsource user-generated content. </a:t>
            </a:r>
          </a:p>
        </p:txBody>
      </p:sp>
      <p:sp>
        <p:nvSpPr>
          <p:cNvPr id="11" name="Rectangle: Rounded Corners 10">
            <a:extLst>
              <a:ext uri="{FF2B5EF4-FFF2-40B4-BE49-F238E27FC236}">
                <a16:creationId xmlns:a16="http://schemas.microsoft.com/office/drawing/2014/main" id="{1C8E0D66-FE5E-444E-A47E-B1360AC262D9}"/>
              </a:ext>
            </a:extLst>
          </p:cNvPr>
          <p:cNvSpPr/>
          <p:nvPr/>
        </p:nvSpPr>
        <p:spPr>
          <a:xfrm>
            <a:off x="4291582" y="4645152"/>
            <a:ext cx="1286257" cy="117957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dirty="0">
                <a:solidFill>
                  <a:schemeClr val="tx1"/>
                </a:solidFill>
              </a:rPr>
              <a:t>8. Be a little weird</a:t>
            </a:r>
          </a:p>
        </p:txBody>
      </p:sp>
      <p:sp>
        <p:nvSpPr>
          <p:cNvPr id="12" name="Rectangle: Rounded Corners 11">
            <a:extLst>
              <a:ext uri="{FF2B5EF4-FFF2-40B4-BE49-F238E27FC236}">
                <a16:creationId xmlns:a16="http://schemas.microsoft.com/office/drawing/2014/main" id="{4FF8C9D4-EDF7-491B-A1DE-EF2684FD9936}"/>
              </a:ext>
            </a:extLst>
          </p:cNvPr>
          <p:cNvSpPr/>
          <p:nvPr/>
        </p:nvSpPr>
        <p:spPr>
          <a:xfrm>
            <a:off x="6124956" y="4645152"/>
            <a:ext cx="1298447" cy="1325563"/>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CA" dirty="0"/>
              <a:t>9. Stand behind your actions</a:t>
            </a:r>
          </a:p>
        </p:txBody>
      </p:sp>
      <p:sp>
        <p:nvSpPr>
          <p:cNvPr id="13" name="Rectangle: Rounded Corners 12">
            <a:extLst>
              <a:ext uri="{FF2B5EF4-FFF2-40B4-BE49-F238E27FC236}">
                <a16:creationId xmlns:a16="http://schemas.microsoft.com/office/drawing/2014/main" id="{CA497F7F-E0F2-42FE-8578-355439C199B0}"/>
              </a:ext>
            </a:extLst>
          </p:cNvPr>
          <p:cNvSpPr/>
          <p:nvPr/>
        </p:nvSpPr>
        <p:spPr>
          <a:xfrm>
            <a:off x="7970520" y="4645152"/>
            <a:ext cx="1286257" cy="1392937"/>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CA" dirty="0">
                <a:solidFill>
                  <a:schemeClr val="tx1"/>
                </a:solidFill>
              </a:rPr>
              <a:t>10. Put a positive spin on things</a:t>
            </a:r>
          </a:p>
        </p:txBody>
      </p:sp>
      <p:sp>
        <p:nvSpPr>
          <p:cNvPr id="14" name="Rectangle: Rounded Corners 13">
            <a:extLst>
              <a:ext uri="{FF2B5EF4-FFF2-40B4-BE49-F238E27FC236}">
                <a16:creationId xmlns:a16="http://schemas.microsoft.com/office/drawing/2014/main" id="{A6A069D8-924E-48DE-874D-023100CD3507}"/>
              </a:ext>
            </a:extLst>
          </p:cNvPr>
          <p:cNvSpPr/>
          <p:nvPr/>
        </p:nvSpPr>
        <p:spPr>
          <a:xfrm>
            <a:off x="9909806" y="4673916"/>
            <a:ext cx="1307597" cy="13255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dirty="0">
                <a:solidFill>
                  <a:schemeClr val="tx1"/>
                </a:solidFill>
              </a:rPr>
              <a:t>11. Provide a bit of structure</a:t>
            </a:r>
          </a:p>
          <a:p>
            <a:pPr algn="ctr"/>
            <a:endParaRPr lang="en-US" dirty="0">
              <a:solidFill>
                <a:schemeClr val="tx1"/>
              </a:solidFill>
            </a:endParaRPr>
          </a:p>
        </p:txBody>
      </p:sp>
    </p:spTree>
    <p:extLst>
      <p:ext uri="{BB962C8B-B14F-4D97-AF65-F5344CB8AC3E}">
        <p14:creationId xmlns:p14="http://schemas.microsoft.com/office/powerpoint/2010/main" val="190934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176"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51" fill="hold" display="0">
                  <p:stCondLst>
                    <p:cond delay="indefinite"/>
                  </p:stCondLst>
                </p:cTn>
                <p:tgtEl>
                  <p:spTgt spid="3"/>
                </p:tgtEl>
              </p:cMediaNode>
            </p:video>
            <p:seq concurrent="1" nextAc="seek">
              <p:cTn id="52" restart="whenNotActive" fill="hold" evtFilter="cancelBubble" nodeType="interactiveSeq">
                <p:stCondLst>
                  <p:cond evt="onClick" delay="0">
                    <p:tgtEl>
                      <p:spTgt spid="3"/>
                    </p:tgtEl>
                  </p:cond>
                </p:stCondLst>
                <p:endSync evt="end" delay="0">
                  <p:rtn val="all"/>
                </p:endSync>
                <p:childTnLst>
                  <p:par>
                    <p:cTn id="53" fill="hold">
                      <p:stCondLst>
                        <p:cond delay="0"/>
                      </p:stCondLst>
                      <p:childTnLst>
                        <p:par>
                          <p:cTn id="54" fill="hold">
                            <p:stCondLst>
                              <p:cond delay="0"/>
                            </p:stCondLst>
                            <p:childTnLst>
                              <p:par>
                                <p:cTn id="55" presetID="2" presetClass="mediacall" presetSubtype="0" fill="hold" nodeType="clickEffect">
                                  <p:stCondLst>
                                    <p:cond delay="0"/>
                                  </p:stCondLst>
                                  <p:childTnLst>
                                    <p:cmd type="call" cmd="togglePause">
                                      <p:cBhvr>
                                        <p:cTn id="56"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BDE9FC5-4E6C-4976-8025-A5651574A80F}"/>
              </a:ext>
            </a:extLst>
          </p:cNvPr>
          <p:cNvGrpSpPr/>
          <p:nvPr/>
        </p:nvGrpSpPr>
        <p:grpSpPr>
          <a:xfrm>
            <a:off x="562945" y="2443909"/>
            <a:ext cx="550510" cy="2830997"/>
            <a:chOff x="461865" y="2809278"/>
            <a:chExt cx="459535" cy="2702201"/>
          </a:xfrm>
        </p:grpSpPr>
        <p:sp>
          <p:nvSpPr>
            <p:cNvPr id="6" name="Rectangle: Rounded Corners 9">
              <a:extLst>
                <a:ext uri="{FF2B5EF4-FFF2-40B4-BE49-F238E27FC236}">
                  <a16:creationId xmlns:a16="http://schemas.microsoft.com/office/drawing/2014/main" id="{9FA45051-D7A2-4798-B8A4-877D7938F9BC}"/>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7" name="Rectangle: Rounded Corners 10">
              <a:extLst>
                <a:ext uri="{FF2B5EF4-FFF2-40B4-BE49-F238E27FC236}">
                  <a16:creationId xmlns:a16="http://schemas.microsoft.com/office/drawing/2014/main" id="{576E2376-6D9E-4925-9433-4611ED042446}"/>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Rectangle: Rounded Corners 11">
              <a:extLst>
                <a:ext uri="{FF2B5EF4-FFF2-40B4-BE49-F238E27FC236}">
                  <a16:creationId xmlns:a16="http://schemas.microsoft.com/office/drawing/2014/main" id="{1B8B49FB-FA37-42D6-A3BE-542AC0E5AF4E}"/>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9" name="Rectangle: Rounded Corners 12">
              <a:extLst>
                <a:ext uri="{FF2B5EF4-FFF2-40B4-BE49-F238E27FC236}">
                  <a16:creationId xmlns:a16="http://schemas.microsoft.com/office/drawing/2014/main" id="{8DFE8886-1F25-43E6-91AE-BCD61777FD5A}"/>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2" name="Title 1">
            <a:extLst>
              <a:ext uri="{FF2B5EF4-FFF2-40B4-BE49-F238E27FC236}">
                <a16:creationId xmlns:a16="http://schemas.microsoft.com/office/drawing/2014/main" id="{B0DE3322-2FB4-4509-B777-A1D622B226B8}"/>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SELF EVALUATION</a:t>
            </a:r>
            <a:endParaRPr lang="en-US" sz="66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698D4BA-7AA6-4D5A-9516-53B3D54F941D}"/>
              </a:ext>
            </a:extLst>
          </p:cNvPr>
          <p:cNvSpPr/>
          <p:nvPr/>
        </p:nvSpPr>
        <p:spPr>
          <a:xfrm>
            <a:off x="262128" y="1590104"/>
            <a:ext cx="7012304" cy="523220"/>
          </a:xfrm>
          <a:prstGeom prst="rect">
            <a:avLst/>
          </a:prstGeom>
        </p:spPr>
        <p:txBody>
          <a:bodyPr wrap="none">
            <a:spAutoFit/>
          </a:bodyPr>
          <a:lstStyle/>
          <a:p>
            <a:r>
              <a:rPr lang="en-CA" sz="2800" dirty="0">
                <a:solidFill>
                  <a:srgbClr val="000000"/>
                </a:solidFill>
                <a:latin typeface="Tw Cen MT" panose="020B0602020104020603" pitchFamily="34" charset="0"/>
              </a:rPr>
              <a:t>Which social media platform(s) should you use? </a:t>
            </a:r>
            <a:endParaRPr lang="en-US" sz="2800" dirty="0"/>
          </a:p>
        </p:txBody>
      </p:sp>
      <p:sp>
        <p:nvSpPr>
          <p:cNvPr id="4" name="Rectangle 3">
            <a:extLst>
              <a:ext uri="{FF2B5EF4-FFF2-40B4-BE49-F238E27FC236}">
                <a16:creationId xmlns:a16="http://schemas.microsoft.com/office/drawing/2014/main" id="{BD4F8310-0643-490B-8A52-126959E97928}"/>
              </a:ext>
            </a:extLst>
          </p:cNvPr>
          <p:cNvSpPr/>
          <p:nvPr/>
        </p:nvSpPr>
        <p:spPr>
          <a:xfrm>
            <a:off x="615696" y="2227918"/>
            <a:ext cx="8802624" cy="3046988"/>
          </a:xfrm>
          <a:prstGeom prst="rect">
            <a:avLst/>
          </a:prstGeom>
        </p:spPr>
        <p:txBody>
          <a:bodyPr wrap="square">
            <a:spAutoFit/>
          </a:bodyPr>
          <a:lstStyle/>
          <a:p>
            <a:pPr fontAlgn="base">
              <a:lnSpc>
                <a:spcPct val="200000"/>
              </a:lnSpc>
            </a:pPr>
            <a:r>
              <a:rPr lang="en-CA" sz="2400" dirty="0">
                <a:solidFill>
                  <a:srgbClr val="000000"/>
                </a:solidFill>
                <a:latin typeface="Tw Cen MT" panose="020B0602020104020603" pitchFamily="34" charset="0"/>
                <a:hlinkClick r:id="rId2" action="ppaction://hlinksldjump"/>
              </a:rPr>
              <a:t>A. </a:t>
            </a:r>
            <a:r>
              <a:rPr lang="en-CA" sz="2400" dirty="0">
                <a:solidFill>
                  <a:srgbClr val="000000"/>
                </a:solidFill>
                <a:latin typeface="Tw Cen MT" panose="020B0602020104020603" pitchFamily="34" charset="0"/>
              </a:rPr>
              <a:t>  Facebook and Twitter </a:t>
            </a:r>
            <a:endParaRPr lang="en-CA" sz="2400" b="0" i="0" dirty="0">
              <a:solidFill>
                <a:srgbClr val="000000"/>
              </a:solidFill>
              <a:effectLst/>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3" action="ppaction://hlinksldjump"/>
              </a:rPr>
              <a:t>B. </a:t>
            </a:r>
            <a:r>
              <a:rPr lang="en-CA" sz="2400" dirty="0">
                <a:solidFill>
                  <a:srgbClr val="000000"/>
                </a:solidFill>
                <a:latin typeface="Tw Cen MT" panose="020B0602020104020603" pitchFamily="34" charset="0"/>
              </a:rPr>
              <a:t>  LinkedIn and Facebook </a:t>
            </a:r>
            <a:endParaRPr lang="en-CA" sz="2400" b="0" i="0" dirty="0">
              <a:solidFill>
                <a:srgbClr val="000000"/>
              </a:solidFill>
              <a:effectLst/>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4" action="ppaction://hlinksldjump"/>
              </a:rPr>
              <a:t>C. </a:t>
            </a:r>
            <a:r>
              <a:rPr lang="en-CA" sz="2400" dirty="0">
                <a:solidFill>
                  <a:srgbClr val="000000"/>
                </a:solidFill>
                <a:latin typeface="Tw Cen MT" panose="020B0602020104020603" pitchFamily="34" charset="0"/>
              </a:rPr>
              <a:t>  Just Facebook </a:t>
            </a:r>
            <a:endParaRPr lang="en-CA" sz="2400" b="0" i="0" dirty="0">
              <a:solidFill>
                <a:srgbClr val="000000"/>
              </a:solidFill>
              <a:effectLst/>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5" action="ppaction://hlinksldjump"/>
              </a:rPr>
              <a:t>D. </a:t>
            </a:r>
            <a:r>
              <a:rPr lang="en-CA" sz="2400" dirty="0">
                <a:solidFill>
                  <a:srgbClr val="000000"/>
                </a:solidFill>
                <a:latin typeface="Tw Cen MT" panose="020B0602020104020603" pitchFamily="34" charset="0"/>
              </a:rPr>
              <a:t>  As many as makes sense given your target clientele </a:t>
            </a:r>
            <a:endParaRPr lang="en-CA" sz="24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6874609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E3307-5A2F-48FE-B070-6E903C14F9BC}"/>
              </a:ext>
            </a:extLst>
          </p:cNvPr>
          <p:cNvSpPr>
            <a:spLocks noGrp="1"/>
          </p:cNvSpPr>
          <p:nvPr>
            <p:ph type="title"/>
          </p:nvPr>
        </p:nvSpPr>
        <p:spPr/>
        <p:txBody>
          <a:bodyPr>
            <a:normAutofit fontScale="90000"/>
          </a:bodyPr>
          <a:lstStyle/>
          <a:p>
            <a:pPr algn="ctr"/>
            <a:r>
              <a:rPr lang="en-CA" b="1" dirty="0">
                <a:latin typeface="Arial" panose="020B0604020202020204" pitchFamily="34" charset="0"/>
                <a:cs typeface="Arial" panose="020B0604020202020204" pitchFamily="34" charset="0"/>
              </a:rPr>
              <a:t>Social Media Strategy: How To Create </a:t>
            </a:r>
            <a:br>
              <a:rPr lang="en-CA" b="1" dirty="0">
                <a:latin typeface="Arial" panose="020B0604020202020204" pitchFamily="34" charset="0"/>
                <a:cs typeface="Arial" panose="020B0604020202020204" pitchFamily="34" charset="0"/>
              </a:rPr>
            </a:br>
            <a:r>
              <a:rPr lang="en-CA" b="1" dirty="0">
                <a:latin typeface="Arial" panose="020B0604020202020204" pitchFamily="34" charset="0"/>
                <a:cs typeface="Arial" panose="020B0604020202020204" pitchFamily="34" charset="0"/>
              </a:rPr>
              <a:t>A Social Media Content Calendar [Step By Step Tutorial] </a:t>
            </a:r>
            <a:endParaRPr lang="en-US"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853F1684-D10C-4CBF-B18F-7117FAAA590C}"/>
              </a:ext>
            </a:extLst>
          </p:cNvPr>
          <p:cNvSpPr/>
          <p:nvPr/>
        </p:nvSpPr>
        <p:spPr>
          <a:xfrm>
            <a:off x="1644396" y="2349330"/>
            <a:ext cx="8903208" cy="3416320"/>
          </a:xfrm>
          <a:prstGeom prst="rect">
            <a:avLst/>
          </a:prstGeom>
        </p:spPr>
        <p:txBody>
          <a:bodyPr wrap="square">
            <a:spAutoFit/>
          </a:bodyPr>
          <a:lstStyle/>
          <a:p>
            <a:pPr algn="ctr"/>
            <a:r>
              <a:rPr lang="en-CA" sz="2400" dirty="0">
                <a:solidFill>
                  <a:srgbClr val="000000"/>
                </a:solidFill>
                <a:latin typeface="Tw Cen MT" panose="020B0602020104020603" pitchFamily="34" charset="0"/>
              </a:rPr>
              <a:t>The thing about using social media to promote your business is that it’s not a one shot deal. </a:t>
            </a:r>
            <a:r>
              <a:rPr lang="en-CA" sz="2400" dirty="0">
                <a:solidFill>
                  <a:srgbClr val="000000"/>
                </a:solidFill>
                <a:latin typeface="Tw Cen MT" panose="020B0602020104020603" pitchFamily="34" charset="0"/>
                <a:hlinkClick r:id="rId2" action="ppaction://hlinksldjump"/>
              </a:rPr>
              <a:t>This presentation takes you through the steps you need to provide fresh and important updates on a regular basis to keep your clients interested in your business. </a:t>
            </a:r>
            <a:endParaRPr lang="en-CA" sz="2400" dirty="0">
              <a:solidFill>
                <a:srgbClr val="000000"/>
              </a:solidFill>
              <a:latin typeface="Tw Cen MT" panose="020B0602020104020603" pitchFamily="34" charset="0"/>
            </a:endParaRPr>
          </a:p>
          <a:p>
            <a:pPr algn="ctr"/>
            <a:endParaRPr lang="en-CA" sz="2400" dirty="0">
              <a:solidFill>
                <a:srgbClr val="000000"/>
              </a:solidFill>
              <a:latin typeface="Tw Cen MT" panose="020B0602020104020603" pitchFamily="34" charset="0"/>
            </a:endParaRPr>
          </a:p>
          <a:p>
            <a:pPr algn="ctr"/>
            <a:endParaRPr lang="en-CA" sz="2400" dirty="0">
              <a:solidFill>
                <a:srgbClr val="000000"/>
              </a:solidFill>
              <a:latin typeface="Tw Cen MT" panose="020B0602020104020603" pitchFamily="34" charset="0"/>
            </a:endParaRPr>
          </a:p>
          <a:p>
            <a:pPr algn="ctr"/>
            <a:r>
              <a:rPr lang="en-CA" sz="2400" dirty="0">
                <a:solidFill>
                  <a:srgbClr val="000000"/>
                </a:solidFill>
                <a:latin typeface="Tw Cen MT" panose="020B0602020104020603" pitchFamily="34" charset="0"/>
              </a:rPr>
              <a:t>By the way, bit.ly is a service that gives you a unique web address for your links, and it allows you to track how many people have clicked your link. </a:t>
            </a:r>
            <a:endParaRPr lang="en-US" sz="2400" dirty="0"/>
          </a:p>
        </p:txBody>
      </p:sp>
    </p:spTree>
    <p:extLst>
      <p:ext uri="{BB962C8B-B14F-4D97-AF65-F5344CB8AC3E}">
        <p14:creationId xmlns:p14="http://schemas.microsoft.com/office/powerpoint/2010/main" val="33793075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ocial Media Strategy- How to Create a Social Media Content Calendar in 2019 [Step by Step Tutorial]">
            <a:hlinkClick r:id="" action="ppaction://media"/>
            <a:extLst>
              <a:ext uri="{FF2B5EF4-FFF2-40B4-BE49-F238E27FC236}">
                <a16:creationId xmlns:a16="http://schemas.microsoft.com/office/drawing/2014/main" id="{5142D3A6-1E43-4EE5-A0EA-F7BBA506C5B3}"/>
              </a:ext>
            </a:extLst>
          </p:cNvPr>
          <p:cNvPicPr>
            <a:picLocks noChangeAspect="1"/>
          </p:cNvPicPr>
          <p:nvPr>
            <a:videoFile r:link="rId2"/>
            <p:extLst>
              <p:ext uri="{DAA4B4D4-6D71-4841-9C94-3DE7FCFB9230}">
                <p14:media xmlns:p14="http://schemas.microsoft.com/office/powerpoint/2010/main" r:embed="rId1"/>
              </p:ext>
            </p:extLst>
          </p:nvPr>
        </p:nvPicPr>
        <p:blipFill>
          <a:blip r:embed="rId4">
            <a:extLst>
              <a:ext uri="{96DAC541-7B7A-43D3-8B79-37D633B846F1}">
                <asvg:svgBlip xmlns:asvg="http://schemas.microsoft.com/office/drawing/2016/SVG/main" xmlns="" r:embed="rId5"/>
              </a:ext>
            </a:extLst>
          </a:blip>
          <a:stretch>
            <a:fillRect/>
          </a:stretch>
        </p:blipFill>
        <p:spPr>
          <a:xfrm>
            <a:off x="11055096" y="168370"/>
            <a:ext cx="1411224" cy="793814"/>
          </a:xfrm>
          <a:prstGeom prst="rect">
            <a:avLst/>
          </a:prstGeom>
        </p:spPr>
      </p:pic>
      <p:sp>
        <p:nvSpPr>
          <p:cNvPr id="4" name="Oval 3">
            <a:extLst>
              <a:ext uri="{FF2B5EF4-FFF2-40B4-BE49-F238E27FC236}">
                <a16:creationId xmlns:a16="http://schemas.microsoft.com/office/drawing/2014/main" id="{2E7E2D2B-A69C-4508-BC17-A2D54A7F4495}"/>
              </a:ext>
            </a:extLst>
          </p:cNvPr>
          <p:cNvSpPr/>
          <p:nvPr/>
        </p:nvSpPr>
        <p:spPr>
          <a:xfrm>
            <a:off x="1139952" y="70802"/>
            <a:ext cx="1877568" cy="15633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2400" dirty="0">
                <a:solidFill>
                  <a:schemeClr val="tx1"/>
                </a:solidFill>
              </a:rPr>
              <a:t>Social Media</a:t>
            </a:r>
            <a:endParaRPr lang="en-US" sz="2400" dirty="0">
              <a:solidFill>
                <a:schemeClr val="tx1"/>
              </a:solidFill>
            </a:endParaRPr>
          </a:p>
        </p:txBody>
      </p:sp>
      <p:sp>
        <p:nvSpPr>
          <p:cNvPr id="6" name="Rectangle 5">
            <a:extLst>
              <a:ext uri="{FF2B5EF4-FFF2-40B4-BE49-F238E27FC236}">
                <a16:creationId xmlns:a16="http://schemas.microsoft.com/office/drawing/2014/main" id="{F7BCFDF0-579A-4AEE-AE38-C339B51E92A5}"/>
              </a:ext>
            </a:extLst>
          </p:cNvPr>
          <p:cNvSpPr/>
          <p:nvPr/>
        </p:nvSpPr>
        <p:spPr>
          <a:xfrm>
            <a:off x="0" y="1634109"/>
            <a:ext cx="5897881" cy="4995919"/>
          </a:xfrm>
          <a:prstGeom prst="rect">
            <a:avLst/>
          </a:prstGeom>
        </p:spPr>
        <p:txBody>
          <a:bodyPr wrap="square">
            <a:spAutoFit/>
          </a:bodyPr>
          <a:lstStyle/>
          <a:p>
            <a:pPr marL="285750" indent="-285750">
              <a:lnSpc>
                <a:spcPct val="115000"/>
              </a:lnSpc>
              <a:spcAft>
                <a:spcPts val="1000"/>
              </a:spcAft>
              <a:buFont typeface="Arial" panose="020B0604020202020204" pitchFamily="34" charset="0"/>
              <a:buChar char="•"/>
            </a:pPr>
            <a:r>
              <a:rPr lang="en-CA" sz="2400" dirty="0">
                <a:latin typeface="Calibri" panose="020F0502020204030204" pitchFamily="34" charset="0"/>
                <a:ea typeface="Calibri" panose="020F0502020204030204" pitchFamily="34" charset="0"/>
                <a:cs typeface="Times New Roman" panose="02020603050405020304" pitchFamily="18" charset="0"/>
              </a:rPr>
              <a:t>All social media marketing efforts should be aligned with your brand goals.</a:t>
            </a:r>
            <a:br>
              <a:rPr lang="en-CA" sz="2400" dirty="0">
                <a:latin typeface="Calibri" panose="020F0502020204030204" pitchFamily="34" charset="0"/>
                <a:ea typeface="Calibri" panose="020F0502020204030204" pitchFamily="34" charset="0"/>
                <a:cs typeface="Times New Roman" panose="02020603050405020304" pitchFamily="18" charset="0"/>
              </a:rPr>
            </a:br>
            <a:r>
              <a:rPr lang="en-CA" sz="2400" dirty="0">
                <a:latin typeface="Calibri" panose="020F0502020204030204" pitchFamily="34" charset="0"/>
                <a:ea typeface="Calibri" panose="020F0502020204030204" pitchFamily="34" charset="0"/>
                <a:cs typeface="Times New Roman" panose="02020603050405020304" pitchFamily="18" charset="0"/>
              </a:rPr>
              <a:t>A calendar will help organize your plans.</a:t>
            </a:r>
          </a:p>
          <a:p>
            <a:pPr marL="285750" indent="-285750">
              <a:lnSpc>
                <a:spcPct val="115000"/>
              </a:lnSpc>
              <a:spcAft>
                <a:spcPts val="1000"/>
              </a:spcAft>
              <a:buFont typeface="Arial" panose="020B0604020202020204" pitchFamily="34" charset="0"/>
              <a:buChar char="•"/>
            </a:pPr>
            <a:r>
              <a:rPr lang="en-CA" sz="2400" dirty="0">
                <a:latin typeface="Calibri" panose="020F0502020204030204" pitchFamily="34" charset="0"/>
                <a:ea typeface="Calibri" panose="020F0502020204030204" pitchFamily="34" charset="0"/>
                <a:cs typeface="Times New Roman" panose="02020603050405020304" pitchFamily="18" charset="0"/>
              </a:rPr>
              <a:t>Consider where your ideal customers are. Additionally, where are your competitors? Are there any partners that share your audience?  </a:t>
            </a:r>
          </a:p>
          <a:p>
            <a:pPr marL="285750" indent="-285750">
              <a:lnSpc>
                <a:spcPct val="115000"/>
              </a:lnSpc>
              <a:spcAft>
                <a:spcPts val="1000"/>
              </a:spcAft>
              <a:buFont typeface="Arial" panose="020B0604020202020204" pitchFamily="34" charset="0"/>
              <a:buChar char="•"/>
            </a:pPr>
            <a:r>
              <a:rPr lang="en-CA" sz="2400" dirty="0">
                <a:latin typeface="Calibri" panose="020F0502020204030204" pitchFamily="34" charset="0"/>
                <a:ea typeface="Calibri" panose="020F0502020204030204" pitchFamily="34" charset="0"/>
                <a:cs typeface="Times New Roman" panose="02020603050405020304" pitchFamily="18" charset="0"/>
              </a:rPr>
              <a:t>Think in terms of helping your potential customers – what are their challenges, and how can your business help to solve that problem? </a:t>
            </a:r>
          </a:p>
        </p:txBody>
      </p:sp>
      <p:sp>
        <p:nvSpPr>
          <p:cNvPr id="5" name="Oval 4">
            <a:extLst>
              <a:ext uri="{FF2B5EF4-FFF2-40B4-BE49-F238E27FC236}">
                <a16:creationId xmlns:a16="http://schemas.microsoft.com/office/drawing/2014/main" id="{E3B87794-EB3E-46B9-AEBA-DD4CD7D8797B}"/>
              </a:ext>
            </a:extLst>
          </p:cNvPr>
          <p:cNvSpPr/>
          <p:nvPr/>
        </p:nvSpPr>
        <p:spPr>
          <a:xfrm>
            <a:off x="8430768" y="70802"/>
            <a:ext cx="1877568" cy="1563307"/>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CA" sz="2400" dirty="0">
                <a:solidFill>
                  <a:schemeClr val="tx1"/>
                </a:solidFill>
              </a:rPr>
              <a:t>Content Calendar</a:t>
            </a:r>
            <a:endParaRPr lang="en-US" sz="2400" dirty="0">
              <a:solidFill>
                <a:schemeClr val="tx1"/>
              </a:solidFill>
            </a:endParaRPr>
          </a:p>
        </p:txBody>
      </p:sp>
      <p:sp>
        <p:nvSpPr>
          <p:cNvPr id="7" name="Rectangle 6">
            <a:extLst>
              <a:ext uri="{FF2B5EF4-FFF2-40B4-BE49-F238E27FC236}">
                <a16:creationId xmlns:a16="http://schemas.microsoft.com/office/drawing/2014/main" id="{93DC7929-F09C-429A-ABFC-1058179B1615}"/>
              </a:ext>
            </a:extLst>
          </p:cNvPr>
          <p:cNvSpPr/>
          <p:nvPr/>
        </p:nvSpPr>
        <p:spPr>
          <a:xfrm>
            <a:off x="5992368" y="1522422"/>
            <a:ext cx="6379464" cy="5420651"/>
          </a:xfrm>
          <a:prstGeom prst="rect">
            <a:avLst/>
          </a:prstGeom>
        </p:spPr>
        <p:txBody>
          <a:bodyPr wrap="square">
            <a:spAutoFit/>
          </a:bodyPr>
          <a:lstStyle/>
          <a:p>
            <a:pPr marL="342900" indent="-342900">
              <a:lnSpc>
                <a:spcPct val="115000"/>
              </a:lnSpc>
              <a:spcAft>
                <a:spcPts val="1000"/>
              </a:spcAft>
              <a:buFont typeface="Arial" panose="020B0604020202020204" pitchFamily="34" charset="0"/>
              <a:buChar char="•"/>
            </a:pPr>
            <a:r>
              <a:rPr lang="en-CA" sz="2400" dirty="0">
                <a:latin typeface="Calibri" panose="020F0502020204030204" pitchFamily="34" charset="0"/>
                <a:ea typeface="Calibri" panose="020F0502020204030204" pitchFamily="34" charset="0"/>
                <a:cs typeface="Times New Roman" panose="02020603050405020304" pitchFamily="18" charset="0"/>
              </a:rPr>
              <a:t>Decide what kind of content you want to post while taking these points into consideration, and then make sure your calendar is aligned with this type of content.</a:t>
            </a:r>
          </a:p>
          <a:p>
            <a:pPr marL="342900" indent="-342900">
              <a:lnSpc>
                <a:spcPct val="115000"/>
              </a:lnSpc>
              <a:spcAft>
                <a:spcPts val="1000"/>
              </a:spcAft>
              <a:buFont typeface="Arial" panose="020B0604020202020204" pitchFamily="34" charset="0"/>
              <a:buChar char="•"/>
            </a:pPr>
            <a:r>
              <a:rPr lang="en-CA" sz="2400" dirty="0">
                <a:latin typeface="Calibri" panose="020F0502020204030204" pitchFamily="34" charset="0"/>
                <a:ea typeface="Calibri" panose="020F0502020204030204" pitchFamily="34" charset="0"/>
                <a:cs typeface="Times New Roman" panose="02020603050405020304" pitchFamily="18" charset="0"/>
              </a:rPr>
              <a:t>Lay out the broad strokes of the content you plan to make. This should include, among other points, the publish date, the content type, the topic or title, details, the social network it will be shared through, and the post type. </a:t>
            </a:r>
          </a:p>
          <a:p>
            <a:pPr marL="342900" indent="-342900">
              <a:lnSpc>
                <a:spcPct val="115000"/>
              </a:lnSpc>
              <a:spcAft>
                <a:spcPts val="1000"/>
              </a:spcAft>
              <a:buFont typeface="Arial" panose="020B0604020202020204" pitchFamily="34" charset="0"/>
              <a:buChar char="•"/>
            </a:pPr>
            <a:r>
              <a:rPr lang="en-CA" sz="2400" dirty="0">
                <a:latin typeface="Calibri" panose="020F0502020204030204" pitchFamily="34" charset="0"/>
                <a:ea typeface="Calibri" panose="020F0502020204030204" pitchFamily="34" charset="0"/>
                <a:cs typeface="Times New Roman" panose="02020603050405020304" pitchFamily="18" charset="0"/>
              </a:rPr>
              <a:t>Sticking to a process helps to minimize any mistakes and keep consistency. </a:t>
            </a:r>
          </a:p>
        </p:txBody>
      </p:sp>
    </p:spTree>
    <p:extLst>
      <p:ext uri="{BB962C8B-B14F-4D97-AF65-F5344CB8AC3E}">
        <p14:creationId xmlns:p14="http://schemas.microsoft.com/office/powerpoint/2010/main" val="61745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3247"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5" fill="hold" display="0">
                  <p:stCondLst>
                    <p:cond delay="indefinite"/>
                  </p:stCondLst>
                </p:cTn>
                <p:tgtEl>
                  <p:spTgt spid="3"/>
                </p:tgtEl>
              </p:cMediaNode>
            </p:video>
            <p:seq concurrent="1" nextAc="seek">
              <p:cTn id="16" restart="whenNotActive" fill="hold" evtFilter="cancelBubble" nodeType="interactiveSeq">
                <p:stCondLst>
                  <p:cond evt="onClick" delay="0">
                    <p:tgtEl>
                      <p:spTgt spid="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3"/>
                                        </p:tgtEl>
                                      </p:cBhvr>
                                    </p:cmd>
                                  </p:childTnLst>
                                </p:cTn>
                              </p:par>
                            </p:childTnLst>
                          </p:cTn>
                        </p:par>
                      </p:childTnLst>
                    </p:cTn>
                  </p:par>
                </p:childTnLst>
              </p:cTn>
              <p:nextCondLst>
                <p:cond evt="onClick" delay="0">
                  <p:tgtEl>
                    <p:spTgt spid="3"/>
                  </p:tgtEl>
                </p:cond>
              </p:nextCondLst>
            </p:seq>
          </p:childTnLst>
        </p:cTn>
      </p:par>
    </p:tnLst>
    <p:bldLst>
      <p:bldP spid="6"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BDE9FC5-4E6C-4976-8025-A5651574A80F}"/>
              </a:ext>
            </a:extLst>
          </p:cNvPr>
          <p:cNvGrpSpPr/>
          <p:nvPr/>
        </p:nvGrpSpPr>
        <p:grpSpPr>
          <a:xfrm>
            <a:off x="295656" y="2681585"/>
            <a:ext cx="550510" cy="2830997"/>
            <a:chOff x="461865" y="2809278"/>
            <a:chExt cx="459535" cy="2702201"/>
          </a:xfrm>
        </p:grpSpPr>
        <p:sp>
          <p:nvSpPr>
            <p:cNvPr id="6" name="Rectangle: Rounded Corners 9">
              <a:extLst>
                <a:ext uri="{FF2B5EF4-FFF2-40B4-BE49-F238E27FC236}">
                  <a16:creationId xmlns:a16="http://schemas.microsoft.com/office/drawing/2014/main" id="{9FA45051-D7A2-4798-B8A4-877D7938F9BC}"/>
                </a:ext>
              </a:extLst>
            </p:cNvPr>
            <p:cNvSpPr/>
            <p:nvPr/>
          </p:nvSpPr>
          <p:spPr>
            <a:xfrm>
              <a:off x="473529" y="4990705"/>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7" name="Rectangle: Rounded Corners 10">
              <a:extLst>
                <a:ext uri="{FF2B5EF4-FFF2-40B4-BE49-F238E27FC236}">
                  <a16:creationId xmlns:a16="http://schemas.microsoft.com/office/drawing/2014/main" id="{576E2376-6D9E-4925-9433-4611ED042446}"/>
                </a:ext>
              </a:extLst>
            </p:cNvPr>
            <p:cNvSpPr/>
            <p:nvPr/>
          </p:nvSpPr>
          <p:spPr>
            <a:xfrm>
              <a:off x="461865" y="4229319"/>
              <a:ext cx="447871" cy="52077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Rectangle: Rounded Corners 11">
              <a:extLst>
                <a:ext uri="{FF2B5EF4-FFF2-40B4-BE49-F238E27FC236}">
                  <a16:creationId xmlns:a16="http://schemas.microsoft.com/office/drawing/2014/main" id="{1B8B49FB-FA37-42D6-A3BE-542AC0E5AF4E}"/>
                </a:ext>
              </a:extLst>
            </p:cNvPr>
            <p:cNvSpPr/>
            <p:nvPr/>
          </p:nvSpPr>
          <p:spPr>
            <a:xfrm>
              <a:off x="461866" y="3444452"/>
              <a:ext cx="447870" cy="52077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9" name="Rectangle: Rounded Corners 12">
              <a:extLst>
                <a:ext uri="{FF2B5EF4-FFF2-40B4-BE49-F238E27FC236}">
                  <a16:creationId xmlns:a16="http://schemas.microsoft.com/office/drawing/2014/main" id="{8DFE8886-1F25-43E6-91AE-BCD61777FD5A}"/>
                </a:ext>
              </a:extLst>
            </p:cNvPr>
            <p:cNvSpPr/>
            <p:nvPr/>
          </p:nvSpPr>
          <p:spPr>
            <a:xfrm>
              <a:off x="461865" y="2809278"/>
              <a:ext cx="447871" cy="49941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2" name="Title 1">
            <a:extLst>
              <a:ext uri="{FF2B5EF4-FFF2-40B4-BE49-F238E27FC236}">
                <a16:creationId xmlns:a16="http://schemas.microsoft.com/office/drawing/2014/main" id="{9AC1E6F0-65CE-434C-8B2A-E356B3D2D4C4}"/>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SELF EVALUATION</a:t>
            </a:r>
            <a:endParaRPr lang="en-US" sz="66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C925533-A5F7-413D-AE78-2A88CA3B969B}"/>
              </a:ext>
            </a:extLst>
          </p:cNvPr>
          <p:cNvSpPr/>
          <p:nvPr/>
        </p:nvSpPr>
        <p:spPr>
          <a:xfrm>
            <a:off x="295656" y="1816531"/>
            <a:ext cx="12249912" cy="523220"/>
          </a:xfrm>
          <a:prstGeom prst="rect">
            <a:avLst/>
          </a:prstGeom>
        </p:spPr>
        <p:txBody>
          <a:bodyPr wrap="square">
            <a:spAutoFit/>
          </a:bodyPr>
          <a:lstStyle/>
          <a:p>
            <a:r>
              <a:rPr lang="en-CA" sz="2800" dirty="0">
                <a:solidFill>
                  <a:srgbClr val="000000"/>
                </a:solidFill>
                <a:latin typeface="Tw Cen MT" panose="020B0602020104020603" pitchFamily="34" charset="0"/>
              </a:rPr>
              <a:t>When developing a social media content strategy, what should you NOT consider? </a:t>
            </a:r>
            <a:endParaRPr lang="en-US" sz="2800" dirty="0"/>
          </a:p>
        </p:txBody>
      </p:sp>
      <p:sp>
        <p:nvSpPr>
          <p:cNvPr id="4" name="Rectangle 3">
            <a:extLst>
              <a:ext uri="{FF2B5EF4-FFF2-40B4-BE49-F238E27FC236}">
                <a16:creationId xmlns:a16="http://schemas.microsoft.com/office/drawing/2014/main" id="{E2E69D67-D1A1-4568-B2D7-F254BE9BA22C}"/>
              </a:ext>
            </a:extLst>
          </p:cNvPr>
          <p:cNvSpPr/>
          <p:nvPr/>
        </p:nvSpPr>
        <p:spPr>
          <a:xfrm>
            <a:off x="309629" y="2465594"/>
            <a:ext cx="12003024" cy="3046988"/>
          </a:xfrm>
          <a:prstGeom prst="rect">
            <a:avLst/>
          </a:prstGeom>
        </p:spPr>
        <p:txBody>
          <a:bodyPr wrap="square">
            <a:spAutoFit/>
          </a:bodyPr>
          <a:lstStyle/>
          <a:p>
            <a:pPr fontAlgn="base">
              <a:lnSpc>
                <a:spcPct val="200000"/>
              </a:lnSpc>
            </a:pPr>
            <a:r>
              <a:rPr lang="en-CA" sz="2400" dirty="0">
                <a:solidFill>
                  <a:srgbClr val="000000"/>
                </a:solidFill>
                <a:latin typeface="Tw Cen MT" panose="020B0602020104020603" pitchFamily="34" charset="0"/>
                <a:hlinkClick r:id="rId2" action="ppaction://hlinksldjump"/>
              </a:rPr>
              <a:t>A. </a:t>
            </a:r>
            <a:r>
              <a:rPr lang="en-CA" sz="2400" dirty="0">
                <a:solidFill>
                  <a:srgbClr val="000000"/>
                </a:solidFill>
                <a:latin typeface="Tw Cen MT" panose="020B0602020104020603" pitchFamily="34" charset="0"/>
              </a:rPr>
              <a:t>  Your target clientele and which platform(s) they will use most regularly </a:t>
            </a:r>
            <a:endParaRPr lang="en-CA" sz="2400" b="0" i="0" dirty="0">
              <a:solidFill>
                <a:srgbClr val="000000"/>
              </a:solidFill>
              <a:effectLst/>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3" action="ppaction://hlinksldjump"/>
              </a:rPr>
              <a:t>B. </a:t>
            </a:r>
            <a:r>
              <a:rPr lang="en-CA" sz="2400" dirty="0">
                <a:solidFill>
                  <a:srgbClr val="000000"/>
                </a:solidFill>
                <a:latin typeface="Tw Cen MT" panose="020B0602020104020603" pitchFamily="34" charset="0"/>
              </a:rPr>
              <a:t>  See what your competitors are doing right and doing wrong </a:t>
            </a:r>
            <a:endParaRPr lang="en-CA" sz="2400" b="0" i="0" dirty="0">
              <a:solidFill>
                <a:srgbClr val="000000"/>
              </a:solidFill>
              <a:effectLst/>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4" action="ppaction://hlinksldjump"/>
              </a:rPr>
              <a:t>C. </a:t>
            </a:r>
            <a:r>
              <a:rPr lang="en-CA" sz="2400" dirty="0">
                <a:solidFill>
                  <a:srgbClr val="000000"/>
                </a:solidFill>
                <a:latin typeface="Tw Cen MT" panose="020B0602020104020603" pitchFamily="34" charset="0"/>
              </a:rPr>
              <a:t>  Your friends and family use that social media platform </a:t>
            </a:r>
            <a:endParaRPr lang="en-CA" sz="2400" b="0" i="0" dirty="0">
              <a:solidFill>
                <a:srgbClr val="000000"/>
              </a:solidFill>
              <a:effectLst/>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5" action="ppaction://hlinksldjump"/>
              </a:rPr>
              <a:t>D. </a:t>
            </a:r>
            <a:r>
              <a:rPr lang="en-CA" sz="2400" dirty="0">
                <a:solidFill>
                  <a:srgbClr val="000000"/>
                </a:solidFill>
                <a:latin typeface="Tw Cen MT" panose="020B0602020104020603" pitchFamily="34" charset="0"/>
              </a:rPr>
              <a:t>  Complementary businesses that are present on that platform </a:t>
            </a:r>
            <a:endParaRPr lang="en-CA" sz="24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0185009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7C22C-CF79-4727-BF48-70FA24279CB0}"/>
              </a:ext>
            </a:extLst>
          </p:cNvPr>
          <p:cNvSpPr>
            <a:spLocks noGrp="1"/>
          </p:cNvSpPr>
          <p:nvPr>
            <p:ph type="title"/>
          </p:nvPr>
        </p:nvSpPr>
        <p:spPr>
          <a:xfrm>
            <a:off x="838200" y="548005"/>
            <a:ext cx="10515600" cy="1325563"/>
          </a:xfrm>
        </p:spPr>
        <p:txBody>
          <a:bodyPr>
            <a:noAutofit/>
          </a:bodyPr>
          <a:lstStyle/>
          <a:p>
            <a:pPr algn="ctr"/>
            <a:r>
              <a:rPr lang="en-CA" sz="5400" b="1" dirty="0">
                <a:latin typeface="Arial" panose="020B0604020202020204" pitchFamily="34" charset="0"/>
                <a:cs typeface="Arial" panose="020B0604020202020204" pitchFamily="34" charset="0"/>
              </a:rPr>
              <a:t>Beginners Guide To Etsy. My First 3 Weeks Selling On Etsy </a:t>
            </a:r>
            <a:endParaRPr lang="en-US" sz="54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7E8760B-ECFA-490D-97FD-E1D013C66D02}"/>
              </a:ext>
            </a:extLst>
          </p:cNvPr>
          <p:cNvSpPr/>
          <p:nvPr/>
        </p:nvSpPr>
        <p:spPr>
          <a:xfrm>
            <a:off x="124968" y="2609380"/>
            <a:ext cx="12067032" cy="830997"/>
          </a:xfrm>
          <a:prstGeom prst="rect">
            <a:avLst/>
          </a:prstGeom>
        </p:spPr>
        <p:txBody>
          <a:bodyPr wrap="square">
            <a:spAutoFit/>
          </a:bodyPr>
          <a:lstStyle/>
          <a:p>
            <a:r>
              <a:rPr lang="en-CA" sz="2400" dirty="0">
                <a:solidFill>
                  <a:srgbClr val="000000"/>
                </a:solidFill>
                <a:latin typeface="Tw Cen MT" panose="020B0602020104020603" pitchFamily="34" charset="0"/>
              </a:rPr>
              <a:t>Many Inuit are using the local and regional buy/sell pages on Facebook to market their handmade products. </a:t>
            </a:r>
            <a:endParaRPr lang="en-US" sz="2400" dirty="0"/>
          </a:p>
        </p:txBody>
      </p:sp>
      <p:sp>
        <p:nvSpPr>
          <p:cNvPr id="4" name="Rectangle 3">
            <a:extLst>
              <a:ext uri="{FF2B5EF4-FFF2-40B4-BE49-F238E27FC236}">
                <a16:creationId xmlns:a16="http://schemas.microsoft.com/office/drawing/2014/main" id="{4A718A11-4EFD-44E1-9422-2D8960382FFC}"/>
              </a:ext>
            </a:extLst>
          </p:cNvPr>
          <p:cNvSpPr/>
          <p:nvPr/>
        </p:nvSpPr>
        <p:spPr>
          <a:xfrm rot="21309566">
            <a:off x="3573622" y="3387883"/>
            <a:ext cx="8638841" cy="830997"/>
          </a:xfrm>
          <a:prstGeom prst="rect">
            <a:avLst/>
          </a:prstGeom>
        </p:spPr>
        <p:txBody>
          <a:bodyPr wrap="square">
            <a:spAutoFit/>
          </a:bodyPr>
          <a:lstStyle/>
          <a:p>
            <a:r>
              <a:rPr lang="en-CA" sz="2400" dirty="0">
                <a:solidFill>
                  <a:srgbClr val="000000"/>
                </a:solidFill>
                <a:latin typeface="Tw Cen MT" panose="020B0602020104020603" pitchFamily="34" charset="0"/>
                <a:hlinkClick r:id="rId2" action="ppaction://hlinksldjump"/>
              </a:rPr>
              <a:t>Etsy.com has an international reach for your products, and this presenter talks about his experience in getting on that platform. </a:t>
            </a:r>
            <a:endParaRPr lang="en-US" sz="2400" dirty="0"/>
          </a:p>
        </p:txBody>
      </p:sp>
      <p:pic>
        <p:nvPicPr>
          <p:cNvPr id="6" name="Picture 5">
            <a:extLst>
              <a:ext uri="{FF2B5EF4-FFF2-40B4-BE49-F238E27FC236}">
                <a16:creationId xmlns:a16="http://schemas.microsoft.com/office/drawing/2014/main" id="{A469B6E2-1A47-4DE1-9FA7-E06576D0B25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2043" y="3440377"/>
            <a:ext cx="2974849" cy="2974849"/>
          </a:xfrm>
          <a:prstGeom prst="roundRect">
            <a:avLst>
              <a:gd name="adj" fmla="val 8594"/>
            </a:avLst>
          </a:prstGeom>
          <a:solidFill>
            <a:srgbClr val="FFFFFF">
              <a:shade val="85000"/>
            </a:srgbClr>
          </a:solidFill>
          <a:ln w="38100">
            <a:solidFill>
              <a:schemeClr val="tx1"/>
            </a:solidFill>
          </a:ln>
          <a:effectLst/>
        </p:spPr>
      </p:pic>
    </p:spTree>
    <p:extLst>
      <p:ext uri="{BB962C8B-B14F-4D97-AF65-F5344CB8AC3E}">
        <p14:creationId xmlns:p14="http://schemas.microsoft.com/office/powerpoint/2010/main" val="34769137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3F327-30A8-4E0D-A20D-5FE1F11A4235}"/>
              </a:ext>
            </a:extLst>
          </p:cNvPr>
          <p:cNvSpPr>
            <a:spLocks noGrp="1"/>
          </p:cNvSpPr>
          <p:nvPr>
            <p:ph type="title"/>
          </p:nvPr>
        </p:nvSpPr>
        <p:spPr>
          <a:xfrm>
            <a:off x="838200" y="-137795"/>
            <a:ext cx="10515600" cy="1325563"/>
          </a:xfrm>
        </p:spPr>
        <p:txBody>
          <a:bodyPr>
            <a:normAutofit/>
          </a:bodyPr>
          <a:lstStyle/>
          <a:p>
            <a:pPr algn="ctr"/>
            <a:r>
              <a:rPr lang="en-CA" sz="6000" b="1" dirty="0">
                <a:latin typeface="Arial" panose="020B0604020202020204" pitchFamily="34" charset="0"/>
                <a:cs typeface="Arial" panose="020B0604020202020204" pitchFamily="34" charset="0"/>
              </a:rPr>
              <a:t>Beginners Guide to Etsy</a:t>
            </a:r>
            <a:endParaRPr lang="en-US" sz="6000" b="1" dirty="0">
              <a:latin typeface="Arial" panose="020B0604020202020204" pitchFamily="34" charset="0"/>
              <a:cs typeface="Arial" panose="020B0604020202020204" pitchFamily="34" charset="0"/>
            </a:endParaRPr>
          </a:p>
        </p:txBody>
      </p:sp>
      <p:pic>
        <p:nvPicPr>
          <p:cNvPr id="4" name="Beginners guide to Etsy. My first 3 weeks selling on Etsy - 3,000+ views">
            <a:hlinkClick r:id="" action="ppaction://media"/>
            <a:extLst>
              <a:ext uri="{FF2B5EF4-FFF2-40B4-BE49-F238E27FC236}">
                <a16:creationId xmlns:a16="http://schemas.microsoft.com/office/drawing/2014/main" id="{61A6FD1A-4401-496C-BE71-D31127AD2A41}"/>
              </a:ext>
            </a:extLst>
          </p:cNvPr>
          <p:cNvPicPr>
            <a:picLocks noChangeAspect="1"/>
          </p:cNvPicPr>
          <p:nvPr>
            <a:videoFile r:link="rId2"/>
            <p:extLst>
              <p:ext uri="{DAA4B4D4-6D71-4841-9C94-3DE7FCFB9230}">
                <p14:media xmlns:p14="http://schemas.microsoft.com/office/powerpoint/2010/main" r:embed="rId1"/>
              </p:ext>
            </p:extLst>
          </p:nvPr>
        </p:nvPicPr>
        <p:blipFill>
          <a:blip r:embed="rId4">
            <a:extLst>
              <a:ext uri="{96DAC541-7B7A-43D3-8B79-37D633B846F1}">
                <asvg:svgBlip xmlns:asvg="http://schemas.microsoft.com/office/drawing/2016/SVG/main" xmlns="" r:embed="rId5"/>
              </a:ext>
            </a:extLst>
          </a:blip>
          <a:stretch>
            <a:fillRect/>
          </a:stretch>
        </p:blipFill>
        <p:spPr>
          <a:xfrm>
            <a:off x="10607040" y="0"/>
            <a:ext cx="1584960" cy="891540"/>
          </a:xfrm>
          <a:prstGeom prst="rect">
            <a:avLst/>
          </a:prstGeom>
        </p:spPr>
      </p:pic>
      <p:graphicFrame>
        <p:nvGraphicFramePr>
          <p:cNvPr id="5" name="Diagram 4">
            <a:extLst>
              <a:ext uri="{FF2B5EF4-FFF2-40B4-BE49-F238E27FC236}">
                <a16:creationId xmlns:a16="http://schemas.microsoft.com/office/drawing/2014/main" id="{377B770B-DE97-4F93-BBF6-F3D40ED4CEA2}"/>
              </a:ext>
            </a:extLst>
          </p:cNvPr>
          <p:cNvGraphicFramePr/>
          <p:nvPr>
            <p:extLst>
              <p:ext uri="{D42A27DB-BD31-4B8C-83A1-F6EECF244321}">
                <p14:modId xmlns:p14="http://schemas.microsoft.com/office/powerpoint/2010/main" val="1319904082"/>
              </p:ext>
            </p:extLst>
          </p:nvPr>
        </p:nvGraphicFramePr>
        <p:xfrm>
          <a:off x="1154176" y="1187768"/>
          <a:ext cx="8128000" cy="541866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294610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26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179990A-42F3-4AF4-90B8-3FD761D02653}"/>
              </a:ext>
            </a:extLst>
          </p:cNvPr>
          <p:cNvGrpSpPr/>
          <p:nvPr/>
        </p:nvGrpSpPr>
        <p:grpSpPr>
          <a:xfrm>
            <a:off x="429768" y="4118646"/>
            <a:ext cx="530352" cy="1189705"/>
            <a:chOff x="429768" y="4118646"/>
            <a:chExt cx="530352" cy="1189705"/>
          </a:xfrm>
        </p:grpSpPr>
        <p:sp>
          <p:nvSpPr>
            <p:cNvPr id="8" name="Rectangle: Rounded Corners 7">
              <a:extLst>
                <a:ext uri="{FF2B5EF4-FFF2-40B4-BE49-F238E27FC236}">
                  <a16:creationId xmlns:a16="http://schemas.microsoft.com/office/drawing/2014/main" id="{CFD472C6-B94E-46FF-80AB-3E3E5DAFF318}"/>
                </a:ext>
              </a:extLst>
            </p:cNvPr>
            <p:cNvSpPr/>
            <p:nvPr/>
          </p:nvSpPr>
          <p:spPr>
            <a:xfrm>
              <a:off x="429768" y="4860295"/>
              <a:ext cx="530352" cy="44805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946C25E1-5209-492F-91EE-008D619C39B9}"/>
                </a:ext>
              </a:extLst>
            </p:cNvPr>
            <p:cNvSpPr/>
            <p:nvPr/>
          </p:nvSpPr>
          <p:spPr>
            <a:xfrm>
              <a:off x="429768" y="4118646"/>
              <a:ext cx="530352" cy="44805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grpSp>
      <p:sp>
        <p:nvSpPr>
          <p:cNvPr id="6" name="Rectangle: Rounded Corners 5">
            <a:extLst>
              <a:ext uri="{FF2B5EF4-FFF2-40B4-BE49-F238E27FC236}">
                <a16:creationId xmlns:a16="http://schemas.microsoft.com/office/drawing/2014/main" id="{983C8255-56D1-42C3-9439-66CF7EDE0B55}"/>
              </a:ext>
            </a:extLst>
          </p:cNvPr>
          <p:cNvSpPr/>
          <p:nvPr/>
        </p:nvSpPr>
        <p:spPr>
          <a:xfrm>
            <a:off x="429768" y="3376998"/>
            <a:ext cx="530352" cy="44805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C65DF22B-7867-4637-8D31-4D32773C9E0C}"/>
              </a:ext>
            </a:extLst>
          </p:cNvPr>
          <p:cNvSpPr/>
          <p:nvPr/>
        </p:nvSpPr>
        <p:spPr>
          <a:xfrm>
            <a:off x="429768" y="2670048"/>
            <a:ext cx="530352" cy="44805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7523F327-30A8-4E0D-A20D-5FE1F11A4235}"/>
              </a:ext>
            </a:extLst>
          </p:cNvPr>
          <p:cNvSpPr>
            <a:spLocks noGrp="1"/>
          </p:cNvSpPr>
          <p:nvPr>
            <p:ph type="title"/>
          </p:nvPr>
        </p:nvSpPr>
        <p:spPr/>
        <p:txBody>
          <a:bodyPr>
            <a:normAutofit/>
          </a:bodyPr>
          <a:lstStyle/>
          <a:p>
            <a:pPr algn="ctr"/>
            <a:r>
              <a:rPr lang="en-CA" sz="6600" b="1" dirty="0">
                <a:latin typeface="Arial" panose="020B0604020202020204" pitchFamily="34" charset="0"/>
                <a:cs typeface="Arial" panose="020B0604020202020204" pitchFamily="34" charset="0"/>
              </a:rPr>
              <a:t>SELF EVALUATION</a:t>
            </a:r>
            <a:endParaRPr lang="en-US" sz="66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5236AB99-87F9-4D9D-A196-8B5D5D7A2B7D}"/>
              </a:ext>
            </a:extLst>
          </p:cNvPr>
          <p:cNvSpPr/>
          <p:nvPr/>
        </p:nvSpPr>
        <p:spPr>
          <a:xfrm>
            <a:off x="131064" y="1690688"/>
            <a:ext cx="12396216" cy="584775"/>
          </a:xfrm>
          <a:prstGeom prst="rect">
            <a:avLst/>
          </a:prstGeom>
        </p:spPr>
        <p:txBody>
          <a:bodyPr wrap="square">
            <a:spAutoFit/>
          </a:bodyPr>
          <a:lstStyle/>
          <a:p>
            <a:r>
              <a:rPr lang="en-CA" sz="3200">
                <a:solidFill>
                  <a:srgbClr val="000000"/>
                </a:solidFill>
                <a:latin typeface="Tw Cen MT" panose="020B0602020104020603" pitchFamily="34" charset="0"/>
              </a:rPr>
              <a:t>When writing your product description on Etsy, this presenter advises: </a:t>
            </a:r>
            <a:endParaRPr lang="en-US" sz="3200" dirty="0"/>
          </a:p>
        </p:txBody>
      </p:sp>
      <p:sp>
        <p:nvSpPr>
          <p:cNvPr id="4" name="Rectangle 3">
            <a:extLst>
              <a:ext uri="{FF2B5EF4-FFF2-40B4-BE49-F238E27FC236}">
                <a16:creationId xmlns:a16="http://schemas.microsoft.com/office/drawing/2014/main" id="{6AD28463-85C7-46E2-822F-E5584EDC3BDD}"/>
              </a:ext>
            </a:extLst>
          </p:cNvPr>
          <p:cNvSpPr/>
          <p:nvPr/>
        </p:nvSpPr>
        <p:spPr>
          <a:xfrm>
            <a:off x="496824" y="2368957"/>
            <a:ext cx="12286488" cy="2939394"/>
          </a:xfrm>
          <a:prstGeom prst="rect">
            <a:avLst/>
          </a:prstGeom>
        </p:spPr>
        <p:txBody>
          <a:bodyPr wrap="square">
            <a:spAutoFit/>
          </a:bodyPr>
          <a:lstStyle/>
          <a:p>
            <a:pPr fontAlgn="base">
              <a:lnSpc>
                <a:spcPct val="200000"/>
              </a:lnSpc>
            </a:pPr>
            <a:r>
              <a:rPr lang="en-CA" sz="2400" dirty="0">
                <a:solidFill>
                  <a:srgbClr val="000000"/>
                </a:solidFill>
                <a:latin typeface="Tw Cen MT" panose="020B0602020104020603" pitchFamily="34" charset="0"/>
                <a:hlinkClick r:id="rId2" action="ppaction://hlinksldjump"/>
              </a:rPr>
              <a:t>A. </a:t>
            </a:r>
            <a:r>
              <a:rPr lang="en-CA" sz="2400" dirty="0">
                <a:solidFill>
                  <a:srgbClr val="000000"/>
                </a:solidFill>
                <a:latin typeface="Tw Cen MT" panose="020B0602020104020603" pitchFamily="34" charset="0"/>
              </a:rPr>
              <a:t> To include as many details as possible </a:t>
            </a:r>
            <a:endParaRPr lang="en-CA" sz="2400" b="0" i="0" dirty="0">
              <a:solidFill>
                <a:srgbClr val="000000"/>
              </a:solidFill>
              <a:effectLst/>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3" action="ppaction://hlinksldjump"/>
              </a:rPr>
              <a:t>B. </a:t>
            </a:r>
            <a:r>
              <a:rPr lang="en-CA" sz="2400" dirty="0">
                <a:solidFill>
                  <a:srgbClr val="000000"/>
                </a:solidFill>
                <a:latin typeface="Tw Cen MT" panose="020B0602020104020603" pitchFamily="34" charset="0"/>
              </a:rPr>
              <a:t> Trick question: there are no written descriptions of products, only photos </a:t>
            </a:r>
            <a:endParaRPr lang="en-CA" sz="2400" b="0" i="0" dirty="0">
              <a:solidFill>
                <a:srgbClr val="000000"/>
              </a:solidFill>
              <a:effectLst/>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4" action="ppaction://hlinksldjump"/>
              </a:rPr>
              <a:t>C. </a:t>
            </a:r>
            <a:r>
              <a:rPr lang="en-CA" sz="2400" dirty="0">
                <a:solidFill>
                  <a:srgbClr val="000000"/>
                </a:solidFill>
                <a:latin typeface="Tw Cen MT" panose="020B0602020104020603" pitchFamily="34" charset="0"/>
              </a:rPr>
              <a:t> To have a two-part description, the first being brief and the second being in greater detail </a:t>
            </a:r>
            <a:endParaRPr lang="en-CA" sz="2400" b="0" i="0" dirty="0">
              <a:solidFill>
                <a:srgbClr val="000000"/>
              </a:solidFill>
              <a:effectLst/>
              <a:latin typeface="Segoe UI" panose="020B0502040204020203" pitchFamily="34" charset="0"/>
            </a:endParaRPr>
          </a:p>
          <a:p>
            <a:pPr fontAlgn="base">
              <a:lnSpc>
                <a:spcPct val="200000"/>
              </a:lnSpc>
            </a:pPr>
            <a:r>
              <a:rPr lang="en-CA" sz="2400" dirty="0">
                <a:solidFill>
                  <a:srgbClr val="000000"/>
                </a:solidFill>
                <a:latin typeface="Tw Cen MT" panose="020B0602020104020603" pitchFamily="34" charset="0"/>
                <a:hlinkClick r:id="rId5" action="ppaction://hlinksldjump"/>
              </a:rPr>
              <a:t>D. </a:t>
            </a:r>
            <a:r>
              <a:rPr lang="en-CA" sz="2400" dirty="0">
                <a:solidFill>
                  <a:srgbClr val="000000"/>
                </a:solidFill>
                <a:latin typeface="Tw Cen MT" panose="020B0602020104020603" pitchFamily="34" charset="0"/>
              </a:rPr>
              <a:t> To stick with basic information only </a:t>
            </a:r>
            <a:endParaRPr lang="en-CA" sz="24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22090009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5080A-C931-471D-AD71-A726EAB94EC8}"/>
              </a:ext>
            </a:extLst>
          </p:cNvPr>
          <p:cNvSpPr>
            <a:spLocks noGrp="1"/>
          </p:cNvSpPr>
          <p:nvPr>
            <p:ph type="title"/>
          </p:nvPr>
        </p:nvSpPr>
        <p:spPr/>
        <p:txBody>
          <a:bodyPr>
            <a:normAutofit fontScale="90000"/>
          </a:bodyPr>
          <a:lstStyle/>
          <a:p>
            <a:pPr algn="ctr"/>
            <a:r>
              <a:rPr lang="en-CA" sz="6000" b="1" dirty="0">
                <a:latin typeface="Arial" panose="020B0604020202020204" pitchFamily="34" charset="0"/>
                <a:cs typeface="Arial" panose="020B0604020202020204" pitchFamily="34" charset="0"/>
              </a:rPr>
              <a:t>QUESTIONS TO THINK ABOUT</a:t>
            </a:r>
            <a:endParaRPr lang="en-US" sz="60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EFB3C0DD-CD56-4EF6-988D-C16A3B8F8DA5}"/>
              </a:ext>
            </a:extLst>
          </p:cNvPr>
          <p:cNvSpPr/>
          <p:nvPr/>
        </p:nvSpPr>
        <p:spPr>
          <a:xfrm>
            <a:off x="181356" y="2043791"/>
            <a:ext cx="11829288" cy="2246769"/>
          </a:xfrm>
          <a:prstGeom prst="rect">
            <a:avLst/>
          </a:prstGeom>
        </p:spPr>
        <p:txBody>
          <a:bodyPr wrap="square">
            <a:spAutoFit/>
          </a:bodyPr>
          <a:lstStyle/>
          <a:p>
            <a:pPr marL="457200" indent="-457200" fontAlgn="base">
              <a:buFont typeface="Arial" panose="020B0604020202020204" pitchFamily="34" charset="0"/>
              <a:buChar char="•"/>
            </a:pPr>
            <a:r>
              <a:rPr lang="en-CA" sz="2800" dirty="0">
                <a:solidFill>
                  <a:srgbClr val="000000"/>
                </a:solidFill>
                <a:latin typeface="Tw Cen MT" panose="020B0602020104020603" pitchFamily="34" charset="0"/>
              </a:rPr>
              <a:t>I’m selling art and craft, which are the 3 best platforms to use to promote my products? </a:t>
            </a:r>
          </a:p>
          <a:p>
            <a:pPr fontAlgn="base"/>
            <a:endParaRPr lang="en-CA" sz="2800" b="0" i="0" dirty="0">
              <a:solidFill>
                <a:srgbClr val="000000"/>
              </a:solidFill>
              <a:effectLst/>
              <a:latin typeface="Tw Cen MT" panose="020B0602020104020603" pitchFamily="34" charset="0"/>
            </a:endParaRPr>
          </a:p>
          <a:p>
            <a:pPr fontAlgn="base"/>
            <a:endParaRPr lang="en-CA" sz="2800" b="0" i="0" dirty="0">
              <a:solidFill>
                <a:srgbClr val="000000"/>
              </a:solidFill>
              <a:effectLst/>
              <a:latin typeface="Segoe UI" panose="020B0502040204020203" pitchFamily="34" charset="0"/>
            </a:endParaRPr>
          </a:p>
          <a:p>
            <a:pPr marL="457200" indent="-457200" fontAlgn="base">
              <a:buFont typeface="Arial" panose="020B0604020202020204" pitchFamily="34" charset="0"/>
              <a:buChar char="•"/>
            </a:pPr>
            <a:r>
              <a:rPr lang="en-CA" sz="2800" dirty="0">
                <a:solidFill>
                  <a:srgbClr val="000000"/>
                </a:solidFill>
                <a:latin typeface="Tw Cen MT" panose="020B0602020104020603" pitchFamily="34" charset="0"/>
              </a:rPr>
              <a:t>Why do I need a website for my business? </a:t>
            </a:r>
            <a:endParaRPr lang="en-CA" sz="2800" b="0" i="0" dirty="0">
              <a:solidFill>
                <a:srgbClr val="000000"/>
              </a:solidFill>
              <a:effectLst/>
              <a:latin typeface="Segoe UI" panose="020B0502040204020203" pitchFamily="34" charset="0"/>
            </a:endParaRPr>
          </a:p>
        </p:txBody>
      </p:sp>
      <p:pic>
        <p:nvPicPr>
          <p:cNvPr id="5" name="Picture 4">
            <a:extLst>
              <a:ext uri="{FF2B5EF4-FFF2-40B4-BE49-F238E27FC236}">
                <a16:creationId xmlns:a16="http://schemas.microsoft.com/office/drawing/2014/main" id="{2C2F2770-8688-4DBB-98DC-0AEFADAD2F7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0697708">
            <a:off x="7766336" y="3070889"/>
            <a:ext cx="3313411" cy="3313411"/>
          </a:xfrm>
          <a:prstGeom prst="rect">
            <a:avLst/>
          </a:prstGeom>
          <a:ln w="28575">
            <a:solidFill>
              <a:schemeClr val="tx1"/>
            </a:solidFill>
          </a:ln>
        </p:spPr>
      </p:pic>
    </p:spTree>
    <p:extLst>
      <p:ext uri="{BB962C8B-B14F-4D97-AF65-F5344CB8AC3E}">
        <p14:creationId xmlns:p14="http://schemas.microsoft.com/office/powerpoint/2010/main" val="23572616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5479A-9ACB-4973-9483-282245E4B603}"/>
              </a:ext>
            </a:extLst>
          </p:cNvPr>
          <p:cNvSpPr>
            <a:spLocks noGrp="1"/>
          </p:cNvSpPr>
          <p:nvPr>
            <p:ph type="title"/>
          </p:nvPr>
        </p:nvSpPr>
        <p:spPr>
          <a:xfrm>
            <a:off x="838200" y="-182880"/>
            <a:ext cx="10515600" cy="1325563"/>
          </a:xfrm>
        </p:spPr>
        <p:txBody>
          <a:bodyPr>
            <a:normAutofit/>
          </a:bodyPr>
          <a:lstStyle/>
          <a:p>
            <a:pPr algn="ctr"/>
            <a:r>
              <a:rPr lang="en-CA" sz="6600" b="1" dirty="0">
                <a:latin typeface="Arial" panose="020B0604020202020204" pitchFamily="34" charset="0"/>
                <a:cs typeface="Arial" panose="020B0604020202020204" pitchFamily="34" charset="0"/>
              </a:rPr>
              <a:t>GLOSSARY</a:t>
            </a:r>
            <a:endParaRPr lang="en-US" sz="66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122DE16-A32A-423D-986B-38AC0ADFDA99}"/>
              </a:ext>
            </a:extLst>
          </p:cNvPr>
          <p:cNvSpPr/>
          <p:nvPr/>
        </p:nvSpPr>
        <p:spPr>
          <a:xfrm>
            <a:off x="-91440" y="891147"/>
            <a:ext cx="12527280" cy="6401753"/>
          </a:xfrm>
          <a:prstGeom prst="rect">
            <a:avLst/>
          </a:prstGeom>
        </p:spPr>
        <p:txBody>
          <a:bodyPr wrap="square" numCol="1">
            <a:spAutoFit/>
          </a:bodyPr>
          <a:lstStyle/>
          <a:p>
            <a:pPr marL="285750" indent="-285750" fontAlgn="base">
              <a:buFont typeface="Arial" panose="020B0604020202020204" pitchFamily="34" charset="0"/>
              <a:buChar char="•"/>
            </a:pPr>
            <a:r>
              <a:rPr lang="en-CA" sz="2200" u="sng" dirty="0">
                <a:solidFill>
                  <a:srgbClr val="000000"/>
                </a:solidFill>
                <a:latin typeface="Tw Cen MT" panose="020B0602020104020603" pitchFamily="34" charset="0"/>
                <a:hlinkClick r:id="rId2" action="ppaction://hlinksldjump"/>
              </a:rPr>
              <a:t>Virtual</a:t>
            </a:r>
            <a:r>
              <a:rPr lang="en-CA" sz="2200" dirty="0">
                <a:solidFill>
                  <a:srgbClr val="000000"/>
                </a:solidFill>
                <a:latin typeface="Tw Cen MT" panose="020B0602020104020603" pitchFamily="34" charset="0"/>
              </a:rPr>
              <a:t> This can be seen as the opposite of “physical”. When you put your products on display on the shelves in your store they are actually there for the customer to see and touch. If you put your products on display on a website, however, they exist only on the screen, a virtual display. Virtual showcases can have a very powerful effect on the client, even though the product is only an image. </a:t>
            </a:r>
            <a:endParaRPr lang="en-CA" sz="2200" dirty="0">
              <a:solidFill>
                <a:srgbClr val="000000"/>
              </a:solidFill>
              <a:latin typeface="Segoe UI" panose="020B0502040204020203" pitchFamily="34" charset="0"/>
            </a:endParaRPr>
          </a:p>
          <a:p>
            <a:pPr marL="285750" indent="-285750" fontAlgn="base">
              <a:buFont typeface="Arial" panose="020B0604020202020204" pitchFamily="34" charset="0"/>
              <a:buChar char="•"/>
            </a:pPr>
            <a:r>
              <a:rPr lang="en-CA" sz="2200" u="sng" dirty="0">
                <a:solidFill>
                  <a:srgbClr val="000000"/>
                </a:solidFill>
                <a:latin typeface="Tw Cen MT" panose="020B0602020104020603" pitchFamily="34" charset="0"/>
                <a:hlinkClick r:id="rId2" action="ppaction://hlinksldjump"/>
              </a:rPr>
              <a:t>Domain</a:t>
            </a:r>
            <a:r>
              <a:rPr lang="en-CA" sz="2200" dirty="0">
                <a:solidFill>
                  <a:srgbClr val="000000"/>
                </a:solidFill>
                <a:latin typeface="Tw Cen MT" panose="020B0602020104020603" pitchFamily="34" charset="0"/>
              </a:rPr>
              <a:t> When you start your own website, you will have to get your own domain name. Domains you may be familiar with include google.ca, facebook.com or makivik.org. To do this you will register at a domain registration service such as godaddy.com or internic.ca. </a:t>
            </a:r>
            <a:endParaRPr lang="en-CA" sz="2200" dirty="0">
              <a:solidFill>
                <a:srgbClr val="000000"/>
              </a:solidFill>
              <a:latin typeface="Segoe UI" panose="020B0502040204020203" pitchFamily="34" charset="0"/>
            </a:endParaRPr>
          </a:p>
          <a:p>
            <a:pPr marL="285750" indent="-285750" fontAlgn="base">
              <a:buFont typeface="Arial" panose="020B0604020202020204" pitchFamily="34" charset="0"/>
              <a:buChar char="•"/>
            </a:pPr>
            <a:r>
              <a:rPr lang="en-CA" sz="2200" u="sng" dirty="0">
                <a:solidFill>
                  <a:srgbClr val="000000"/>
                </a:solidFill>
                <a:latin typeface="Tw Cen MT" panose="020B0602020104020603" pitchFamily="34" charset="0"/>
                <a:hlinkClick r:id="rId3" action="ppaction://hlinksldjump"/>
              </a:rPr>
              <a:t>Channel</a:t>
            </a:r>
            <a:r>
              <a:rPr lang="en-CA" sz="2200" dirty="0">
                <a:solidFill>
                  <a:srgbClr val="000000"/>
                </a:solidFill>
                <a:latin typeface="Tw Cen MT" panose="020B0602020104020603" pitchFamily="34" charset="0"/>
              </a:rPr>
              <a:t> All means of advertising are called channels, and social media are very popular forms of channels for the small entrepreneur on the internet. This is because of the ease of being able to set up your own promotional site within Facebook, Instagram, </a:t>
            </a:r>
            <a:r>
              <a:rPr lang="en-CA" sz="2200" dirty="0" err="1">
                <a:solidFill>
                  <a:srgbClr val="000000"/>
                </a:solidFill>
                <a:latin typeface="Tw Cen MT" panose="020B0602020104020603" pitchFamily="34" charset="0"/>
              </a:rPr>
              <a:t>Youtube</a:t>
            </a:r>
            <a:r>
              <a:rPr lang="en-CA" sz="2200" dirty="0">
                <a:solidFill>
                  <a:srgbClr val="000000"/>
                </a:solidFill>
                <a:latin typeface="Tw Cen MT" panose="020B0602020104020603" pitchFamily="34" charset="0"/>
              </a:rPr>
              <a:t>, etc.  </a:t>
            </a:r>
          </a:p>
          <a:p>
            <a:pPr marL="342900" indent="-342900" fontAlgn="base">
              <a:buFont typeface="Arial" panose="020B0604020202020204" pitchFamily="34" charset="0"/>
              <a:buChar char="•"/>
            </a:pPr>
            <a:r>
              <a:rPr lang="en-CA" sz="2400" u="sng" dirty="0">
                <a:solidFill>
                  <a:srgbClr val="000000"/>
                </a:solidFill>
                <a:latin typeface="Tw Cen MT" panose="020B0602020104020603" pitchFamily="34" charset="0"/>
                <a:hlinkClick r:id="rId4" action="ppaction://hlinksldjump"/>
              </a:rPr>
              <a:t>e-commerce</a:t>
            </a:r>
            <a:r>
              <a:rPr lang="en-CA" sz="2400" dirty="0">
                <a:solidFill>
                  <a:srgbClr val="000000"/>
                </a:solidFill>
                <a:latin typeface="Tw Cen MT" panose="020B0602020104020603" pitchFamily="34" charset="0"/>
              </a:rPr>
              <a:t> This is a short form for </a:t>
            </a:r>
            <a:r>
              <a:rPr lang="en-CA" sz="2400" u="sng" dirty="0">
                <a:solidFill>
                  <a:srgbClr val="000000"/>
                </a:solidFill>
                <a:latin typeface="Tw Cen MT" panose="020B0602020104020603" pitchFamily="34" charset="0"/>
              </a:rPr>
              <a:t>e</a:t>
            </a:r>
            <a:r>
              <a:rPr lang="en-CA" sz="2400" dirty="0">
                <a:solidFill>
                  <a:srgbClr val="000000"/>
                </a:solidFill>
                <a:latin typeface="Tw Cen MT" panose="020B0602020104020603" pitchFamily="34" charset="0"/>
              </a:rPr>
              <a:t>lectronic commerce. E-commerce sites are virtual stores on-line which allow you to purchase goods and services in much the same way you would in a physical store. The payments are usually done through credit card, and the products are then shipped to the consumer. </a:t>
            </a:r>
            <a:endParaRPr lang="en-CA" sz="2400" dirty="0">
              <a:solidFill>
                <a:srgbClr val="000000"/>
              </a:solidFill>
              <a:latin typeface="Segoe UI" panose="020B0502040204020203" pitchFamily="34" charset="0"/>
            </a:endParaRPr>
          </a:p>
          <a:p>
            <a:pPr marL="342900" indent="-342900" fontAlgn="base">
              <a:buFont typeface="Arial" panose="020B0604020202020204" pitchFamily="34" charset="0"/>
              <a:buChar char="•"/>
            </a:pPr>
            <a:r>
              <a:rPr lang="en-CA" sz="2400" u="sng" dirty="0">
                <a:solidFill>
                  <a:srgbClr val="000000"/>
                </a:solidFill>
                <a:latin typeface="Tw Cen MT" panose="020B0602020104020603" pitchFamily="34" charset="0"/>
                <a:hlinkClick r:id="rId5" action="ppaction://hlinksldjump"/>
              </a:rPr>
              <a:t>brick and mortar</a:t>
            </a:r>
            <a:r>
              <a:rPr lang="en-CA" sz="2400" dirty="0">
                <a:solidFill>
                  <a:srgbClr val="000000"/>
                </a:solidFill>
                <a:latin typeface="Tw Cen MT" panose="020B0602020104020603" pitchFamily="34" charset="0"/>
              </a:rPr>
              <a:t> This is a term for a physical retail store which you might find in a shopping mall or on Main St. E-commerce is having a huge impact on conventional stores, forcing some major retail chains out of business. </a:t>
            </a:r>
            <a:endParaRPr lang="en-CA" sz="2400" dirty="0">
              <a:solidFill>
                <a:srgbClr val="000000"/>
              </a:solidFill>
              <a:latin typeface="Segoe UI" panose="020B0502040204020203" pitchFamily="34" charset="0"/>
            </a:endParaRPr>
          </a:p>
          <a:p>
            <a:pPr marL="285750" indent="-285750" fontAlgn="base">
              <a:buFont typeface="Arial" panose="020B0604020202020204" pitchFamily="34" charset="0"/>
              <a:buChar char="•"/>
            </a:pPr>
            <a:endParaRPr lang="en-CA" sz="2200" dirty="0">
              <a:solidFill>
                <a:srgbClr val="000000"/>
              </a:solidFill>
              <a:latin typeface="Segoe UI" panose="020B0502040204020203" pitchFamily="34" charset="0"/>
            </a:endParaRPr>
          </a:p>
        </p:txBody>
      </p:sp>
      <p:sp>
        <p:nvSpPr>
          <p:cNvPr id="6" name="Rectangle 5">
            <a:extLst>
              <a:ext uri="{FF2B5EF4-FFF2-40B4-BE49-F238E27FC236}">
                <a16:creationId xmlns:a16="http://schemas.microsoft.com/office/drawing/2014/main" id="{01CA7A5E-1EAE-483D-BDA0-40C9067A0E6C}"/>
              </a:ext>
            </a:extLst>
          </p:cNvPr>
          <p:cNvSpPr/>
          <p:nvPr/>
        </p:nvSpPr>
        <p:spPr>
          <a:xfrm>
            <a:off x="8692434" y="163157"/>
            <a:ext cx="3295457" cy="723363"/>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CA" sz="2400" dirty="0">
                <a:ln w="0"/>
                <a:solidFill>
                  <a:schemeClr val="tx1"/>
                </a:solidFill>
                <a:effectLst>
                  <a:outerShdw blurRad="38100" dist="19050" dir="2700000" algn="tl" rotWithShape="0">
                    <a:schemeClr val="dk1">
                      <a:alpha val="40000"/>
                    </a:schemeClr>
                  </a:outerShdw>
                </a:effectLst>
              </a:rPr>
              <a:t>Click on the word to go back to that slide.</a:t>
            </a:r>
            <a:endParaRPr lang="en-US" sz="24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3327120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5B82-730D-4CF9-970B-2F13F9CDDAA1}"/>
              </a:ext>
            </a:extLst>
          </p:cNvPr>
          <p:cNvSpPr>
            <a:spLocks noGrp="1"/>
          </p:cNvSpPr>
          <p:nvPr>
            <p:ph type="title"/>
          </p:nvPr>
        </p:nvSpPr>
        <p:spPr/>
        <p:txBody>
          <a:bodyPr/>
          <a:lstStyle/>
          <a:p>
            <a:endParaRPr lang="en-US"/>
          </a:p>
        </p:txBody>
      </p:sp>
      <p:sp>
        <p:nvSpPr>
          <p:cNvPr id="4" name="TextBox 3">
            <a:extLst>
              <a:ext uri="{FF2B5EF4-FFF2-40B4-BE49-F238E27FC236}">
                <a16:creationId xmlns:a16="http://schemas.microsoft.com/office/drawing/2014/main" id="{24F60515-BDA7-49DE-925A-1FDE1CEA5790}"/>
              </a:ext>
            </a:extLst>
          </p:cNvPr>
          <p:cNvSpPr txBox="1"/>
          <p:nvPr/>
        </p:nvSpPr>
        <p:spPr>
          <a:xfrm>
            <a:off x="2610430" y="4965192"/>
            <a:ext cx="6971139" cy="461665"/>
          </a:xfrm>
          <a:prstGeom prst="rect">
            <a:avLst/>
          </a:prstGeom>
          <a:noFill/>
        </p:spPr>
        <p:txBody>
          <a:bodyPr wrap="none" rtlCol="0">
            <a:spAutoFit/>
          </a:bodyPr>
          <a:lstStyle/>
          <a:p>
            <a:r>
              <a:rPr lang="en-CA" sz="2400" dirty="0"/>
              <a:t>The next module will be: How to Open a Bank Account</a:t>
            </a:r>
            <a:endParaRPr lang="en-US" sz="2400" dirty="0"/>
          </a:p>
        </p:txBody>
      </p:sp>
      <p:grpSp>
        <p:nvGrpSpPr>
          <p:cNvPr id="8" name="Group 7">
            <a:extLst>
              <a:ext uri="{FF2B5EF4-FFF2-40B4-BE49-F238E27FC236}">
                <a16:creationId xmlns:a16="http://schemas.microsoft.com/office/drawing/2014/main" id="{14EC789C-CFA9-4C2C-A5F5-5D3E94F7DC99}"/>
              </a:ext>
            </a:extLst>
          </p:cNvPr>
          <p:cNvGrpSpPr/>
          <p:nvPr/>
        </p:nvGrpSpPr>
        <p:grpSpPr>
          <a:xfrm>
            <a:off x="4232669" y="5896442"/>
            <a:ext cx="4276819" cy="627572"/>
            <a:chOff x="161831" y="6169003"/>
            <a:chExt cx="4276819" cy="627572"/>
          </a:xfrm>
        </p:grpSpPr>
        <p:pic>
          <p:nvPicPr>
            <p:cNvPr id="5" name="Picture 4">
              <a:extLst>
                <a:ext uri="{FF2B5EF4-FFF2-40B4-BE49-F238E27FC236}">
                  <a16:creationId xmlns:a16="http://schemas.microsoft.com/office/drawing/2014/main" id="{F3757D51-EF86-467E-8286-1B626976B88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1831" y="6205943"/>
              <a:ext cx="1352739" cy="59063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7D6AC1B-9911-4C92-A2F4-7250C9B1456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14570" y="6169003"/>
              <a:ext cx="571500" cy="5524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a:extLst>
                <a:ext uri="{FF2B5EF4-FFF2-40B4-BE49-F238E27FC236}">
                  <a16:creationId xmlns:a16="http://schemas.microsoft.com/office/drawing/2014/main" id="{02251127-ED80-4714-859D-1CE0D3322A03}"/>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305050" y="6184856"/>
              <a:ext cx="2133600" cy="533400"/>
            </a:xfrm>
            <a:prstGeom prst="rect">
              <a:avLst/>
            </a:prstGeom>
            <a:noFill/>
            <a:extLst>
              <a:ext uri="{909E8E84-426E-40DD-AFC4-6F175D3DCCD1}">
                <a14:hiddenFill xmlns:a14="http://schemas.microsoft.com/office/drawing/2010/main">
                  <a:solidFill>
                    <a:srgbClr val="FFFFFF"/>
                  </a:solidFill>
                </a14:hiddenFill>
              </a:ext>
            </a:extLst>
          </p:spPr>
        </p:pic>
      </p:grpSp>
      <p:sp>
        <p:nvSpPr>
          <p:cNvPr id="9" name="TextBox 8">
            <a:extLst>
              <a:ext uri="{FF2B5EF4-FFF2-40B4-BE49-F238E27FC236}">
                <a16:creationId xmlns:a16="http://schemas.microsoft.com/office/drawing/2014/main" id="{991A7475-EA94-4EEE-817F-4F5029F976A2}"/>
              </a:ext>
            </a:extLst>
          </p:cNvPr>
          <p:cNvSpPr txBox="1"/>
          <p:nvPr/>
        </p:nvSpPr>
        <p:spPr>
          <a:xfrm>
            <a:off x="2195803" y="1619501"/>
            <a:ext cx="7800391" cy="3139321"/>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CA" sz="6600" dirty="0">
                <a:ln w="0"/>
                <a:solidFill>
                  <a:schemeClr val="accent6">
                    <a:lumMod val="60000"/>
                    <a:lumOff val="40000"/>
                  </a:schemeClr>
                </a:solidFill>
                <a:effectLst>
                  <a:glow rad="101600">
                    <a:schemeClr val="accent6">
                      <a:satMod val="175000"/>
                      <a:alpha val="40000"/>
                    </a:schemeClr>
                  </a:glow>
                  <a:outerShdw blurRad="38100" dist="19050" dir="2700000" algn="tl" rotWithShape="0">
                    <a:schemeClr val="dk1">
                      <a:alpha val="40000"/>
                    </a:schemeClr>
                  </a:outerShdw>
                </a:effectLst>
              </a:rPr>
              <a:t>Congratulations, you have completed this module!</a:t>
            </a:r>
            <a:r>
              <a:rPr lang="en-CA" sz="6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endParaRPr lang="en-US" sz="6600" b="1" dirty="0">
              <a:ln/>
              <a:solidFill>
                <a:schemeClr val="accent3"/>
              </a:solidFill>
            </a:endParaRPr>
          </a:p>
        </p:txBody>
      </p:sp>
    </p:spTree>
    <p:extLst>
      <p:ext uri="{BB962C8B-B14F-4D97-AF65-F5344CB8AC3E}">
        <p14:creationId xmlns:p14="http://schemas.microsoft.com/office/powerpoint/2010/main" val="42664487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31899390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13716789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30321767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34975603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91879924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425792624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0104534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158174591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59AC5-2636-4548-B2DD-56C1A5E9E42F}"/>
              </a:ext>
            </a:extLst>
          </p:cNvPr>
          <p:cNvSpPr>
            <a:spLocks noGrp="1"/>
          </p:cNvSpPr>
          <p:nvPr>
            <p:ph type="title"/>
          </p:nvPr>
        </p:nvSpPr>
        <p:spPr/>
        <p:txBody>
          <a:bodyPr/>
          <a:lstStyle/>
          <a:p>
            <a:endParaRPr lang="en-US"/>
          </a:p>
        </p:txBody>
      </p:sp>
      <p:sp>
        <p:nvSpPr>
          <p:cNvPr id="10" name="Rectangle 9">
            <a:extLst>
              <a:ext uri="{FF2B5EF4-FFF2-40B4-BE49-F238E27FC236}">
                <a16:creationId xmlns:a16="http://schemas.microsoft.com/office/drawing/2014/main" id="{68D932FE-951A-49B0-9E48-10E7F83DE7F8}"/>
              </a:ext>
            </a:extLst>
          </p:cNvPr>
          <p:cNvSpPr/>
          <p:nvPr/>
        </p:nvSpPr>
        <p:spPr>
          <a:xfrm>
            <a:off x="3048000" y="2040666"/>
            <a:ext cx="6096000" cy="1569660"/>
          </a:xfrm>
          <a:prstGeom prst="rect">
            <a:avLst/>
          </a:prstGeom>
        </p:spPr>
        <p:txBody>
          <a:bodyPr>
            <a:spAutoFit/>
          </a:bodyPr>
          <a:lstStyle/>
          <a:p>
            <a:pPr lvl="0" algn="ctr"/>
            <a:r>
              <a:rPr lang="en-US" sz="4800" dirty="0">
                <a:solidFill>
                  <a:prstClr val="black"/>
                </a:solidFill>
                <a:latin typeface="Arial" panose="020B0604020202020204" pitchFamily="34" charset="0"/>
                <a:cs typeface="Arial" panose="020B0604020202020204" pitchFamily="34" charset="0"/>
              </a:rPr>
              <a:t>Congratulations, you are correct!</a:t>
            </a:r>
          </a:p>
        </p:txBody>
      </p:sp>
      <p:sp>
        <p:nvSpPr>
          <p:cNvPr id="11" name="Rectangle: Rounded Corners 10">
            <a:hlinkClick r:id="rId2" action="ppaction://hlinksldjump"/>
            <a:extLst>
              <a:ext uri="{FF2B5EF4-FFF2-40B4-BE49-F238E27FC236}">
                <a16:creationId xmlns:a16="http://schemas.microsoft.com/office/drawing/2014/main" id="{95DB7F49-C6DC-48BF-BCBF-DFB106822CDC}"/>
              </a:ext>
            </a:extLst>
          </p:cNvPr>
          <p:cNvSpPr/>
          <p:nvPr/>
        </p:nvSpPr>
        <p:spPr>
          <a:xfrm>
            <a:off x="5236684" y="3577484"/>
            <a:ext cx="1718631" cy="118982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continue.</a:t>
            </a:r>
          </a:p>
        </p:txBody>
      </p:sp>
    </p:spTree>
    <p:extLst>
      <p:ext uri="{BB962C8B-B14F-4D97-AF65-F5344CB8AC3E}">
        <p14:creationId xmlns:p14="http://schemas.microsoft.com/office/powerpoint/2010/main" val="332363348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282272934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325220551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07E3-5C4D-4042-B70B-B9A31BD1B1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6E5F49-669A-4923-8686-3EB91C6C6A4C}"/>
              </a:ext>
            </a:extLst>
          </p:cNvPr>
          <p:cNvSpPr>
            <a:spLocks noGrp="1"/>
          </p:cNvSpPr>
          <p:nvPr>
            <p:ph idx="1"/>
          </p:nvPr>
        </p:nvSpPr>
        <p:spPr/>
        <p:txBody>
          <a:bodyPr/>
          <a:lstStyle/>
          <a:p>
            <a:endParaRPr lang="en-US" dirty="0"/>
          </a:p>
        </p:txBody>
      </p:sp>
      <p:sp>
        <p:nvSpPr>
          <p:cNvPr id="4" name="TextBox 3">
            <a:extLst>
              <a:ext uri="{FF2B5EF4-FFF2-40B4-BE49-F238E27FC236}">
                <a16:creationId xmlns:a16="http://schemas.microsoft.com/office/drawing/2014/main" id="{C019F2D3-8C17-4845-9B73-7CDB2979A8CF}"/>
              </a:ext>
            </a:extLst>
          </p:cNvPr>
          <p:cNvSpPr txBox="1"/>
          <p:nvPr/>
        </p:nvSpPr>
        <p:spPr>
          <a:xfrm>
            <a:off x="3613532" y="2357610"/>
            <a:ext cx="4572000" cy="1446550"/>
          </a:xfrm>
          <a:prstGeom prst="rect">
            <a:avLst/>
          </a:prstGeom>
          <a:noFill/>
        </p:spPr>
        <p:txBody>
          <a:bodyPr wrap="square" rtlCol="0">
            <a:spAutoFit/>
          </a:bodyPr>
          <a:lstStyle/>
          <a:p>
            <a:pPr algn="ctr"/>
            <a:r>
              <a:rPr lang="en-US" sz="4400" dirty="0"/>
              <a:t>Sorry. Please try again.</a:t>
            </a:r>
          </a:p>
        </p:txBody>
      </p:sp>
      <p:sp>
        <p:nvSpPr>
          <p:cNvPr id="5" name="Rectangle: Rounded Corners 4">
            <a:hlinkClick r:id="rId2" action="ppaction://hlinksldjump"/>
            <a:extLst>
              <a:ext uri="{FF2B5EF4-FFF2-40B4-BE49-F238E27FC236}">
                <a16:creationId xmlns:a16="http://schemas.microsoft.com/office/drawing/2014/main" id="{F4C7EC8C-D965-4830-9B19-25C6DFE890EB}"/>
              </a:ext>
            </a:extLst>
          </p:cNvPr>
          <p:cNvSpPr/>
          <p:nvPr/>
        </p:nvSpPr>
        <p:spPr>
          <a:xfrm>
            <a:off x="5001658" y="3804160"/>
            <a:ext cx="1795749" cy="1318683"/>
          </a:xfrm>
          <a:prstGeom prst="roundRect">
            <a:avLst>
              <a:gd name="adj" fmla="val 2220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800" dirty="0">
                <a:ln w="0"/>
                <a:solidFill>
                  <a:schemeClr val="tx1"/>
                </a:solidFill>
                <a:effectLst>
                  <a:outerShdw blurRad="38100" dist="19050" dir="2700000" algn="tl" rotWithShape="0">
                    <a:schemeClr val="dk1">
                      <a:alpha val="40000"/>
                    </a:schemeClr>
                  </a:outerShdw>
                </a:effectLst>
              </a:rPr>
              <a:t>Click here to try again.</a:t>
            </a:r>
          </a:p>
        </p:txBody>
      </p:sp>
    </p:spTree>
    <p:extLst>
      <p:ext uri="{BB962C8B-B14F-4D97-AF65-F5344CB8AC3E}">
        <p14:creationId xmlns:p14="http://schemas.microsoft.com/office/powerpoint/2010/main" val="141157251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2378</TotalTime>
  <Words>1068</Words>
  <Application>Microsoft Office PowerPoint</Application>
  <PresentationFormat>Widescreen</PresentationFormat>
  <Paragraphs>132</Paragraphs>
  <Slides>33</Slides>
  <Notes>1</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Calibri</vt:lpstr>
      <vt:lpstr>Calibri Light</vt:lpstr>
      <vt:lpstr>Cooper Black</vt:lpstr>
      <vt:lpstr>Segoe UI</vt:lpstr>
      <vt:lpstr>Times New Roman</vt:lpstr>
      <vt:lpstr>Tw Cen MT</vt:lpstr>
      <vt:lpstr>Office Theme</vt:lpstr>
      <vt:lpstr>Entrepreneur Local Learning Centers</vt:lpstr>
      <vt:lpstr>SEMINAR 10:  Using Internet and Social Media </vt:lpstr>
      <vt:lpstr>Why Does Your Business Need a Website?</vt:lpstr>
      <vt:lpstr>What Are The Most Used Social Media? </vt:lpstr>
      <vt:lpstr>What Are The Most Used Social Media? </vt:lpstr>
      <vt:lpstr>How To Use Social Media For Your Business </vt:lpstr>
      <vt:lpstr>Benefits Of Using Social Media </vt:lpstr>
      <vt:lpstr>What Is The Most Used  E-commerce Platform? </vt:lpstr>
      <vt:lpstr>Bonus </vt:lpstr>
      <vt:lpstr>The 11 Must-use Social Media Strategies To Expand Your Brand</vt:lpstr>
      <vt:lpstr>Strategies to Boost Growth And Sales </vt:lpstr>
      <vt:lpstr>SELF EVALUATION</vt:lpstr>
      <vt:lpstr>Social Media Strategy: How To Create  A Social Media Content Calendar [Step By Step Tutorial] </vt:lpstr>
      <vt:lpstr>PowerPoint Presentation</vt:lpstr>
      <vt:lpstr>SELF EVALUATION</vt:lpstr>
      <vt:lpstr>Beginners Guide To Etsy. My First 3 Weeks Selling On Etsy </vt:lpstr>
      <vt:lpstr>Beginners Guide to Etsy</vt:lpstr>
      <vt:lpstr>SELF EVALUATION</vt:lpstr>
      <vt:lpstr>QUESTIONS TO THINK ABOUT</vt:lpstr>
      <vt:lpstr>GLOSSARY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2.5: Using Internet and Social Media</dc:title>
  <dc:creator>Keilan Baker</dc:creator>
  <cp:lastModifiedBy>Dave McMullen</cp:lastModifiedBy>
  <cp:revision>33</cp:revision>
  <dcterms:created xsi:type="dcterms:W3CDTF">2020-06-19T20:42:08Z</dcterms:created>
  <dcterms:modified xsi:type="dcterms:W3CDTF">2020-09-16T19:14:26Z</dcterms:modified>
</cp:coreProperties>
</file>