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13" r:id="rId2"/>
    <p:sldId id="256" r:id="rId3"/>
    <p:sldId id="257" r:id="rId4"/>
    <p:sldId id="258" r:id="rId5"/>
    <p:sldId id="259" r:id="rId6"/>
    <p:sldId id="260" r:id="rId7"/>
    <p:sldId id="262" r:id="rId8"/>
    <p:sldId id="261" r:id="rId9"/>
    <p:sldId id="263" r:id="rId10"/>
    <p:sldId id="264" r:id="rId11"/>
    <p:sldId id="265" r:id="rId12"/>
    <p:sldId id="304" r:id="rId13"/>
    <p:sldId id="305" r:id="rId14"/>
    <p:sldId id="306" r:id="rId15"/>
    <p:sldId id="307" r:id="rId16"/>
    <p:sldId id="308" r:id="rId17"/>
    <p:sldId id="309" r:id="rId18"/>
    <p:sldId id="31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ilan Baker" initials="KB" lastIdx="2" clrIdx="0">
    <p:extLst>
      <p:ext uri="{19B8F6BF-5375-455C-9EA6-DF929625EA0E}">
        <p15:presenceInfo xmlns:p15="http://schemas.microsoft.com/office/powerpoint/2012/main" userId="f55a0ce9be160cb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05" d="100"/>
          <a:sy n="105" d="100"/>
        </p:scale>
        <p:origin x="120"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1FBA45-5C68-4AD4-800F-C8EED6D2093F}" type="datetimeFigureOut">
              <a:rPr lang="en-CA" smtClean="0"/>
              <a:t>2021-01-06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4A22F-3575-4AA1-82E1-8AB0CD3CAB63}" type="slidenum">
              <a:rPr lang="en-CA" smtClean="0"/>
              <a:t>‹#›</a:t>
            </a:fld>
            <a:endParaRPr lang="en-CA"/>
          </a:p>
        </p:txBody>
      </p:sp>
    </p:spTree>
    <p:extLst>
      <p:ext uri="{BB962C8B-B14F-4D97-AF65-F5344CB8AC3E}">
        <p14:creationId xmlns:p14="http://schemas.microsoft.com/office/powerpoint/2010/main" val="3587576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893C85-EB2E-4318-901C-A3AB50D25613}"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extLst>
      <p:ext uri="{BB962C8B-B14F-4D97-AF65-F5344CB8AC3E}">
        <p14:creationId xmlns:p14="http://schemas.microsoft.com/office/powerpoint/2010/main" val="3797139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95D2F-CC06-40E7-A81C-44781EB1B0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042B24-4CE0-4DC7-ABFE-AD1DC995A3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8737D9-7362-485E-9F5C-DE7B2DDAD600}"/>
              </a:ext>
            </a:extLst>
          </p:cNvPr>
          <p:cNvSpPr>
            <a:spLocks noGrp="1"/>
          </p:cNvSpPr>
          <p:nvPr>
            <p:ph type="dt" sz="half" idx="10"/>
          </p:nvPr>
        </p:nvSpPr>
        <p:spPr/>
        <p:txBody>
          <a:bodyPr/>
          <a:lstStyle/>
          <a:p>
            <a:fld id="{C42744CE-3D53-441A-B79B-20A6D7B87604}" type="datetimeFigureOut">
              <a:rPr lang="en-US" smtClean="0"/>
              <a:t>1/6/2021</a:t>
            </a:fld>
            <a:endParaRPr lang="en-US"/>
          </a:p>
        </p:txBody>
      </p:sp>
      <p:sp>
        <p:nvSpPr>
          <p:cNvPr id="5" name="Footer Placeholder 4">
            <a:extLst>
              <a:ext uri="{FF2B5EF4-FFF2-40B4-BE49-F238E27FC236}">
                <a16:creationId xmlns:a16="http://schemas.microsoft.com/office/drawing/2014/main" id="{EE5C590A-132A-459E-B29D-CB150CE10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830FC-BD10-4F70-B5A3-293F5FFC33F8}"/>
              </a:ext>
            </a:extLst>
          </p:cNvPr>
          <p:cNvSpPr>
            <a:spLocks noGrp="1"/>
          </p:cNvSpPr>
          <p:nvPr>
            <p:ph type="sldNum" sz="quarter" idx="12"/>
          </p:nvPr>
        </p:nvSpPr>
        <p:spPr/>
        <p:txBody>
          <a:bodyPr/>
          <a:lstStyle/>
          <a:p>
            <a:fld id="{EB53AABB-E6D9-47E7-9610-ED192DA8828E}" type="slidenum">
              <a:rPr lang="en-US" smtClean="0"/>
              <a:t>‹#›</a:t>
            </a:fld>
            <a:endParaRPr lang="en-US"/>
          </a:p>
        </p:txBody>
      </p:sp>
    </p:spTree>
    <p:extLst>
      <p:ext uri="{BB962C8B-B14F-4D97-AF65-F5344CB8AC3E}">
        <p14:creationId xmlns:p14="http://schemas.microsoft.com/office/powerpoint/2010/main" val="3341542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134CC-1042-4A0E-B986-A1C76A29B2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DE4224-752E-422A-A6D8-4EFBA9A839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9504E-80E6-4499-815A-9BEFDE98754D}"/>
              </a:ext>
            </a:extLst>
          </p:cNvPr>
          <p:cNvSpPr>
            <a:spLocks noGrp="1"/>
          </p:cNvSpPr>
          <p:nvPr>
            <p:ph type="dt" sz="half" idx="10"/>
          </p:nvPr>
        </p:nvSpPr>
        <p:spPr/>
        <p:txBody>
          <a:bodyPr/>
          <a:lstStyle/>
          <a:p>
            <a:fld id="{C42744CE-3D53-441A-B79B-20A6D7B87604}" type="datetimeFigureOut">
              <a:rPr lang="en-US" smtClean="0"/>
              <a:t>1/6/2021</a:t>
            </a:fld>
            <a:endParaRPr lang="en-US"/>
          </a:p>
        </p:txBody>
      </p:sp>
      <p:sp>
        <p:nvSpPr>
          <p:cNvPr id="5" name="Footer Placeholder 4">
            <a:extLst>
              <a:ext uri="{FF2B5EF4-FFF2-40B4-BE49-F238E27FC236}">
                <a16:creationId xmlns:a16="http://schemas.microsoft.com/office/drawing/2014/main" id="{A7A04DD6-CA5C-46C4-9226-9DA61D19A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1C0DFC-CF74-4262-9F2A-3DCD700F35A8}"/>
              </a:ext>
            </a:extLst>
          </p:cNvPr>
          <p:cNvSpPr>
            <a:spLocks noGrp="1"/>
          </p:cNvSpPr>
          <p:nvPr>
            <p:ph type="sldNum" sz="quarter" idx="12"/>
          </p:nvPr>
        </p:nvSpPr>
        <p:spPr/>
        <p:txBody>
          <a:bodyPr/>
          <a:lstStyle/>
          <a:p>
            <a:fld id="{EB53AABB-E6D9-47E7-9610-ED192DA8828E}" type="slidenum">
              <a:rPr lang="en-US" smtClean="0"/>
              <a:t>‹#›</a:t>
            </a:fld>
            <a:endParaRPr lang="en-US"/>
          </a:p>
        </p:txBody>
      </p:sp>
    </p:spTree>
    <p:extLst>
      <p:ext uri="{BB962C8B-B14F-4D97-AF65-F5344CB8AC3E}">
        <p14:creationId xmlns:p14="http://schemas.microsoft.com/office/powerpoint/2010/main" val="1678039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C3F9C8-673C-4166-B10B-8AF8FD647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D184F2-5052-49AB-92CF-A19872D9DD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15EBDF-CD84-4B7C-99C9-0F96548DCCF2}"/>
              </a:ext>
            </a:extLst>
          </p:cNvPr>
          <p:cNvSpPr>
            <a:spLocks noGrp="1"/>
          </p:cNvSpPr>
          <p:nvPr>
            <p:ph type="dt" sz="half" idx="10"/>
          </p:nvPr>
        </p:nvSpPr>
        <p:spPr/>
        <p:txBody>
          <a:bodyPr/>
          <a:lstStyle/>
          <a:p>
            <a:fld id="{C42744CE-3D53-441A-B79B-20A6D7B87604}" type="datetimeFigureOut">
              <a:rPr lang="en-US" smtClean="0"/>
              <a:t>1/6/2021</a:t>
            </a:fld>
            <a:endParaRPr lang="en-US"/>
          </a:p>
        </p:txBody>
      </p:sp>
      <p:sp>
        <p:nvSpPr>
          <p:cNvPr id="5" name="Footer Placeholder 4">
            <a:extLst>
              <a:ext uri="{FF2B5EF4-FFF2-40B4-BE49-F238E27FC236}">
                <a16:creationId xmlns:a16="http://schemas.microsoft.com/office/drawing/2014/main" id="{53E72E29-8B40-4AF1-BFBC-2FD5333452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85D530-A447-43CB-9434-6E33E9412C5B}"/>
              </a:ext>
            </a:extLst>
          </p:cNvPr>
          <p:cNvSpPr>
            <a:spLocks noGrp="1"/>
          </p:cNvSpPr>
          <p:nvPr>
            <p:ph type="sldNum" sz="quarter" idx="12"/>
          </p:nvPr>
        </p:nvSpPr>
        <p:spPr/>
        <p:txBody>
          <a:bodyPr/>
          <a:lstStyle/>
          <a:p>
            <a:fld id="{EB53AABB-E6D9-47E7-9610-ED192DA8828E}" type="slidenum">
              <a:rPr lang="en-US" smtClean="0"/>
              <a:t>‹#›</a:t>
            </a:fld>
            <a:endParaRPr lang="en-US"/>
          </a:p>
        </p:txBody>
      </p:sp>
    </p:spTree>
    <p:extLst>
      <p:ext uri="{BB962C8B-B14F-4D97-AF65-F5344CB8AC3E}">
        <p14:creationId xmlns:p14="http://schemas.microsoft.com/office/powerpoint/2010/main" val="2224471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79F91-D80E-432A-B8C8-5239085F4A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20950A-62F1-4F1B-A679-496CCA790B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9E34C-2608-42A5-9BA8-3604D53E1BEE}"/>
              </a:ext>
            </a:extLst>
          </p:cNvPr>
          <p:cNvSpPr>
            <a:spLocks noGrp="1"/>
          </p:cNvSpPr>
          <p:nvPr>
            <p:ph type="dt" sz="half" idx="10"/>
          </p:nvPr>
        </p:nvSpPr>
        <p:spPr/>
        <p:txBody>
          <a:bodyPr/>
          <a:lstStyle/>
          <a:p>
            <a:fld id="{C42744CE-3D53-441A-B79B-20A6D7B87604}" type="datetimeFigureOut">
              <a:rPr lang="en-US" smtClean="0"/>
              <a:t>1/6/2021</a:t>
            </a:fld>
            <a:endParaRPr lang="en-US"/>
          </a:p>
        </p:txBody>
      </p:sp>
      <p:sp>
        <p:nvSpPr>
          <p:cNvPr id="5" name="Footer Placeholder 4">
            <a:extLst>
              <a:ext uri="{FF2B5EF4-FFF2-40B4-BE49-F238E27FC236}">
                <a16:creationId xmlns:a16="http://schemas.microsoft.com/office/drawing/2014/main" id="{61655214-F450-4CB8-8C60-9A6434F08B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38A68-BB5A-41A2-970B-D9DAFF382F43}"/>
              </a:ext>
            </a:extLst>
          </p:cNvPr>
          <p:cNvSpPr>
            <a:spLocks noGrp="1"/>
          </p:cNvSpPr>
          <p:nvPr>
            <p:ph type="sldNum" sz="quarter" idx="12"/>
          </p:nvPr>
        </p:nvSpPr>
        <p:spPr/>
        <p:txBody>
          <a:bodyPr/>
          <a:lstStyle/>
          <a:p>
            <a:fld id="{EB53AABB-E6D9-47E7-9610-ED192DA8828E}" type="slidenum">
              <a:rPr lang="en-US" smtClean="0"/>
              <a:t>‹#›</a:t>
            </a:fld>
            <a:endParaRPr lang="en-US"/>
          </a:p>
        </p:txBody>
      </p:sp>
    </p:spTree>
    <p:extLst>
      <p:ext uri="{BB962C8B-B14F-4D97-AF65-F5344CB8AC3E}">
        <p14:creationId xmlns:p14="http://schemas.microsoft.com/office/powerpoint/2010/main" val="3281659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DBACA-3CCF-45E1-BCBC-38299A84E6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B7D22F-44CC-47A6-844D-DCA5CF5B77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12BE78-AFF8-4DD8-8D57-1766468F05D5}"/>
              </a:ext>
            </a:extLst>
          </p:cNvPr>
          <p:cNvSpPr>
            <a:spLocks noGrp="1"/>
          </p:cNvSpPr>
          <p:nvPr>
            <p:ph type="dt" sz="half" idx="10"/>
          </p:nvPr>
        </p:nvSpPr>
        <p:spPr/>
        <p:txBody>
          <a:bodyPr/>
          <a:lstStyle/>
          <a:p>
            <a:fld id="{C42744CE-3D53-441A-B79B-20A6D7B87604}" type="datetimeFigureOut">
              <a:rPr lang="en-US" smtClean="0"/>
              <a:t>1/6/2021</a:t>
            </a:fld>
            <a:endParaRPr lang="en-US"/>
          </a:p>
        </p:txBody>
      </p:sp>
      <p:sp>
        <p:nvSpPr>
          <p:cNvPr id="5" name="Footer Placeholder 4">
            <a:extLst>
              <a:ext uri="{FF2B5EF4-FFF2-40B4-BE49-F238E27FC236}">
                <a16:creationId xmlns:a16="http://schemas.microsoft.com/office/drawing/2014/main" id="{EBEE007F-E72A-4AC5-B4AC-5EE4CC96E1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9A2A76-901D-4A5F-ACF1-6DD14A730E26}"/>
              </a:ext>
            </a:extLst>
          </p:cNvPr>
          <p:cNvSpPr>
            <a:spLocks noGrp="1"/>
          </p:cNvSpPr>
          <p:nvPr>
            <p:ph type="sldNum" sz="quarter" idx="12"/>
          </p:nvPr>
        </p:nvSpPr>
        <p:spPr/>
        <p:txBody>
          <a:bodyPr/>
          <a:lstStyle/>
          <a:p>
            <a:fld id="{EB53AABB-E6D9-47E7-9610-ED192DA8828E}" type="slidenum">
              <a:rPr lang="en-US" smtClean="0"/>
              <a:t>‹#›</a:t>
            </a:fld>
            <a:endParaRPr lang="en-US"/>
          </a:p>
        </p:txBody>
      </p:sp>
    </p:spTree>
    <p:extLst>
      <p:ext uri="{BB962C8B-B14F-4D97-AF65-F5344CB8AC3E}">
        <p14:creationId xmlns:p14="http://schemas.microsoft.com/office/powerpoint/2010/main" val="219963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EB8C-339B-49E0-A8E0-539D493128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79D64F-3563-4EFC-B823-2C3402934E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94B119-0922-40CC-9D94-BF3C5B3A86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1320BE-34CB-4F58-B75D-8D97EBB240C2}"/>
              </a:ext>
            </a:extLst>
          </p:cNvPr>
          <p:cNvSpPr>
            <a:spLocks noGrp="1"/>
          </p:cNvSpPr>
          <p:nvPr>
            <p:ph type="dt" sz="half" idx="10"/>
          </p:nvPr>
        </p:nvSpPr>
        <p:spPr/>
        <p:txBody>
          <a:bodyPr/>
          <a:lstStyle/>
          <a:p>
            <a:fld id="{C42744CE-3D53-441A-B79B-20A6D7B87604}" type="datetimeFigureOut">
              <a:rPr lang="en-US" smtClean="0"/>
              <a:t>1/6/2021</a:t>
            </a:fld>
            <a:endParaRPr lang="en-US"/>
          </a:p>
        </p:txBody>
      </p:sp>
      <p:sp>
        <p:nvSpPr>
          <p:cNvPr id="6" name="Footer Placeholder 5">
            <a:extLst>
              <a:ext uri="{FF2B5EF4-FFF2-40B4-BE49-F238E27FC236}">
                <a16:creationId xmlns:a16="http://schemas.microsoft.com/office/drawing/2014/main" id="{ED24F80F-FB31-43BF-94EF-9AC2BADBF6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89CFE9-193C-41D5-BE7C-92EC753EE0AA}"/>
              </a:ext>
            </a:extLst>
          </p:cNvPr>
          <p:cNvSpPr>
            <a:spLocks noGrp="1"/>
          </p:cNvSpPr>
          <p:nvPr>
            <p:ph type="sldNum" sz="quarter" idx="12"/>
          </p:nvPr>
        </p:nvSpPr>
        <p:spPr/>
        <p:txBody>
          <a:bodyPr/>
          <a:lstStyle/>
          <a:p>
            <a:fld id="{EB53AABB-E6D9-47E7-9610-ED192DA8828E}" type="slidenum">
              <a:rPr lang="en-US" smtClean="0"/>
              <a:t>‹#›</a:t>
            </a:fld>
            <a:endParaRPr lang="en-US"/>
          </a:p>
        </p:txBody>
      </p:sp>
    </p:spTree>
    <p:extLst>
      <p:ext uri="{BB962C8B-B14F-4D97-AF65-F5344CB8AC3E}">
        <p14:creationId xmlns:p14="http://schemas.microsoft.com/office/powerpoint/2010/main" val="790396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9F85D-EB63-4251-9036-FEE1BC9107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301BEA-BA36-4608-B911-1B04143DC8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A406CB-8311-4054-BE32-702CC44234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0C9DE8-AF2E-42C8-8C76-F4DC048BE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A88C7E-3F86-4DF2-BA63-9362BC3B15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B7E94-F8AD-497C-AB3B-54DBD3CAFFD9}"/>
              </a:ext>
            </a:extLst>
          </p:cNvPr>
          <p:cNvSpPr>
            <a:spLocks noGrp="1"/>
          </p:cNvSpPr>
          <p:nvPr>
            <p:ph type="dt" sz="half" idx="10"/>
          </p:nvPr>
        </p:nvSpPr>
        <p:spPr/>
        <p:txBody>
          <a:bodyPr/>
          <a:lstStyle/>
          <a:p>
            <a:fld id="{C42744CE-3D53-441A-B79B-20A6D7B87604}" type="datetimeFigureOut">
              <a:rPr lang="en-US" smtClean="0"/>
              <a:t>1/6/2021</a:t>
            </a:fld>
            <a:endParaRPr lang="en-US"/>
          </a:p>
        </p:txBody>
      </p:sp>
      <p:sp>
        <p:nvSpPr>
          <p:cNvPr id="8" name="Footer Placeholder 7">
            <a:extLst>
              <a:ext uri="{FF2B5EF4-FFF2-40B4-BE49-F238E27FC236}">
                <a16:creationId xmlns:a16="http://schemas.microsoft.com/office/drawing/2014/main" id="{9752C28E-F6B4-46C2-A424-2910370E8F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FA7342-D770-4AA1-ACCB-93D334FC0E84}"/>
              </a:ext>
            </a:extLst>
          </p:cNvPr>
          <p:cNvSpPr>
            <a:spLocks noGrp="1"/>
          </p:cNvSpPr>
          <p:nvPr>
            <p:ph type="sldNum" sz="quarter" idx="12"/>
          </p:nvPr>
        </p:nvSpPr>
        <p:spPr/>
        <p:txBody>
          <a:bodyPr/>
          <a:lstStyle/>
          <a:p>
            <a:fld id="{EB53AABB-E6D9-47E7-9610-ED192DA8828E}" type="slidenum">
              <a:rPr lang="en-US" smtClean="0"/>
              <a:t>‹#›</a:t>
            </a:fld>
            <a:endParaRPr lang="en-US"/>
          </a:p>
        </p:txBody>
      </p:sp>
    </p:spTree>
    <p:extLst>
      <p:ext uri="{BB962C8B-B14F-4D97-AF65-F5344CB8AC3E}">
        <p14:creationId xmlns:p14="http://schemas.microsoft.com/office/powerpoint/2010/main" val="345242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B7E35-F136-41B5-A86D-066FEA40A8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86CF09-6973-4A1A-BDA6-8BBB34D48C47}"/>
              </a:ext>
            </a:extLst>
          </p:cNvPr>
          <p:cNvSpPr>
            <a:spLocks noGrp="1"/>
          </p:cNvSpPr>
          <p:nvPr>
            <p:ph type="dt" sz="half" idx="10"/>
          </p:nvPr>
        </p:nvSpPr>
        <p:spPr/>
        <p:txBody>
          <a:bodyPr/>
          <a:lstStyle/>
          <a:p>
            <a:fld id="{C42744CE-3D53-441A-B79B-20A6D7B87604}" type="datetimeFigureOut">
              <a:rPr lang="en-US" smtClean="0"/>
              <a:t>1/6/2021</a:t>
            </a:fld>
            <a:endParaRPr lang="en-US"/>
          </a:p>
        </p:txBody>
      </p:sp>
      <p:sp>
        <p:nvSpPr>
          <p:cNvPr id="4" name="Footer Placeholder 3">
            <a:extLst>
              <a:ext uri="{FF2B5EF4-FFF2-40B4-BE49-F238E27FC236}">
                <a16:creationId xmlns:a16="http://schemas.microsoft.com/office/drawing/2014/main" id="{DD97268F-761C-44F6-8408-EE04C645F1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C730CC-A732-4F8B-9F3F-A0543AB28A7B}"/>
              </a:ext>
            </a:extLst>
          </p:cNvPr>
          <p:cNvSpPr>
            <a:spLocks noGrp="1"/>
          </p:cNvSpPr>
          <p:nvPr>
            <p:ph type="sldNum" sz="quarter" idx="12"/>
          </p:nvPr>
        </p:nvSpPr>
        <p:spPr/>
        <p:txBody>
          <a:bodyPr/>
          <a:lstStyle/>
          <a:p>
            <a:fld id="{EB53AABB-E6D9-47E7-9610-ED192DA8828E}" type="slidenum">
              <a:rPr lang="en-US" smtClean="0"/>
              <a:t>‹#›</a:t>
            </a:fld>
            <a:endParaRPr lang="en-US"/>
          </a:p>
        </p:txBody>
      </p:sp>
    </p:spTree>
    <p:extLst>
      <p:ext uri="{BB962C8B-B14F-4D97-AF65-F5344CB8AC3E}">
        <p14:creationId xmlns:p14="http://schemas.microsoft.com/office/powerpoint/2010/main" val="1388861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949FE8-0360-4262-AEEC-5E9E5475F0FC}"/>
              </a:ext>
            </a:extLst>
          </p:cNvPr>
          <p:cNvSpPr>
            <a:spLocks noGrp="1"/>
          </p:cNvSpPr>
          <p:nvPr>
            <p:ph type="dt" sz="half" idx="10"/>
          </p:nvPr>
        </p:nvSpPr>
        <p:spPr/>
        <p:txBody>
          <a:bodyPr/>
          <a:lstStyle/>
          <a:p>
            <a:fld id="{C42744CE-3D53-441A-B79B-20A6D7B87604}" type="datetimeFigureOut">
              <a:rPr lang="en-US" smtClean="0"/>
              <a:t>1/6/2021</a:t>
            </a:fld>
            <a:endParaRPr lang="en-US"/>
          </a:p>
        </p:txBody>
      </p:sp>
      <p:sp>
        <p:nvSpPr>
          <p:cNvPr id="3" name="Footer Placeholder 2">
            <a:extLst>
              <a:ext uri="{FF2B5EF4-FFF2-40B4-BE49-F238E27FC236}">
                <a16:creationId xmlns:a16="http://schemas.microsoft.com/office/drawing/2014/main" id="{25A7C54C-502E-47E2-A8D1-6C0D24B0A3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74A919-F812-43AF-BE77-167AE1549DFF}"/>
              </a:ext>
            </a:extLst>
          </p:cNvPr>
          <p:cNvSpPr>
            <a:spLocks noGrp="1"/>
          </p:cNvSpPr>
          <p:nvPr>
            <p:ph type="sldNum" sz="quarter" idx="12"/>
          </p:nvPr>
        </p:nvSpPr>
        <p:spPr/>
        <p:txBody>
          <a:bodyPr/>
          <a:lstStyle/>
          <a:p>
            <a:fld id="{EB53AABB-E6D9-47E7-9610-ED192DA8828E}" type="slidenum">
              <a:rPr lang="en-US" smtClean="0"/>
              <a:t>‹#›</a:t>
            </a:fld>
            <a:endParaRPr lang="en-US"/>
          </a:p>
        </p:txBody>
      </p:sp>
    </p:spTree>
    <p:extLst>
      <p:ext uri="{BB962C8B-B14F-4D97-AF65-F5344CB8AC3E}">
        <p14:creationId xmlns:p14="http://schemas.microsoft.com/office/powerpoint/2010/main" val="1489098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51F29-60BA-4B66-BBAD-967DD3E933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0DEECA-1BD0-4C6B-A6A7-D804C19B19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125DA3-9CDB-4988-81C1-FDCEA56861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D40AA2-0B92-43CE-8E45-7E7D57ED0461}"/>
              </a:ext>
            </a:extLst>
          </p:cNvPr>
          <p:cNvSpPr>
            <a:spLocks noGrp="1"/>
          </p:cNvSpPr>
          <p:nvPr>
            <p:ph type="dt" sz="half" idx="10"/>
          </p:nvPr>
        </p:nvSpPr>
        <p:spPr/>
        <p:txBody>
          <a:bodyPr/>
          <a:lstStyle/>
          <a:p>
            <a:fld id="{C42744CE-3D53-441A-B79B-20A6D7B87604}" type="datetimeFigureOut">
              <a:rPr lang="en-US" smtClean="0"/>
              <a:t>1/6/2021</a:t>
            </a:fld>
            <a:endParaRPr lang="en-US"/>
          </a:p>
        </p:txBody>
      </p:sp>
      <p:sp>
        <p:nvSpPr>
          <p:cNvPr id="6" name="Footer Placeholder 5">
            <a:extLst>
              <a:ext uri="{FF2B5EF4-FFF2-40B4-BE49-F238E27FC236}">
                <a16:creationId xmlns:a16="http://schemas.microsoft.com/office/drawing/2014/main" id="{E89AD0FF-986D-44FB-9538-F7BBE32D02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06A276-65C7-440F-AAE9-5E00F286106D}"/>
              </a:ext>
            </a:extLst>
          </p:cNvPr>
          <p:cNvSpPr>
            <a:spLocks noGrp="1"/>
          </p:cNvSpPr>
          <p:nvPr>
            <p:ph type="sldNum" sz="quarter" idx="12"/>
          </p:nvPr>
        </p:nvSpPr>
        <p:spPr/>
        <p:txBody>
          <a:bodyPr/>
          <a:lstStyle/>
          <a:p>
            <a:fld id="{EB53AABB-E6D9-47E7-9610-ED192DA8828E}" type="slidenum">
              <a:rPr lang="en-US" smtClean="0"/>
              <a:t>‹#›</a:t>
            </a:fld>
            <a:endParaRPr lang="en-US"/>
          </a:p>
        </p:txBody>
      </p:sp>
    </p:spTree>
    <p:extLst>
      <p:ext uri="{BB962C8B-B14F-4D97-AF65-F5344CB8AC3E}">
        <p14:creationId xmlns:p14="http://schemas.microsoft.com/office/powerpoint/2010/main" val="584655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FA86A-6356-4C0C-9032-F13C6057F0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7A1D4A-553B-41BF-A86F-8DBE5AACA6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817984-41D6-4CAC-81A9-99A7392BA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276A9C-6F04-42B4-973E-CFF06410DC9B}"/>
              </a:ext>
            </a:extLst>
          </p:cNvPr>
          <p:cNvSpPr>
            <a:spLocks noGrp="1"/>
          </p:cNvSpPr>
          <p:nvPr>
            <p:ph type="dt" sz="half" idx="10"/>
          </p:nvPr>
        </p:nvSpPr>
        <p:spPr/>
        <p:txBody>
          <a:bodyPr/>
          <a:lstStyle/>
          <a:p>
            <a:fld id="{C42744CE-3D53-441A-B79B-20A6D7B87604}" type="datetimeFigureOut">
              <a:rPr lang="en-US" smtClean="0"/>
              <a:t>1/6/2021</a:t>
            </a:fld>
            <a:endParaRPr lang="en-US"/>
          </a:p>
        </p:txBody>
      </p:sp>
      <p:sp>
        <p:nvSpPr>
          <p:cNvPr id="6" name="Footer Placeholder 5">
            <a:extLst>
              <a:ext uri="{FF2B5EF4-FFF2-40B4-BE49-F238E27FC236}">
                <a16:creationId xmlns:a16="http://schemas.microsoft.com/office/drawing/2014/main" id="{D5EABA1A-29EC-4A82-B806-A363A5DAE8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43FA23-E0FB-467B-B35F-EFD9474F8BCD}"/>
              </a:ext>
            </a:extLst>
          </p:cNvPr>
          <p:cNvSpPr>
            <a:spLocks noGrp="1"/>
          </p:cNvSpPr>
          <p:nvPr>
            <p:ph type="sldNum" sz="quarter" idx="12"/>
          </p:nvPr>
        </p:nvSpPr>
        <p:spPr/>
        <p:txBody>
          <a:bodyPr/>
          <a:lstStyle/>
          <a:p>
            <a:fld id="{EB53AABB-E6D9-47E7-9610-ED192DA8828E}" type="slidenum">
              <a:rPr lang="en-US" smtClean="0"/>
              <a:t>‹#›</a:t>
            </a:fld>
            <a:endParaRPr lang="en-US"/>
          </a:p>
        </p:txBody>
      </p:sp>
    </p:spTree>
    <p:extLst>
      <p:ext uri="{BB962C8B-B14F-4D97-AF65-F5344CB8AC3E}">
        <p14:creationId xmlns:p14="http://schemas.microsoft.com/office/powerpoint/2010/main" val="3062888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A09C4F-E95B-4BD7-BE80-EBC3203F86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CD9539-42CE-4DB5-BDAB-A186EE44A9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01A88-9FFA-4551-B49E-2588CE7356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2744CE-3D53-441A-B79B-20A6D7B87604}" type="datetimeFigureOut">
              <a:rPr lang="en-US" smtClean="0"/>
              <a:t>1/6/2021</a:t>
            </a:fld>
            <a:endParaRPr lang="en-US"/>
          </a:p>
        </p:txBody>
      </p:sp>
      <p:sp>
        <p:nvSpPr>
          <p:cNvPr id="5" name="Footer Placeholder 4">
            <a:extLst>
              <a:ext uri="{FF2B5EF4-FFF2-40B4-BE49-F238E27FC236}">
                <a16:creationId xmlns:a16="http://schemas.microsoft.com/office/drawing/2014/main" id="{467CAA6D-F8B9-498F-8F58-405025BDD5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64D25A-6D60-4EF7-8577-6D3B27E480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53AABB-E6D9-47E7-9610-ED192DA8828E}" type="slidenum">
              <a:rPr lang="en-US" smtClean="0"/>
              <a:t>‹#›</a:t>
            </a:fld>
            <a:endParaRPr lang="en-US"/>
          </a:p>
        </p:txBody>
      </p:sp>
    </p:spTree>
    <p:extLst>
      <p:ext uri="{BB962C8B-B14F-4D97-AF65-F5344CB8AC3E}">
        <p14:creationId xmlns:p14="http://schemas.microsoft.com/office/powerpoint/2010/main" val="315491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12.xml"/><Relationship Id="rId1" Type="http://schemas.openxmlformats.org/officeDocument/2006/relationships/slideLayout" Target="../slideLayouts/slideLayout6.xml"/><Relationship Id="rId5" Type="http://schemas.openxmlformats.org/officeDocument/2006/relationships/slide" Target="slide15.xml"/><Relationship Id="rId4" Type="http://schemas.openxmlformats.org/officeDocument/2006/relationships/slide" Target="slide14.xml"/></Relationships>
</file>

<file path=ppt/slides/_rels/slide12.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6.xml"/><Relationship Id="rId4" Type="http://schemas.openxmlformats.org/officeDocument/2006/relationships/slide" Target="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1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 Target="slide1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 Target="slide10.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47814" y="299289"/>
            <a:ext cx="9120187" cy="1600200"/>
          </a:xfrm>
        </p:spPr>
        <p:txBody>
          <a:bodyPr>
            <a:noAutofit/>
          </a:bodyPr>
          <a:lstStyle/>
          <a:p>
            <a:pPr eaLnBrk="1" hangingPunct="1">
              <a:defRPr/>
            </a:pPr>
            <a:r>
              <a:rPr lang="en-US" b="1" dirty="0">
                <a:latin typeface="Cooper Black" panose="0208090404030B020404" pitchFamily="18" charset="0"/>
                <a:cs typeface="Arial" panose="020B0604020202020204" pitchFamily="34" charset="0"/>
              </a:rPr>
              <a:t>Entrepreneur</a:t>
            </a:r>
            <a:br>
              <a:rPr lang="en-US" b="1" dirty="0">
                <a:latin typeface="Cooper Black" panose="0208090404030B020404" pitchFamily="18" charset="0"/>
                <a:cs typeface="Arial" panose="020B0604020202020204" pitchFamily="34" charset="0"/>
              </a:rPr>
            </a:br>
            <a:r>
              <a:rPr lang="en-US" b="1" dirty="0">
                <a:latin typeface="Cooper Black" panose="0208090404030B020404" pitchFamily="18" charset="0"/>
                <a:cs typeface="Arial" panose="020B0604020202020204" pitchFamily="34" charset="0"/>
              </a:rPr>
              <a:t>Local Learning Centers</a:t>
            </a:r>
            <a:endParaRPr lang="en-US" b="1" i="1" dirty="0">
              <a:latin typeface="Cooper Black" panose="0208090404030B020404" pitchFamily="18" charset="0"/>
              <a:cs typeface="Arial" panose="020B0604020202020204" pitchFamily="34" charset="0"/>
            </a:endParaRPr>
          </a:p>
        </p:txBody>
      </p:sp>
      <p:sp>
        <p:nvSpPr>
          <p:cNvPr id="3" name="Rectangle 2"/>
          <p:cNvSpPr txBox="1">
            <a:spLocks noChangeArrowheads="1"/>
          </p:cNvSpPr>
          <p:nvPr/>
        </p:nvSpPr>
        <p:spPr bwMode="auto">
          <a:xfrm>
            <a:off x="6477000" y="4038600"/>
            <a:ext cx="1524000" cy="838200"/>
          </a:xfrm>
          <a:prstGeom prst="rect">
            <a:avLst/>
          </a:prstGeom>
          <a:noFill/>
          <a:ln w="9525">
            <a:noFill/>
            <a:miter lim="800000"/>
            <a:headEnd/>
            <a:tailEnd/>
          </a:ln>
          <a:effectLst/>
        </p:spPr>
        <p:txBody>
          <a:bodyPr anchor="ctr"/>
          <a:lstStyle/>
          <a:p>
            <a:pPr algn="ctr" eaLnBrk="1" hangingPunct="1">
              <a:defRPr/>
            </a:pPr>
            <a:endParaRPr lang="en-US" sz="2800" b="1" kern="0" dirty="0">
              <a:solidFill>
                <a:schemeClr val="tx2"/>
              </a:solidFill>
              <a:effectLst>
                <a:outerShdw blurRad="38100" dist="38100" dir="2700000" algn="tl">
                  <a:srgbClr val="000000"/>
                </a:outerShdw>
              </a:effectLst>
              <a:latin typeface="+mj-lt"/>
              <a:ea typeface="+mj-ea"/>
              <a:cs typeface="+mj-cs"/>
            </a:endParaRPr>
          </a:p>
        </p:txBody>
      </p:sp>
      <p:pic>
        <p:nvPicPr>
          <p:cNvPr id="61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2444552"/>
            <a:ext cx="6297827" cy="157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1462" y="2682839"/>
            <a:ext cx="2939921" cy="288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4561057"/>
            <a:ext cx="5334000" cy="1904245"/>
          </a:xfrm>
          <a:prstGeom prst="rect">
            <a:avLst/>
          </a:prstGeom>
        </p:spPr>
      </p:pic>
    </p:spTree>
    <p:extLst>
      <p:ext uri="{BB962C8B-B14F-4D97-AF65-F5344CB8AC3E}">
        <p14:creationId xmlns:p14="http://schemas.microsoft.com/office/powerpoint/2010/main" val="1687083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4B350-7599-4FBC-9B87-027B93BCC82D}"/>
              </a:ext>
            </a:extLst>
          </p:cNvPr>
          <p:cNvSpPr>
            <a:spLocks noGrp="1"/>
          </p:cNvSpPr>
          <p:nvPr>
            <p:ph type="title"/>
          </p:nvPr>
        </p:nvSpPr>
        <p:spPr>
          <a:xfrm>
            <a:off x="838200" y="-12558"/>
            <a:ext cx="10515600" cy="1325563"/>
          </a:xfrm>
        </p:spPr>
        <p:txBody>
          <a:bodyPr>
            <a:normAutofit/>
          </a:bodyPr>
          <a:lstStyle/>
          <a:p>
            <a:pPr algn="ctr"/>
            <a:r>
              <a:rPr lang="en-CA" sz="6600" b="1" dirty="0">
                <a:latin typeface="Arial" panose="020B0604020202020204" pitchFamily="34" charset="0"/>
                <a:cs typeface="Arial" panose="020B0604020202020204" pitchFamily="34" charset="0"/>
              </a:rPr>
              <a:t>Introduction To </a:t>
            </a:r>
            <a:r>
              <a:rPr lang="en-CA" sz="6600" b="1" dirty="0" err="1">
                <a:latin typeface="Arial" panose="020B0604020202020204" pitchFamily="34" charset="0"/>
                <a:cs typeface="Arial" panose="020B0604020202020204" pitchFamily="34" charset="0"/>
              </a:rPr>
              <a:t>Paypal</a:t>
            </a:r>
            <a:endParaRPr lang="en-US" sz="6600" b="1" dirty="0">
              <a:latin typeface="Arial" panose="020B0604020202020204" pitchFamily="34" charset="0"/>
              <a:cs typeface="Arial" panose="020B0604020202020204" pitchFamily="34" charset="0"/>
            </a:endParaRPr>
          </a:p>
        </p:txBody>
      </p:sp>
      <p:pic>
        <p:nvPicPr>
          <p:cNvPr id="3" name="What is PayPal and How Does it Work">
            <a:hlinkClick r:id="" action="ppaction://media"/>
            <a:extLst>
              <a:ext uri="{FF2B5EF4-FFF2-40B4-BE49-F238E27FC236}">
                <a16:creationId xmlns:a16="http://schemas.microsoft.com/office/drawing/2014/main" id="{96F4D0BC-FF88-49A9-B4B7-9300FB29C5CE}"/>
              </a:ext>
            </a:extLst>
          </p:cNvPr>
          <p:cNvPicPr>
            <a:picLocks noChangeAspect="1"/>
          </p:cNvPicPr>
          <p:nvPr>
            <a:videoFile r:link="rId2"/>
            <p:extLst>
              <p:ext uri="{DAA4B4D4-6D71-4841-9C94-3DE7FCFB9230}">
                <p14:media xmlns:p14="http://schemas.microsoft.com/office/powerpoint/2010/main" r:embed="rId1"/>
              </p:ext>
            </p:extLst>
          </p:nvPr>
        </p:nvPicPr>
        <p:blipFill>
          <a:blip r:embed="rId4">
            <a:extLst>
              <a:ext uri="{96DAC541-7B7A-43D3-8B79-37D633B846F1}">
                <asvg:svgBlip xmlns:asvg="http://schemas.microsoft.com/office/drawing/2016/SVG/main" r:embed="rId5"/>
              </a:ext>
            </a:extLst>
          </a:blip>
          <a:stretch>
            <a:fillRect/>
          </a:stretch>
        </p:blipFill>
        <p:spPr>
          <a:xfrm>
            <a:off x="10689336" y="-1"/>
            <a:ext cx="1502664" cy="845249"/>
          </a:xfrm>
          <a:prstGeom prst="rect">
            <a:avLst/>
          </a:prstGeom>
        </p:spPr>
      </p:pic>
      <p:sp>
        <p:nvSpPr>
          <p:cNvPr id="5" name="TextBox 4">
            <a:extLst>
              <a:ext uri="{FF2B5EF4-FFF2-40B4-BE49-F238E27FC236}">
                <a16:creationId xmlns:a16="http://schemas.microsoft.com/office/drawing/2014/main" id="{0DF08E2B-8A70-413E-BE17-95815AC13FC9}"/>
              </a:ext>
            </a:extLst>
          </p:cNvPr>
          <p:cNvSpPr txBox="1"/>
          <p:nvPr/>
        </p:nvSpPr>
        <p:spPr>
          <a:xfrm>
            <a:off x="-304800" y="1055646"/>
            <a:ext cx="6108192" cy="738664"/>
          </a:xfrm>
          <a:prstGeom prst="rect">
            <a:avLst/>
          </a:prstGeom>
          <a:noFill/>
        </p:spPr>
        <p:txBody>
          <a:bodyPr wrap="square">
            <a:spAutoFit/>
          </a:bodyPr>
          <a:lstStyle/>
          <a:p>
            <a:pPr algn="ctr"/>
            <a:r>
              <a:rPr lang="en-CA" sz="2400" b="1" dirty="0">
                <a:ln w="10160">
                  <a:solidFill>
                    <a:schemeClr val="accent5"/>
                  </a:solidFill>
                  <a:prstDash val="solid"/>
                </a:ln>
                <a:solidFill>
                  <a:schemeClr val="accent1">
                    <a:lumMod val="75000"/>
                  </a:schemeClr>
                </a:solidFill>
                <a:effectLst>
                  <a:outerShdw blurRad="38100" dist="22860" dir="5400000" algn="tl" rotWithShape="0">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rPr>
              <a:t>What is </a:t>
            </a:r>
            <a:r>
              <a:rPr lang="en-CA" sz="2400" b="1" dirty="0" err="1">
                <a:ln w="10160">
                  <a:solidFill>
                    <a:schemeClr val="accent5"/>
                  </a:solidFill>
                  <a:prstDash val="solid"/>
                </a:ln>
                <a:solidFill>
                  <a:schemeClr val="accent1">
                    <a:lumMod val="75000"/>
                  </a:schemeClr>
                </a:solidFill>
                <a:effectLst>
                  <a:outerShdw blurRad="38100" dist="22860" dir="5400000" algn="tl" rotWithShape="0">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rPr>
              <a:t>Paypal</a:t>
            </a:r>
            <a:r>
              <a:rPr lang="en-CA" sz="2400" b="1" dirty="0">
                <a:ln w="10160">
                  <a:solidFill>
                    <a:schemeClr val="accent5"/>
                  </a:solidFill>
                  <a:prstDash val="solid"/>
                </a:ln>
                <a:solidFill>
                  <a:schemeClr val="accent1">
                    <a:lumMod val="75000"/>
                  </a:schemeClr>
                </a:solidFill>
                <a:effectLst>
                  <a:outerShdw blurRad="38100" dist="22860" dir="5400000" algn="tl" rotWithShape="0">
                    <a:srgbClr val="000000">
                      <a:alpha val="30000"/>
                    </a:srgbClr>
                  </a:outerShdw>
                </a:effectLst>
                <a:latin typeface="Calibri" panose="020F0502020204030204" pitchFamily="34" charset="0"/>
                <a:ea typeface="Calibri" panose="020F0502020204030204" pitchFamily="34" charset="0"/>
                <a:cs typeface="Times New Roman" panose="02020603050405020304" pitchFamily="18" charset="0"/>
              </a:rPr>
              <a:t>, and how does it work? </a:t>
            </a:r>
            <a:br>
              <a:rPr lang="en-CA"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7" name="TextBox 6">
            <a:extLst>
              <a:ext uri="{FF2B5EF4-FFF2-40B4-BE49-F238E27FC236}">
                <a16:creationId xmlns:a16="http://schemas.microsoft.com/office/drawing/2014/main" id="{3C46A2D1-FCD2-40A5-9F94-5EDC67E2ED61}"/>
              </a:ext>
            </a:extLst>
          </p:cNvPr>
          <p:cNvSpPr txBox="1"/>
          <p:nvPr/>
        </p:nvSpPr>
        <p:spPr>
          <a:xfrm>
            <a:off x="4873752" y="1391491"/>
            <a:ext cx="7589520" cy="461665"/>
          </a:xfrm>
          <a:prstGeom prst="rect">
            <a:avLst/>
          </a:prstGeom>
          <a:noFill/>
        </p:spPr>
        <p:txBody>
          <a:bodyPr wrap="square">
            <a:spAutoFit/>
          </a:bodyPr>
          <a:lstStyle/>
          <a:p>
            <a:r>
              <a:rPr lang="en-CA" sz="2400" dirty="0">
                <a:effectLst/>
                <a:latin typeface="Calibri" panose="020F0502020204030204" pitchFamily="34" charset="0"/>
                <a:ea typeface="Calibri" panose="020F0502020204030204" pitchFamily="34" charset="0"/>
                <a:cs typeface="Times New Roman" panose="02020603050405020304" pitchFamily="18" charset="0"/>
              </a:rPr>
              <a:t>Simply put, </a:t>
            </a:r>
            <a:r>
              <a:rPr lang="en-CA" sz="2400" dirty="0" err="1">
                <a:effectLst/>
                <a:latin typeface="Calibri" panose="020F0502020204030204" pitchFamily="34" charset="0"/>
                <a:ea typeface="Calibri" panose="020F0502020204030204" pitchFamily="34" charset="0"/>
                <a:cs typeface="Times New Roman" panose="02020603050405020304" pitchFamily="18" charset="0"/>
              </a:rPr>
              <a:t>Paypal</a:t>
            </a:r>
            <a:r>
              <a:rPr lang="en-CA" sz="2400" dirty="0">
                <a:effectLst/>
                <a:latin typeface="Calibri" panose="020F0502020204030204" pitchFamily="34" charset="0"/>
                <a:ea typeface="Calibri" panose="020F0502020204030204" pitchFamily="34" charset="0"/>
                <a:cs typeface="Times New Roman" panose="02020603050405020304" pitchFamily="18" charset="0"/>
              </a:rPr>
              <a:t> is a way to send and receive payments.</a:t>
            </a:r>
            <a:endParaRPr lang="en-US" sz="2400" dirty="0"/>
          </a:p>
        </p:txBody>
      </p:sp>
      <p:sp>
        <p:nvSpPr>
          <p:cNvPr id="9" name="TextBox 8">
            <a:extLst>
              <a:ext uri="{FF2B5EF4-FFF2-40B4-BE49-F238E27FC236}">
                <a16:creationId xmlns:a16="http://schemas.microsoft.com/office/drawing/2014/main" id="{2111CB9B-F9FC-4777-9EBC-9E1B10483834}"/>
              </a:ext>
            </a:extLst>
          </p:cNvPr>
          <p:cNvSpPr txBox="1"/>
          <p:nvPr/>
        </p:nvSpPr>
        <p:spPr>
          <a:xfrm rot="21087978">
            <a:off x="1915" y="1459833"/>
            <a:ext cx="6249924" cy="492122"/>
          </a:xfrm>
          <a:prstGeom prst="rect">
            <a:avLst/>
          </a:prstGeom>
          <a:noFill/>
        </p:spPr>
        <p:txBody>
          <a:bodyPr wrap="square">
            <a:spAutoFit/>
          </a:bodyPr>
          <a:lstStyle/>
          <a:p>
            <a:pPr>
              <a:lnSpc>
                <a:spcPct val="115000"/>
              </a:lnSpc>
              <a:spcAft>
                <a:spcPts val="1000"/>
              </a:spcAft>
            </a:pPr>
            <a:r>
              <a:rPr lang="en-CA" sz="2400" i="1" dirty="0">
                <a:effectLst/>
                <a:latin typeface="Calibri" panose="020F0502020204030204" pitchFamily="34" charset="0"/>
                <a:ea typeface="Calibri" panose="020F0502020204030204" pitchFamily="34" charset="0"/>
                <a:cs typeface="Times New Roman" panose="02020603050405020304" pitchFamily="18" charset="0"/>
              </a:rPr>
              <a:t>But there’s more to it…</a:t>
            </a:r>
          </a:p>
        </p:txBody>
      </p:sp>
      <p:grpSp>
        <p:nvGrpSpPr>
          <p:cNvPr id="12" name="Group 11">
            <a:extLst>
              <a:ext uri="{FF2B5EF4-FFF2-40B4-BE49-F238E27FC236}">
                <a16:creationId xmlns:a16="http://schemas.microsoft.com/office/drawing/2014/main" id="{AEBC10D3-FAE8-4723-A769-F6D1833DF161}"/>
              </a:ext>
            </a:extLst>
          </p:cNvPr>
          <p:cNvGrpSpPr/>
          <p:nvPr/>
        </p:nvGrpSpPr>
        <p:grpSpPr>
          <a:xfrm>
            <a:off x="1446276" y="2004926"/>
            <a:ext cx="8055864" cy="1441010"/>
            <a:chOff x="838200" y="3120835"/>
            <a:chExt cx="8055864" cy="1441010"/>
          </a:xfrm>
        </p:grpSpPr>
        <p:sp>
          <p:nvSpPr>
            <p:cNvPr id="10" name="Rectangle: Rounded Corners 9">
              <a:extLst>
                <a:ext uri="{FF2B5EF4-FFF2-40B4-BE49-F238E27FC236}">
                  <a16:creationId xmlns:a16="http://schemas.microsoft.com/office/drawing/2014/main" id="{E5E32BF4-8923-4327-AC57-49619605B083}"/>
                </a:ext>
              </a:extLst>
            </p:cNvPr>
            <p:cNvSpPr/>
            <p:nvPr/>
          </p:nvSpPr>
          <p:spPr>
            <a:xfrm>
              <a:off x="838200" y="3455421"/>
              <a:ext cx="1338072" cy="110642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CA" sz="2400" dirty="0"/>
                <a:t>Buyer’s Side</a:t>
              </a:r>
              <a:endParaRPr lang="en-US" sz="2400" dirty="0"/>
            </a:p>
          </p:txBody>
        </p:sp>
        <p:sp>
          <p:nvSpPr>
            <p:cNvPr id="11" name="Rectangle: Rounded Corners 10">
              <a:extLst>
                <a:ext uri="{FF2B5EF4-FFF2-40B4-BE49-F238E27FC236}">
                  <a16:creationId xmlns:a16="http://schemas.microsoft.com/office/drawing/2014/main" id="{B2DA14EE-FB38-4D65-9A07-AF9AA43FBFCB}"/>
                </a:ext>
              </a:extLst>
            </p:cNvPr>
            <p:cNvSpPr/>
            <p:nvPr/>
          </p:nvSpPr>
          <p:spPr>
            <a:xfrm>
              <a:off x="7555992" y="3120835"/>
              <a:ext cx="1338072" cy="110642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CA" sz="2400" dirty="0"/>
                <a:t>Seller’s Side</a:t>
              </a:r>
              <a:endParaRPr lang="en-US" sz="2400" dirty="0"/>
            </a:p>
          </p:txBody>
        </p:sp>
      </p:grpSp>
      <p:grpSp>
        <p:nvGrpSpPr>
          <p:cNvPr id="17" name="Group 16">
            <a:extLst>
              <a:ext uri="{FF2B5EF4-FFF2-40B4-BE49-F238E27FC236}">
                <a16:creationId xmlns:a16="http://schemas.microsoft.com/office/drawing/2014/main" id="{358AC851-91A0-4AF0-A94F-CC236A049E37}"/>
              </a:ext>
            </a:extLst>
          </p:cNvPr>
          <p:cNvGrpSpPr/>
          <p:nvPr/>
        </p:nvGrpSpPr>
        <p:grpSpPr>
          <a:xfrm>
            <a:off x="-112014" y="3111350"/>
            <a:ext cx="12304014" cy="3785652"/>
            <a:chOff x="-112014" y="3111350"/>
            <a:chExt cx="12304014" cy="3785652"/>
          </a:xfrm>
        </p:grpSpPr>
        <p:sp>
          <p:nvSpPr>
            <p:cNvPr id="14" name="TextBox 13">
              <a:extLst>
                <a:ext uri="{FF2B5EF4-FFF2-40B4-BE49-F238E27FC236}">
                  <a16:creationId xmlns:a16="http://schemas.microsoft.com/office/drawing/2014/main" id="{A2D336A1-A116-4B87-9BD7-FF76EB3CCF55}"/>
                </a:ext>
              </a:extLst>
            </p:cNvPr>
            <p:cNvSpPr txBox="1"/>
            <p:nvPr/>
          </p:nvSpPr>
          <p:spPr>
            <a:xfrm>
              <a:off x="-112014" y="3424346"/>
              <a:ext cx="6108192" cy="3465244"/>
            </a:xfrm>
            <a:prstGeom prst="rect">
              <a:avLst/>
            </a:prstGeom>
            <a:noFill/>
          </p:spPr>
          <p:txBody>
            <a:bodyPr wrap="square">
              <a:spAutoFit/>
            </a:bodyPr>
            <a:lstStyle/>
            <a:p>
              <a:pPr>
                <a:lnSpc>
                  <a:spcPct val="115000"/>
                </a:lnSpc>
                <a:spcAft>
                  <a:spcPts val="1000"/>
                </a:spcAft>
              </a:pPr>
              <a:r>
                <a:rPr lang="en-CA" sz="2400" dirty="0">
                  <a:effectLst/>
                  <a:latin typeface="Calibri" panose="020F0502020204030204" pitchFamily="34" charset="0"/>
                  <a:ea typeface="Calibri" panose="020F0502020204030204" pitchFamily="34" charset="0"/>
                  <a:cs typeface="Times New Roman" panose="02020603050405020304" pitchFamily="18" charset="0"/>
                </a:rPr>
                <a:t>Treat it like a digital wallet by connecting your debit and credit cards, and multiple bank accounts from online institutions. With </a:t>
              </a:r>
              <a:r>
                <a:rPr lang="en-CA" sz="2400" dirty="0" err="1">
                  <a:latin typeface="Calibri" panose="020F0502020204030204" pitchFamily="34" charset="0"/>
                  <a:ea typeface="Calibri" panose="020F0502020204030204" pitchFamily="34" charset="0"/>
                  <a:cs typeface="Times New Roman" panose="02020603050405020304" pitchFamily="18" charset="0"/>
                </a:rPr>
                <a:t>P</a:t>
              </a:r>
              <a:r>
                <a:rPr lang="en-CA" sz="2400" dirty="0" err="1">
                  <a:effectLst/>
                  <a:latin typeface="Calibri" panose="020F0502020204030204" pitchFamily="34" charset="0"/>
                  <a:ea typeface="Calibri" panose="020F0502020204030204" pitchFamily="34" charset="0"/>
                  <a:cs typeface="Times New Roman" panose="02020603050405020304" pitchFamily="18" charset="0"/>
                </a:rPr>
                <a:t>aypal</a:t>
              </a:r>
              <a:r>
                <a:rPr lang="en-CA" sz="2400" dirty="0">
                  <a:effectLst/>
                  <a:latin typeface="Calibri" panose="020F0502020204030204" pitchFamily="34" charset="0"/>
                  <a:ea typeface="Calibri" panose="020F0502020204030204" pitchFamily="34" charset="0"/>
                  <a:cs typeface="Times New Roman" panose="02020603050405020304" pitchFamily="18" charset="0"/>
                </a:rPr>
                <a:t>, payments are protected from inside this digital wallet – when you make a payment, a seller only gets your name, email, and shipping address if required. All sensitive banking  information is kept private. </a:t>
              </a:r>
            </a:p>
          </p:txBody>
        </p:sp>
        <p:sp>
          <p:nvSpPr>
            <p:cNvPr id="16" name="TextBox 15">
              <a:extLst>
                <a:ext uri="{FF2B5EF4-FFF2-40B4-BE49-F238E27FC236}">
                  <a16:creationId xmlns:a16="http://schemas.microsoft.com/office/drawing/2014/main" id="{873463FC-7750-4AA4-91FA-CAA2B641C92C}"/>
                </a:ext>
              </a:extLst>
            </p:cNvPr>
            <p:cNvSpPr txBox="1"/>
            <p:nvPr/>
          </p:nvSpPr>
          <p:spPr>
            <a:xfrm>
              <a:off x="6253756" y="3111350"/>
              <a:ext cx="5938244" cy="3785652"/>
            </a:xfrm>
            <a:prstGeom prst="rect">
              <a:avLst/>
            </a:prstGeom>
            <a:noFill/>
          </p:spPr>
          <p:txBody>
            <a:bodyPr wrap="square">
              <a:spAutoFit/>
            </a:bodyPr>
            <a:lstStyle/>
            <a:p>
              <a:r>
                <a:rPr lang="en-CA" sz="2400" dirty="0">
                  <a:effectLst/>
                  <a:latin typeface="Calibri" panose="020F0502020204030204" pitchFamily="34" charset="0"/>
                  <a:ea typeface="Calibri" panose="020F0502020204030204" pitchFamily="34" charset="0"/>
                  <a:cs typeface="Times New Roman" panose="02020603050405020304" pitchFamily="18" charset="0"/>
                </a:rPr>
                <a:t>There are many different formats </a:t>
              </a:r>
              <a:r>
                <a:rPr lang="en-CA" sz="2400" dirty="0" err="1">
                  <a:latin typeface="Calibri" panose="020F0502020204030204" pitchFamily="34" charset="0"/>
                  <a:ea typeface="Calibri" panose="020F0502020204030204" pitchFamily="34" charset="0"/>
                  <a:cs typeface="Times New Roman" panose="02020603050405020304" pitchFamily="18" charset="0"/>
                </a:rPr>
                <a:t>P</a:t>
              </a:r>
              <a:r>
                <a:rPr lang="en-CA" sz="2400" dirty="0" err="1">
                  <a:effectLst/>
                  <a:latin typeface="Calibri" panose="020F0502020204030204" pitchFamily="34" charset="0"/>
                  <a:ea typeface="Calibri" panose="020F0502020204030204" pitchFamily="34" charset="0"/>
                  <a:cs typeface="Times New Roman" panose="02020603050405020304" pitchFamily="18" charset="0"/>
                </a:rPr>
                <a:t>aypal</a:t>
              </a:r>
              <a:r>
                <a:rPr lang="en-CA" sz="2400" dirty="0">
                  <a:effectLst/>
                  <a:latin typeface="Calibri" panose="020F0502020204030204" pitchFamily="34" charset="0"/>
                  <a:ea typeface="Calibri" panose="020F0502020204030204" pitchFamily="34" charset="0"/>
                  <a:cs typeface="Times New Roman" panose="02020603050405020304" pitchFamily="18" charset="0"/>
                </a:rPr>
                <a:t> offers to integrate onto your website to receive payments as a seller. It’s a simple and fast method that can be accomplished through a variety of ways. All payments drop into a single account – your </a:t>
              </a:r>
              <a:r>
                <a:rPr lang="en-CA" sz="2400" dirty="0" err="1">
                  <a:latin typeface="Calibri" panose="020F0502020204030204" pitchFamily="34" charset="0"/>
                  <a:ea typeface="Calibri" panose="020F0502020204030204" pitchFamily="34" charset="0"/>
                  <a:cs typeface="Times New Roman" panose="02020603050405020304" pitchFamily="18" charset="0"/>
                </a:rPr>
                <a:t>P</a:t>
              </a:r>
              <a:r>
                <a:rPr lang="en-CA" sz="2400" dirty="0" err="1">
                  <a:effectLst/>
                  <a:latin typeface="Calibri" panose="020F0502020204030204" pitchFamily="34" charset="0"/>
                  <a:ea typeface="Calibri" panose="020F0502020204030204" pitchFamily="34" charset="0"/>
                  <a:cs typeface="Times New Roman" panose="02020603050405020304" pitchFamily="18" charset="0"/>
                </a:rPr>
                <a:t>aypal</a:t>
              </a:r>
              <a:r>
                <a:rPr lang="en-CA" sz="2400" dirty="0">
                  <a:effectLst/>
                  <a:latin typeface="Calibri" panose="020F0502020204030204" pitchFamily="34" charset="0"/>
                  <a:ea typeface="Calibri" panose="020F0502020204030204" pitchFamily="34" charset="0"/>
                  <a:cs typeface="Times New Roman" panose="02020603050405020304" pitchFamily="18" charset="0"/>
                </a:rPr>
                <a:t> account – and the money is typically available instantly. Including </a:t>
              </a:r>
              <a:r>
                <a:rPr lang="en-CA" sz="2400" dirty="0" err="1">
                  <a:effectLst/>
                  <a:latin typeface="Calibri" panose="020F0502020204030204" pitchFamily="34" charset="0"/>
                  <a:ea typeface="Calibri" panose="020F0502020204030204" pitchFamily="34" charset="0"/>
                  <a:cs typeface="Times New Roman" panose="02020603050405020304" pitchFamily="18" charset="0"/>
                </a:rPr>
                <a:t>Paypal</a:t>
              </a:r>
              <a:r>
                <a:rPr lang="en-CA" sz="2400" dirty="0">
                  <a:effectLst/>
                  <a:latin typeface="Calibri" panose="020F0502020204030204" pitchFamily="34" charset="0"/>
                  <a:ea typeface="Calibri" panose="020F0502020204030204" pitchFamily="34" charset="0"/>
                  <a:cs typeface="Times New Roman" panose="02020603050405020304" pitchFamily="18" charset="0"/>
                </a:rPr>
                <a:t> as an payment option is important, as many buyers appreciate the choice.</a:t>
              </a:r>
              <a:endParaRPr lang="en-US" sz="2400" dirty="0"/>
            </a:p>
          </p:txBody>
        </p:sp>
      </p:grpSp>
    </p:spTree>
    <p:extLst>
      <p:ext uri="{BB962C8B-B14F-4D97-AF65-F5344CB8AC3E}">
        <p14:creationId xmlns:p14="http://schemas.microsoft.com/office/powerpoint/2010/main" val="152615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13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3" fill="hold" display="0">
                  <p:stCondLst>
                    <p:cond delay="indefinite"/>
                  </p:stCondLst>
                </p:cTn>
                <p:tgtEl>
                  <p:spTgt spid="3"/>
                </p:tgtEl>
              </p:cMediaNode>
            </p:vide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
                                        </p:tgtEl>
                                      </p:cBhvr>
                                    </p:cmd>
                                  </p:childTnLst>
                                </p:cTn>
                              </p:par>
                            </p:childTnLst>
                          </p:cTn>
                        </p:par>
                      </p:childTnLst>
                    </p:cTn>
                  </p:par>
                </p:childTnLst>
              </p:cTn>
              <p:nextCondLst>
                <p:cond evt="onClick" delay="0">
                  <p:tgtEl>
                    <p:spTgt spid="3"/>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1653D9-591E-472B-9C59-C12E78C7C411}"/>
              </a:ext>
            </a:extLst>
          </p:cNvPr>
          <p:cNvGrpSpPr/>
          <p:nvPr/>
        </p:nvGrpSpPr>
        <p:grpSpPr>
          <a:xfrm>
            <a:off x="359535" y="2495485"/>
            <a:ext cx="550510" cy="2830997"/>
            <a:chOff x="461865" y="2809278"/>
            <a:chExt cx="459535" cy="2702201"/>
          </a:xfrm>
        </p:grpSpPr>
        <p:sp>
          <p:nvSpPr>
            <p:cNvPr id="7" name="Rectangle: Rounded Corners 7">
              <a:extLst>
                <a:ext uri="{FF2B5EF4-FFF2-40B4-BE49-F238E27FC236}">
                  <a16:creationId xmlns:a16="http://schemas.microsoft.com/office/drawing/2014/main" id="{1DE86C32-4343-49FF-BBC9-32678CD005C4}"/>
                </a:ext>
              </a:extLst>
            </p:cNvPr>
            <p:cNvSpPr/>
            <p:nvPr/>
          </p:nvSpPr>
          <p:spPr>
            <a:xfrm>
              <a:off x="473529" y="4990705"/>
              <a:ext cx="447871" cy="520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8" name="Rectangle: Rounded Corners 8">
              <a:extLst>
                <a:ext uri="{FF2B5EF4-FFF2-40B4-BE49-F238E27FC236}">
                  <a16:creationId xmlns:a16="http://schemas.microsoft.com/office/drawing/2014/main" id="{78459F18-0D52-4D02-B7AD-FCA879CFFC28}"/>
                </a:ext>
              </a:extLst>
            </p:cNvPr>
            <p:cNvSpPr/>
            <p:nvPr/>
          </p:nvSpPr>
          <p:spPr>
            <a:xfrm>
              <a:off x="461865" y="4229319"/>
              <a:ext cx="447871" cy="520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Rectangle: Rounded Corners 9">
              <a:extLst>
                <a:ext uri="{FF2B5EF4-FFF2-40B4-BE49-F238E27FC236}">
                  <a16:creationId xmlns:a16="http://schemas.microsoft.com/office/drawing/2014/main" id="{C326AF03-0E9D-4D85-995B-0D8F3B374BE4}"/>
                </a:ext>
              </a:extLst>
            </p:cNvPr>
            <p:cNvSpPr/>
            <p:nvPr/>
          </p:nvSpPr>
          <p:spPr>
            <a:xfrm>
              <a:off x="461866" y="3444452"/>
              <a:ext cx="447870" cy="52077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ectangle: Rounded Corners 10">
              <a:extLst>
                <a:ext uri="{FF2B5EF4-FFF2-40B4-BE49-F238E27FC236}">
                  <a16:creationId xmlns:a16="http://schemas.microsoft.com/office/drawing/2014/main" id="{88ABE4D6-59F6-4508-9D51-F0DE1FB59530}"/>
                </a:ext>
              </a:extLst>
            </p:cNvPr>
            <p:cNvSpPr/>
            <p:nvPr/>
          </p:nvSpPr>
          <p:spPr>
            <a:xfrm>
              <a:off x="461865" y="2809278"/>
              <a:ext cx="447871" cy="4994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7774B350-7599-4FBC-9B87-027B93BCC82D}"/>
              </a:ext>
            </a:extLst>
          </p:cNvPr>
          <p:cNvSpPr>
            <a:spLocks noGrp="1"/>
          </p:cNvSpPr>
          <p:nvPr>
            <p:ph type="title"/>
          </p:nvPr>
        </p:nvSpPr>
        <p:spPr/>
        <p:txBody>
          <a:bodyPr>
            <a:normAutofit/>
          </a:bodyPr>
          <a:lstStyle/>
          <a:p>
            <a:pPr algn="ctr"/>
            <a:r>
              <a:rPr lang="en-CA" sz="6600" b="1" dirty="0">
                <a:latin typeface="Arial" panose="020B0604020202020204" pitchFamily="34" charset="0"/>
                <a:cs typeface="Arial" panose="020B0604020202020204" pitchFamily="34" charset="0"/>
              </a:rPr>
              <a:t>SELF EVALUATION</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251D58D-2BE0-4F0F-BE71-D7061361E6E9}"/>
              </a:ext>
            </a:extLst>
          </p:cNvPr>
          <p:cNvSpPr txBox="1"/>
          <p:nvPr/>
        </p:nvSpPr>
        <p:spPr>
          <a:xfrm>
            <a:off x="422910" y="1690688"/>
            <a:ext cx="6094476" cy="584775"/>
          </a:xfrm>
          <a:prstGeom prst="rect">
            <a:avLst/>
          </a:prstGeom>
          <a:noFill/>
        </p:spPr>
        <p:txBody>
          <a:bodyPr wrap="square">
            <a:spAutoFit/>
          </a:bodyPr>
          <a:lstStyle/>
          <a:p>
            <a:r>
              <a:rPr lang="en-CA" sz="3200" b="0" i="0">
                <a:solidFill>
                  <a:srgbClr val="000000"/>
                </a:solidFill>
                <a:effectLst/>
                <a:latin typeface="Tw Cen MT" panose="020B0602020104020603" pitchFamily="34" charset="0"/>
              </a:rPr>
              <a:t>Which of the following is true?</a:t>
            </a:r>
            <a:endParaRPr lang="en-US" sz="3200" dirty="0"/>
          </a:p>
        </p:txBody>
      </p:sp>
      <p:sp>
        <p:nvSpPr>
          <p:cNvPr id="6" name="TextBox 5">
            <a:extLst>
              <a:ext uri="{FF2B5EF4-FFF2-40B4-BE49-F238E27FC236}">
                <a16:creationId xmlns:a16="http://schemas.microsoft.com/office/drawing/2014/main" id="{AB9B187A-58A6-4A4F-B2B1-168928F1CEE8}"/>
              </a:ext>
            </a:extLst>
          </p:cNvPr>
          <p:cNvSpPr txBox="1"/>
          <p:nvPr/>
        </p:nvSpPr>
        <p:spPr>
          <a:xfrm>
            <a:off x="422910" y="2199227"/>
            <a:ext cx="11729557" cy="3785652"/>
          </a:xfrm>
          <a:prstGeom prst="rect">
            <a:avLst/>
          </a:prstGeom>
          <a:noFill/>
        </p:spPr>
        <p:txBody>
          <a:bodyPr wrap="square">
            <a:spAutoFit/>
          </a:bodyPr>
          <a:lstStyle/>
          <a:p>
            <a:pPr algn="l" rtl="0" fontAlgn="base">
              <a:lnSpc>
                <a:spcPct val="200000"/>
              </a:lnSpc>
            </a:pPr>
            <a:r>
              <a:rPr lang="en-CA" sz="2400" dirty="0">
                <a:solidFill>
                  <a:srgbClr val="000000"/>
                </a:solidFill>
                <a:latin typeface="Tw Cen MT" panose="020B0602020104020603" pitchFamily="34" charset="0"/>
                <a:hlinkClick r:id="rId2" action="ppaction://hlinksldjump"/>
              </a:rPr>
              <a:t>A.</a:t>
            </a:r>
            <a:r>
              <a:rPr lang="en-CA" sz="2400" b="0" i="0" dirty="0">
                <a:solidFill>
                  <a:srgbClr val="000000"/>
                </a:solidFill>
                <a:effectLst/>
                <a:latin typeface="Tw Cen MT" panose="020B0602020104020603" pitchFamily="34" charset="0"/>
                <a:hlinkClick r:id="rId2" action="ppaction://hlinksldjump"/>
              </a:rPr>
              <a:t> </a:t>
            </a:r>
            <a:r>
              <a:rPr lang="en-CA" sz="2400" b="0" i="0" dirty="0">
                <a:solidFill>
                  <a:srgbClr val="000000"/>
                </a:solidFill>
                <a:effectLst/>
                <a:latin typeface="Tw Cen MT" panose="020B0602020104020603" pitchFamily="34" charset="0"/>
              </a:rPr>
              <a:t>  </a:t>
            </a:r>
            <a:r>
              <a:rPr lang="en-CA" sz="2400" b="0" i="0" dirty="0" err="1">
                <a:solidFill>
                  <a:srgbClr val="000000"/>
                </a:solidFill>
                <a:effectLst/>
                <a:latin typeface="Tw Cen MT" panose="020B0602020104020603" pitchFamily="34" charset="0"/>
              </a:rPr>
              <a:t>Paypal</a:t>
            </a:r>
            <a:r>
              <a:rPr lang="en-CA" sz="2400" b="0" i="0" dirty="0">
                <a:solidFill>
                  <a:srgbClr val="000000"/>
                </a:solidFill>
                <a:effectLst/>
                <a:latin typeface="Tw Cen MT" panose="020B0602020104020603" pitchFamily="34" charset="0"/>
              </a:rPr>
              <a:t> does not pass any account number, access code or password to the seller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3" action="ppaction://hlinksldjump"/>
              </a:rPr>
              <a:t>B. </a:t>
            </a:r>
            <a:r>
              <a:rPr lang="en-CA" sz="2400" dirty="0">
                <a:solidFill>
                  <a:srgbClr val="000000"/>
                </a:solidFill>
                <a:latin typeface="Tw Cen MT" panose="020B0602020104020603" pitchFamily="34" charset="0"/>
              </a:rPr>
              <a:t>  </a:t>
            </a:r>
            <a:r>
              <a:rPr lang="en-CA" sz="2400" b="0" i="0" dirty="0" err="1">
                <a:solidFill>
                  <a:srgbClr val="000000"/>
                </a:solidFill>
                <a:effectLst/>
                <a:latin typeface="Tw Cen MT" panose="020B0602020104020603" pitchFamily="34" charset="0"/>
              </a:rPr>
              <a:t>Paypal</a:t>
            </a:r>
            <a:r>
              <a:rPr lang="en-CA" sz="2400" b="0" i="0" dirty="0">
                <a:solidFill>
                  <a:srgbClr val="000000"/>
                </a:solidFill>
                <a:effectLst/>
                <a:latin typeface="Tw Cen MT" panose="020B0602020104020603" pitchFamily="34" charset="0"/>
              </a:rPr>
              <a:t> charges the buyer a fee on each transaction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4" action="ppaction://hlinksldjump"/>
              </a:rPr>
              <a:t>C.</a:t>
            </a:r>
            <a:r>
              <a:rPr lang="en-CA" sz="2400" b="0" i="0" dirty="0">
                <a:solidFill>
                  <a:srgbClr val="000000"/>
                </a:solidFill>
                <a:effectLst/>
                <a:latin typeface="Tw Cen MT" panose="020B0602020104020603" pitchFamily="34" charset="0"/>
                <a:hlinkClick r:id="rId4" action="ppaction://hlinksldjump"/>
              </a:rPr>
              <a:t> </a:t>
            </a:r>
            <a:r>
              <a:rPr lang="en-CA" sz="2400" b="0" i="0" dirty="0">
                <a:solidFill>
                  <a:srgbClr val="000000"/>
                </a:solidFill>
                <a:effectLst/>
                <a:latin typeface="Tw Cen MT" panose="020B0602020104020603" pitchFamily="34" charset="0"/>
              </a:rPr>
              <a:t>  You can only associate one bank account or credit card with your </a:t>
            </a:r>
            <a:r>
              <a:rPr lang="en-CA" sz="2400" b="0" i="0" dirty="0" err="1">
                <a:solidFill>
                  <a:srgbClr val="000000"/>
                </a:solidFill>
                <a:effectLst/>
                <a:latin typeface="Tw Cen MT" panose="020B0602020104020603" pitchFamily="34" charset="0"/>
              </a:rPr>
              <a:t>Paypal</a:t>
            </a:r>
            <a:r>
              <a:rPr lang="en-CA" sz="2400" b="0" i="0" dirty="0">
                <a:solidFill>
                  <a:srgbClr val="000000"/>
                </a:solidFill>
                <a:effectLst/>
                <a:latin typeface="Tw Cen MT" panose="020B0602020104020603" pitchFamily="34" charset="0"/>
              </a:rPr>
              <a:t> account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5" action="ppaction://hlinksldjump"/>
              </a:rPr>
              <a:t>D.</a:t>
            </a:r>
            <a:r>
              <a:rPr lang="en-CA" sz="2400" b="0" i="0" dirty="0">
                <a:solidFill>
                  <a:srgbClr val="000000"/>
                </a:solidFill>
                <a:effectLst/>
                <a:latin typeface="Tw Cen MT" panose="020B0602020104020603" pitchFamily="34" charset="0"/>
                <a:hlinkClick r:id="rId5" action="ppaction://hlinksldjump"/>
              </a:rPr>
              <a:t> </a:t>
            </a:r>
            <a:r>
              <a:rPr lang="en-CA" sz="2400" b="0" i="0" dirty="0">
                <a:solidFill>
                  <a:srgbClr val="000000"/>
                </a:solidFill>
                <a:effectLst/>
                <a:latin typeface="Tw Cen MT" panose="020B0602020104020603" pitchFamily="34" charset="0"/>
              </a:rPr>
              <a:t>  </a:t>
            </a:r>
            <a:r>
              <a:rPr lang="en-CA" sz="2400" b="0" i="0" dirty="0" err="1">
                <a:solidFill>
                  <a:srgbClr val="000000"/>
                </a:solidFill>
                <a:effectLst/>
                <a:latin typeface="Tw Cen MT" panose="020B0602020104020603" pitchFamily="34" charset="0"/>
              </a:rPr>
              <a:t>Paypal</a:t>
            </a:r>
            <a:r>
              <a:rPr lang="en-CA" sz="2400" b="0" i="0" dirty="0">
                <a:solidFill>
                  <a:srgbClr val="000000"/>
                </a:solidFill>
                <a:effectLst/>
                <a:latin typeface="Tw Cen MT" panose="020B0602020104020603" pitchFamily="34" charset="0"/>
              </a:rPr>
              <a:t> pays the seller at the end of each month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b="0" i="0" dirty="0">
                <a:solidFill>
                  <a:srgbClr val="000000"/>
                </a:solidFill>
                <a:effectLst/>
                <a:latin typeface="Tw Cen MT" panose="020B0602020104020603" pitchFamily="34" charset="0"/>
              </a:rPr>
              <a:t> </a:t>
            </a:r>
            <a:endParaRPr lang="en-CA"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113912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3323633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2822729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252205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1411572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A595C-6F05-48AD-A584-DA3F72D6C6E1}"/>
              </a:ext>
            </a:extLst>
          </p:cNvPr>
          <p:cNvSpPr>
            <a:spLocks noGrp="1"/>
          </p:cNvSpPr>
          <p:nvPr>
            <p:ph type="title"/>
          </p:nvPr>
        </p:nvSpPr>
        <p:spPr/>
        <p:txBody>
          <a:bodyPr>
            <a:normAutofit fontScale="90000"/>
          </a:bodyPr>
          <a:lstStyle/>
          <a:p>
            <a:pPr algn="ctr"/>
            <a:r>
              <a:rPr lang="en-CA" sz="7200" b="1" dirty="0">
                <a:latin typeface="Arial" panose="020B0604020202020204" pitchFamily="34" charset="0"/>
                <a:cs typeface="Arial" panose="020B0604020202020204" pitchFamily="34" charset="0"/>
              </a:rPr>
              <a:t>QUESTIONS TO THINK ABOUT</a:t>
            </a:r>
            <a:endParaRPr lang="en-US" sz="72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935BDE3-8D7D-4EE3-BC2C-19CE847C7877}"/>
              </a:ext>
            </a:extLst>
          </p:cNvPr>
          <p:cNvSpPr txBox="1"/>
          <p:nvPr/>
        </p:nvSpPr>
        <p:spPr>
          <a:xfrm>
            <a:off x="1740026" y="1833479"/>
            <a:ext cx="8711946" cy="1692899"/>
          </a:xfrm>
          <a:prstGeom prst="rect">
            <a:avLst/>
          </a:prstGeom>
          <a:noFill/>
        </p:spPr>
        <p:txBody>
          <a:bodyPr wrap="square">
            <a:spAutoFit/>
          </a:bodyPr>
          <a:lstStyle/>
          <a:p>
            <a:pPr marL="285750" indent="-285750" algn="ctr" rtl="0" fontAlgn="base">
              <a:lnSpc>
                <a:spcPct val="150000"/>
              </a:lnSpc>
              <a:buFont typeface="Arial" panose="020B0604020202020204" pitchFamily="34" charset="0"/>
              <a:buChar char="•"/>
            </a:pPr>
            <a:r>
              <a:rPr lang="en-CA" sz="2400" b="0" i="0" dirty="0">
                <a:solidFill>
                  <a:srgbClr val="000000"/>
                </a:solidFill>
                <a:effectLst/>
                <a:latin typeface="Tw Cen MT" panose="020B0602020104020603" pitchFamily="34" charset="0"/>
              </a:rPr>
              <a:t>I work from home; I don’t need a bank account? </a:t>
            </a:r>
          </a:p>
          <a:p>
            <a:pPr algn="ctr" rtl="0" fontAlgn="base">
              <a:lnSpc>
                <a:spcPct val="150000"/>
              </a:lnSpc>
            </a:pPr>
            <a:endParaRPr lang="en-CA" sz="2400" b="0" i="0" dirty="0">
              <a:solidFill>
                <a:srgbClr val="000000"/>
              </a:solidFill>
              <a:effectLst/>
              <a:latin typeface="Segoe UI" panose="020B0502040204020203" pitchFamily="34" charset="0"/>
            </a:endParaRPr>
          </a:p>
          <a:p>
            <a:pPr marL="285750" indent="-285750" algn="ctr" rtl="0" fontAlgn="base">
              <a:lnSpc>
                <a:spcPct val="150000"/>
              </a:lnSpc>
              <a:buFont typeface="Arial" panose="020B0604020202020204" pitchFamily="34" charset="0"/>
              <a:buChar char="•"/>
            </a:pPr>
            <a:r>
              <a:rPr lang="en-CA" sz="2400" b="0" i="0" dirty="0">
                <a:solidFill>
                  <a:srgbClr val="000000"/>
                </a:solidFill>
                <a:effectLst/>
                <a:latin typeface="Tw Cen MT" panose="020B0602020104020603" pitchFamily="34" charset="0"/>
              </a:rPr>
              <a:t>I only sell online; my clients are required to have access at PayPal. </a:t>
            </a:r>
            <a:endParaRPr lang="en-CA" sz="2400" b="0" i="0" dirty="0">
              <a:solidFill>
                <a:srgbClr val="000000"/>
              </a:solidFill>
              <a:effectLst/>
              <a:latin typeface="Segoe UI" panose="020B0502040204020203" pitchFamily="34" charset="0"/>
            </a:endParaRPr>
          </a:p>
        </p:txBody>
      </p:sp>
      <p:pic>
        <p:nvPicPr>
          <p:cNvPr id="6" name="Picture 5">
            <a:extLst>
              <a:ext uri="{FF2B5EF4-FFF2-40B4-BE49-F238E27FC236}">
                <a16:creationId xmlns:a16="http://schemas.microsoft.com/office/drawing/2014/main" id="{9009EC5E-1BC4-4E93-9279-5F4AB1390E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9435" y="4041648"/>
            <a:ext cx="4453129" cy="253993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54807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C01D-FEC3-4AF5-9226-817A130FA6DD}"/>
              </a:ext>
            </a:extLst>
          </p:cNvPr>
          <p:cNvSpPr>
            <a:spLocks noGrp="1"/>
          </p:cNvSpPr>
          <p:nvPr>
            <p:ph type="title"/>
          </p:nvPr>
        </p:nvSpPr>
        <p:spPr>
          <a:xfrm>
            <a:off x="838200" y="-110363"/>
            <a:ext cx="10515600" cy="1325563"/>
          </a:xfrm>
        </p:spPr>
        <p:txBody>
          <a:bodyPr>
            <a:normAutofit/>
          </a:bodyPr>
          <a:lstStyle/>
          <a:p>
            <a:pPr algn="ctr"/>
            <a:r>
              <a:rPr lang="en-CA" sz="6600" b="1" dirty="0">
                <a:latin typeface="Arial" panose="020B0604020202020204" pitchFamily="34" charset="0"/>
                <a:cs typeface="Arial" panose="020B0604020202020204" pitchFamily="34" charset="0"/>
              </a:rPr>
              <a:t>GLOSSARY</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931296-5A89-4173-AF42-A61ED127F2EE}"/>
              </a:ext>
            </a:extLst>
          </p:cNvPr>
          <p:cNvSpPr txBox="1"/>
          <p:nvPr/>
        </p:nvSpPr>
        <p:spPr>
          <a:xfrm>
            <a:off x="0" y="1010245"/>
            <a:ext cx="12192000" cy="5509200"/>
          </a:xfrm>
          <a:prstGeom prst="rect">
            <a:avLst/>
          </a:prstGeom>
          <a:noFill/>
        </p:spPr>
        <p:txBody>
          <a:bodyPr wrap="square">
            <a:spAutoFit/>
          </a:bodyPr>
          <a:lstStyle/>
          <a:p>
            <a:pPr marL="285750" indent="-285750" algn="l" rtl="0" fontAlgn="base">
              <a:buFont typeface="Arial" panose="020B0604020202020204" pitchFamily="34" charset="0"/>
              <a:buChar char="•"/>
            </a:pPr>
            <a:r>
              <a:rPr lang="en-CA" sz="2200" b="0" i="0" u="sng" dirty="0">
                <a:solidFill>
                  <a:srgbClr val="000000"/>
                </a:solidFill>
                <a:effectLst/>
                <a:latin typeface="Tw Cen MT" panose="020B0602020104020603" pitchFamily="34" charset="0"/>
                <a:hlinkClick r:id="rId2" action="ppaction://hlinksldjump"/>
              </a:rPr>
              <a:t>Resolution</a:t>
            </a:r>
            <a:r>
              <a:rPr lang="en-CA" sz="2200" b="0" i="0" dirty="0">
                <a:solidFill>
                  <a:srgbClr val="000000"/>
                </a:solidFill>
                <a:effectLst/>
                <a:latin typeface="Tw Cen MT" panose="020B0602020104020603" pitchFamily="34" charset="0"/>
              </a:rPr>
              <a:t> A resolution is a corporate document where the directors, shareholders or members make a formal decision. It usually contains the reasons behind the decision (the “</a:t>
            </a:r>
            <a:r>
              <a:rPr lang="en-CA" sz="2200" b="0" i="0" dirty="0" err="1">
                <a:solidFill>
                  <a:srgbClr val="000000"/>
                </a:solidFill>
                <a:effectLst/>
                <a:latin typeface="Tw Cen MT" panose="020B0602020104020603" pitchFamily="34" charset="0"/>
              </a:rPr>
              <a:t>Whereases</a:t>
            </a:r>
            <a:r>
              <a:rPr lang="en-CA" sz="2200" b="0" i="0" dirty="0">
                <a:solidFill>
                  <a:srgbClr val="000000"/>
                </a:solidFill>
                <a:effectLst/>
                <a:latin typeface="Tw Cen MT" panose="020B0602020104020603" pitchFamily="34" charset="0"/>
              </a:rPr>
              <a:t>”) and the terms of the decision (the “That’s”). It also shows the results of the vote on the decision, and the date. Banks require signing resolutions authorizing certain individuals to sign cheques, make payments, etc. </a:t>
            </a:r>
            <a:endParaRPr lang="en-CA" sz="2200"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CA" sz="2200" b="0" i="0" u="sng" dirty="0">
                <a:solidFill>
                  <a:srgbClr val="000000"/>
                </a:solidFill>
                <a:effectLst/>
                <a:latin typeface="Tw Cen MT" panose="020B0602020104020603" pitchFamily="34" charset="0"/>
                <a:hlinkClick r:id="rId2" action="ppaction://hlinksldjump"/>
              </a:rPr>
              <a:t>NEQ</a:t>
            </a:r>
            <a:r>
              <a:rPr lang="en-CA" sz="2200" b="0" i="0" dirty="0">
                <a:solidFill>
                  <a:srgbClr val="000000"/>
                </a:solidFill>
                <a:effectLst/>
                <a:latin typeface="Tw Cen MT" panose="020B0602020104020603" pitchFamily="34" charset="0"/>
              </a:rPr>
              <a:t>  You can find this number on your Letters Patent or registration document. It is very important – it is very important to include your NEQ in all dealings with the government. </a:t>
            </a:r>
            <a:endParaRPr lang="en-CA" sz="2200"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CA" sz="2200" b="0" i="0" u="sng" dirty="0">
                <a:solidFill>
                  <a:srgbClr val="000000"/>
                </a:solidFill>
                <a:effectLst/>
                <a:latin typeface="Tw Cen MT" panose="020B0602020104020603" pitchFamily="34" charset="0"/>
                <a:hlinkClick r:id="rId3" action="ppaction://hlinksldjump"/>
              </a:rPr>
              <a:t>Credit Union</a:t>
            </a:r>
            <a:r>
              <a:rPr lang="en-CA" sz="2200" b="0" i="0" dirty="0">
                <a:solidFill>
                  <a:srgbClr val="000000"/>
                </a:solidFill>
                <a:effectLst/>
                <a:latin typeface="Tw Cen MT" panose="020B0602020104020603" pitchFamily="34" charset="0"/>
              </a:rPr>
              <a:t> A credit union is a bank owned by its members (those having accounts), rather than             shareholders. It is in the form of a cooperative. The </a:t>
            </a:r>
            <a:r>
              <a:rPr lang="en-CA" sz="2200" b="0" i="0" dirty="0" err="1">
                <a:solidFill>
                  <a:srgbClr val="000000"/>
                </a:solidFill>
                <a:effectLst/>
                <a:latin typeface="Tw Cen MT" panose="020B0602020104020603" pitchFamily="34" charset="0"/>
              </a:rPr>
              <a:t>Caisses</a:t>
            </a:r>
            <a:r>
              <a:rPr lang="en-CA" sz="2200" b="0" i="0" dirty="0">
                <a:solidFill>
                  <a:srgbClr val="000000"/>
                </a:solidFill>
                <a:effectLst/>
                <a:latin typeface="Tw Cen MT" panose="020B0602020104020603" pitchFamily="34" charset="0"/>
              </a:rPr>
              <a:t> </a:t>
            </a:r>
            <a:r>
              <a:rPr lang="en-CA" sz="2200" b="0" i="0" dirty="0" err="1">
                <a:solidFill>
                  <a:srgbClr val="000000"/>
                </a:solidFill>
                <a:effectLst/>
                <a:latin typeface="Tw Cen MT" panose="020B0602020104020603" pitchFamily="34" charset="0"/>
              </a:rPr>
              <a:t>Populaires</a:t>
            </a:r>
            <a:r>
              <a:rPr lang="en-CA" sz="2200" b="0" i="0" dirty="0">
                <a:solidFill>
                  <a:srgbClr val="000000"/>
                </a:solidFill>
                <a:effectLst/>
                <a:latin typeface="Tw Cen MT" panose="020B0602020104020603" pitchFamily="34" charset="0"/>
              </a:rPr>
              <a:t> of Desjardins are credit unions. If your credit union makes a surplus, you may get a dividend from that surplus. </a:t>
            </a:r>
            <a:endParaRPr lang="en-CA" sz="2200"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CA" sz="2200" b="0" i="0" u="sng" dirty="0">
                <a:solidFill>
                  <a:srgbClr val="000000"/>
                </a:solidFill>
                <a:effectLst/>
                <a:latin typeface="Tw Cen MT" panose="020B0602020104020603" pitchFamily="34" charset="0"/>
                <a:hlinkClick r:id="rId3" action="ppaction://hlinksldjump"/>
              </a:rPr>
              <a:t>Trust Company</a:t>
            </a:r>
            <a:r>
              <a:rPr lang="en-CA" sz="2200" b="0" i="0" dirty="0">
                <a:solidFill>
                  <a:srgbClr val="000000"/>
                </a:solidFill>
                <a:effectLst/>
                <a:latin typeface="Tw Cen MT" panose="020B0602020104020603" pitchFamily="34" charset="0"/>
              </a:rPr>
              <a:t> This is a smaller type of bank which concentrates on holding funds on behalf of an individual or company. Many trust companies do offer commercial banking services, such as chequing accounts, deposit accounts, etc. Examples are the Manulife Bank and Canada Trust. </a:t>
            </a:r>
            <a:endParaRPr lang="en-CA" sz="2200"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CA" sz="2200" b="0" i="0" u="sng" dirty="0">
                <a:solidFill>
                  <a:srgbClr val="000000"/>
                </a:solidFill>
                <a:effectLst/>
                <a:latin typeface="Tw Cen MT" panose="020B0602020104020603" pitchFamily="34" charset="0"/>
                <a:hlinkClick r:id="rId4" action="ppaction://hlinksldjump"/>
              </a:rPr>
              <a:t>On-line financial service</a:t>
            </a:r>
            <a:r>
              <a:rPr lang="en-CA" sz="2200" b="0" i="0" dirty="0">
                <a:solidFill>
                  <a:srgbClr val="000000"/>
                </a:solidFill>
                <a:effectLst/>
                <a:latin typeface="Tw Cen MT" panose="020B0602020104020603" pitchFamily="34" charset="0"/>
              </a:rPr>
              <a:t> This allows an individual or business to do many banking transactions using the internet. This includes paying bills, money transfers, account reconciliation, etc. Almost all financial institutions offer on-line financial services. It is also possible to apply for a loan, credit card and guaranteed investment certificates (GICs) on-line. </a:t>
            </a:r>
            <a:endParaRPr lang="en-CA" sz="2200" b="0" i="0" dirty="0">
              <a:solidFill>
                <a:srgbClr val="000000"/>
              </a:solidFill>
              <a:effectLst/>
              <a:latin typeface="Segoe UI" panose="020B0502040204020203" pitchFamily="34" charset="0"/>
            </a:endParaRPr>
          </a:p>
        </p:txBody>
      </p:sp>
      <p:sp>
        <p:nvSpPr>
          <p:cNvPr id="5" name="Rectangle 4">
            <a:extLst>
              <a:ext uri="{FF2B5EF4-FFF2-40B4-BE49-F238E27FC236}">
                <a16:creationId xmlns:a16="http://schemas.microsoft.com/office/drawing/2014/main" id="{01CA7A5E-1EAE-483D-BDA0-40C9067A0E6C}"/>
              </a:ext>
            </a:extLst>
          </p:cNvPr>
          <p:cNvSpPr/>
          <p:nvPr/>
        </p:nvSpPr>
        <p:spPr>
          <a:xfrm>
            <a:off x="8692434" y="163157"/>
            <a:ext cx="3295457" cy="72336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CA" sz="2400" dirty="0">
                <a:ln w="0"/>
                <a:solidFill>
                  <a:schemeClr val="tx1"/>
                </a:solidFill>
                <a:effectLst>
                  <a:outerShdw blurRad="38100" dist="19050" dir="2700000" algn="tl" rotWithShape="0">
                    <a:schemeClr val="dk1">
                      <a:alpha val="40000"/>
                    </a:schemeClr>
                  </a:outerShdw>
                </a:effectLst>
              </a:rPr>
              <a:t>Click on the word to go back to that slide.</a:t>
            </a:r>
            <a:endParaRPr lang="en-US" sz="24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7706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5B82-730D-4CF9-970B-2F13F9CDDAA1}"/>
              </a:ext>
            </a:extLst>
          </p:cNvPr>
          <p:cNvSpPr>
            <a:spLocks noGrp="1"/>
          </p:cNvSpPr>
          <p:nvPr>
            <p:ph type="title"/>
          </p:nvPr>
        </p:nvSpPr>
        <p:spPr/>
        <p:txBody>
          <a:bodyPr/>
          <a:lstStyle/>
          <a:p>
            <a:endParaRPr lang="en-US" dirty="0"/>
          </a:p>
        </p:txBody>
      </p:sp>
      <p:sp>
        <p:nvSpPr>
          <p:cNvPr id="4" name="TextBox 3">
            <a:extLst>
              <a:ext uri="{FF2B5EF4-FFF2-40B4-BE49-F238E27FC236}">
                <a16:creationId xmlns:a16="http://schemas.microsoft.com/office/drawing/2014/main" id="{24F60515-BDA7-49DE-925A-1FDE1CEA5790}"/>
              </a:ext>
            </a:extLst>
          </p:cNvPr>
          <p:cNvSpPr txBox="1"/>
          <p:nvPr/>
        </p:nvSpPr>
        <p:spPr>
          <a:xfrm>
            <a:off x="2610430" y="4965192"/>
            <a:ext cx="6326540" cy="461665"/>
          </a:xfrm>
          <a:prstGeom prst="rect">
            <a:avLst/>
          </a:prstGeom>
          <a:noFill/>
        </p:spPr>
        <p:txBody>
          <a:bodyPr wrap="none" rtlCol="0">
            <a:spAutoFit/>
          </a:bodyPr>
          <a:lstStyle/>
          <a:p>
            <a:r>
              <a:rPr lang="en-CA" sz="2400" dirty="0"/>
              <a:t>The next module will be: Cash Flow Management</a:t>
            </a:r>
            <a:endParaRPr lang="en-US" sz="2400" dirty="0"/>
          </a:p>
        </p:txBody>
      </p:sp>
      <p:grpSp>
        <p:nvGrpSpPr>
          <p:cNvPr id="8" name="Group 7">
            <a:extLst>
              <a:ext uri="{FF2B5EF4-FFF2-40B4-BE49-F238E27FC236}">
                <a16:creationId xmlns:a16="http://schemas.microsoft.com/office/drawing/2014/main" id="{49364B21-AF7A-4782-980F-238D195EA9B2}"/>
              </a:ext>
            </a:extLst>
          </p:cNvPr>
          <p:cNvGrpSpPr/>
          <p:nvPr/>
        </p:nvGrpSpPr>
        <p:grpSpPr>
          <a:xfrm>
            <a:off x="4285424" y="5931611"/>
            <a:ext cx="4276819" cy="627572"/>
            <a:chOff x="161831" y="6169003"/>
            <a:chExt cx="4276819" cy="627572"/>
          </a:xfrm>
        </p:grpSpPr>
        <p:pic>
          <p:nvPicPr>
            <p:cNvPr id="5" name="Picture 4">
              <a:extLst>
                <a:ext uri="{FF2B5EF4-FFF2-40B4-BE49-F238E27FC236}">
                  <a16:creationId xmlns:a16="http://schemas.microsoft.com/office/drawing/2014/main" id="{F3757D51-EF86-467E-8286-1B626976B8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831" y="6205943"/>
              <a:ext cx="1352739" cy="5906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7D6AC1B-9911-4C92-A2F4-7250C9B1456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4570" y="6169003"/>
              <a:ext cx="571500" cy="552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02251127-ED80-4714-859D-1CE0D3322A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05050" y="6184856"/>
              <a:ext cx="2133600" cy="5334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991A7475-EA94-4EEE-817F-4F5029F976A2}"/>
              </a:ext>
            </a:extLst>
          </p:cNvPr>
          <p:cNvSpPr txBox="1"/>
          <p:nvPr/>
        </p:nvSpPr>
        <p:spPr>
          <a:xfrm>
            <a:off x="2086070" y="1690688"/>
            <a:ext cx="7800391" cy="313932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CA" sz="6600" dirty="0">
                <a:ln w="0"/>
                <a:solidFill>
                  <a:schemeClr val="accent6">
                    <a:lumMod val="60000"/>
                    <a:lumOff val="40000"/>
                  </a:schemeClr>
                </a:solidFill>
                <a:effectLst>
                  <a:glow rad="101600">
                    <a:schemeClr val="accent6">
                      <a:satMod val="175000"/>
                      <a:alpha val="40000"/>
                    </a:schemeClr>
                  </a:glow>
                  <a:outerShdw blurRad="38100" dist="19050" dir="2700000" algn="tl" rotWithShape="0">
                    <a:schemeClr val="dk1">
                      <a:alpha val="40000"/>
                    </a:schemeClr>
                  </a:outerShdw>
                </a:effectLst>
              </a:rPr>
              <a:t>Congratulations, you have completed this module!</a:t>
            </a:r>
            <a:r>
              <a:rPr lang="en-CA"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endParaRPr lang="en-US" sz="6600" b="1" dirty="0">
              <a:ln/>
              <a:solidFill>
                <a:schemeClr val="accent3"/>
              </a:solidFill>
            </a:endParaRPr>
          </a:p>
        </p:txBody>
      </p:sp>
    </p:spTree>
    <p:extLst>
      <p:ext uri="{BB962C8B-B14F-4D97-AF65-F5344CB8AC3E}">
        <p14:creationId xmlns:p14="http://schemas.microsoft.com/office/powerpoint/2010/main" val="4266448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2208-3B9E-43F4-8A5E-8E33C681B8DE}"/>
              </a:ext>
            </a:extLst>
          </p:cNvPr>
          <p:cNvSpPr>
            <a:spLocks noGrp="1"/>
          </p:cNvSpPr>
          <p:nvPr>
            <p:ph type="ctrTitle"/>
          </p:nvPr>
        </p:nvSpPr>
        <p:spPr>
          <a:xfrm>
            <a:off x="1524000" y="1600200"/>
            <a:ext cx="9144000" cy="2387600"/>
          </a:xfrm>
        </p:spPr>
        <p:txBody>
          <a:bodyPr>
            <a:normAutofit fontScale="90000"/>
          </a:bodyPr>
          <a:lstStyle/>
          <a:p>
            <a:pPr fontAlgn="base"/>
            <a:r>
              <a:rPr lang="en-CA" sz="7300" b="1" cap="all" dirty="0">
                <a:latin typeface="Arial" panose="020B0604020202020204" pitchFamily="34" charset="0"/>
                <a:cs typeface="Arial" panose="020B0604020202020204" pitchFamily="34" charset="0"/>
              </a:rPr>
              <a:t>Seminar 11: </a:t>
            </a:r>
            <a:br>
              <a:rPr lang="en-CA" sz="7300" b="1" cap="all" dirty="0">
                <a:latin typeface="Arial" panose="020B0604020202020204" pitchFamily="34" charset="0"/>
                <a:cs typeface="Arial" panose="020B0604020202020204" pitchFamily="34" charset="0"/>
              </a:rPr>
            </a:br>
            <a:r>
              <a:rPr lang="en-CA" sz="7300" b="1" cap="all" dirty="0">
                <a:latin typeface="Arial" panose="020B0604020202020204" pitchFamily="34" charset="0"/>
                <a:cs typeface="Arial" panose="020B0604020202020204" pitchFamily="34" charset="0"/>
              </a:rPr>
              <a:t>HOW TO OPEN A  </a:t>
            </a:r>
            <a:br>
              <a:rPr lang="en-CA" sz="7300" b="1" cap="all" dirty="0">
                <a:latin typeface="Arial" panose="020B0604020202020204" pitchFamily="34" charset="0"/>
                <a:cs typeface="Arial" panose="020B0604020202020204" pitchFamily="34" charset="0"/>
              </a:rPr>
            </a:br>
            <a:r>
              <a:rPr lang="en-CA" sz="7300" b="1" cap="all" dirty="0">
                <a:latin typeface="Arial" panose="020B0604020202020204" pitchFamily="34" charset="0"/>
                <a:cs typeface="Arial" panose="020B0604020202020204" pitchFamily="34" charset="0"/>
              </a:rPr>
              <a:t>BANK ACCOUNT </a:t>
            </a:r>
            <a:br>
              <a:rPr lang="en-CA" cap="all" dirty="0"/>
            </a:br>
            <a:endParaRPr lang="en-US" dirty="0"/>
          </a:p>
        </p:txBody>
      </p:sp>
      <p:sp>
        <p:nvSpPr>
          <p:cNvPr id="3" name="Subtitle 2">
            <a:extLst>
              <a:ext uri="{FF2B5EF4-FFF2-40B4-BE49-F238E27FC236}">
                <a16:creationId xmlns:a16="http://schemas.microsoft.com/office/drawing/2014/main" id="{EBF7209B-C814-479B-9023-39A3ADDFCDE7}"/>
              </a:ext>
            </a:extLst>
          </p:cNvPr>
          <p:cNvSpPr>
            <a:spLocks noGrp="1"/>
          </p:cNvSpPr>
          <p:nvPr>
            <p:ph type="subTitle" idx="1"/>
          </p:nvPr>
        </p:nvSpPr>
        <p:spPr/>
        <p:txBody>
          <a:bodyPr>
            <a:normAutofit fontScale="92500" lnSpcReduction="20000"/>
          </a:bodyPr>
          <a:lstStyle/>
          <a:p>
            <a:pPr fontAlgn="base"/>
            <a:r>
              <a:rPr lang="en-CA" dirty="0"/>
              <a:t>As a businessperson, opening a bank account is important because it will allow you to grow your business, as well as pay for goods and services, and give your customer options of payment. </a:t>
            </a:r>
          </a:p>
          <a:p>
            <a:pPr fontAlgn="base"/>
            <a:r>
              <a:rPr lang="en-CA" dirty="0"/>
              <a:t>Are you thinking about opening a bank account? </a:t>
            </a:r>
          </a:p>
          <a:p>
            <a:pPr fontAlgn="base"/>
            <a:r>
              <a:rPr lang="en-CA" u="sng" dirty="0"/>
              <a:t>You can consider the following:</a:t>
            </a:r>
            <a:r>
              <a:rPr lang="en-CA" dirty="0"/>
              <a:t> </a:t>
            </a:r>
          </a:p>
          <a:p>
            <a:endParaRPr lang="en-US" dirty="0"/>
          </a:p>
        </p:txBody>
      </p:sp>
      <p:grpSp>
        <p:nvGrpSpPr>
          <p:cNvPr id="4" name="Group 3">
            <a:extLst>
              <a:ext uri="{FF2B5EF4-FFF2-40B4-BE49-F238E27FC236}">
                <a16:creationId xmlns:a16="http://schemas.microsoft.com/office/drawing/2014/main" id="{50A5DABB-F036-495F-836F-5030E5900DEB}"/>
              </a:ext>
            </a:extLst>
          </p:cNvPr>
          <p:cNvGrpSpPr/>
          <p:nvPr/>
        </p:nvGrpSpPr>
        <p:grpSpPr>
          <a:xfrm>
            <a:off x="161831" y="6169003"/>
            <a:ext cx="4276819" cy="627572"/>
            <a:chOff x="161831" y="6169003"/>
            <a:chExt cx="4276819" cy="627572"/>
          </a:xfrm>
        </p:grpSpPr>
        <p:pic>
          <p:nvPicPr>
            <p:cNvPr id="5" name="Picture 4">
              <a:extLst>
                <a:ext uri="{FF2B5EF4-FFF2-40B4-BE49-F238E27FC236}">
                  <a16:creationId xmlns:a16="http://schemas.microsoft.com/office/drawing/2014/main" id="{673E29F3-8953-454A-855C-50BAC5706AA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831" y="6205943"/>
              <a:ext cx="1352739" cy="5906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E08EFE4-7EDA-4947-85CD-60EA3EBC6C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4570" y="6169003"/>
              <a:ext cx="571500" cy="552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E4565AF2-AFC1-42E8-9322-471F2602474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05050" y="6184856"/>
              <a:ext cx="2133600" cy="533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60585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C3530-7CCB-4347-B9D6-2A2EB4235810}"/>
              </a:ext>
            </a:extLst>
          </p:cNvPr>
          <p:cNvSpPr>
            <a:spLocks noGrp="1"/>
          </p:cNvSpPr>
          <p:nvPr>
            <p:ph type="title"/>
          </p:nvPr>
        </p:nvSpPr>
        <p:spPr>
          <a:xfrm>
            <a:off x="838200" y="96618"/>
            <a:ext cx="10515600" cy="1325563"/>
          </a:xfrm>
        </p:spPr>
        <p:txBody>
          <a:bodyPr/>
          <a:lstStyle/>
          <a:p>
            <a:pPr algn="ctr"/>
            <a:r>
              <a:rPr lang="en-CA" dirty="0"/>
              <a:t> </a:t>
            </a:r>
            <a:r>
              <a:rPr lang="en-CA" sz="6600" b="1" dirty="0">
                <a:latin typeface="Arial" panose="020B0604020202020204" pitchFamily="34" charset="0"/>
                <a:cs typeface="Arial" panose="020B0604020202020204" pitchFamily="34" charset="0"/>
              </a:rPr>
              <a:t>What Do You Need? </a:t>
            </a:r>
            <a:endParaRPr lang="en-US" sz="66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1BB1123-3F53-4888-BAAB-197F175E853F}"/>
              </a:ext>
            </a:extLst>
          </p:cNvPr>
          <p:cNvSpPr/>
          <p:nvPr/>
        </p:nvSpPr>
        <p:spPr>
          <a:xfrm>
            <a:off x="213360" y="1278909"/>
            <a:ext cx="10796016" cy="1200329"/>
          </a:xfrm>
          <a:prstGeom prst="rect">
            <a:avLst/>
          </a:prstGeom>
        </p:spPr>
        <p:txBody>
          <a:bodyPr wrap="square">
            <a:spAutoFit/>
          </a:bodyPr>
          <a:lstStyle/>
          <a:p>
            <a:pPr marL="285750" indent="-285750">
              <a:buFont typeface="Arial" panose="020B0604020202020204" pitchFamily="34" charset="0"/>
              <a:buChar char="•"/>
            </a:pPr>
            <a:r>
              <a:rPr lang="en-CA" sz="2400" dirty="0">
                <a:solidFill>
                  <a:srgbClr val="000000"/>
                </a:solidFill>
                <a:latin typeface="Tw Cen MT" panose="020B0602020104020603" pitchFamily="34" charset="0"/>
              </a:rPr>
              <a:t>Go in person to a financial institution if at all possible. This may be difficult for many businesses in Nunavik outside of Kuujjuaq: here you should phone the manager of the bank with which you want to do business to have the forms mailed to you. </a:t>
            </a:r>
            <a:endParaRPr lang="en-US" sz="2400" dirty="0"/>
          </a:p>
        </p:txBody>
      </p:sp>
      <p:sp>
        <p:nvSpPr>
          <p:cNvPr id="4" name="Rectangle 3">
            <a:extLst>
              <a:ext uri="{FF2B5EF4-FFF2-40B4-BE49-F238E27FC236}">
                <a16:creationId xmlns:a16="http://schemas.microsoft.com/office/drawing/2014/main" id="{D9B4A958-13EF-40DE-8A04-42DCD685663D}"/>
              </a:ext>
            </a:extLst>
          </p:cNvPr>
          <p:cNvSpPr/>
          <p:nvPr/>
        </p:nvSpPr>
        <p:spPr>
          <a:xfrm>
            <a:off x="1621536" y="2612238"/>
            <a:ext cx="9460992" cy="461665"/>
          </a:xfrm>
          <a:prstGeom prst="rect">
            <a:avLst/>
          </a:prstGeom>
        </p:spPr>
        <p:txBody>
          <a:bodyPr wrap="square">
            <a:spAutoFit/>
          </a:bodyPr>
          <a:lstStyle/>
          <a:p>
            <a:r>
              <a:rPr lang="en-CA" sz="2400" dirty="0">
                <a:solidFill>
                  <a:srgbClr val="000000"/>
                </a:solidFill>
                <a:latin typeface="Tw Cen MT" panose="020B0602020104020603" pitchFamily="34" charset="0"/>
              </a:rPr>
              <a:t>Provide 2 forms of identification (original ID, not photocopies) such as:  </a:t>
            </a:r>
            <a:endParaRPr lang="en-US" sz="2400" dirty="0"/>
          </a:p>
        </p:txBody>
      </p:sp>
      <p:sp>
        <p:nvSpPr>
          <p:cNvPr id="5" name="Rectangle 4">
            <a:extLst>
              <a:ext uri="{FF2B5EF4-FFF2-40B4-BE49-F238E27FC236}">
                <a16:creationId xmlns:a16="http://schemas.microsoft.com/office/drawing/2014/main" id="{A561629E-51EE-464F-A06E-A0B1FF4ED8EE}"/>
              </a:ext>
            </a:extLst>
          </p:cNvPr>
          <p:cNvSpPr/>
          <p:nvPr/>
        </p:nvSpPr>
        <p:spPr>
          <a:xfrm>
            <a:off x="94488" y="3073903"/>
            <a:ext cx="12414504" cy="3046988"/>
          </a:xfrm>
          <a:prstGeom prst="rect">
            <a:avLst/>
          </a:prstGeom>
        </p:spPr>
        <p:txBody>
          <a:bodyPr wrap="square" numCol="1">
            <a:spAutoFit/>
          </a:bodyPr>
          <a:lstStyle/>
          <a:p>
            <a:pPr fontAlgn="base">
              <a:buFont typeface="Arial" panose="020B0604020202020204" pitchFamily="34" charset="0"/>
              <a:buChar char="•"/>
            </a:pPr>
            <a:r>
              <a:rPr lang="en-CA" sz="2400" dirty="0">
                <a:solidFill>
                  <a:srgbClr val="000000"/>
                </a:solidFill>
                <a:latin typeface="Tw Cen MT" panose="020B0602020104020603" pitchFamily="34" charset="0"/>
              </a:rPr>
              <a:t>Valid Canadian driver’s license (as permitted by provincial law) </a:t>
            </a:r>
          </a:p>
          <a:p>
            <a:pPr fontAlgn="base">
              <a:buFont typeface="Arial" panose="020B0604020202020204" pitchFamily="34" charset="0"/>
              <a:buChar char="•"/>
            </a:pPr>
            <a:r>
              <a:rPr lang="en-CA" sz="2400" dirty="0">
                <a:solidFill>
                  <a:srgbClr val="000000"/>
                </a:solidFill>
                <a:latin typeface="Tw Cen MT" panose="020B0602020104020603" pitchFamily="34" charset="0"/>
              </a:rPr>
              <a:t>Birth certificate issued in Canada </a:t>
            </a:r>
          </a:p>
          <a:p>
            <a:pPr fontAlgn="base">
              <a:buFont typeface="Arial" panose="020B0604020202020204" pitchFamily="34" charset="0"/>
              <a:buChar char="•"/>
            </a:pPr>
            <a:r>
              <a:rPr lang="en-CA" sz="2400" dirty="0">
                <a:solidFill>
                  <a:srgbClr val="000000"/>
                </a:solidFill>
                <a:latin typeface="Tw Cen MT" panose="020B0602020104020603" pitchFamily="34" charset="0"/>
              </a:rPr>
              <a:t>Old Age Security card issued by the Government of Canada </a:t>
            </a:r>
          </a:p>
          <a:p>
            <a:pPr fontAlgn="base">
              <a:buFont typeface="Arial" panose="020B0604020202020204" pitchFamily="34" charset="0"/>
              <a:buChar char="•"/>
            </a:pPr>
            <a:r>
              <a:rPr lang="en-CA" sz="2400" dirty="0">
                <a:solidFill>
                  <a:srgbClr val="000000"/>
                </a:solidFill>
                <a:latin typeface="Tw Cen MT" panose="020B0602020104020603" pitchFamily="34" charset="0"/>
              </a:rPr>
              <a:t>Certificate of Indian Status </a:t>
            </a:r>
          </a:p>
          <a:p>
            <a:pPr fontAlgn="base">
              <a:buFont typeface="Arial" panose="020B0604020202020204" pitchFamily="34" charset="0"/>
              <a:buChar char="•"/>
            </a:pPr>
            <a:r>
              <a:rPr lang="en-CA" sz="2400" dirty="0">
                <a:solidFill>
                  <a:srgbClr val="000000"/>
                </a:solidFill>
                <a:latin typeface="Tw Cen MT" panose="020B0602020104020603" pitchFamily="34" charset="0"/>
              </a:rPr>
              <a:t>Provincial or territorial health insurance card that can be used as ID under provincial or territorial law </a:t>
            </a:r>
          </a:p>
          <a:p>
            <a:pPr fontAlgn="base">
              <a:buFont typeface="Arial" panose="020B0604020202020204" pitchFamily="34" charset="0"/>
              <a:buChar char="•"/>
            </a:pPr>
            <a:r>
              <a:rPr lang="en-CA" sz="2400" dirty="0">
                <a:solidFill>
                  <a:srgbClr val="000000"/>
                </a:solidFill>
                <a:latin typeface="Tw Cen MT" panose="020B0602020104020603" pitchFamily="34" charset="0"/>
              </a:rPr>
              <a:t>Social Insurance Number (SIN) card issued by the Government of Canada </a:t>
            </a:r>
          </a:p>
          <a:p>
            <a:pPr fontAlgn="base">
              <a:buFont typeface="Arial" panose="020B0604020202020204" pitchFamily="34" charset="0"/>
              <a:buChar char="•"/>
            </a:pPr>
            <a:r>
              <a:rPr lang="en-CA" sz="2400" dirty="0">
                <a:solidFill>
                  <a:srgbClr val="000000"/>
                </a:solidFill>
                <a:latin typeface="Tw Cen MT" panose="020B0602020104020603" pitchFamily="34" charset="0"/>
              </a:rPr>
              <a:t>Passport </a:t>
            </a:r>
          </a:p>
        </p:txBody>
      </p:sp>
      <p:sp>
        <p:nvSpPr>
          <p:cNvPr id="6" name="TextBox 5">
            <a:extLst>
              <a:ext uri="{FF2B5EF4-FFF2-40B4-BE49-F238E27FC236}">
                <a16:creationId xmlns:a16="http://schemas.microsoft.com/office/drawing/2014/main" id="{CA6ACED5-1148-4A28-B81F-07B8821C4A0C}"/>
              </a:ext>
            </a:extLst>
          </p:cNvPr>
          <p:cNvSpPr txBox="1"/>
          <p:nvPr/>
        </p:nvSpPr>
        <p:spPr>
          <a:xfrm>
            <a:off x="9404734" y="6224278"/>
            <a:ext cx="1481816" cy="461665"/>
          </a:xfrm>
          <a:prstGeom prst="rect">
            <a:avLst/>
          </a:prstGeom>
          <a:noFill/>
        </p:spPr>
        <p:txBody>
          <a:bodyPr wrap="none" rtlCol="0">
            <a:spAutoFit/>
          </a:bodyPr>
          <a:lstStyle/>
          <a:p>
            <a:r>
              <a:rPr lang="en-CA" sz="2400" dirty="0"/>
              <a:t>Continued</a:t>
            </a:r>
            <a:endParaRPr lang="en-US" sz="2400" dirty="0"/>
          </a:p>
        </p:txBody>
      </p:sp>
      <p:sp>
        <p:nvSpPr>
          <p:cNvPr id="7" name="Arrow: Right 6">
            <a:extLst>
              <a:ext uri="{FF2B5EF4-FFF2-40B4-BE49-F238E27FC236}">
                <a16:creationId xmlns:a16="http://schemas.microsoft.com/office/drawing/2014/main" id="{8BCE6435-2357-4959-A372-49F39DCFBA14}"/>
              </a:ext>
            </a:extLst>
          </p:cNvPr>
          <p:cNvSpPr/>
          <p:nvPr/>
        </p:nvSpPr>
        <p:spPr>
          <a:xfrm>
            <a:off x="10886550" y="6224278"/>
            <a:ext cx="978408"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8569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71E5BB-DCE4-4CC6-8E4A-D054B416AD2C}"/>
              </a:ext>
            </a:extLst>
          </p:cNvPr>
          <p:cNvSpPr/>
          <p:nvPr/>
        </p:nvSpPr>
        <p:spPr>
          <a:xfrm>
            <a:off x="0" y="1059120"/>
            <a:ext cx="12149328" cy="2369880"/>
          </a:xfrm>
          <a:prstGeom prst="rect">
            <a:avLst/>
          </a:prstGeom>
        </p:spPr>
        <p:txBody>
          <a:bodyPr wrap="square">
            <a:spAutoFit/>
          </a:bodyPr>
          <a:lstStyle/>
          <a:p>
            <a:pPr marL="285750" indent="-285750">
              <a:buFont typeface="Arial" panose="020B0604020202020204" pitchFamily="34" charset="0"/>
              <a:buChar char="•"/>
            </a:pPr>
            <a:r>
              <a:rPr lang="en-CA" sz="2400" dirty="0">
                <a:solidFill>
                  <a:srgbClr val="000000"/>
                </a:solidFill>
                <a:latin typeface="Tw Cen MT" panose="020B0602020104020603" pitchFamily="34" charset="0"/>
              </a:rPr>
              <a:t>If you are opening an account for a corporation, you will need to provide a </a:t>
            </a:r>
            <a:r>
              <a:rPr lang="en-CA" sz="2400" dirty="0">
                <a:solidFill>
                  <a:srgbClr val="000000"/>
                </a:solidFill>
                <a:latin typeface="Tw Cen MT" panose="020B0602020104020603" pitchFamily="34" charset="0"/>
                <a:hlinkClick r:id="rId2" action="ppaction://hlinksldjump" tooltip="A resolution is a corporate document where the directors, shareholders or members make a formal decision. It usually contains the reasons behind the decision (the “Whereases”) and the terms of the decision (the “That’s”). "/>
              </a:rPr>
              <a:t>resolution</a:t>
            </a:r>
            <a:r>
              <a:rPr lang="en-CA" sz="2400" dirty="0">
                <a:solidFill>
                  <a:srgbClr val="000000"/>
                </a:solidFill>
                <a:latin typeface="Tw Cen MT" panose="020B0602020104020603" pitchFamily="34" charset="0"/>
              </a:rPr>
              <a:t> from your board of directors stating who has signing authority and how many signatures are needed. You will also have to provide a copy of the corporation’s </a:t>
            </a:r>
            <a:r>
              <a:rPr lang="en-CA" sz="2400" i="1" dirty="0" err="1">
                <a:solidFill>
                  <a:srgbClr val="000000"/>
                </a:solidFill>
                <a:latin typeface="Tw Cen MT" panose="020B0602020104020603" pitchFamily="34" charset="0"/>
              </a:rPr>
              <a:t>Lettre</a:t>
            </a:r>
            <a:r>
              <a:rPr lang="en-CA" sz="2400" i="1" dirty="0">
                <a:solidFill>
                  <a:srgbClr val="000000"/>
                </a:solidFill>
                <a:latin typeface="Tw Cen MT" panose="020B0602020104020603" pitchFamily="34" charset="0"/>
              </a:rPr>
              <a:t> </a:t>
            </a:r>
            <a:r>
              <a:rPr lang="en-CA" sz="2400" i="1" dirty="0" err="1">
                <a:solidFill>
                  <a:srgbClr val="000000"/>
                </a:solidFill>
                <a:latin typeface="Tw Cen MT" panose="020B0602020104020603" pitchFamily="34" charset="0"/>
              </a:rPr>
              <a:t>Patente</a:t>
            </a:r>
            <a:r>
              <a:rPr lang="en-CA" sz="2400" b="0" i="0" dirty="0">
                <a:solidFill>
                  <a:srgbClr val="000000"/>
                </a:solidFill>
                <a:effectLst/>
                <a:latin typeface="Tw Cen MT" panose="020B0602020104020603" pitchFamily="34" charset="0"/>
              </a:rPr>
              <a:t> </a:t>
            </a:r>
            <a:r>
              <a:rPr lang="en-CA" sz="2400" dirty="0">
                <a:solidFill>
                  <a:srgbClr val="000000"/>
                </a:solidFill>
                <a:latin typeface="Tw Cen MT" panose="020B0602020104020603" pitchFamily="34" charset="0"/>
              </a:rPr>
              <a:t>issued by the government confirming the incorporation of your organization. The letters patent contains information about the corporation, such as its official name, purposes, the names of its first directors and its official address. </a:t>
            </a:r>
            <a:r>
              <a:rPr lang="en-CA" sz="2800" dirty="0">
                <a:solidFill>
                  <a:srgbClr val="000000"/>
                </a:solidFill>
                <a:latin typeface="Tw Cen MT" panose="020B0602020104020603" pitchFamily="34" charset="0"/>
              </a:rPr>
              <a:t> </a:t>
            </a:r>
            <a:endParaRPr lang="en-US" sz="2800" dirty="0"/>
          </a:p>
        </p:txBody>
      </p:sp>
      <p:sp>
        <p:nvSpPr>
          <p:cNvPr id="4" name="Rectangle 3">
            <a:extLst>
              <a:ext uri="{FF2B5EF4-FFF2-40B4-BE49-F238E27FC236}">
                <a16:creationId xmlns:a16="http://schemas.microsoft.com/office/drawing/2014/main" id="{890D5A09-F414-4B84-89EB-6CCAFBA9DBBF}"/>
              </a:ext>
            </a:extLst>
          </p:cNvPr>
          <p:cNvSpPr/>
          <p:nvPr/>
        </p:nvSpPr>
        <p:spPr>
          <a:xfrm>
            <a:off x="0" y="3751705"/>
            <a:ext cx="7936992" cy="2308324"/>
          </a:xfrm>
          <a:prstGeom prst="rect">
            <a:avLst/>
          </a:prstGeom>
        </p:spPr>
        <p:txBody>
          <a:bodyPr wrap="square">
            <a:spAutoFit/>
          </a:bodyPr>
          <a:lstStyle/>
          <a:p>
            <a:pPr marL="342900" indent="-342900">
              <a:buFont typeface="Arial" panose="020B0604020202020204" pitchFamily="34" charset="0"/>
              <a:buChar char="•"/>
            </a:pPr>
            <a:r>
              <a:rPr lang="en-CA" sz="2400" dirty="0">
                <a:solidFill>
                  <a:srgbClr val="000000"/>
                </a:solidFill>
                <a:latin typeface="Tw Cen MT" panose="020B0602020104020603" pitchFamily="34" charset="0"/>
              </a:rPr>
              <a:t>If you are opening an account for a sole proprietorship which has been registered with the Quebec government, you must provide a copy of your official Registration with your</a:t>
            </a:r>
            <a:r>
              <a:rPr lang="en-CA" sz="2400" dirty="0">
                <a:solidFill>
                  <a:srgbClr val="000000"/>
                </a:solidFill>
                <a:latin typeface="Tw Cen MT" panose="020B0602020104020603" pitchFamily="34" charset="0"/>
                <a:hlinkClick r:id="rId2" action="ppaction://hlinksldjump"/>
              </a:rPr>
              <a:t> </a:t>
            </a:r>
            <a:r>
              <a:rPr lang="en-CA" sz="2400" dirty="0">
                <a:solidFill>
                  <a:srgbClr val="000000"/>
                </a:solidFill>
                <a:latin typeface="Tw Cen MT" panose="020B0602020104020603" pitchFamily="34" charset="0"/>
                <a:hlinkClick r:id="rId2" action="ppaction://hlinksldjump" tooltip="You can find this number on your Letters Patent or registration document. It is very important – it is very important to include your NEQ in all dealings with the government. "/>
              </a:rPr>
              <a:t>NEQ</a:t>
            </a:r>
            <a:r>
              <a:rPr lang="en-CA" sz="2400" dirty="0">
                <a:solidFill>
                  <a:srgbClr val="000000"/>
                </a:solidFill>
                <a:latin typeface="Tw Cen MT" panose="020B0602020104020603" pitchFamily="34" charset="0"/>
              </a:rPr>
              <a:t>,</a:t>
            </a:r>
            <a:r>
              <a:rPr lang="en-CA" sz="2400" b="0" i="0" dirty="0">
                <a:solidFill>
                  <a:srgbClr val="000000"/>
                </a:solidFill>
                <a:effectLst/>
                <a:latin typeface="Tw Cen MT" panose="020B0602020104020603" pitchFamily="34" charset="0"/>
              </a:rPr>
              <a:t> (</a:t>
            </a:r>
            <a:r>
              <a:rPr lang="en-CA" sz="2400" dirty="0">
                <a:solidFill>
                  <a:srgbClr val="000000"/>
                </a:solidFill>
                <a:latin typeface="Tw Cen MT" panose="020B0602020104020603" pitchFamily="34" charset="0"/>
              </a:rPr>
              <a:t>ten-digit numerical identifier assigned to each company that registers in the enterprise register) </a:t>
            </a:r>
            <a:endParaRPr lang="en-US" sz="2400" dirty="0"/>
          </a:p>
        </p:txBody>
      </p:sp>
      <p:pic>
        <p:nvPicPr>
          <p:cNvPr id="6" name="Picture 5">
            <a:extLst>
              <a:ext uri="{FF2B5EF4-FFF2-40B4-BE49-F238E27FC236}">
                <a16:creationId xmlns:a16="http://schemas.microsoft.com/office/drawing/2014/main" id="{AF106B62-6BAD-484C-A0C9-43D5169034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58902">
            <a:off x="8441461" y="3354531"/>
            <a:ext cx="3102673" cy="3102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
            <a:extLst>
              <a:ext uri="{FF2B5EF4-FFF2-40B4-BE49-F238E27FC236}">
                <a16:creationId xmlns:a16="http://schemas.microsoft.com/office/drawing/2014/main" id="{E61B4B55-67B4-46DC-AD0F-F9E78984EC75}"/>
              </a:ext>
            </a:extLst>
          </p:cNvPr>
          <p:cNvSpPr>
            <a:spLocks noGrp="1"/>
          </p:cNvSpPr>
          <p:nvPr>
            <p:ph type="title"/>
          </p:nvPr>
        </p:nvSpPr>
        <p:spPr>
          <a:xfrm>
            <a:off x="838200" y="0"/>
            <a:ext cx="10515600" cy="1325563"/>
          </a:xfrm>
        </p:spPr>
        <p:txBody>
          <a:bodyPr/>
          <a:lstStyle/>
          <a:p>
            <a:pPr algn="ctr"/>
            <a:r>
              <a:rPr lang="en-CA" dirty="0"/>
              <a:t> </a:t>
            </a:r>
            <a:r>
              <a:rPr lang="en-CA" sz="6600" b="1" dirty="0">
                <a:latin typeface="Arial" panose="020B0604020202020204" pitchFamily="34" charset="0"/>
                <a:cs typeface="Arial" panose="020B0604020202020204" pitchFamily="34" charset="0"/>
              </a:rPr>
              <a:t>What Do You Need? </a:t>
            </a:r>
            <a:endParaRPr lang="en-US" sz="6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159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C3530-7CCB-4347-B9D6-2A2EB4235810}"/>
              </a:ext>
            </a:extLst>
          </p:cNvPr>
          <p:cNvSpPr>
            <a:spLocks noGrp="1"/>
          </p:cNvSpPr>
          <p:nvPr>
            <p:ph type="title"/>
          </p:nvPr>
        </p:nvSpPr>
        <p:spPr/>
        <p:txBody>
          <a:bodyPr>
            <a:noAutofit/>
          </a:bodyPr>
          <a:lstStyle/>
          <a:p>
            <a:pPr algn="ctr"/>
            <a:r>
              <a:rPr lang="en-CA" sz="6600" b="1" dirty="0">
                <a:latin typeface="Arial" panose="020B0604020202020204" pitchFamily="34" charset="0"/>
                <a:cs typeface="Arial" panose="020B0604020202020204" pitchFamily="34" charset="0"/>
              </a:rPr>
              <a:t>Before Opening A Bank Account </a:t>
            </a:r>
            <a:endParaRPr lang="en-US" sz="66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C73BE4A-32A2-45B0-B079-52762B2937D8}"/>
              </a:ext>
            </a:extLst>
          </p:cNvPr>
          <p:cNvSpPr/>
          <p:nvPr/>
        </p:nvSpPr>
        <p:spPr>
          <a:xfrm>
            <a:off x="3183874" y="2019038"/>
            <a:ext cx="5824251" cy="461665"/>
          </a:xfrm>
          <a:prstGeom prst="rect">
            <a:avLst/>
          </a:prstGeom>
        </p:spPr>
        <p:txBody>
          <a:bodyPr wrap="square">
            <a:spAutoFit/>
          </a:bodyPr>
          <a:lstStyle/>
          <a:p>
            <a:r>
              <a:rPr lang="en-CA" sz="2400" dirty="0">
                <a:solidFill>
                  <a:srgbClr val="000000"/>
                </a:solidFill>
                <a:latin typeface="Tw Cen MT" panose="020B0602020104020603" pitchFamily="34" charset="0"/>
              </a:rPr>
              <a:t>Before opening an account ask yourself: </a:t>
            </a:r>
            <a:endParaRPr lang="en-US" sz="2400" dirty="0"/>
          </a:p>
        </p:txBody>
      </p:sp>
      <p:sp>
        <p:nvSpPr>
          <p:cNvPr id="4" name="Rectangle 3">
            <a:extLst>
              <a:ext uri="{FF2B5EF4-FFF2-40B4-BE49-F238E27FC236}">
                <a16:creationId xmlns:a16="http://schemas.microsoft.com/office/drawing/2014/main" id="{FAB11429-42C1-406E-A72E-0CB62A6D1D40}"/>
              </a:ext>
            </a:extLst>
          </p:cNvPr>
          <p:cNvSpPr/>
          <p:nvPr/>
        </p:nvSpPr>
        <p:spPr>
          <a:xfrm>
            <a:off x="3047999" y="2505670"/>
            <a:ext cx="6096000" cy="2248821"/>
          </a:xfrm>
          <a:prstGeom prst="rect">
            <a:avLst/>
          </a:prstGeom>
        </p:spPr>
        <p:txBody>
          <a:bodyPr>
            <a:spAutoFit/>
          </a:bodyPr>
          <a:lstStyle/>
          <a:p>
            <a:pPr algn="ctr" fontAlgn="base">
              <a:lnSpc>
                <a:spcPct val="150000"/>
              </a:lnSpc>
              <a:buFont typeface="Arial" panose="020B0604020202020204" pitchFamily="34" charset="0"/>
              <a:buChar char="•"/>
            </a:pPr>
            <a:r>
              <a:rPr lang="en-CA" sz="2400" dirty="0">
                <a:solidFill>
                  <a:srgbClr val="000000"/>
                </a:solidFill>
                <a:latin typeface="Tw Cen MT" panose="020B0602020104020603" pitchFamily="34" charset="0"/>
              </a:rPr>
              <a:t>How will you use the account?  </a:t>
            </a:r>
          </a:p>
          <a:p>
            <a:pPr algn="ctr" fontAlgn="base">
              <a:lnSpc>
                <a:spcPct val="150000"/>
              </a:lnSpc>
              <a:buFont typeface="Arial" panose="020B0604020202020204" pitchFamily="34" charset="0"/>
              <a:buChar char="•"/>
            </a:pPr>
            <a:r>
              <a:rPr lang="en-CA" sz="2400" dirty="0">
                <a:solidFill>
                  <a:srgbClr val="000000"/>
                </a:solidFill>
                <a:latin typeface="Tw Cen MT" panose="020B0602020104020603" pitchFamily="34" charset="0"/>
              </a:rPr>
              <a:t>Charges or fees on the account </a:t>
            </a:r>
          </a:p>
          <a:p>
            <a:pPr algn="ctr" fontAlgn="base">
              <a:lnSpc>
                <a:spcPct val="150000"/>
              </a:lnSpc>
              <a:buFont typeface="Arial" panose="020B0604020202020204" pitchFamily="34" charset="0"/>
              <a:buChar char="•"/>
            </a:pPr>
            <a:r>
              <a:rPr lang="en-CA" sz="2400" dirty="0">
                <a:solidFill>
                  <a:srgbClr val="000000"/>
                </a:solidFill>
                <a:latin typeface="Tw Cen MT" panose="020B0602020104020603" pitchFamily="34" charset="0"/>
              </a:rPr>
              <a:t>Interest you will earn on the money in your account </a:t>
            </a:r>
          </a:p>
        </p:txBody>
      </p:sp>
      <p:sp>
        <p:nvSpPr>
          <p:cNvPr id="5" name="Rectangle 4">
            <a:extLst>
              <a:ext uri="{FF2B5EF4-FFF2-40B4-BE49-F238E27FC236}">
                <a16:creationId xmlns:a16="http://schemas.microsoft.com/office/drawing/2014/main" id="{31B44736-A646-4506-ACD8-3B058226B342}"/>
              </a:ext>
            </a:extLst>
          </p:cNvPr>
          <p:cNvSpPr/>
          <p:nvPr/>
        </p:nvSpPr>
        <p:spPr>
          <a:xfrm>
            <a:off x="0" y="5059972"/>
            <a:ext cx="11893296" cy="1200329"/>
          </a:xfrm>
          <a:prstGeom prst="rect">
            <a:avLst/>
          </a:prstGeom>
        </p:spPr>
        <p:txBody>
          <a:bodyPr wrap="square">
            <a:spAutoFit/>
          </a:bodyPr>
          <a:lstStyle/>
          <a:p>
            <a:r>
              <a:rPr lang="en-CA" sz="2400" b="0" i="0" dirty="0">
                <a:solidFill>
                  <a:srgbClr val="000000"/>
                </a:solidFill>
                <a:effectLst/>
                <a:latin typeface="Tw Cen MT" panose="020B0602020104020603" pitchFamily="34" charset="0"/>
              </a:rPr>
              <a:t>Make sure you understand all the terms, conditions and fees of the account before you sign up. Ask questions about anything that you don’t understand. Keep a copy of your account agreement for your records.</a:t>
            </a:r>
            <a:endParaRPr lang="en-US" sz="2400" dirty="0"/>
          </a:p>
        </p:txBody>
      </p:sp>
      <p:pic>
        <p:nvPicPr>
          <p:cNvPr id="7" name="Picture 6">
            <a:extLst>
              <a:ext uri="{FF2B5EF4-FFF2-40B4-BE49-F238E27FC236}">
                <a16:creationId xmlns:a16="http://schemas.microsoft.com/office/drawing/2014/main" id="{FE5B18C6-67E9-47D6-B2EF-321EA670C8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875" y="1735045"/>
            <a:ext cx="3047999" cy="2666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3726BFED-8684-4445-A805-75574DDF07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9874" y="1735045"/>
            <a:ext cx="2667000"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9163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C3530-7CCB-4347-B9D6-2A2EB4235810}"/>
              </a:ext>
            </a:extLst>
          </p:cNvPr>
          <p:cNvSpPr>
            <a:spLocks noGrp="1"/>
          </p:cNvSpPr>
          <p:nvPr>
            <p:ph type="title"/>
          </p:nvPr>
        </p:nvSpPr>
        <p:spPr/>
        <p:txBody>
          <a:bodyPr>
            <a:noAutofit/>
          </a:bodyPr>
          <a:lstStyle/>
          <a:p>
            <a:pPr algn="ctr"/>
            <a:r>
              <a:rPr lang="en-CA" sz="6600" b="1" dirty="0">
                <a:latin typeface="Arial" panose="020B0604020202020204" pitchFamily="34" charset="0"/>
                <a:cs typeface="Arial" panose="020B0604020202020204" pitchFamily="34" charset="0"/>
              </a:rPr>
              <a:t>Where You Can Open A Bank Account </a:t>
            </a:r>
            <a:endParaRPr lang="en-US" sz="66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CAA437A-C30E-45F2-8E4B-B2286EF073B9}"/>
              </a:ext>
            </a:extLst>
          </p:cNvPr>
          <p:cNvSpPr/>
          <p:nvPr/>
        </p:nvSpPr>
        <p:spPr>
          <a:xfrm>
            <a:off x="1109472" y="2451224"/>
            <a:ext cx="8080248" cy="830997"/>
          </a:xfrm>
          <a:prstGeom prst="rect">
            <a:avLst/>
          </a:prstGeom>
        </p:spPr>
        <p:txBody>
          <a:bodyPr wrap="square">
            <a:spAutoFit/>
          </a:bodyPr>
          <a:lstStyle/>
          <a:p>
            <a:pPr fontAlgn="base"/>
            <a:r>
              <a:rPr lang="en-CA" sz="2400" dirty="0">
                <a:solidFill>
                  <a:srgbClr val="000000"/>
                </a:solidFill>
                <a:latin typeface="Tw Cen MT" panose="020B0602020104020603" pitchFamily="34" charset="0"/>
              </a:rPr>
              <a:t>You can open an account at any financial institution, such as a bank, </a:t>
            </a:r>
            <a:r>
              <a:rPr lang="en-CA" sz="2400" dirty="0">
                <a:solidFill>
                  <a:srgbClr val="000000"/>
                </a:solidFill>
                <a:latin typeface="Tw Cen MT" panose="020B0602020104020603" pitchFamily="34" charset="0"/>
                <a:hlinkClick r:id="rId2" action="ppaction://hlinksldjump" tooltip="A credit union is a bank owned by its members (those having accounts), rather than shareholders. It is in the form of a cooperative. The Caisses Populaires of Desjardins are credit unions."/>
              </a:rPr>
              <a:t>credit union</a:t>
            </a:r>
            <a:r>
              <a:rPr lang="en-CA" sz="2400" dirty="0">
                <a:solidFill>
                  <a:srgbClr val="000000"/>
                </a:solidFill>
                <a:latin typeface="Tw Cen MT" panose="020B0602020104020603" pitchFamily="34" charset="0"/>
              </a:rPr>
              <a:t>, </a:t>
            </a:r>
            <a:r>
              <a:rPr lang="en-CA" sz="2400" i="1" dirty="0" err="1">
                <a:solidFill>
                  <a:srgbClr val="000000"/>
                </a:solidFill>
                <a:latin typeface="Tw Cen MT" panose="020B0602020104020603" pitchFamily="34" charset="0"/>
              </a:rPr>
              <a:t>Caisse</a:t>
            </a:r>
            <a:r>
              <a:rPr lang="en-CA" sz="2400" i="1" dirty="0">
                <a:solidFill>
                  <a:srgbClr val="000000"/>
                </a:solidFill>
                <a:latin typeface="Tw Cen MT" panose="020B0602020104020603" pitchFamily="34" charset="0"/>
              </a:rPr>
              <a:t> Populaire</a:t>
            </a:r>
            <a:r>
              <a:rPr lang="en-CA" sz="2400" dirty="0">
                <a:solidFill>
                  <a:srgbClr val="000000"/>
                </a:solidFill>
                <a:latin typeface="Tw Cen MT" panose="020B0602020104020603" pitchFamily="34" charset="0"/>
              </a:rPr>
              <a:t>, or a </a:t>
            </a:r>
            <a:r>
              <a:rPr lang="en-CA" sz="2400" dirty="0">
                <a:solidFill>
                  <a:srgbClr val="000000"/>
                </a:solidFill>
                <a:latin typeface="Tw Cen MT" panose="020B0602020104020603" pitchFamily="34" charset="0"/>
                <a:hlinkClick r:id="rId2" action="ppaction://hlinksldjump" tooltip="This is a smaller type of bank which concentrates on holding funds on behalf of an individual or company."/>
              </a:rPr>
              <a:t>trust company</a:t>
            </a:r>
            <a:r>
              <a:rPr lang="en-CA" sz="2400" dirty="0">
                <a:solidFill>
                  <a:srgbClr val="000000"/>
                </a:solidFill>
                <a:latin typeface="Tw Cen MT" panose="020B0602020104020603" pitchFamily="34" charset="0"/>
              </a:rPr>
              <a:t>. </a:t>
            </a:r>
            <a:endParaRPr lang="en-CA" sz="2400" b="0" i="0" dirty="0">
              <a:solidFill>
                <a:srgbClr val="000000"/>
              </a:solidFill>
              <a:effectLst/>
              <a:latin typeface="Segoe UI" panose="020B0502040204020203" pitchFamily="34" charset="0"/>
            </a:endParaRPr>
          </a:p>
        </p:txBody>
      </p:sp>
      <p:sp>
        <p:nvSpPr>
          <p:cNvPr id="4" name="Rectangle 3">
            <a:extLst>
              <a:ext uri="{FF2B5EF4-FFF2-40B4-BE49-F238E27FC236}">
                <a16:creationId xmlns:a16="http://schemas.microsoft.com/office/drawing/2014/main" id="{E2CDD5DA-BE6D-42F8-A834-748E514842F3}"/>
              </a:ext>
            </a:extLst>
          </p:cNvPr>
          <p:cNvSpPr/>
          <p:nvPr/>
        </p:nvSpPr>
        <p:spPr>
          <a:xfrm rot="21070761">
            <a:off x="6370320" y="4048505"/>
            <a:ext cx="6096000" cy="830997"/>
          </a:xfrm>
          <a:prstGeom prst="rect">
            <a:avLst/>
          </a:prstGeom>
        </p:spPr>
        <p:txBody>
          <a:bodyPr>
            <a:spAutoFit/>
          </a:bodyPr>
          <a:lstStyle/>
          <a:p>
            <a:pPr fontAlgn="base"/>
            <a:r>
              <a:rPr lang="en-CA" sz="2400" dirty="0">
                <a:solidFill>
                  <a:srgbClr val="000000"/>
                </a:solidFill>
                <a:latin typeface="Tw Cen MT" panose="020B0602020104020603" pitchFamily="34" charset="0"/>
              </a:rPr>
              <a:t>Choose your financial institution according to your needs and location.</a:t>
            </a:r>
            <a:endParaRPr lang="en-CA" sz="2400" b="0" i="0" dirty="0">
              <a:solidFill>
                <a:srgbClr val="000000"/>
              </a:solidFill>
              <a:effectLst/>
              <a:latin typeface="Segoe UI" panose="020B0502040204020203" pitchFamily="34" charset="0"/>
            </a:endParaRPr>
          </a:p>
        </p:txBody>
      </p:sp>
      <p:sp>
        <p:nvSpPr>
          <p:cNvPr id="5" name="TextBox 4">
            <a:extLst>
              <a:ext uri="{FF2B5EF4-FFF2-40B4-BE49-F238E27FC236}">
                <a16:creationId xmlns:a16="http://schemas.microsoft.com/office/drawing/2014/main" id="{1CD731E7-8830-40A6-BF7E-2BE5211F8BE7}"/>
              </a:ext>
            </a:extLst>
          </p:cNvPr>
          <p:cNvSpPr txBox="1"/>
          <p:nvPr/>
        </p:nvSpPr>
        <p:spPr>
          <a:xfrm rot="21012879">
            <a:off x="7332327" y="3871585"/>
            <a:ext cx="1159292" cy="461665"/>
          </a:xfrm>
          <a:prstGeom prst="rect">
            <a:avLst/>
          </a:prstGeom>
          <a:noFill/>
        </p:spPr>
        <p:txBody>
          <a:bodyPr wrap="none" rtlCol="0">
            <a:spAutoFit/>
          </a:bodyPr>
          <a:lstStyle/>
          <a:p>
            <a:r>
              <a:rPr lang="en-CA" sz="2400" b="1" i="1" dirty="0"/>
              <a:t>Pro Tip</a:t>
            </a:r>
            <a:r>
              <a:rPr lang="en-CA" sz="2400" dirty="0"/>
              <a:t>:</a:t>
            </a:r>
            <a:endParaRPr lang="en-US" sz="2400" dirty="0"/>
          </a:p>
        </p:txBody>
      </p:sp>
      <p:pic>
        <p:nvPicPr>
          <p:cNvPr id="8" name="Picture 7">
            <a:extLst>
              <a:ext uri="{FF2B5EF4-FFF2-40B4-BE49-F238E27FC236}">
                <a16:creationId xmlns:a16="http://schemas.microsoft.com/office/drawing/2014/main" id="{9A637BFC-2F78-43BB-B53C-E20ABAF88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64" y="3804967"/>
            <a:ext cx="5701296" cy="2377440"/>
          </a:xfrm>
          <a:prstGeom prst="rect">
            <a:avLst/>
          </a:prstGeom>
          <a:ln>
            <a:noFill/>
          </a:ln>
          <a:effectLst>
            <a:softEdge rad="112500"/>
          </a:effectLst>
        </p:spPr>
      </p:pic>
    </p:spTree>
    <p:extLst>
      <p:ext uri="{BB962C8B-B14F-4D97-AF65-F5344CB8AC3E}">
        <p14:creationId xmlns:p14="http://schemas.microsoft.com/office/powerpoint/2010/main" val="1434825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09B94-9BDD-498A-880C-F654056C62FE}"/>
              </a:ext>
            </a:extLst>
          </p:cNvPr>
          <p:cNvSpPr>
            <a:spLocks noGrp="1"/>
          </p:cNvSpPr>
          <p:nvPr>
            <p:ph type="title"/>
          </p:nvPr>
        </p:nvSpPr>
        <p:spPr/>
        <p:txBody>
          <a:bodyPr>
            <a:normAutofit/>
          </a:bodyPr>
          <a:lstStyle/>
          <a:p>
            <a:pPr algn="ctr"/>
            <a:r>
              <a:rPr lang="en-CA" sz="6600" b="1" dirty="0">
                <a:latin typeface="Arial" panose="020B0604020202020204" pitchFamily="34" charset="0"/>
                <a:cs typeface="Arial" panose="020B0604020202020204" pitchFamily="34" charset="0"/>
              </a:rPr>
              <a:t>Acquire A Credit Card </a:t>
            </a:r>
            <a:endParaRPr lang="en-US" sz="66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5552448-15C0-44F0-AF8B-924AF34B4349}"/>
              </a:ext>
            </a:extLst>
          </p:cNvPr>
          <p:cNvSpPr/>
          <p:nvPr/>
        </p:nvSpPr>
        <p:spPr>
          <a:xfrm>
            <a:off x="359664" y="1860911"/>
            <a:ext cx="7723632" cy="1200329"/>
          </a:xfrm>
          <a:prstGeom prst="rect">
            <a:avLst/>
          </a:prstGeom>
        </p:spPr>
        <p:txBody>
          <a:bodyPr wrap="square">
            <a:spAutoFit/>
          </a:bodyPr>
          <a:lstStyle/>
          <a:p>
            <a:r>
              <a:rPr lang="en-CA" sz="2400" dirty="0">
                <a:solidFill>
                  <a:srgbClr val="000000"/>
                </a:solidFill>
                <a:latin typeface="Tw Cen MT" panose="020B0602020104020603" pitchFamily="34" charset="0"/>
              </a:rPr>
              <a:t>Credit cards come with numerous benefits. First and perhaps most important, a wisely-used credit card will help you build your credit. </a:t>
            </a:r>
            <a:endParaRPr lang="en-US" sz="2400" dirty="0"/>
          </a:p>
        </p:txBody>
      </p:sp>
      <p:sp>
        <p:nvSpPr>
          <p:cNvPr id="4" name="Rectangle 3">
            <a:extLst>
              <a:ext uri="{FF2B5EF4-FFF2-40B4-BE49-F238E27FC236}">
                <a16:creationId xmlns:a16="http://schemas.microsoft.com/office/drawing/2014/main" id="{6318BA28-1737-4F26-87E5-6E41CB45A6AA}"/>
              </a:ext>
            </a:extLst>
          </p:cNvPr>
          <p:cNvSpPr/>
          <p:nvPr/>
        </p:nvSpPr>
        <p:spPr>
          <a:xfrm>
            <a:off x="944880" y="4166093"/>
            <a:ext cx="11372088" cy="2308324"/>
          </a:xfrm>
          <a:prstGeom prst="rect">
            <a:avLst/>
          </a:prstGeom>
        </p:spPr>
        <p:txBody>
          <a:bodyPr wrap="square">
            <a:spAutoFit/>
          </a:bodyPr>
          <a:lstStyle/>
          <a:p>
            <a:r>
              <a:rPr lang="en-CA" sz="2400" dirty="0">
                <a:solidFill>
                  <a:srgbClr val="000000"/>
                </a:solidFill>
                <a:latin typeface="Tw Cen MT" panose="020B0602020104020603" pitchFamily="34" charset="0"/>
              </a:rPr>
              <a:t>Beyond convenience, a credit card also gets you an interest-free loan for a grace period of 21 to 25 days.</a:t>
            </a:r>
            <a:r>
              <a:rPr lang="en-CA" sz="2400" b="0" i="0" baseline="30000" dirty="0">
                <a:solidFill>
                  <a:srgbClr val="000000"/>
                </a:solidFill>
                <a:effectLst/>
                <a:latin typeface="Tw Cen MT" panose="020B0602020104020603" pitchFamily="34" charset="0"/>
              </a:rPr>
              <a:t>1</a:t>
            </a:r>
            <a:r>
              <a:rPr lang="en-CA" sz="2400" dirty="0">
                <a:solidFill>
                  <a:srgbClr val="000000"/>
                </a:solidFill>
                <a:latin typeface="Tw Cen MT" panose="020B0602020104020603" pitchFamily="34" charset="0"/>
              </a:rPr>
              <a:t> In other words, any </a:t>
            </a:r>
            <a:r>
              <a:rPr lang="en-CA" sz="2400" b="1" dirty="0">
                <a:solidFill>
                  <a:srgbClr val="000000"/>
                </a:solidFill>
                <a:latin typeface="Tw Cen MT" panose="020B0602020104020603" pitchFamily="34" charset="0"/>
              </a:rPr>
              <a:t>new</a:t>
            </a:r>
            <a:r>
              <a:rPr lang="en-CA" sz="2400" dirty="0">
                <a:solidFill>
                  <a:srgbClr val="000000"/>
                </a:solidFill>
                <a:latin typeface="Tw Cen MT" panose="020B0602020104020603" pitchFamily="34" charset="0"/>
              </a:rPr>
              <a:t> </a:t>
            </a:r>
            <a:r>
              <a:rPr lang="en-CA" sz="2400" b="1" dirty="0">
                <a:solidFill>
                  <a:srgbClr val="000000"/>
                </a:solidFill>
                <a:latin typeface="Tw Cen MT" panose="020B0602020104020603" pitchFamily="34" charset="0"/>
              </a:rPr>
              <a:t>purchases made</a:t>
            </a:r>
            <a:r>
              <a:rPr lang="en-CA" sz="2400" dirty="0">
                <a:solidFill>
                  <a:srgbClr val="000000"/>
                </a:solidFill>
                <a:latin typeface="Tw Cen MT" panose="020B0602020104020603" pitchFamily="34" charset="0"/>
              </a:rPr>
              <a:t> within the period can be made interest-free until the payment due date. However, if you don’t pay your balance in full within the grace period, you’ll owe interest on your average daily balance. Canadian credit cards most often have a purchase interest rate of 19.99%. Therefore, make every effort to pay your entire balance each month. </a:t>
            </a:r>
            <a:endParaRPr lang="en-US" sz="2400" dirty="0"/>
          </a:p>
        </p:txBody>
      </p:sp>
      <p:pic>
        <p:nvPicPr>
          <p:cNvPr id="6" name="Picture 5">
            <a:extLst>
              <a:ext uri="{FF2B5EF4-FFF2-40B4-BE49-F238E27FC236}">
                <a16:creationId xmlns:a16="http://schemas.microsoft.com/office/drawing/2014/main" id="{C4C301BB-DB66-407A-BE36-0507CEF73D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87968" y="1458991"/>
            <a:ext cx="2465832" cy="24658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27103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09B94-9BDD-498A-880C-F654056C62FE}"/>
              </a:ext>
            </a:extLst>
          </p:cNvPr>
          <p:cNvSpPr>
            <a:spLocks noGrp="1"/>
          </p:cNvSpPr>
          <p:nvPr>
            <p:ph type="title"/>
          </p:nvPr>
        </p:nvSpPr>
        <p:spPr/>
        <p:txBody>
          <a:bodyPr>
            <a:noAutofit/>
          </a:bodyPr>
          <a:lstStyle/>
          <a:p>
            <a:pPr algn="ctr"/>
            <a:r>
              <a:rPr lang="en-CA" sz="6600" b="1" dirty="0">
                <a:latin typeface="Arial" panose="020B0604020202020204" pitchFamily="34" charset="0"/>
                <a:cs typeface="Arial" panose="020B0604020202020204" pitchFamily="34" charset="0"/>
              </a:rPr>
              <a:t>Opening A </a:t>
            </a:r>
            <a:r>
              <a:rPr lang="en-CA" sz="6600" b="1" dirty="0" err="1">
                <a:latin typeface="Arial" panose="020B0604020202020204" pitchFamily="34" charset="0"/>
                <a:cs typeface="Arial" panose="020B0604020202020204" pitchFamily="34" charset="0"/>
              </a:rPr>
              <a:t>Paypal</a:t>
            </a:r>
            <a:r>
              <a:rPr lang="en-CA" sz="6600" b="1" dirty="0">
                <a:latin typeface="Arial" panose="020B0604020202020204" pitchFamily="34" charset="0"/>
                <a:cs typeface="Arial" panose="020B0604020202020204" pitchFamily="34" charset="0"/>
              </a:rPr>
              <a:t> Account  </a:t>
            </a:r>
            <a:endParaRPr lang="en-US" sz="66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EB39321-EA2D-4BF7-B55B-194E01DAFD29}"/>
              </a:ext>
            </a:extLst>
          </p:cNvPr>
          <p:cNvSpPr/>
          <p:nvPr/>
        </p:nvSpPr>
        <p:spPr>
          <a:xfrm>
            <a:off x="140208" y="1977207"/>
            <a:ext cx="11454384" cy="1200329"/>
          </a:xfrm>
          <a:prstGeom prst="rect">
            <a:avLst/>
          </a:prstGeom>
        </p:spPr>
        <p:txBody>
          <a:bodyPr wrap="square">
            <a:spAutoFit/>
          </a:bodyPr>
          <a:lstStyle/>
          <a:p>
            <a:r>
              <a:rPr lang="en-CA" sz="2400" dirty="0">
                <a:solidFill>
                  <a:srgbClr val="000000"/>
                </a:solidFill>
                <a:latin typeface="Tw Cen MT" panose="020B0602020104020603" pitchFamily="34" charset="0"/>
              </a:rPr>
              <a:t>PayPal is an </a:t>
            </a:r>
            <a:r>
              <a:rPr lang="en-CA" sz="2400" b="1" dirty="0">
                <a:solidFill>
                  <a:srgbClr val="000000"/>
                </a:solidFill>
                <a:latin typeface="Tw Cen MT" panose="020B0602020104020603" pitchFamily="34" charset="0"/>
                <a:hlinkClick r:id="rId2" action="ppaction://hlinksldjump" tooltip="his allows an individual or business to do many banking transactions using the internet. This includes paying bills, money transfers, account reconciliation, etc. Almost all financial institutions offer on-line financial services."/>
              </a:rPr>
              <a:t>online financial service</a:t>
            </a:r>
            <a:r>
              <a:rPr lang="en-CA" sz="2400" dirty="0">
                <a:solidFill>
                  <a:srgbClr val="000000"/>
                </a:solidFill>
                <a:latin typeface="Tw Cen MT" panose="020B0602020104020603" pitchFamily="34" charset="0"/>
                <a:hlinkClick r:id="rId2" action="ppaction://hlinksldjump" tooltip="his allows an individual or business to do many banking transactions using the internet. This includes paying bills, money transfers, account reconciliation, etc. Almost all financial institutions offer on-line financial services."/>
              </a:rPr>
              <a:t> </a:t>
            </a:r>
            <a:r>
              <a:rPr lang="en-CA" sz="2400" dirty="0">
                <a:solidFill>
                  <a:srgbClr val="000000"/>
                </a:solidFill>
                <a:latin typeface="Tw Cen MT" panose="020B0602020104020603" pitchFamily="34" charset="0"/>
              </a:rPr>
              <a:t>that allows your customers to pay with a credit card, e-check or their PayPal balance. Therefore</a:t>
            </a:r>
            <a:r>
              <a:rPr lang="en-CA" sz="2400" u="sng" dirty="0">
                <a:solidFill>
                  <a:srgbClr val="D13438"/>
                </a:solidFill>
                <a:latin typeface="Tw Cen MT" panose="020B0602020104020603" pitchFamily="34" charset="0"/>
              </a:rPr>
              <a:t>,</a:t>
            </a:r>
            <a:r>
              <a:rPr lang="en-CA" sz="2400" dirty="0">
                <a:solidFill>
                  <a:srgbClr val="000000"/>
                </a:solidFill>
                <a:latin typeface="Tw Cen MT" panose="020B0602020104020603" pitchFamily="34" charset="0"/>
              </a:rPr>
              <a:t> your clients/customers don't need to register </a:t>
            </a:r>
            <a:r>
              <a:rPr lang="en-CA" sz="2400" dirty="0" err="1">
                <a:solidFill>
                  <a:srgbClr val="000000"/>
                </a:solidFill>
                <a:latin typeface="Tw Cen MT" panose="020B0602020104020603" pitchFamily="34" charset="0"/>
              </a:rPr>
              <a:t>aPayPal</a:t>
            </a:r>
            <a:r>
              <a:rPr lang="en-CA" sz="2400" dirty="0">
                <a:solidFill>
                  <a:srgbClr val="000000"/>
                </a:solidFill>
                <a:latin typeface="Tw Cen MT" panose="020B0602020104020603" pitchFamily="34" charset="0"/>
              </a:rPr>
              <a:t> account to pay you.</a:t>
            </a:r>
            <a:endParaRPr lang="en-US" sz="2400" dirty="0"/>
          </a:p>
        </p:txBody>
      </p:sp>
      <p:sp>
        <p:nvSpPr>
          <p:cNvPr id="4" name="Rectangle 3">
            <a:extLst>
              <a:ext uri="{FF2B5EF4-FFF2-40B4-BE49-F238E27FC236}">
                <a16:creationId xmlns:a16="http://schemas.microsoft.com/office/drawing/2014/main" id="{4D3EA3CF-5DCA-4E7A-8E4A-F5DD1EEC474C}"/>
              </a:ext>
            </a:extLst>
          </p:cNvPr>
          <p:cNvSpPr/>
          <p:nvPr/>
        </p:nvSpPr>
        <p:spPr>
          <a:xfrm>
            <a:off x="0" y="3365756"/>
            <a:ext cx="6579237" cy="461665"/>
          </a:xfrm>
          <a:prstGeom prst="rect">
            <a:avLst/>
          </a:prstGeom>
        </p:spPr>
        <p:txBody>
          <a:bodyPr wrap="none">
            <a:spAutoFit/>
          </a:bodyPr>
          <a:lstStyle/>
          <a:p>
            <a:r>
              <a:rPr lang="en-CA" sz="2400">
                <a:solidFill>
                  <a:srgbClr val="000000"/>
                </a:solidFill>
                <a:latin typeface="Tw Cen MT" panose="020B0602020104020603" pitchFamily="34" charset="0"/>
              </a:rPr>
              <a:t>What do I need to open a PayPal business account? </a:t>
            </a:r>
            <a:endParaRPr lang="en-US" sz="2400" dirty="0"/>
          </a:p>
        </p:txBody>
      </p:sp>
      <p:sp>
        <p:nvSpPr>
          <p:cNvPr id="5" name="Rectangle 4">
            <a:extLst>
              <a:ext uri="{FF2B5EF4-FFF2-40B4-BE49-F238E27FC236}">
                <a16:creationId xmlns:a16="http://schemas.microsoft.com/office/drawing/2014/main" id="{2482A214-F021-4F22-9A07-49FA96CC9C0C}"/>
              </a:ext>
            </a:extLst>
          </p:cNvPr>
          <p:cNvSpPr/>
          <p:nvPr/>
        </p:nvSpPr>
        <p:spPr>
          <a:xfrm>
            <a:off x="-87566" y="3831997"/>
            <a:ext cx="6096000" cy="2308324"/>
          </a:xfrm>
          <a:prstGeom prst="rect">
            <a:avLst/>
          </a:prstGeom>
        </p:spPr>
        <p:txBody>
          <a:bodyPr>
            <a:spAutoFit/>
          </a:bodyPr>
          <a:lstStyle/>
          <a:p>
            <a:pPr fontAlgn="base">
              <a:buFont typeface="Arial" panose="020B0604020202020204" pitchFamily="34" charset="0"/>
              <a:buChar char="•"/>
            </a:pPr>
            <a:r>
              <a:rPr lang="en-CA" sz="2400" dirty="0">
                <a:solidFill>
                  <a:srgbClr val="000000"/>
                </a:solidFill>
                <a:latin typeface="Tw Cen MT" panose="020B0602020104020603" pitchFamily="34" charset="0"/>
              </a:rPr>
              <a:t>Valid email address </a:t>
            </a:r>
          </a:p>
          <a:p>
            <a:pPr fontAlgn="base">
              <a:buFont typeface="Arial" panose="020B0604020202020204" pitchFamily="34" charset="0"/>
              <a:buChar char="•"/>
            </a:pPr>
            <a:r>
              <a:rPr lang="en-CA" sz="2400" dirty="0">
                <a:solidFill>
                  <a:srgbClr val="000000"/>
                </a:solidFill>
                <a:latin typeface="Tw Cen MT" panose="020B0602020104020603" pitchFamily="34" charset="0"/>
              </a:rPr>
              <a:t>Customer service information </a:t>
            </a:r>
          </a:p>
          <a:p>
            <a:pPr fontAlgn="base">
              <a:buFont typeface="Arial" panose="020B0604020202020204" pitchFamily="34" charset="0"/>
              <a:buChar char="•"/>
            </a:pPr>
            <a:r>
              <a:rPr lang="en-CA" sz="2400" dirty="0">
                <a:solidFill>
                  <a:srgbClr val="000000"/>
                </a:solidFill>
                <a:latin typeface="Tw Cen MT" panose="020B0602020104020603" pitchFamily="34" charset="0"/>
              </a:rPr>
              <a:t>Business address and phone number </a:t>
            </a:r>
          </a:p>
          <a:p>
            <a:pPr fontAlgn="base">
              <a:buFont typeface="Arial" panose="020B0604020202020204" pitchFamily="34" charset="0"/>
              <a:buChar char="•"/>
            </a:pPr>
            <a:r>
              <a:rPr lang="en-CA" sz="2400" dirty="0">
                <a:solidFill>
                  <a:srgbClr val="000000"/>
                </a:solidFill>
                <a:latin typeface="Tw Cen MT" panose="020B0602020104020603" pitchFamily="34" charset="0"/>
              </a:rPr>
              <a:t>Bank name </a:t>
            </a:r>
          </a:p>
          <a:p>
            <a:pPr fontAlgn="base">
              <a:buFont typeface="Arial" panose="020B0604020202020204" pitchFamily="34" charset="0"/>
              <a:buChar char="•"/>
            </a:pPr>
            <a:r>
              <a:rPr lang="en-CA" sz="2400" dirty="0">
                <a:solidFill>
                  <a:srgbClr val="000000"/>
                </a:solidFill>
                <a:latin typeface="Tw Cen MT" panose="020B0602020104020603" pitchFamily="34" charset="0"/>
              </a:rPr>
              <a:t>Business or personal bank account number </a:t>
            </a:r>
          </a:p>
          <a:p>
            <a:pPr fontAlgn="base">
              <a:buFont typeface="Arial" panose="020B0604020202020204" pitchFamily="34" charset="0"/>
              <a:buChar char="•"/>
            </a:pPr>
            <a:r>
              <a:rPr lang="en-CA" sz="2400" dirty="0">
                <a:solidFill>
                  <a:srgbClr val="000000"/>
                </a:solidFill>
                <a:latin typeface="Tw Cen MT" panose="020B0602020104020603" pitchFamily="34" charset="0"/>
              </a:rPr>
              <a:t>Bank routing number </a:t>
            </a:r>
          </a:p>
        </p:txBody>
      </p:sp>
      <p:sp>
        <p:nvSpPr>
          <p:cNvPr id="6" name="Rectangle 5">
            <a:extLst>
              <a:ext uri="{FF2B5EF4-FFF2-40B4-BE49-F238E27FC236}">
                <a16:creationId xmlns:a16="http://schemas.microsoft.com/office/drawing/2014/main" id="{43E38CC7-5B90-44F1-9FDA-BD23E2558CE5}"/>
              </a:ext>
            </a:extLst>
          </p:cNvPr>
          <p:cNvSpPr/>
          <p:nvPr/>
        </p:nvSpPr>
        <p:spPr>
          <a:xfrm rot="21342663">
            <a:off x="5852986" y="4455770"/>
            <a:ext cx="6096000" cy="1938992"/>
          </a:xfrm>
          <a:prstGeom prst="rect">
            <a:avLst/>
          </a:prstGeom>
        </p:spPr>
        <p:txBody>
          <a:bodyPr>
            <a:spAutoFit/>
          </a:bodyPr>
          <a:lstStyle/>
          <a:p>
            <a:r>
              <a:rPr lang="en-CA" sz="2400" dirty="0">
                <a:solidFill>
                  <a:srgbClr val="000000"/>
                </a:solidFill>
                <a:latin typeface="Tw Cen MT" panose="020B0602020104020603" pitchFamily="34" charset="0"/>
              </a:rPr>
              <a:t>It normally takes 3 to 5 days to complete the verification process and to finalize the account set up. PayPal's fees are less than many merchant accounts (currently 2.9% + $0.30 USD for debit and credit card purchases).</a:t>
            </a:r>
            <a:endParaRPr lang="en-US" sz="2400" dirty="0"/>
          </a:p>
        </p:txBody>
      </p:sp>
      <p:sp>
        <p:nvSpPr>
          <p:cNvPr id="7" name="TextBox 6">
            <a:extLst>
              <a:ext uri="{FF2B5EF4-FFF2-40B4-BE49-F238E27FC236}">
                <a16:creationId xmlns:a16="http://schemas.microsoft.com/office/drawing/2014/main" id="{7BDF4A48-4A49-4D7C-BF22-09646AA62471}"/>
              </a:ext>
            </a:extLst>
          </p:cNvPr>
          <p:cNvSpPr txBox="1"/>
          <p:nvPr/>
        </p:nvSpPr>
        <p:spPr>
          <a:xfrm rot="20912594">
            <a:off x="5901668" y="4137693"/>
            <a:ext cx="1162498" cy="461665"/>
          </a:xfrm>
          <a:prstGeom prst="rect">
            <a:avLst/>
          </a:prstGeom>
          <a:noFill/>
        </p:spPr>
        <p:txBody>
          <a:bodyPr wrap="none" rtlCol="0">
            <a:spAutoFit/>
          </a:bodyPr>
          <a:lstStyle/>
          <a:p>
            <a:r>
              <a:rPr lang="en-CA" sz="2400" b="1" i="1" dirty="0"/>
              <a:t>Pro Tip:</a:t>
            </a:r>
            <a:endParaRPr lang="en-US" sz="2400" b="1" i="1" dirty="0"/>
          </a:p>
        </p:txBody>
      </p:sp>
    </p:spTree>
    <p:extLst>
      <p:ext uri="{BB962C8B-B14F-4D97-AF65-F5344CB8AC3E}">
        <p14:creationId xmlns:p14="http://schemas.microsoft.com/office/powerpoint/2010/main" val="104351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4B350-7599-4FBC-9B87-027B93BCC82D}"/>
              </a:ext>
            </a:extLst>
          </p:cNvPr>
          <p:cNvSpPr>
            <a:spLocks noGrp="1"/>
          </p:cNvSpPr>
          <p:nvPr>
            <p:ph type="title"/>
          </p:nvPr>
        </p:nvSpPr>
        <p:spPr>
          <a:xfrm>
            <a:off x="838200" y="685165"/>
            <a:ext cx="10515600" cy="1325563"/>
          </a:xfrm>
        </p:spPr>
        <p:txBody>
          <a:bodyPr>
            <a:noAutofit/>
          </a:bodyPr>
          <a:lstStyle/>
          <a:p>
            <a:pPr algn="ctr"/>
            <a:r>
              <a:rPr lang="en-CA" sz="6000" b="1" i="0" dirty="0">
                <a:solidFill>
                  <a:srgbClr val="000000"/>
                </a:solidFill>
                <a:effectLst/>
                <a:latin typeface="+mn-lt"/>
              </a:rPr>
              <a:t>What is PayPal and How Does it Work?</a:t>
            </a:r>
            <a:endParaRPr lang="en-US" sz="6000" b="1" dirty="0">
              <a:latin typeface="+mn-lt"/>
            </a:endParaRPr>
          </a:p>
        </p:txBody>
      </p:sp>
      <p:sp>
        <p:nvSpPr>
          <p:cNvPr id="4" name="TextBox 3">
            <a:extLst>
              <a:ext uri="{FF2B5EF4-FFF2-40B4-BE49-F238E27FC236}">
                <a16:creationId xmlns:a16="http://schemas.microsoft.com/office/drawing/2014/main" id="{6272E06B-9C24-416C-836F-4389FFABA881}"/>
              </a:ext>
            </a:extLst>
          </p:cNvPr>
          <p:cNvSpPr txBox="1"/>
          <p:nvPr/>
        </p:nvSpPr>
        <p:spPr>
          <a:xfrm>
            <a:off x="0" y="2315432"/>
            <a:ext cx="9288018" cy="830997"/>
          </a:xfrm>
          <a:prstGeom prst="rect">
            <a:avLst/>
          </a:prstGeom>
          <a:noFill/>
        </p:spPr>
        <p:txBody>
          <a:bodyPr wrap="square">
            <a:spAutoFit/>
          </a:bodyPr>
          <a:lstStyle/>
          <a:p>
            <a:pPr algn="l" rtl="0" fontAlgn="base"/>
            <a:r>
              <a:rPr lang="en-CA" sz="2400" b="0" i="0" dirty="0">
                <a:solidFill>
                  <a:srgbClr val="000000"/>
                </a:solidFill>
                <a:effectLst/>
                <a:latin typeface="Tw Cen MT" panose="020B0602020104020603" pitchFamily="34" charset="0"/>
              </a:rPr>
              <a:t>If your business is considering e-commerce, that is, selling and receiving payments on-line, you may want to consider using </a:t>
            </a:r>
            <a:r>
              <a:rPr lang="en-CA" sz="2400" b="0" i="0" dirty="0" err="1">
                <a:solidFill>
                  <a:srgbClr val="000000"/>
                </a:solidFill>
                <a:effectLst/>
                <a:latin typeface="Tw Cen MT" panose="020B0602020104020603" pitchFamily="34" charset="0"/>
              </a:rPr>
              <a:t>Paypal</a:t>
            </a:r>
            <a:r>
              <a:rPr lang="en-CA" sz="2400" b="0" i="0" dirty="0">
                <a:solidFill>
                  <a:srgbClr val="000000"/>
                </a:solidFill>
                <a:effectLst/>
                <a:latin typeface="Tw Cen MT" panose="020B0602020104020603" pitchFamily="34" charset="0"/>
              </a:rPr>
              <a:t>.  </a:t>
            </a:r>
            <a:endParaRPr lang="en-CA" sz="2400" b="0" i="0" dirty="0">
              <a:solidFill>
                <a:srgbClr val="000000"/>
              </a:solidFill>
              <a:effectLst/>
              <a:latin typeface="Segoe UI" panose="020B0502040204020203" pitchFamily="34" charset="0"/>
            </a:endParaRPr>
          </a:p>
        </p:txBody>
      </p:sp>
      <p:sp>
        <p:nvSpPr>
          <p:cNvPr id="6" name="TextBox 5">
            <a:extLst>
              <a:ext uri="{FF2B5EF4-FFF2-40B4-BE49-F238E27FC236}">
                <a16:creationId xmlns:a16="http://schemas.microsoft.com/office/drawing/2014/main" id="{80F4A3B9-688D-405F-BDE7-E2C00A196CF7}"/>
              </a:ext>
            </a:extLst>
          </p:cNvPr>
          <p:cNvSpPr txBox="1"/>
          <p:nvPr/>
        </p:nvSpPr>
        <p:spPr>
          <a:xfrm rot="21428775">
            <a:off x="5444489" y="3328417"/>
            <a:ext cx="6094476" cy="1200329"/>
          </a:xfrm>
          <a:prstGeom prst="rect">
            <a:avLst/>
          </a:prstGeom>
          <a:noFill/>
        </p:spPr>
        <p:txBody>
          <a:bodyPr wrap="square">
            <a:spAutoFit/>
          </a:bodyPr>
          <a:lstStyle/>
          <a:p>
            <a:pPr algn="ctr" rtl="0" fontAlgn="base"/>
            <a:r>
              <a:rPr lang="en-CA" sz="2400" b="0" i="0" dirty="0">
                <a:solidFill>
                  <a:srgbClr val="000000"/>
                </a:solidFill>
                <a:effectLst/>
                <a:latin typeface="Tw Cen MT" panose="020B0602020104020603" pitchFamily="34" charset="0"/>
                <a:hlinkClick r:id="rId2" action="ppaction://hlinksldjump"/>
              </a:rPr>
              <a:t>This video gives an overview of how </a:t>
            </a:r>
            <a:r>
              <a:rPr lang="en-CA" sz="2400" b="0" i="0" dirty="0" err="1">
                <a:solidFill>
                  <a:srgbClr val="000000"/>
                </a:solidFill>
                <a:effectLst/>
                <a:latin typeface="Tw Cen MT" panose="020B0602020104020603" pitchFamily="34" charset="0"/>
                <a:hlinkClick r:id="rId2" action="ppaction://hlinksldjump"/>
              </a:rPr>
              <a:t>Paypal</a:t>
            </a:r>
            <a:r>
              <a:rPr lang="en-CA" sz="2400" b="0" i="0" dirty="0">
                <a:solidFill>
                  <a:srgbClr val="000000"/>
                </a:solidFill>
                <a:effectLst/>
                <a:latin typeface="Tw Cen MT" panose="020B0602020104020603" pitchFamily="34" charset="0"/>
                <a:hlinkClick r:id="rId2" action="ppaction://hlinksldjump"/>
              </a:rPr>
              <a:t> works from both the buyer’s and seller’s point of view. </a:t>
            </a:r>
            <a:endParaRPr lang="en-CA" sz="2400" b="0" i="0" dirty="0">
              <a:solidFill>
                <a:srgbClr val="000000"/>
              </a:solidFill>
              <a:effectLst/>
              <a:latin typeface="Segoe UI" panose="020B0502040204020203" pitchFamily="34" charset="0"/>
            </a:endParaRPr>
          </a:p>
        </p:txBody>
      </p:sp>
      <p:pic>
        <p:nvPicPr>
          <p:cNvPr id="10" name="Picture 9">
            <a:extLst>
              <a:ext uri="{FF2B5EF4-FFF2-40B4-BE49-F238E27FC236}">
                <a16:creationId xmlns:a16="http://schemas.microsoft.com/office/drawing/2014/main" id="{65DA7397-1A3F-4E6C-B646-EB1396A6F1A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04089">
            <a:off x="514677" y="3313147"/>
            <a:ext cx="3298906" cy="3298906"/>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5D671F55-3FD6-4255-9E90-AFAED131F4F9}"/>
              </a:ext>
            </a:extLst>
          </p:cNvPr>
          <p:cNvSpPr txBox="1"/>
          <p:nvPr/>
        </p:nvSpPr>
        <p:spPr>
          <a:xfrm>
            <a:off x="5418386" y="5458968"/>
            <a:ext cx="5773869" cy="830997"/>
          </a:xfrm>
          <a:prstGeom prst="rect">
            <a:avLst/>
          </a:prstGeom>
          <a:noFill/>
        </p:spPr>
        <p:txBody>
          <a:bodyPr wrap="square" rtlCol="0">
            <a:spAutoFit/>
          </a:bodyPr>
          <a:lstStyle/>
          <a:p>
            <a:r>
              <a:rPr lang="en-US" sz="2400" dirty="0">
                <a:latin typeface="Tw Cen MT" panose="020B0602020104020603" pitchFamily="34" charset="0"/>
              </a:rPr>
              <a:t>Other examples of payment include google pay, E-transfers and EMT </a:t>
            </a:r>
          </a:p>
        </p:txBody>
      </p:sp>
    </p:spTree>
    <p:extLst>
      <p:ext uri="{BB962C8B-B14F-4D97-AF65-F5344CB8AC3E}">
        <p14:creationId xmlns:p14="http://schemas.microsoft.com/office/powerpoint/2010/main" val="40846984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2202</TotalTime>
  <Words>1389</Words>
  <Application>Microsoft Office PowerPoint</Application>
  <PresentationFormat>Widescreen</PresentationFormat>
  <Paragraphs>84</Paragraphs>
  <Slides>18</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Cooper Black</vt:lpstr>
      <vt:lpstr>Segoe UI</vt:lpstr>
      <vt:lpstr>Tw Cen MT</vt:lpstr>
      <vt:lpstr>Office Theme</vt:lpstr>
      <vt:lpstr>Entrepreneur Local Learning Centers</vt:lpstr>
      <vt:lpstr>Seminar 11:  HOW TO OPEN A   BANK ACCOUNT  </vt:lpstr>
      <vt:lpstr> What Do You Need? </vt:lpstr>
      <vt:lpstr> What Do You Need? </vt:lpstr>
      <vt:lpstr>Before Opening A Bank Account </vt:lpstr>
      <vt:lpstr>Where You Can Open A Bank Account </vt:lpstr>
      <vt:lpstr>Acquire A Credit Card </vt:lpstr>
      <vt:lpstr>Opening A Paypal Account  </vt:lpstr>
      <vt:lpstr>What is PayPal and How Does it Work?</vt:lpstr>
      <vt:lpstr>Introduction To Paypal</vt:lpstr>
      <vt:lpstr>SELF EVALUATION</vt:lpstr>
      <vt:lpstr>PowerPoint Presentation</vt:lpstr>
      <vt:lpstr>PowerPoint Presentation</vt:lpstr>
      <vt:lpstr>PowerPoint Presentation</vt:lpstr>
      <vt:lpstr>PowerPoint Presentation</vt:lpstr>
      <vt:lpstr>QUESTIONS TO THINK ABOUT</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Keilan Baker</dc:creator>
  <cp:lastModifiedBy>Keilan Baker</cp:lastModifiedBy>
  <cp:revision>21</cp:revision>
  <dcterms:created xsi:type="dcterms:W3CDTF">2020-06-20T23:49:23Z</dcterms:created>
  <dcterms:modified xsi:type="dcterms:W3CDTF">2021-01-08T06:55:24Z</dcterms:modified>
</cp:coreProperties>
</file>