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21" r:id="rId2"/>
    <p:sldId id="256" r:id="rId3"/>
    <p:sldId id="257" r:id="rId4"/>
    <p:sldId id="258" r:id="rId5"/>
    <p:sldId id="259" r:id="rId6"/>
    <p:sldId id="260" r:id="rId7"/>
    <p:sldId id="261" r:id="rId8"/>
    <p:sldId id="266" r:id="rId9"/>
    <p:sldId id="267" r:id="rId10"/>
    <p:sldId id="268" r:id="rId11"/>
    <p:sldId id="295" r:id="rId12"/>
    <p:sldId id="296" r:id="rId13"/>
    <p:sldId id="298" r:id="rId14"/>
    <p:sldId id="297" r:id="rId15"/>
    <p:sldId id="299" r:id="rId16"/>
    <p:sldId id="300" r:id="rId17"/>
    <p:sldId id="305" r:id="rId18"/>
    <p:sldId id="322" r:id="rId19"/>
    <p:sldId id="319" r:id="rId20"/>
    <p:sldId id="291" r:id="rId21"/>
    <p:sldId id="292" r:id="rId22"/>
    <p:sldId id="293" r:id="rId23"/>
    <p:sldId id="294" r:id="rId24"/>
    <p:sldId id="301" r:id="rId25"/>
    <p:sldId id="302" r:id="rId26"/>
    <p:sldId id="303" r:id="rId27"/>
    <p:sldId id="30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108" d="100"/>
          <a:sy n="108" d="100"/>
        </p:scale>
        <p:origin x="5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48655-EC80-44EA-BB2B-F44F72047AA3}" type="datetimeFigureOut">
              <a:rPr lang="en-CA" smtClean="0"/>
              <a:t>2021-05-05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8DFC7-B4AB-45FD-B7DE-25FB34B6FFE8}" type="slidenum">
              <a:rPr lang="en-CA" smtClean="0"/>
              <a:t>‹#›</a:t>
            </a:fld>
            <a:endParaRPr lang="en-CA"/>
          </a:p>
        </p:txBody>
      </p:sp>
    </p:spTree>
    <p:extLst>
      <p:ext uri="{BB962C8B-B14F-4D97-AF65-F5344CB8AC3E}">
        <p14:creationId xmlns:p14="http://schemas.microsoft.com/office/powerpoint/2010/main" val="2877722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93C85-EB2E-4318-901C-A3AB50D25613}"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170599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14CA-E735-4C63-87E9-D3A48260E9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CBCD1-0D0A-4694-B3C8-D2A7FB31EE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232EC2-156F-4409-8C6A-894525C835C1}"/>
              </a:ext>
            </a:extLst>
          </p:cNvPr>
          <p:cNvSpPr>
            <a:spLocks noGrp="1"/>
          </p:cNvSpPr>
          <p:nvPr>
            <p:ph type="dt" sz="half" idx="10"/>
          </p:nvPr>
        </p:nvSpPr>
        <p:spPr/>
        <p:txBody>
          <a:bodyPr/>
          <a:lstStyle/>
          <a:p>
            <a:fld id="{3BE0EFB1-23D8-4024-BA2C-A8C42C406B92}" type="datetimeFigureOut">
              <a:rPr lang="en-US" smtClean="0"/>
              <a:t>5/5/2021</a:t>
            </a:fld>
            <a:endParaRPr lang="en-US"/>
          </a:p>
        </p:txBody>
      </p:sp>
      <p:sp>
        <p:nvSpPr>
          <p:cNvPr id="5" name="Footer Placeholder 4">
            <a:extLst>
              <a:ext uri="{FF2B5EF4-FFF2-40B4-BE49-F238E27FC236}">
                <a16:creationId xmlns:a16="http://schemas.microsoft.com/office/drawing/2014/main" id="{7EE7AEC5-D904-4D22-97D4-50DADC0F3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59E1B-81C9-4738-95C9-56BD27827255}"/>
              </a:ext>
            </a:extLst>
          </p:cNvPr>
          <p:cNvSpPr>
            <a:spLocks noGrp="1"/>
          </p:cNvSpPr>
          <p:nvPr>
            <p:ph type="sldNum" sz="quarter" idx="12"/>
          </p:nvPr>
        </p:nvSpPr>
        <p:spPr/>
        <p:txBody>
          <a:bodyPr/>
          <a:lstStyle/>
          <a:p>
            <a:fld id="{12C4774E-D554-46EB-A276-DB4B0DEC504E}" type="slidenum">
              <a:rPr lang="en-US" smtClean="0"/>
              <a:t>‹#›</a:t>
            </a:fld>
            <a:endParaRPr lang="en-US"/>
          </a:p>
        </p:txBody>
      </p:sp>
    </p:spTree>
    <p:extLst>
      <p:ext uri="{BB962C8B-B14F-4D97-AF65-F5344CB8AC3E}">
        <p14:creationId xmlns:p14="http://schemas.microsoft.com/office/powerpoint/2010/main" val="311873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8FE6-5F90-4B02-932B-8F67C6A18A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0541F0-3524-4516-BD5A-E8488C2447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9E82C-799F-4E87-AEBE-37D086E06057}"/>
              </a:ext>
            </a:extLst>
          </p:cNvPr>
          <p:cNvSpPr>
            <a:spLocks noGrp="1"/>
          </p:cNvSpPr>
          <p:nvPr>
            <p:ph type="dt" sz="half" idx="10"/>
          </p:nvPr>
        </p:nvSpPr>
        <p:spPr/>
        <p:txBody>
          <a:bodyPr/>
          <a:lstStyle/>
          <a:p>
            <a:fld id="{3BE0EFB1-23D8-4024-BA2C-A8C42C406B92}" type="datetimeFigureOut">
              <a:rPr lang="en-US" smtClean="0"/>
              <a:t>5/5/2021</a:t>
            </a:fld>
            <a:endParaRPr lang="en-US"/>
          </a:p>
        </p:txBody>
      </p:sp>
      <p:sp>
        <p:nvSpPr>
          <p:cNvPr id="5" name="Footer Placeholder 4">
            <a:extLst>
              <a:ext uri="{FF2B5EF4-FFF2-40B4-BE49-F238E27FC236}">
                <a16:creationId xmlns:a16="http://schemas.microsoft.com/office/drawing/2014/main" id="{896E2513-B18D-4D8B-8AD4-B2AB86DB2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A46C9-8DC3-4C4F-8E4A-61199CE306A6}"/>
              </a:ext>
            </a:extLst>
          </p:cNvPr>
          <p:cNvSpPr>
            <a:spLocks noGrp="1"/>
          </p:cNvSpPr>
          <p:nvPr>
            <p:ph type="sldNum" sz="quarter" idx="12"/>
          </p:nvPr>
        </p:nvSpPr>
        <p:spPr/>
        <p:txBody>
          <a:bodyPr/>
          <a:lstStyle/>
          <a:p>
            <a:fld id="{12C4774E-D554-46EB-A276-DB4B0DEC504E}" type="slidenum">
              <a:rPr lang="en-US" smtClean="0"/>
              <a:t>‹#›</a:t>
            </a:fld>
            <a:endParaRPr lang="en-US"/>
          </a:p>
        </p:txBody>
      </p:sp>
    </p:spTree>
    <p:extLst>
      <p:ext uri="{BB962C8B-B14F-4D97-AF65-F5344CB8AC3E}">
        <p14:creationId xmlns:p14="http://schemas.microsoft.com/office/powerpoint/2010/main" val="27066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BAB3B-4280-4512-BDD1-1BB723A083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881217-7F0A-4419-BDEA-FEE0B26DEC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80884-5EA6-4F0C-B216-44FF1CB2FAA9}"/>
              </a:ext>
            </a:extLst>
          </p:cNvPr>
          <p:cNvSpPr>
            <a:spLocks noGrp="1"/>
          </p:cNvSpPr>
          <p:nvPr>
            <p:ph type="dt" sz="half" idx="10"/>
          </p:nvPr>
        </p:nvSpPr>
        <p:spPr/>
        <p:txBody>
          <a:bodyPr/>
          <a:lstStyle/>
          <a:p>
            <a:fld id="{3BE0EFB1-23D8-4024-BA2C-A8C42C406B92}" type="datetimeFigureOut">
              <a:rPr lang="en-US" smtClean="0"/>
              <a:t>5/5/2021</a:t>
            </a:fld>
            <a:endParaRPr lang="en-US"/>
          </a:p>
        </p:txBody>
      </p:sp>
      <p:sp>
        <p:nvSpPr>
          <p:cNvPr id="5" name="Footer Placeholder 4">
            <a:extLst>
              <a:ext uri="{FF2B5EF4-FFF2-40B4-BE49-F238E27FC236}">
                <a16:creationId xmlns:a16="http://schemas.microsoft.com/office/drawing/2014/main" id="{1D25E5CC-730E-42F7-8533-F7E3B3F4F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F8E4F-57DF-456B-9E79-C6F991FDEE34}"/>
              </a:ext>
            </a:extLst>
          </p:cNvPr>
          <p:cNvSpPr>
            <a:spLocks noGrp="1"/>
          </p:cNvSpPr>
          <p:nvPr>
            <p:ph type="sldNum" sz="quarter" idx="12"/>
          </p:nvPr>
        </p:nvSpPr>
        <p:spPr/>
        <p:txBody>
          <a:bodyPr/>
          <a:lstStyle/>
          <a:p>
            <a:fld id="{12C4774E-D554-46EB-A276-DB4B0DEC504E}" type="slidenum">
              <a:rPr lang="en-US" smtClean="0"/>
              <a:t>‹#›</a:t>
            </a:fld>
            <a:endParaRPr lang="en-US"/>
          </a:p>
        </p:txBody>
      </p:sp>
    </p:spTree>
    <p:extLst>
      <p:ext uri="{BB962C8B-B14F-4D97-AF65-F5344CB8AC3E}">
        <p14:creationId xmlns:p14="http://schemas.microsoft.com/office/powerpoint/2010/main" val="147983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2B5F-F9F1-4B79-B1DD-5DAD8C807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0F7134-8003-4ECB-94C1-81935A1A52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0704E-FCF9-4E2C-A247-37739D24088E}"/>
              </a:ext>
            </a:extLst>
          </p:cNvPr>
          <p:cNvSpPr>
            <a:spLocks noGrp="1"/>
          </p:cNvSpPr>
          <p:nvPr>
            <p:ph type="dt" sz="half" idx="10"/>
          </p:nvPr>
        </p:nvSpPr>
        <p:spPr/>
        <p:txBody>
          <a:bodyPr/>
          <a:lstStyle/>
          <a:p>
            <a:fld id="{3BE0EFB1-23D8-4024-BA2C-A8C42C406B92}" type="datetimeFigureOut">
              <a:rPr lang="en-US" smtClean="0"/>
              <a:t>5/5/2021</a:t>
            </a:fld>
            <a:endParaRPr lang="en-US"/>
          </a:p>
        </p:txBody>
      </p:sp>
      <p:sp>
        <p:nvSpPr>
          <p:cNvPr id="5" name="Footer Placeholder 4">
            <a:extLst>
              <a:ext uri="{FF2B5EF4-FFF2-40B4-BE49-F238E27FC236}">
                <a16:creationId xmlns:a16="http://schemas.microsoft.com/office/drawing/2014/main" id="{99085A17-A555-4ED5-8C9D-AC8D241B5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AF62E-AD84-47E6-AD8A-1F2F6F4BAE64}"/>
              </a:ext>
            </a:extLst>
          </p:cNvPr>
          <p:cNvSpPr>
            <a:spLocks noGrp="1"/>
          </p:cNvSpPr>
          <p:nvPr>
            <p:ph type="sldNum" sz="quarter" idx="12"/>
          </p:nvPr>
        </p:nvSpPr>
        <p:spPr/>
        <p:txBody>
          <a:bodyPr/>
          <a:lstStyle/>
          <a:p>
            <a:fld id="{12C4774E-D554-46EB-A276-DB4B0DEC504E}" type="slidenum">
              <a:rPr lang="en-US" smtClean="0"/>
              <a:t>‹#›</a:t>
            </a:fld>
            <a:endParaRPr lang="en-US"/>
          </a:p>
        </p:txBody>
      </p:sp>
    </p:spTree>
    <p:extLst>
      <p:ext uri="{BB962C8B-B14F-4D97-AF65-F5344CB8AC3E}">
        <p14:creationId xmlns:p14="http://schemas.microsoft.com/office/powerpoint/2010/main" val="378990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534B-7AAE-44BE-9E28-91BF4771D6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5DDDA9-CC72-471A-A845-D5B0C3D480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5F506C-8C4B-4574-8709-832B7692A372}"/>
              </a:ext>
            </a:extLst>
          </p:cNvPr>
          <p:cNvSpPr>
            <a:spLocks noGrp="1"/>
          </p:cNvSpPr>
          <p:nvPr>
            <p:ph type="dt" sz="half" idx="10"/>
          </p:nvPr>
        </p:nvSpPr>
        <p:spPr/>
        <p:txBody>
          <a:bodyPr/>
          <a:lstStyle/>
          <a:p>
            <a:fld id="{3BE0EFB1-23D8-4024-BA2C-A8C42C406B92}" type="datetimeFigureOut">
              <a:rPr lang="en-US" smtClean="0"/>
              <a:t>5/5/2021</a:t>
            </a:fld>
            <a:endParaRPr lang="en-US"/>
          </a:p>
        </p:txBody>
      </p:sp>
      <p:sp>
        <p:nvSpPr>
          <p:cNvPr id="5" name="Footer Placeholder 4">
            <a:extLst>
              <a:ext uri="{FF2B5EF4-FFF2-40B4-BE49-F238E27FC236}">
                <a16:creationId xmlns:a16="http://schemas.microsoft.com/office/drawing/2014/main" id="{13A93480-C290-4999-B09F-B722709F1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30C42-FDBE-4A99-AB22-5C33963A86F8}"/>
              </a:ext>
            </a:extLst>
          </p:cNvPr>
          <p:cNvSpPr>
            <a:spLocks noGrp="1"/>
          </p:cNvSpPr>
          <p:nvPr>
            <p:ph type="sldNum" sz="quarter" idx="12"/>
          </p:nvPr>
        </p:nvSpPr>
        <p:spPr/>
        <p:txBody>
          <a:bodyPr/>
          <a:lstStyle/>
          <a:p>
            <a:fld id="{12C4774E-D554-46EB-A276-DB4B0DEC504E}" type="slidenum">
              <a:rPr lang="en-US" smtClean="0"/>
              <a:t>‹#›</a:t>
            </a:fld>
            <a:endParaRPr lang="en-US"/>
          </a:p>
        </p:txBody>
      </p:sp>
    </p:spTree>
    <p:extLst>
      <p:ext uri="{BB962C8B-B14F-4D97-AF65-F5344CB8AC3E}">
        <p14:creationId xmlns:p14="http://schemas.microsoft.com/office/powerpoint/2010/main" val="3570087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8A1D2-3A61-4806-A6F1-0321150348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47913E-2E2B-461E-B4CF-4E735D7D32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6C2410-1807-4AF5-89A9-841147283F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EC93F-CC2C-4F56-BF74-4EF5F8B4973E}"/>
              </a:ext>
            </a:extLst>
          </p:cNvPr>
          <p:cNvSpPr>
            <a:spLocks noGrp="1"/>
          </p:cNvSpPr>
          <p:nvPr>
            <p:ph type="dt" sz="half" idx="10"/>
          </p:nvPr>
        </p:nvSpPr>
        <p:spPr/>
        <p:txBody>
          <a:bodyPr/>
          <a:lstStyle/>
          <a:p>
            <a:fld id="{3BE0EFB1-23D8-4024-BA2C-A8C42C406B92}" type="datetimeFigureOut">
              <a:rPr lang="en-US" smtClean="0"/>
              <a:t>5/5/2021</a:t>
            </a:fld>
            <a:endParaRPr lang="en-US"/>
          </a:p>
        </p:txBody>
      </p:sp>
      <p:sp>
        <p:nvSpPr>
          <p:cNvPr id="6" name="Footer Placeholder 5">
            <a:extLst>
              <a:ext uri="{FF2B5EF4-FFF2-40B4-BE49-F238E27FC236}">
                <a16:creationId xmlns:a16="http://schemas.microsoft.com/office/drawing/2014/main" id="{311087EE-AB76-437E-A43F-436972226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65E04-3693-478F-BAF4-5582C586DA85}"/>
              </a:ext>
            </a:extLst>
          </p:cNvPr>
          <p:cNvSpPr>
            <a:spLocks noGrp="1"/>
          </p:cNvSpPr>
          <p:nvPr>
            <p:ph type="sldNum" sz="quarter" idx="12"/>
          </p:nvPr>
        </p:nvSpPr>
        <p:spPr/>
        <p:txBody>
          <a:bodyPr/>
          <a:lstStyle/>
          <a:p>
            <a:fld id="{12C4774E-D554-46EB-A276-DB4B0DEC504E}" type="slidenum">
              <a:rPr lang="en-US" smtClean="0"/>
              <a:t>‹#›</a:t>
            </a:fld>
            <a:endParaRPr lang="en-US"/>
          </a:p>
        </p:txBody>
      </p:sp>
    </p:spTree>
    <p:extLst>
      <p:ext uri="{BB962C8B-B14F-4D97-AF65-F5344CB8AC3E}">
        <p14:creationId xmlns:p14="http://schemas.microsoft.com/office/powerpoint/2010/main" val="3370372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14E3-C513-4FA4-9207-8450426A20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CAF39D-8C12-41F6-A2A2-6443CF20DE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0F438B-43CE-43F5-92FA-412DDC7E13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828D33-1D9C-4688-8DA8-A2C44892B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7168BA-318A-4EA0-BF41-438AD62596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E7E9AC-88A3-4FC1-A257-076B7DE0A3B6}"/>
              </a:ext>
            </a:extLst>
          </p:cNvPr>
          <p:cNvSpPr>
            <a:spLocks noGrp="1"/>
          </p:cNvSpPr>
          <p:nvPr>
            <p:ph type="dt" sz="half" idx="10"/>
          </p:nvPr>
        </p:nvSpPr>
        <p:spPr/>
        <p:txBody>
          <a:bodyPr/>
          <a:lstStyle/>
          <a:p>
            <a:fld id="{3BE0EFB1-23D8-4024-BA2C-A8C42C406B92}" type="datetimeFigureOut">
              <a:rPr lang="en-US" smtClean="0"/>
              <a:t>5/5/2021</a:t>
            </a:fld>
            <a:endParaRPr lang="en-US"/>
          </a:p>
        </p:txBody>
      </p:sp>
      <p:sp>
        <p:nvSpPr>
          <p:cNvPr id="8" name="Footer Placeholder 7">
            <a:extLst>
              <a:ext uri="{FF2B5EF4-FFF2-40B4-BE49-F238E27FC236}">
                <a16:creationId xmlns:a16="http://schemas.microsoft.com/office/drawing/2014/main" id="{3EB41CCD-088F-4499-AB4A-8BD5298CA8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69D47B-46B7-4FB2-BC90-BF6B40CF721E}"/>
              </a:ext>
            </a:extLst>
          </p:cNvPr>
          <p:cNvSpPr>
            <a:spLocks noGrp="1"/>
          </p:cNvSpPr>
          <p:nvPr>
            <p:ph type="sldNum" sz="quarter" idx="12"/>
          </p:nvPr>
        </p:nvSpPr>
        <p:spPr/>
        <p:txBody>
          <a:bodyPr/>
          <a:lstStyle/>
          <a:p>
            <a:fld id="{12C4774E-D554-46EB-A276-DB4B0DEC504E}" type="slidenum">
              <a:rPr lang="en-US" smtClean="0"/>
              <a:t>‹#›</a:t>
            </a:fld>
            <a:endParaRPr lang="en-US"/>
          </a:p>
        </p:txBody>
      </p:sp>
    </p:spTree>
    <p:extLst>
      <p:ext uri="{BB962C8B-B14F-4D97-AF65-F5344CB8AC3E}">
        <p14:creationId xmlns:p14="http://schemas.microsoft.com/office/powerpoint/2010/main" val="235257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533CA-0CFC-4E3B-95EA-219400BC56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459CA6-B052-4562-82CB-4899FDD3684F}"/>
              </a:ext>
            </a:extLst>
          </p:cNvPr>
          <p:cNvSpPr>
            <a:spLocks noGrp="1"/>
          </p:cNvSpPr>
          <p:nvPr>
            <p:ph type="dt" sz="half" idx="10"/>
          </p:nvPr>
        </p:nvSpPr>
        <p:spPr/>
        <p:txBody>
          <a:bodyPr/>
          <a:lstStyle/>
          <a:p>
            <a:fld id="{3BE0EFB1-23D8-4024-BA2C-A8C42C406B92}" type="datetimeFigureOut">
              <a:rPr lang="en-US" smtClean="0"/>
              <a:t>5/5/2021</a:t>
            </a:fld>
            <a:endParaRPr lang="en-US"/>
          </a:p>
        </p:txBody>
      </p:sp>
      <p:sp>
        <p:nvSpPr>
          <p:cNvPr id="4" name="Footer Placeholder 3">
            <a:extLst>
              <a:ext uri="{FF2B5EF4-FFF2-40B4-BE49-F238E27FC236}">
                <a16:creationId xmlns:a16="http://schemas.microsoft.com/office/drawing/2014/main" id="{1803E3DA-AB65-4625-B94C-E7F9A7945B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CC83E3-3CE6-47F8-8D79-557B7319D754}"/>
              </a:ext>
            </a:extLst>
          </p:cNvPr>
          <p:cNvSpPr>
            <a:spLocks noGrp="1"/>
          </p:cNvSpPr>
          <p:nvPr>
            <p:ph type="sldNum" sz="quarter" idx="12"/>
          </p:nvPr>
        </p:nvSpPr>
        <p:spPr/>
        <p:txBody>
          <a:bodyPr/>
          <a:lstStyle/>
          <a:p>
            <a:fld id="{12C4774E-D554-46EB-A276-DB4B0DEC504E}" type="slidenum">
              <a:rPr lang="en-US" smtClean="0"/>
              <a:t>‹#›</a:t>
            </a:fld>
            <a:endParaRPr lang="en-US"/>
          </a:p>
        </p:txBody>
      </p:sp>
    </p:spTree>
    <p:extLst>
      <p:ext uri="{BB962C8B-B14F-4D97-AF65-F5344CB8AC3E}">
        <p14:creationId xmlns:p14="http://schemas.microsoft.com/office/powerpoint/2010/main" val="2005815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7D5DE3-EC6E-4070-B5D8-D7F46B3E695A}"/>
              </a:ext>
            </a:extLst>
          </p:cNvPr>
          <p:cNvSpPr>
            <a:spLocks noGrp="1"/>
          </p:cNvSpPr>
          <p:nvPr>
            <p:ph type="dt" sz="half" idx="10"/>
          </p:nvPr>
        </p:nvSpPr>
        <p:spPr/>
        <p:txBody>
          <a:bodyPr/>
          <a:lstStyle/>
          <a:p>
            <a:fld id="{3BE0EFB1-23D8-4024-BA2C-A8C42C406B92}" type="datetimeFigureOut">
              <a:rPr lang="en-US" smtClean="0"/>
              <a:t>5/5/2021</a:t>
            </a:fld>
            <a:endParaRPr lang="en-US"/>
          </a:p>
        </p:txBody>
      </p:sp>
      <p:sp>
        <p:nvSpPr>
          <p:cNvPr id="3" name="Footer Placeholder 2">
            <a:extLst>
              <a:ext uri="{FF2B5EF4-FFF2-40B4-BE49-F238E27FC236}">
                <a16:creationId xmlns:a16="http://schemas.microsoft.com/office/drawing/2014/main" id="{E7CB01E5-D073-42B3-823F-55F4E12246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49A9AB-4B17-463D-BC27-2DE5B44FF256}"/>
              </a:ext>
            </a:extLst>
          </p:cNvPr>
          <p:cNvSpPr>
            <a:spLocks noGrp="1"/>
          </p:cNvSpPr>
          <p:nvPr>
            <p:ph type="sldNum" sz="quarter" idx="12"/>
          </p:nvPr>
        </p:nvSpPr>
        <p:spPr/>
        <p:txBody>
          <a:bodyPr/>
          <a:lstStyle/>
          <a:p>
            <a:fld id="{12C4774E-D554-46EB-A276-DB4B0DEC504E}" type="slidenum">
              <a:rPr lang="en-US" smtClean="0"/>
              <a:t>‹#›</a:t>
            </a:fld>
            <a:endParaRPr lang="en-US"/>
          </a:p>
        </p:txBody>
      </p:sp>
    </p:spTree>
    <p:extLst>
      <p:ext uri="{BB962C8B-B14F-4D97-AF65-F5344CB8AC3E}">
        <p14:creationId xmlns:p14="http://schemas.microsoft.com/office/powerpoint/2010/main" val="266273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71E8-5B70-4AAC-B1FA-B45F8C279C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CD8B06-6DB5-466A-AA77-D540CBD24C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619A8E-6172-425B-AA8C-1D924631E2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A4DA29-A908-4851-967D-4AF581CC1AE6}"/>
              </a:ext>
            </a:extLst>
          </p:cNvPr>
          <p:cNvSpPr>
            <a:spLocks noGrp="1"/>
          </p:cNvSpPr>
          <p:nvPr>
            <p:ph type="dt" sz="half" idx="10"/>
          </p:nvPr>
        </p:nvSpPr>
        <p:spPr/>
        <p:txBody>
          <a:bodyPr/>
          <a:lstStyle/>
          <a:p>
            <a:fld id="{3BE0EFB1-23D8-4024-BA2C-A8C42C406B92}" type="datetimeFigureOut">
              <a:rPr lang="en-US" smtClean="0"/>
              <a:t>5/5/2021</a:t>
            </a:fld>
            <a:endParaRPr lang="en-US"/>
          </a:p>
        </p:txBody>
      </p:sp>
      <p:sp>
        <p:nvSpPr>
          <p:cNvPr id="6" name="Footer Placeholder 5">
            <a:extLst>
              <a:ext uri="{FF2B5EF4-FFF2-40B4-BE49-F238E27FC236}">
                <a16:creationId xmlns:a16="http://schemas.microsoft.com/office/drawing/2014/main" id="{10A40861-39D0-4D38-A596-ECB3B9C7D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1C4153-2CB7-4A9E-B3A0-5C665D02C37B}"/>
              </a:ext>
            </a:extLst>
          </p:cNvPr>
          <p:cNvSpPr>
            <a:spLocks noGrp="1"/>
          </p:cNvSpPr>
          <p:nvPr>
            <p:ph type="sldNum" sz="quarter" idx="12"/>
          </p:nvPr>
        </p:nvSpPr>
        <p:spPr/>
        <p:txBody>
          <a:bodyPr/>
          <a:lstStyle/>
          <a:p>
            <a:fld id="{12C4774E-D554-46EB-A276-DB4B0DEC504E}" type="slidenum">
              <a:rPr lang="en-US" smtClean="0"/>
              <a:t>‹#›</a:t>
            </a:fld>
            <a:endParaRPr lang="en-US"/>
          </a:p>
        </p:txBody>
      </p:sp>
    </p:spTree>
    <p:extLst>
      <p:ext uri="{BB962C8B-B14F-4D97-AF65-F5344CB8AC3E}">
        <p14:creationId xmlns:p14="http://schemas.microsoft.com/office/powerpoint/2010/main" val="73271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6EE07-C629-4EDB-90B2-D5EBF8EF37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3A283A-2459-4E6C-A575-64122ECFB6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674B7B-1946-4A86-BFC0-ED1A08996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D68B8F-2A46-4683-9468-5035271484EC}"/>
              </a:ext>
            </a:extLst>
          </p:cNvPr>
          <p:cNvSpPr>
            <a:spLocks noGrp="1"/>
          </p:cNvSpPr>
          <p:nvPr>
            <p:ph type="dt" sz="half" idx="10"/>
          </p:nvPr>
        </p:nvSpPr>
        <p:spPr/>
        <p:txBody>
          <a:bodyPr/>
          <a:lstStyle/>
          <a:p>
            <a:fld id="{3BE0EFB1-23D8-4024-BA2C-A8C42C406B92}" type="datetimeFigureOut">
              <a:rPr lang="en-US" smtClean="0"/>
              <a:t>5/5/2021</a:t>
            </a:fld>
            <a:endParaRPr lang="en-US"/>
          </a:p>
        </p:txBody>
      </p:sp>
      <p:sp>
        <p:nvSpPr>
          <p:cNvPr id="6" name="Footer Placeholder 5">
            <a:extLst>
              <a:ext uri="{FF2B5EF4-FFF2-40B4-BE49-F238E27FC236}">
                <a16:creationId xmlns:a16="http://schemas.microsoft.com/office/drawing/2014/main" id="{7FBBF291-985B-4EAA-BC2A-53192B1E2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79673-EB99-4039-AB6F-9276C79BB332}"/>
              </a:ext>
            </a:extLst>
          </p:cNvPr>
          <p:cNvSpPr>
            <a:spLocks noGrp="1"/>
          </p:cNvSpPr>
          <p:nvPr>
            <p:ph type="sldNum" sz="quarter" idx="12"/>
          </p:nvPr>
        </p:nvSpPr>
        <p:spPr/>
        <p:txBody>
          <a:bodyPr/>
          <a:lstStyle/>
          <a:p>
            <a:fld id="{12C4774E-D554-46EB-A276-DB4B0DEC504E}" type="slidenum">
              <a:rPr lang="en-US" smtClean="0"/>
              <a:t>‹#›</a:t>
            </a:fld>
            <a:endParaRPr lang="en-US"/>
          </a:p>
        </p:txBody>
      </p:sp>
    </p:spTree>
    <p:extLst>
      <p:ext uri="{BB962C8B-B14F-4D97-AF65-F5344CB8AC3E}">
        <p14:creationId xmlns:p14="http://schemas.microsoft.com/office/powerpoint/2010/main" val="1756939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D96C02-952B-443D-B081-97C1A440A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15CBD6-9808-49C1-955B-2E61E355B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8C12E-3ECB-42EC-9F6E-0DA342AE0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0EFB1-23D8-4024-BA2C-A8C42C406B92}" type="datetimeFigureOut">
              <a:rPr lang="en-US" smtClean="0"/>
              <a:t>5/5/2021</a:t>
            </a:fld>
            <a:endParaRPr lang="en-US"/>
          </a:p>
        </p:txBody>
      </p:sp>
      <p:sp>
        <p:nvSpPr>
          <p:cNvPr id="5" name="Footer Placeholder 4">
            <a:extLst>
              <a:ext uri="{FF2B5EF4-FFF2-40B4-BE49-F238E27FC236}">
                <a16:creationId xmlns:a16="http://schemas.microsoft.com/office/drawing/2014/main" id="{AD8EF6DE-6912-459C-8B43-6BD2A6D824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86CD37-FD74-4C36-A012-CAFEED6CEE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4774E-D554-46EB-A276-DB4B0DEC504E}" type="slidenum">
              <a:rPr lang="en-US" smtClean="0"/>
              <a:t>‹#›</a:t>
            </a:fld>
            <a:endParaRPr lang="en-US"/>
          </a:p>
        </p:txBody>
      </p:sp>
    </p:spTree>
    <p:extLst>
      <p:ext uri="{BB962C8B-B14F-4D97-AF65-F5344CB8AC3E}">
        <p14:creationId xmlns:p14="http://schemas.microsoft.com/office/powerpoint/2010/main" val="656791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21.xml"/><Relationship Id="rId1" Type="http://schemas.openxmlformats.org/officeDocument/2006/relationships/slideLayout" Target="../slideLayouts/slideLayout6.xml"/><Relationship Id="rId5" Type="http://schemas.openxmlformats.org/officeDocument/2006/relationships/slide" Target="slide23.xml"/><Relationship Id="rId4" Type="http://schemas.openxmlformats.org/officeDocument/2006/relationships/slide" Target="slide2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 Target="slide17.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8.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47814" y="299289"/>
            <a:ext cx="9120187" cy="1600200"/>
          </a:xfrm>
        </p:spPr>
        <p:txBody>
          <a:bodyPr>
            <a:noAutofit/>
          </a:bodyPr>
          <a:lstStyle/>
          <a:p>
            <a:pPr eaLnBrk="1" hangingPunct="1">
              <a:defRPr/>
            </a:pPr>
            <a:r>
              <a:rPr lang="en-US" b="1" dirty="0">
                <a:latin typeface="Cooper Black" panose="0208090404030B020404" pitchFamily="18" charset="0"/>
                <a:cs typeface="Arial" panose="020B0604020202020204" pitchFamily="34" charset="0"/>
              </a:rPr>
              <a:t>Entrepreneur</a:t>
            </a:r>
            <a:br>
              <a:rPr lang="en-US" b="1" dirty="0">
                <a:latin typeface="Cooper Black" panose="0208090404030B020404" pitchFamily="18" charset="0"/>
                <a:cs typeface="Arial" panose="020B0604020202020204" pitchFamily="34" charset="0"/>
              </a:rPr>
            </a:br>
            <a:r>
              <a:rPr lang="en-US" b="1" dirty="0">
                <a:latin typeface="Cooper Black" panose="0208090404030B020404" pitchFamily="18" charset="0"/>
                <a:cs typeface="Arial" panose="020B0604020202020204" pitchFamily="34" charset="0"/>
              </a:rPr>
              <a:t>Local Learning Centers</a:t>
            </a:r>
            <a:endParaRPr lang="en-US" b="1" i="1" dirty="0">
              <a:latin typeface="Cooper Black" panose="0208090404030B020404" pitchFamily="18" charset="0"/>
              <a:cs typeface="Arial" panose="020B0604020202020204" pitchFamily="34" charset="0"/>
            </a:endParaRPr>
          </a:p>
        </p:txBody>
      </p:sp>
      <p:sp>
        <p:nvSpPr>
          <p:cNvPr id="3" name="Rectangle 2"/>
          <p:cNvSpPr txBox="1">
            <a:spLocks noChangeArrowheads="1"/>
          </p:cNvSpPr>
          <p:nvPr/>
        </p:nvSpPr>
        <p:spPr bwMode="auto">
          <a:xfrm>
            <a:off x="6477000" y="4038600"/>
            <a:ext cx="1524000" cy="838200"/>
          </a:xfrm>
          <a:prstGeom prst="rect">
            <a:avLst/>
          </a:prstGeom>
          <a:noFill/>
          <a:ln w="9525">
            <a:noFill/>
            <a:miter lim="800000"/>
            <a:headEnd/>
            <a:tailEnd/>
          </a:ln>
          <a:effectLst/>
        </p:spPr>
        <p:txBody>
          <a:bodyPr anchor="ctr"/>
          <a:lstStyle/>
          <a:p>
            <a:pPr algn="ctr" eaLnBrk="1" hangingPunct="1">
              <a:defRPr/>
            </a:pPr>
            <a:endParaRPr lang="en-US" sz="2800" b="1" kern="0" dirty="0">
              <a:solidFill>
                <a:schemeClr val="tx2"/>
              </a:solidFill>
              <a:effectLst>
                <a:outerShdw blurRad="38100" dist="38100" dir="2700000" algn="tl">
                  <a:srgbClr val="000000"/>
                </a:outerShdw>
              </a:effectLst>
              <a:latin typeface="+mj-lt"/>
              <a:ea typeface="+mj-ea"/>
              <a:cs typeface="+mj-cs"/>
            </a:endParaRPr>
          </a:p>
        </p:txBody>
      </p:sp>
      <p:pic>
        <p:nvPicPr>
          <p:cNvPr id="61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444552"/>
            <a:ext cx="6297827" cy="15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462" y="2682839"/>
            <a:ext cx="2939921" cy="28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61057"/>
            <a:ext cx="5334000" cy="1904245"/>
          </a:xfrm>
          <a:prstGeom prst="rect">
            <a:avLst/>
          </a:prstGeom>
        </p:spPr>
      </p:pic>
    </p:spTree>
    <p:extLst>
      <p:ext uri="{BB962C8B-B14F-4D97-AF65-F5344CB8AC3E}">
        <p14:creationId xmlns:p14="http://schemas.microsoft.com/office/powerpoint/2010/main" val="2417874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95F824-506A-4A02-9D56-70D99441DEE1}"/>
              </a:ext>
            </a:extLst>
          </p:cNvPr>
          <p:cNvGrpSpPr/>
          <p:nvPr/>
        </p:nvGrpSpPr>
        <p:grpSpPr>
          <a:xfrm>
            <a:off x="258535" y="2496010"/>
            <a:ext cx="459535" cy="2605699"/>
            <a:chOff x="461865" y="2905780"/>
            <a:chExt cx="459535" cy="2605699"/>
          </a:xfrm>
        </p:grpSpPr>
        <p:sp>
          <p:nvSpPr>
            <p:cNvPr id="7" name="Rectangle: Rounded Corners 6">
              <a:extLst>
                <a:ext uri="{FF2B5EF4-FFF2-40B4-BE49-F238E27FC236}">
                  <a16:creationId xmlns:a16="http://schemas.microsoft.com/office/drawing/2014/main" id="{8241BC5A-371C-45DD-84C7-F56971BE65FA}"/>
                </a:ext>
              </a:extLst>
            </p:cNvPr>
            <p:cNvSpPr/>
            <p:nvPr/>
          </p:nvSpPr>
          <p:spPr>
            <a:xfrm>
              <a:off x="473529" y="5095558"/>
              <a:ext cx="447871" cy="4159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BA61B7-458D-48A3-B0EF-EE025443DB02}"/>
                </a:ext>
              </a:extLst>
            </p:cNvPr>
            <p:cNvSpPr/>
            <p:nvPr/>
          </p:nvSpPr>
          <p:spPr>
            <a:xfrm>
              <a:off x="461865" y="4334174"/>
              <a:ext cx="447871" cy="4159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5EF9F4E-B0FC-4DD9-973C-D71AB956DD7B}"/>
                </a:ext>
              </a:extLst>
            </p:cNvPr>
            <p:cNvSpPr/>
            <p:nvPr/>
          </p:nvSpPr>
          <p:spPr>
            <a:xfrm>
              <a:off x="461866" y="3549306"/>
              <a:ext cx="447870" cy="4159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18134B1-000F-4499-9D75-3A026CC5CBE1}"/>
                </a:ext>
              </a:extLst>
            </p:cNvPr>
            <p:cNvSpPr/>
            <p:nvPr/>
          </p:nvSpPr>
          <p:spPr>
            <a:xfrm>
              <a:off x="461865" y="2905780"/>
              <a:ext cx="447871" cy="402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SELF EVALUATION</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B6E5BB3-D525-4D58-A5F8-FCB813FCFDD6}"/>
              </a:ext>
            </a:extLst>
          </p:cNvPr>
          <p:cNvSpPr txBox="1"/>
          <p:nvPr/>
        </p:nvSpPr>
        <p:spPr>
          <a:xfrm>
            <a:off x="165618" y="1690688"/>
            <a:ext cx="9143222" cy="523220"/>
          </a:xfrm>
          <a:prstGeom prst="rect">
            <a:avLst/>
          </a:prstGeom>
          <a:noFill/>
        </p:spPr>
        <p:txBody>
          <a:bodyPr wrap="square">
            <a:spAutoFit/>
          </a:bodyPr>
          <a:lstStyle/>
          <a:p>
            <a:r>
              <a:rPr lang="fr-FR" sz="2800" b="0" i="0" dirty="0">
                <a:solidFill>
                  <a:srgbClr val="000000"/>
                </a:solidFill>
                <a:effectLst/>
                <a:latin typeface="Tw Cen MT" panose="020B0602020104020603" pitchFamily="34" charset="0"/>
              </a:rPr>
              <a:t>The cash sales on </a:t>
            </a:r>
            <a:r>
              <a:rPr lang="fr-FR" sz="2800" b="0" i="0" dirty="0" err="1">
                <a:solidFill>
                  <a:srgbClr val="000000"/>
                </a:solidFill>
                <a:effectLst/>
                <a:latin typeface="Tw Cen MT" panose="020B0602020104020603" pitchFamily="34" charset="0"/>
              </a:rPr>
              <a:t>your</a:t>
            </a:r>
            <a:r>
              <a:rPr lang="fr-FR" sz="2800" b="0" i="0" dirty="0">
                <a:solidFill>
                  <a:srgbClr val="000000"/>
                </a:solidFill>
                <a:effectLst/>
                <a:latin typeface="Tw Cen MT" panose="020B0602020104020603" pitchFamily="34" charset="0"/>
              </a:rPr>
              <a:t> cash </a:t>
            </a:r>
            <a:r>
              <a:rPr lang="fr-FR" sz="2800" b="0" i="0" dirty="0" err="1">
                <a:solidFill>
                  <a:srgbClr val="000000"/>
                </a:solidFill>
                <a:effectLst/>
                <a:latin typeface="Tw Cen MT" panose="020B0602020104020603" pitchFamily="34" charset="0"/>
              </a:rPr>
              <a:t>register</a:t>
            </a:r>
            <a:r>
              <a:rPr lang="fr-FR" sz="2800" b="0" i="0" dirty="0">
                <a:solidFill>
                  <a:srgbClr val="000000"/>
                </a:solidFill>
                <a:effectLst/>
                <a:latin typeface="Tw Cen MT" panose="020B0602020104020603" pitchFamily="34" charset="0"/>
              </a:rPr>
              <a:t> tape </a:t>
            </a:r>
            <a:r>
              <a:rPr lang="fr-FR" sz="2800" b="0" i="0" dirty="0" err="1">
                <a:solidFill>
                  <a:srgbClr val="000000"/>
                </a:solidFill>
                <a:effectLst/>
                <a:latin typeface="Tw Cen MT" panose="020B0602020104020603" pitchFamily="34" charset="0"/>
              </a:rPr>
              <a:t>should</a:t>
            </a:r>
            <a:r>
              <a:rPr lang="fr-FR" sz="2800" b="0" i="0" dirty="0">
                <a:solidFill>
                  <a:srgbClr val="000000"/>
                </a:solidFill>
                <a:effectLst/>
                <a:latin typeface="Tw Cen MT" panose="020B0602020104020603" pitchFamily="34" charset="0"/>
              </a:rPr>
              <a:t> </a:t>
            </a:r>
            <a:r>
              <a:rPr lang="fr-FR" sz="2800" b="0" i="0" dirty="0" err="1">
                <a:solidFill>
                  <a:srgbClr val="000000"/>
                </a:solidFill>
                <a:effectLst/>
                <a:latin typeface="Tw Cen MT" panose="020B0602020104020603" pitchFamily="34" charset="0"/>
              </a:rPr>
              <a:t>equal</a:t>
            </a:r>
            <a:r>
              <a:rPr lang="fr-FR" sz="2800" b="0" i="0" dirty="0">
                <a:solidFill>
                  <a:srgbClr val="000000"/>
                </a:solidFill>
                <a:effectLst/>
                <a:latin typeface="Tw Cen MT" panose="020B0602020104020603" pitchFamily="34" charset="0"/>
              </a:rPr>
              <a:t>:</a:t>
            </a:r>
            <a:endParaRPr lang="en-US" sz="2800" dirty="0"/>
          </a:p>
        </p:txBody>
      </p:sp>
      <p:sp>
        <p:nvSpPr>
          <p:cNvPr id="6" name="TextBox 5">
            <a:extLst>
              <a:ext uri="{FF2B5EF4-FFF2-40B4-BE49-F238E27FC236}">
                <a16:creationId xmlns:a16="http://schemas.microsoft.com/office/drawing/2014/main" id="{1F649617-F397-42D9-B7AF-7AAA0ADAF5E6}"/>
              </a:ext>
            </a:extLst>
          </p:cNvPr>
          <p:cNvSpPr txBox="1"/>
          <p:nvPr/>
        </p:nvSpPr>
        <p:spPr>
          <a:xfrm>
            <a:off x="258535" y="2213908"/>
            <a:ext cx="11674929" cy="3678058"/>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The money in your cash drawer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The money in your cash drawer minus the amount of cash you started the day with (float)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The money in your cash drawer plus cash paid out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The money in your cash drawer minus cash paid out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b="0" i="0" dirty="0">
                <a:solidFill>
                  <a:srgbClr val="000000"/>
                </a:solidFill>
                <a:effectLst/>
                <a:latin typeface="Tw Cen MT" panose="020B0602020104020603" pitchFamily="34" charset="0"/>
              </a:rPr>
              <a:t>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563409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a:xfrm>
            <a:off x="838200" y="542406"/>
            <a:ext cx="10515600" cy="1325563"/>
          </a:xfrm>
        </p:spPr>
        <p:txBody>
          <a:bodyPr>
            <a:noAutofit/>
          </a:bodyPr>
          <a:lstStyle/>
          <a:p>
            <a:pPr algn="ctr"/>
            <a:r>
              <a:rPr lang="en-CA" sz="6000" b="1" i="0" dirty="0">
                <a:solidFill>
                  <a:srgbClr val="000000"/>
                </a:solidFill>
                <a:effectLst/>
                <a:latin typeface="Arial" panose="020B0604020202020204" pitchFamily="34" charset="0"/>
                <a:cs typeface="Arial" panose="020B0604020202020204" pitchFamily="34" charset="0"/>
              </a:rPr>
              <a:t>Coin Counting and Sorting Machine</a:t>
            </a:r>
            <a:endParaRPr lang="en-US" sz="6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8D5C6AC-FD25-4FA1-B9EB-C23E122E4B98}"/>
              </a:ext>
            </a:extLst>
          </p:cNvPr>
          <p:cNvSpPr txBox="1"/>
          <p:nvPr/>
        </p:nvSpPr>
        <p:spPr>
          <a:xfrm>
            <a:off x="2092001" y="2644170"/>
            <a:ext cx="8007998" cy="1569660"/>
          </a:xfrm>
          <a:prstGeom prst="rect">
            <a:avLst/>
          </a:prstGeom>
          <a:noFill/>
        </p:spPr>
        <p:txBody>
          <a:bodyPr wrap="square">
            <a:spAutoFit/>
          </a:bodyPr>
          <a:lstStyle/>
          <a:p>
            <a:pPr algn="ctr"/>
            <a:r>
              <a:rPr lang="en-CA" sz="2400" b="0" i="0" dirty="0">
                <a:solidFill>
                  <a:srgbClr val="000000"/>
                </a:solidFill>
                <a:effectLst/>
                <a:latin typeface="WordVisi_MSFontService"/>
                <a:hlinkClick r:id="rId2" action="ppaction://hlinksldjump"/>
              </a:rPr>
              <a:t>This short video shows one of the many kinds of automatic coin counters/sorters. </a:t>
            </a:r>
            <a:r>
              <a:rPr lang="en-CA" sz="2400" b="0" i="0" dirty="0">
                <a:solidFill>
                  <a:srgbClr val="000000"/>
                </a:solidFill>
                <a:effectLst/>
                <a:latin typeface="WordVisi_MSFontService"/>
              </a:rPr>
              <a:t>This one in particular uses British coins, but the same idea works for Canadian coins or any other currency. Consider this if you handle a lot of coins.</a:t>
            </a:r>
            <a:endParaRPr lang="en-US" sz="2400" dirty="0"/>
          </a:p>
        </p:txBody>
      </p:sp>
      <p:pic>
        <p:nvPicPr>
          <p:cNvPr id="6" name="Picture 5">
            <a:extLst>
              <a:ext uri="{FF2B5EF4-FFF2-40B4-BE49-F238E27FC236}">
                <a16:creationId xmlns:a16="http://schemas.microsoft.com/office/drawing/2014/main" id="{2BEEDFCE-EAB7-42B9-AF98-A009ECE0DB2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7862" y="3890866"/>
            <a:ext cx="4770862" cy="2683610"/>
          </a:xfrm>
          <a:prstGeom prst="rect">
            <a:avLst/>
          </a:prstGeom>
          <a:solidFill>
            <a:srgbClr val="FFFFFF">
              <a:shade val="85000"/>
            </a:srgbClr>
          </a:solidFill>
          <a:ln w="101600" cap="sq">
            <a:solidFill>
              <a:schemeClr val="tx1"/>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737439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Autofit/>
          </a:bodyPr>
          <a:lstStyle/>
          <a:p>
            <a:pPr algn="ctr"/>
            <a:r>
              <a:rPr lang="en-CA" sz="6600" b="1" dirty="0">
                <a:latin typeface="Arial" panose="020B0604020202020204" pitchFamily="34" charset="0"/>
                <a:cs typeface="Arial" panose="020B0604020202020204" pitchFamily="34" charset="0"/>
              </a:rPr>
              <a:t>Coin Counting Machine in Action</a:t>
            </a:r>
            <a:endParaRPr lang="en-US" sz="6600" b="1" dirty="0">
              <a:latin typeface="Arial" panose="020B0604020202020204" pitchFamily="34" charset="0"/>
              <a:cs typeface="Arial" panose="020B0604020202020204" pitchFamily="34" charset="0"/>
            </a:endParaRPr>
          </a:p>
        </p:txBody>
      </p:sp>
      <p:pic>
        <p:nvPicPr>
          <p:cNvPr id="3" name="videoplayback (1)">
            <a:hlinkClick r:id="" action="ppaction://media"/>
            <a:extLst>
              <a:ext uri="{FF2B5EF4-FFF2-40B4-BE49-F238E27FC236}">
                <a16:creationId xmlns:a16="http://schemas.microsoft.com/office/drawing/2014/main" id="{E53B802A-4952-41A7-B376-68150FC757E9}"/>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954138" y="145941"/>
            <a:ext cx="1054359" cy="881965"/>
          </a:xfrm>
          <a:prstGeom prst="rect">
            <a:avLst/>
          </a:prstGeom>
        </p:spPr>
      </p:pic>
      <p:sp>
        <p:nvSpPr>
          <p:cNvPr id="5" name="TextBox 4">
            <a:extLst>
              <a:ext uri="{FF2B5EF4-FFF2-40B4-BE49-F238E27FC236}">
                <a16:creationId xmlns:a16="http://schemas.microsoft.com/office/drawing/2014/main" id="{65EA464D-CC28-4323-AFDC-5A21CE8E4231}"/>
              </a:ext>
            </a:extLst>
          </p:cNvPr>
          <p:cNvSpPr txBox="1"/>
          <p:nvPr/>
        </p:nvSpPr>
        <p:spPr>
          <a:xfrm>
            <a:off x="1869426" y="3167390"/>
            <a:ext cx="8453148" cy="523220"/>
          </a:xfrm>
          <a:prstGeom prst="rect">
            <a:avLst/>
          </a:prstGeom>
          <a:noFill/>
        </p:spPr>
        <p:txBody>
          <a:bodyPr wrap="none" rtlCol="0">
            <a:spAutoFit/>
          </a:bodyPr>
          <a:lstStyle/>
          <a:p>
            <a:pPr algn="ctr"/>
            <a:r>
              <a:rPr lang="en-CA" sz="2800" dirty="0">
                <a:ln w="0"/>
                <a:solidFill>
                  <a:schemeClr val="accent1"/>
                </a:solidFill>
                <a:effectLst>
                  <a:outerShdw blurRad="38100" dist="25400" dir="5400000" algn="ctr" rotWithShape="0">
                    <a:srgbClr val="6E747A">
                      <a:alpha val="43000"/>
                    </a:srgbClr>
                  </a:outerShdw>
                </a:effectLst>
              </a:rPr>
              <a:t>Please proceed to the next slide when finished watching.</a:t>
            </a:r>
            <a:endParaRPr lang="en-US" sz="28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6071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332D-FC21-4A4F-B777-62E0EBC7419B}"/>
              </a:ext>
            </a:extLst>
          </p:cNvPr>
          <p:cNvSpPr>
            <a:spLocks noGrp="1"/>
          </p:cNvSpPr>
          <p:nvPr>
            <p:ph type="title"/>
          </p:nvPr>
        </p:nvSpPr>
        <p:spPr/>
        <p:txBody>
          <a:bodyPr>
            <a:noAutofit/>
          </a:bodyPr>
          <a:lstStyle/>
          <a:p>
            <a:pPr algn="ctr"/>
            <a:r>
              <a:rPr lang="en-CA" sz="6000" b="1" i="0" dirty="0">
                <a:solidFill>
                  <a:srgbClr val="000000"/>
                </a:solidFill>
                <a:effectLst/>
                <a:latin typeface="Arial" panose="020B0604020202020204" pitchFamily="34" charset="0"/>
                <a:cs typeface="Arial" panose="020B0604020202020204" pitchFamily="34" charset="0"/>
              </a:rPr>
              <a:t>How To Use A Professional Bill Counter</a:t>
            </a:r>
            <a:endParaRPr lang="en-US" sz="6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D0A3EA9-37D9-413A-9EA1-8B93E1072161}"/>
              </a:ext>
            </a:extLst>
          </p:cNvPr>
          <p:cNvSpPr txBox="1"/>
          <p:nvPr/>
        </p:nvSpPr>
        <p:spPr>
          <a:xfrm>
            <a:off x="0" y="2149648"/>
            <a:ext cx="8838422" cy="1200329"/>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hlinkClick r:id="rId2" action="ppaction://hlinksldjump"/>
              </a:rPr>
              <a:t>This is another tool which comes in hand if you are dealing with a large amount of paper currency. </a:t>
            </a:r>
            <a:r>
              <a:rPr lang="en-CA" sz="2400" b="0" i="0" dirty="0">
                <a:solidFill>
                  <a:srgbClr val="000000"/>
                </a:solidFill>
                <a:effectLst/>
                <a:latin typeface="Tw Cen MT" panose="020B0602020104020603" pitchFamily="34" charset="0"/>
              </a:rPr>
              <a:t>Note that it doesn’t sort, but your money should be sorted already in your cash drawer. </a:t>
            </a:r>
            <a:endParaRPr lang="en-US" sz="2400" dirty="0"/>
          </a:p>
        </p:txBody>
      </p:sp>
      <p:sp>
        <p:nvSpPr>
          <p:cNvPr id="6" name="TextBox 5">
            <a:extLst>
              <a:ext uri="{FF2B5EF4-FFF2-40B4-BE49-F238E27FC236}">
                <a16:creationId xmlns:a16="http://schemas.microsoft.com/office/drawing/2014/main" id="{916E77CC-DBD4-4C59-8E3A-24D70A72C3FA}"/>
              </a:ext>
            </a:extLst>
          </p:cNvPr>
          <p:cNvSpPr txBox="1"/>
          <p:nvPr/>
        </p:nvSpPr>
        <p:spPr>
          <a:xfrm>
            <a:off x="0" y="4051532"/>
            <a:ext cx="6832342" cy="830997"/>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rPr>
              <a:t>Also, if you want, say, your $20 bills in batches of 10, this machine can handle it.  </a:t>
            </a:r>
            <a:endParaRPr lang="en-US" sz="2400" dirty="0"/>
          </a:p>
        </p:txBody>
      </p:sp>
      <p:pic>
        <p:nvPicPr>
          <p:cNvPr id="8" name="Picture 7">
            <a:extLst>
              <a:ext uri="{FF2B5EF4-FFF2-40B4-BE49-F238E27FC236}">
                <a16:creationId xmlns:a16="http://schemas.microsoft.com/office/drawing/2014/main" id="{EF9BD484-4696-42B6-8A4D-2CD8D74961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97959" y="3153747"/>
            <a:ext cx="4225946" cy="2800388"/>
          </a:xfrm>
          <a:prstGeom prst="rect">
            <a:avLst/>
          </a:prstGeom>
          <a:ln w="9525">
            <a:solidFill>
              <a:schemeClr val="tx1"/>
            </a:solidFill>
          </a:ln>
          <a:scene3d>
            <a:camera prst="orthographicFront"/>
            <a:lightRig rig="threePt" dir="t"/>
          </a:scene3d>
          <a:sp3d>
            <a:bevelT/>
          </a:sp3d>
        </p:spPr>
      </p:pic>
    </p:spTree>
    <p:extLst>
      <p:ext uri="{BB962C8B-B14F-4D97-AF65-F5344CB8AC3E}">
        <p14:creationId xmlns:p14="http://schemas.microsoft.com/office/powerpoint/2010/main" val="29577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Using a Bill Counter</a:t>
            </a:r>
            <a:endParaRPr lang="en-US" sz="6600" b="1" dirty="0">
              <a:latin typeface="Arial" panose="020B0604020202020204" pitchFamily="34" charset="0"/>
              <a:cs typeface="Arial" panose="020B0604020202020204" pitchFamily="34" charset="0"/>
            </a:endParaRPr>
          </a:p>
        </p:txBody>
      </p:sp>
      <p:pic>
        <p:nvPicPr>
          <p:cNvPr id="4" name="How to Use Professional Bill Counter with Automatic Counterfeit Detection and Batching Function">
            <a:hlinkClick r:id="" action="ppaction://media"/>
            <a:extLst>
              <a:ext uri="{FF2B5EF4-FFF2-40B4-BE49-F238E27FC236}">
                <a16:creationId xmlns:a16="http://schemas.microsoft.com/office/drawing/2014/main" id="{C2DB3A1B-19D4-495E-BD8C-98E3434E9345}"/>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795518" y="0"/>
            <a:ext cx="1396482" cy="785521"/>
          </a:xfrm>
          <a:prstGeom prst="rect">
            <a:avLst/>
          </a:prstGeom>
        </p:spPr>
      </p:pic>
      <p:sp>
        <p:nvSpPr>
          <p:cNvPr id="5" name="TextBox 4">
            <a:extLst>
              <a:ext uri="{FF2B5EF4-FFF2-40B4-BE49-F238E27FC236}">
                <a16:creationId xmlns:a16="http://schemas.microsoft.com/office/drawing/2014/main" id="{7444FA7C-11E4-468B-B3C5-F87D46071D5D}"/>
              </a:ext>
            </a:extLst>
          </p:cNvPr>
          <p:cNvSpPr txBox="1"/>
          <p:nvPr/>
        </p:nvSpPr>
        <p:spPr>
          <a:xfrm>
            <a:off x="1869426" y="3167390"/>
            <a:ext cx="8453148" cy="523220"/>
          </a:xfrm>
          <a:prstGeom prst="rect">
            <a:avLst/>
          </a:prstGeom>
          <a:noFill/>
        </p:spPr>
        <p:txBody>
          <a:bodyPr wrap="none" rtlCol="0">
            <a:spAutoFit/>
          </a:bodyPr>
          <a:lstStyle/>
          <a:p>
            <a:pPr algn="ctr"/>
            <a:r>
              <a:rPr lang="en-CA" sz="2800" dirty="0">
                <a:ln w="0"/>
                <a:solidFill>
                  <a:schemeClr val="accent1"/>
                </a:solidFill>
                <a:effectLst>
                  <a:outerShdw blurRad="38100" dist="25400" dir="5400000" algn="ctr" rotWithShape="0">
                    <a:srgbClr val="6E747A">
                      <a:alpha val="43000"/>
                    </a:srgbClr>
                  </a:outerShdw>
                </a:effectLst>
              </a:rPr>
              <a:t>Please proceed to the next slide when finished watching.</a:t>
            </a:r>
            <a:endParaRPr lang="en-US" sz="28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9068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FCD3-04C3-4E89-8F8C-17F8A72DC4DE}"/>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E33BDF1-1967-418A-B1A2-CEDDE14B1FC5}"/>
              </a:ext>
            </a:extLst>
          </p:cNvPr>
          <p:cNvSpPr txBox="1"/>
          <p:nvPr/>
        </p:nvSpPr>
        <p:spPr>
          <a:xfrm>
            <a:off x="2702379" y="2098129"/>
            <a:ext cx="6787242" cy="954107"/>
          </a:xfrm>
          <a:prstGeom prst="rect">
            <a:avLst/>
          </a:prstGeom>
          <a:noFill/>
        </p:spPr>
        <p:txBody>
          <a:bodyPr wrap="square">
            <a:spAutoFit/>
          </a:bodyPr>
          <a:lstStyle/>
          <a:p>
            <a:pPr algn="ctr"/>
            <a:r>
              <a:rPr lang="en-CA" sz="2800" b="0" i="0" dirty="0">
                <a:effectLst/>
              </a:rPr>
              <a:t>It is safe to keep cash in small boxes under my counter after business hours  </a:t>
            </a:r>
            <a:endParaRPr lang="en-US" sz="2800" dirty="0"/>
          </a:p>
        </p:txBody>
      </p:sp>
      <p:grpSp>
        <p:nvGrpSpPr>
          <p:cNvPr id="7" name="Group 6">
            <a:extLst>
              <a:ext uri="{FF2B5EF4-FFF2-40B4-BE49-F238E27FC236}">
                <a16:creationId xmlns:a16="http://schemas.microsoft.com/office/drawing/2014/main" id="{56C1FEBA-5AB5-460E-8CE9-DB1D2425B4B1}"/>
              </a:ext>
            </a:extLst>
          </p:cNvPr>
          <p:cNvGrpSpPr/>
          <p:nvPr/>
        </p:nvGrpSpPr>
        <p:grpSpPr>
          <a:xfrm>
            <a:off x="3418113" y="3601617"/>
            <a:ext cx="5355775" cy="1138334"/>
            <a:chOff x="3418113" y="3601617"/>
            <a:chExt cx="5355775" cy="1138334"/>
          </a:xfrm>
        </p:grpSpPr>
        <p:sp>
          <p:nvSpPr>
            <p:cNvPr id="5" name="Rectangle: Rounded Corners 4">
              <a:hlinkClick r:id="rId2" action="ppaction://hlinksldjump"/>
              <a:extLst>
                <a:ext uri="{FF2B5EF4-FFF2-40B4-BE49-F238E27FC236}">
                  <a16:creationId xmlns:a16="http://schemas.microsoft.com/office/drawing/2014/main" id="{B2EB9CEA-08DC-437E-9410-B217174C9C09}"/>
                </a:ext>
              </a:extLst>
            </p:cNvPr>
            <p:cNvSpPr/>
            <p:nvPr/>
          </p:nvSpPr>
          <p:spPr>
            <a:xfrm>
              <a:off x="7517366" y="3601617"/>
              <a:ext cx="1256522" cy="11383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False</a:t>
              </a:r>
              <a:endParaRPr lang="en-US" sz="2400" dirty="0"/>
            </a:p>
          </p:txBody>
        </p:sp>
        <p:sp>
          <p:nvSpPr>
            <p:cNvPr id="6" name="Rectangle: Rounded Corners 5">
              <a:hlinkClick r:id="rId3" action="ppaction://hlinksldjump"/>
              <a:extLst>
                <a:ext uri="{FF2B5EF4-FFF2-40B4-BE49-F238E27FC236}">
                  <a16:creationId xmlns:a16="http://schemas.microsoft.com/office/drawing/2014/main" id="{5605162C-B46D-4DEE-8006-FE4937660161}"/>
                </a:ext>
              </a:extLst>
            </p:cNvPr>
            <p:cNvSpPr/>
            <p:nvPr/>
          </p:nvSpPr>
          <p:spPr>
            <a:xfrm>
              <a:off x="3418113" y="3601617"/>
              <a:ext cx="1256522" cy="1138334"/>
            </a:xfrm>
            <a:prstGeom prst="round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800" dirty="0"/>
                <a:t>True</a:t>
              </a:r>
              <a:endParaRPr lang="en-US" sz="2800" dirty="0"/>
            </a:p>
          </p:txBody>
        </p:sp>
      </p:grpSp>
    </p:spTree>
    <p:extLst>
      <p:ext uri="{BB962C8B-B14F-4D97-AF65-F5344CB8AC3E}">
        <p14:creationId xmlns:p14="http://schemas.microsoft.com/office/powerpoint/2010/main" val="3588710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0CF47C-5064-40E7-99B5-D76540254FE7}"/>
              </a:ext>
            </a:extLst>
          </p:cNvPr>
          <p:cNvSpPr>
            <a:spLocks noGrp="1"/>
          </p:cNvSpPr>
          <p:nvPr>
            <p:ph type="title"/>
          </p:nvPr>
        </p:nvSpPr>
        <p:spPr>
          <a:xfrm>
            <a:off x="838200" y="365125"/>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B269F71-E222-4DB1-A92E-96A2B1491712}"/>
              </a:ext>
            </a:extLst>
          </p:cNvPr>
          <p:cNvSpPr txBox="1"/>
          <p:nvPr/>
        </p:nvSpPr>
        <p:spPr>
          <a:xfrm>
            <a:off x="2591189" y="2219426"/>
            <a:ext cx="7009622" cy="954107"/>
          </a:xfrm>
          <a:prstGeom prst="rect">
            <a:avLst/>
          </a:prstGeom>
          <a:noFill/>
        </p:spPr>
        <p:txBody>
          <a:bodyPr wrap="square">
            <a:spAutoFit/>
          </a:bodyPr>
          <a:lstStyle/>
          <a:p>
            <a:pPr algn="ctr"/>
            <a:r>
              <a:rPr lang="en-CA" sz="2800" b="0" i="0" dirty="0">
                <a:effectLst/>
                <a:latin typeface="Tw Cen MT" panose="020B0602020104020603" pitchFamily="34" charset="0"/>
              </a:rPr>
              <a:t>Sending a cheque by mail to a supplier is the most efficient way of payment.  </a:t>
            </a:r>
            <a:endParaRPr lang="en-US" sz="2800" dirty="0"/>
          </a:p>
        </p:txBody>
      </p:sp>
      <p:grpSp>
        <p:nvGrpSpPr>
          <p:cNvPr id="6" name="Group 5">
            <a:extLst>
              <a:ext uri="{FF2B5EF4-FFF2-40B4-BE49-F238E27FC236}">
                <a16:creationId xmlns:a16="http://schemas.microsoft.com/office/drawing/2014/main" id="{B2E99435-A782-46B1-B6EC-440F5BE8B04A}"/>
              </a:ext>
            </a:extLst>
          </p:cNvPr>
          <p:cNvGrpSpPr/>
          <p:nvPr/>
        </p:nvGrpSpPr>
        <p:grpSpPr>
          <a:xfrm>
            <a:off x="3418113" y="3601617"/>
            <a:ext cx="5355775" cy="1138334"/>
            <a:chOff x="3418113" y="3601617"/>
            <a:chExt cx="5355775" cy="1138334"/>
          </a:xfrm>
        </p:grpSpPr>
        <p:sp>
          <p:nvSpPr>
            <p:cNvPr id="7" name="Rectangle: Rounded Corners 6">
              <a:hlinkClick r:id="rId2" action="ppaction://hlinksldjump"/>
              <a:extLst>
                <a:ext uri="{FF2B5EF4-FFF2-40B4-BE49-F238E27FC236}">
                  <a16:creationId xmlns:a16="http://schemas.microsoft.com/office/drawing/2014/main" id="{DDDD862E-C3B0-4D20-85A5-7B84CE4584C5}"/>
                </a:ext>
              </a:extLst>
            </p:cNvPr>
            <p:cNvSpPr/>
            <p:nvPr/>
          </p:nvSpPr>
          <p:spPr>
            <a:xfrm>
              <a:off x="7517366" y="3601617"/>
              <a:ext cx="1256522" cy="11383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False</a:t>
              </a:r>
              <a:endParaRPr lang="en-US" sz="2400" dirty="0"/>
            </a:p>
          </p:txBody>
        </p:sp>
        <p:sp>
          <p:nvSpPr>
            <p:cNvPr id="8" name="Rectangle: Rounded Corners 7">
              <a:hlinkClick r:id="rId3" action="ppaction://hlinksldjump"/>
              <a:extLst>
                <a:ext uri="{FF2B5EF4-FFF2-40B4-BE49-F238E27FC236}">
                  <a16:creationId xmlns:a16="http://schemas.microsoft.com/office/drawing/2014/main" id="{5A8AFE8B-A3AB-4134-8466-6E7FE1DEFFD4}"/>
                </a:ext>
              </a:extLst>
            </p:cNvPr>
            <p:cNvSpPr/>
            <p:nvPr/>
          </p:nvSpPr>
          <p:spPr>
            <a:xfrm>
              <a:off x="3418113" y="3601617"/>
              <a:ext cx="1256522" cy="1138334"/>
            </a:xfrm>
            <a:prstGeom prst="round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800" dirty="0"/>
                <a:t>True</a:t>
              </a:r>
              <a:endParaRPr lang="en-US" sz="2800" dirty="0"/>
            </a:p>
          </p:txBody>
        </p:sp>
      </p:grpSp>
    </p:spTree>
    <p:extLst>
      <p:ext uri="{BB962C8B-B14F-4D97-AF65-F5344CB8AC3E}">
        <p14:creationId xmlns:p14="http://schemas.microsoft.com/office/powerpoint/2010/main" val="2197948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0698-1D93-4586-8DB8-CB6C38169FE6}"/>
              </a:ext>
            </a:extLst>
          </p:cNvPr>
          <p:cNvSpPr>
            <a:spLocks noGrp="1"/>
          </p:cNvSpPr>
          <p:nvPr>
            <p:ph type="title"/>
          </p:nvPr>
        </p:nvSpPr>
        <p:spPr>
          <a:xfrm>
            <a:off x="936561" y="-139959"/>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GLOSSARY</a:t>
            </a:r>
            <a:endParaRPr lang="en-US" sz="66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B35A285-C1B2-4C6D-9F61-5C349955C11A}"/>
              </a:ext>
            </a:extLst>
          </p:cNvPr>
          <p:cNvSpPr txBox="1"/>
          <p:nvPr/>
        </p:nvSpPr>
        <p:spPr>
          <a:xfrm>
            <a:off x="128297" y="925135"/>
            <a:ext cx="12132128" cy="6001643"/>
          </a:xfrm>
          <a:prstGeom prst="rect">
            <a:avLst/>
          </a:prstGeom>
          <a:noFill/>
        </p:spPr>
        <p:txBody>
          <a:bodyPr wrap="square">
            <a:spAutoFit/>
          </a:bodyPr>
          <a:lstStyle/>
          <a:p>
            <a:pPr marL="285750" indent="-285750" algn="l" rtl="0" fontAlgn="base">
              <a:buFont typeface="Arial" panose="020B0604020202020204" pitchFamily="34" charset="0"/>
              <a:buChar char="•"/>
            </a:pPr>
            <a:r>
              <a:rPr lang="en-CA" sz="2400" b="0" i="0" u="sng" dirty="0">
                <a:solidFill>
                  <a:srgbClr val="000000"/>
                </a:solidFill>
                <a:effectLst/>
                <a:latin typeface="Tw Cen MT" panose="020B0602020104020603" pitchFamily="34" charset="0"/>
                <a:hlinkClick r:id="rId2" action="ppaction://hlinksldjump"/>
              </a:rPr>
              <a:t>Daily Cash Register Receipt</a:t>
            </a:r>
            <a:r>
              <a:rPr lang="en-CA" sz="2400" b="0" i="0" dirty="0">
                <a:solidFill>
                  <a:srgbClr val="000000"/>
                </a:solidFill>
                <a:effectLst/>
                <a:latin typeface="Tw Cen MT" panose="020B0602020104020603" pitchFamily="34" charset="0"/>
                <a:hlinkClick r:id="rId2" action="ppaction://hlinksldjump"/>
              </a:rPr>
              <a:t> </a:t>
            </a:r>
            <a:r>
              <a:rPr lang="en-CA" sz="2400" b="0" i="0" dirty="0">
                <a:solidFill>
                  <a:srgbClr val="000000"/>
                </a:solidFill>
                <a:effectLst/>
                <a:latin typeface="Tw Cen MT" panose="020B0602020104020603" pitchFamily="34" charset="0"/>
              </a:rPr>
              <a:t>At the end of the day, the cash register must be balanced. This is often called “closing the cash”. The cash (and cheques) in the till are counted, then a summary is run on the cash register, which will give you the total amount of sales for the day, sales taxes collected, money used for cash purchases, etc. The amount of cash in the till must equal your sales less cash purchases from the till. This is a very important process – it can identify employee theft, poor money handling skills, employee problems with using the cash register, etc. Also, information on sales, sales taxes, purchases, etc. must be entered into your bookkeeping system. Finally, the cash register summary must be stored for five years. </a:t>
            </a:r>
            <a:endParaRPr lang="en-CA" sz="24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CA" sz="2400" b="0" i="0" u="sng" dirty="0" smtClean="0">
                <a:solidFill>
                  <a:srgbClr val="000000"/>
                </a:solidFill>
                <a:effectLst/>
                <a:latin typeface="Tw Cen MT" panose="020B0602020104020603" pitchFamily="34" charset="0"/>
                <a:hlinkClick r:id="rId3" action="ppaction://hlinksldjump"/>
              </a:rPr>
              <a:t>Counting Machine</a:t>
            </a:r>
            <a:r>
              <a:rPr lang="en-CA" sz="2400" b="0" i="0" dirty="0" smtClean="0">
                <a:solidFill>
                  <a:srgbClr val="000000"/>
                </a:solidFill>
                <a:effectLst/>
                <a:latin typeface="Tw Cen MT" panose="020B0602020104020603" pitchFamily="34" charset="0"/>
                <a:hlinkClick r:id="rId3" action="ppaction://hlinksldjump"/>
              </a:rPr>
              <a:t> </a:t>
            </a:r>
            <a:r>
              <a:rPr lang="en-CA" sz="2400" b="0" i="0" dirty="0" smtClean="0">
                <a:solidFill>
                  <a:srgbClr val="000000"/>
                </a:solidFill>
                <a:effectLst/>
                <a:latin typeface="Tw Cen MT" panose="020B0602020104020603" pitchFamily="34" charset="0"/>
              </a:rPr>
              <a:t>When handling large amounts of cash, the counting procedure can be done by a machine. There are some types for coins, while others count bills. </a:t>
            </a:r>
            <a:endParaRPr lang="en-CA" sz="2400" b="0" i="0" dirty="0" smtClean="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CA" sz="2400" b="0" i="0" u="sng" dirty="0" smtClean="0">
                <a:solidFill>
                  <a:srgbClr val="000000"/>
                </a:solidFill>
                <a:effectLst/>
                <a:latin typeface="Tw Cen MT" panose="020B0602020104020603" pitchFamily="34" charset="0"/>
                <a:hlinkClick r:id="rId2" action="ppaction://hlinksldjump"/>
              </a:rPr>
              <a:t>Cash Paid Out</a:t>
            </a:r>
            <a:r>
              <a:rPr lang="en-CA" sz="2400" b="0" i="0" dirty="0" smtClean="0">
                <a:solidFill>
                  <a:srgbClr val="000000"/>
                </a:solidFill>
                <a:effectLst/>
                <a:latin typeface="Tw Cen MT" panose="020B0602020104020603" pitchFamily="34" charset="0"/>
                <a:hlinkClick r:id="rId2" action="ppaction://hlinksldjump"/>
              </a:rPr>
              <a:t> </a:t>
            </a:r>
            <a:r>
              <a:rPr lang="en-CA" sz="2400" b="0" i="0" dirty="0" smtClean="0">
                <a:solidFill>
                  <a:srgbClr val="000000"/>
                </a:solidFill>
                <a:effectLst/>
                <a:latin typeface="Tw Cen MT" panose="020B0602020104020603" pitchFamily="34" charset="0"/>
              </a:rPr>
              <a:t>Sometimes, it is necessary to pay a supplier directly from the cash register. The amount is entered onto the register and the CPO (Cash Paid Out) button is punched. The vendor’s invoice is kept, and used when closing off the register at the end of the day. It is also entered into the bookkeeping system and filed. </a:t>
            </a:r>
            <a:endParaRPr lang="en-CA" sz="2400" b="0" i="0" dirty="0">
              <a:solidFill>
                <a:srgbClr val="000000"/>
              </a:solidFill>
              <a:effectLst/>
              <a:latin typeface="Segoe UI" panose="020B0502040204020203" pitchFamily="34" charset="0"/>
            </a:endParaRPr>
          </a:p>
        </p:txBody>
      </p:sp>
      <p:sp>
        <p:nvSpPr>
          <p:cNvPr id="3" name="Rectangle: Rounded Corners 2">
            <a:extLst>
              <a:ext uri="{FF2B5EF4-FFF2-40B4-BE49-F238E27FC236}">
                <a16:creationId xmlns:a16="http://schemas.microsoft.com/office/drawing/2014/main" id="{00402574-C7AE-408B-94C3-6308EE90B23F}"/>
              </a:ext>
            </a:extLst>
          </p:cNvPr>
          <p:cNvSpPr/>
          <p:nvPr/>
        </p:nvSpPr>
        <p:spPr>
          <a:xfrm>
            <a:off x="8768444" y="135601"/>
            <a:ext cx="3423556" cy="77444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Click on the definition to return to its slide.</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4" name="Arrow: Right 3">
            <a:extLst>
              <a:ext uri="{FF2B5EF4-FFF2-40B4-BE49-F238E27FC236}">
                <a16:creationId xmlns:a16="http://schemas.microsoft.com/office/drawing/2014/main" id="{6E4742BD-8BA1-4539-8D8B-C7D20165D512}"/>
              </a:ext>
            </a:extLst>
          </p:cNvPr>
          <p:cNvSpPr/>
          <p:nvPr/>
        </p:nvSpPr>
        <p:spPr>
          <a:xfrm>
            <a:off x="11213592" y="6373368"/>
            <a:ext cx="97840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605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FBE4-2091-4BB6-BCBA-BE0F3878CAF5}"/>
              </a:ext>
            </a:extLst>
          </p:cNvPr>
          <p:cNvSpPr txBox="1">
            <a:spLocks/>
          </p:cNvSpPr>
          <p:nvPr/>
        </p:nvSpPr>
        <p:spPr>
          <a:xfrm>
            <a:off x="936561" y="13560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6600" b="1" dirty="0">
                <a:latin typeface="Arial" panose="020B0604020202020204" pitchFamily="34" charset="0"/>
                <a:cs typeface="Arial" panose="020B0604020202020204" pitchFamily="34" charset="0"/>
              </a:rPr>
              <a:t>GLOSSARY</a:t>
            </a:r>
            <a:endParaRPr lang="en-US" sz="66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09530009-42DB-4552-B9B3-7F577AF11027}"/>
              </a:ext>
            </a:extLst>
          </p:cNvPr>
          <p:cNvSpPr/>
          <p:nvPr/>
        </p:nvSpPr>
        <p:spPr>
          <a:xfrm>
            <a:off x="8768444" y="135601"/>
            <a:ext cx="3423556" cy="77444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Click on the definition to return to its slide.</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DA31224-C7E1-4132-9EBD-D2CF139FC873}"/>
              </a:ext>
            </a:extLst>
          </p:cNvPr>
          <p:cNvSpPr txBox="1"/>
          <p:nvPr/>
        </p:nvSpPr>
        <p:spPr>
          <a:xfrm>
            <a:off x="51070" y="1366161"/>
            <a:ext cx="11204369" cy="1938992"/>
          </a:xfrm>
          <a:prstGeom prst="rect">
            <a:avLst/>
          </a:prstGeom>
          <a:noFill/>
        </p:spPr>
        <p:txBody>
          <a:bodyPr wrap="square">
            <a:sp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hlinkClick r:id="rId2" action="ppaction://hlinksldjump"/>
              </a:rPr>
              <a:t>Voids</a:t>
            </a:r>
            <a:r>
              <a:rPr lang="en-US" sz="2400" dirty="0">
                <a:effectLst/>
                <a:latin typeface="Calibri" panose="020F0502020204030204" pitchFamily="34" charset="0"/>
                <a:ea typeface="Calibri" panose="020F0502020204030204" pitchFamily="34" charset="0"/>
                <a:cs typeface="Times New Roman" panose="02020603050405020304" pitchFamily="18" charset="0"/>
              </a:rPr>
              <a:t> – Voids are when a transaction entered into the cash register is cancelled. These are monitored because it is also a way that a dishonest cashier can take money from a customer, put it in their own pocket, and the transaction will not be recorded on the cash register and the cash drawer will balance. If there are a lot of voids, it may be an indication of employee theft.</a:t>
            </a:r>
            <a:endParaRPr lang="en-US" sz="2400" dirty="0"/>
          </a:p>
        </p:txBody>
      </p:sp>
    </p:spTree>
    <p:extLst>
      <p:ext uri="{BB962C8B-B14F-4D97-AF65-F5344CB8AC3E}">
        <p14:creationId xmlns:p14="http://schemas.microsoft.com/office/powerpoint/2010/main" val="996394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A7475-EA94-4EEE-817F-4F5029F976A2}"/>
              </a:ext>
            </a:extLst>
          </p:cNvPr>
          <p:cNvSpPr txBox="1"/>
          <p:nvPr/>
        </p:nvSpPr>
        <p:spPr>
          <a:xfrm>
            <a:off x="2195804" y="1063690"/>
            <a:ext cx="7800391" cy="31393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6600" dirty="0">
                <a:ln w="0"/>
                <a:solidFill>
                  <a:schemeClr val="accent6">
                    <a:lumMod val="60000"/>
                    <a:lumOff val="40000"/>
                  </a:schemeClr>
                </a:solidFill>
                <a:effectLst>
                  <a:glow rad="101600">
                    <a:schemeClr val="accent6">
                      <a:satMod val="175000"/>
                      <a:alpha val="40000"/>
                    </a:schemeClr>
                  </a:glow>
                  <a:outerShdw blurRad="38100" dist="19050" dir="2700000" algn="tl" rotWithShape="0">
                    <a:schemeClr val="dk1">
                      <a:alpha val="40000"/>
                    </a:schemeClr>
                  </a:outerShdw>
                </a:effectLst>
              </a:rPr>
              <a:t>Congratulations, you have completed this module!</a:t>
            </a:r>
            <a:r>
              <a:rPr lang="en-CA"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en-US" sz="6600" b="1" dirty="0">
              <a:ln/>
              <a:solidFill>
                <a:schemeClr val="accent3"/>
              </a:solidFill>
            </a:endParaRPr>
          </a:p>
        </p:txBody>
      </p:sp>
      <p:sp>
        <p:nvSpPr>
          <p:cNvPr id="3" name="TextBox 2">
            <a:extLst>
              <a:ext uri="{FF2B5EF4-FFF2-40B4-BE49-F238E27FC236}">
                <a16:creationId xmlns:a16="http://schemas.microsoft.com/office/drawing/2014/main" id="{1E0FA0AC-3880-4254-A8F5-293DCD90CC28}"/>
              </a:ext>
            </a:extLst>
          </p:cNvPr>
          <p:cNvSpPr txBox="1"/>
          <p:nvPr/>
        </p:nvSpPr>
        <p:spPr>
          <a:xfrm>
            <a:off x="2048961" y="4393251"/>
            <a:ext cx="8094075" cy="523220"/>
          </a:xfrm>
          <a:prstGeom prst="rect">
            <a:avLst/>
          </a:prstGeom>
          <a:noFill/>
        </p:spPr>
        <p:txBody>
          <a:bodyPr wrap="none" rtlCol="0">
            <a:spAutoFit/>
          </a:bodyPr>
          <a:lstStyle/>
          <a:p>
            <a:r>
              <a:rPr lang="en-CA" sz="2800" dirty="0"/>
              <a:t>The next Module will be: Bookkeeping and Accounting</a:t>
            </a:r>
            <a:endParaRPr lang="en-US" sz="2800" dirty="0"/>
          </a:p>
        </p:txBody>
      </p:sp>
      <p:grpSp>
        <p:nvGrpSpPr>
          <p:cNvPr id="4" name="Group 3">
            <a:extLst>
              <a:ext uri="{FF2B5EF4-FFF2-40B4-BE49-F238E27FC236}">
                <a16:creationId xmlns:a16="http://schemas.microsoft.com/office/drawing/2014/main" id="{46857C66-D892-4134-A931-22A840CC1362}"/>
              </a:ext>
            </a:extLst>
          </p:cNvPr>
          <p:cNvGrpSpPr/>
          <p:nvPr/>
        </p:nvGrpSpPr>
        <p:grpSpPr>
          <a:xfrm>
            <a:off x="4100785" y="6010742"/>
            <a:ext cx="4276819" cy="627572"/>
            <a:chOff x="161831" y="6169003"/>
            <a:chExt cx="4276819" cy="627572"/>
          </a:xfrm>
        </p:grpSpPr>
        <p:pic>
          <p:nvPicPr>
            <p:cNvPr id="5" name="Picture 4">
              <a:extLst>
                <a:ext uri="{FF2B5EF4-FFF2-40B4-BE49-F238E27FC236}">
                  <a16:creationId xmlns:a16="http://schemas.microsoft.com/office/drawing/2014/main" id="{D55347D2-CEAB-4BE5-89E6-25197637A2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901EFE-AE32-49A8-A27C-13A58F5138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64ED21EC-3265-4656-9981-5AC3CABA4F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9770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B7D1E-D153-4A0F-B931-FB1B8DFC6B9E}"/>
              </a:ext>
            </a:extLst>
          </p:cNvPr>
          <p:cNvSpPr>
            <a:spLocks noGrp="1"/>
          </p:cNvSpPr>
          <p:nvPr>
            <p:ph type="ctrTitle"/>
          </p:nvPr>
        </p:nvSpPr>
        <p:spPr>
          <a:xfrm>
            <a:off x="1514570" y="2080684"/>
            <a:ext cx="9144000" cy="2387600"/>
          </a:xfrm>
        </p:spPr>
        <p:txBody>
          <a:bodyPr>
            <a:noAutofit/>
          </a:bodyPr>
          <a:lstStyle/>
          <a:p>
            <a:pPr rtl="0" fontAlgn="base"/>
            <a:r>
              <a:rPr lang="en-CA" sz="6600" b="1" i="0" cap="all" dirty="0">
                <a:effectLst/>
                <a:latin typeface="+mn-lt"/>
              </a:rPr>
              <a:t>SEMINAR </a:t>
            </a:r>
            <a:r>
              <a:rPr lang="en-CA" sz="6600" b="1" cap="all" dirty="0">
                <a:latin typeface="+mn-lt"/>
              </a:rPr>
              <a:t>12</a:t>
            </a:r>
            <a:r>
              <a:rPr lang="en-CA" sz="6600" b="1" i="0" cap="all" dirty="0">
                <a:effectLst/>
                <a:latin typeface="+mn-lt"/>
              </a:rPr>
              <a:t>:</a:t>
            </a:r>
            <a:br>
              <a:rPr lang="en-CA" sz="6600" b="1" i="0" cap="all" dirty="0">
                <a:effectLst/>
                <a:latin typeface="+mn-lt"/>
              </a:rPr>
            </a:br>
            <a:r>
              <a:rPr lang="en-CA" sz="6600" b="1" i="0" cap="all" dirty="0">
                <a:effectLst/>
                <a:latin typeface="+mn-lt"/>
              </a:rPr>
              <a:t>HOW TO HANDLE  </a:t>
            </a:r>
            <a:br>
              <a:rPr lang="en-CA" sz="6600" b="1" i="0" cap="all" dirty="0">
                <a:effectLst/>
                <a:latin typeface="+mn-lt"/>
              </a:rPr>
            </a:br>
            <a:r>
              <a:rPr lang="en-CA" sz="6600" b="1" i="0" cap="all" dirty="0">
                <a:effectLst/>
                <a:latin typeface="+mn-lt"/>
              </a:rPr>
              <a:t>LOONIES &amp; TOONIES</a:t>
            </a:r>
            <a:br>
              <a:rPr lang="en-CA" sz="6600" b="1" i="0" cap="all" dirty="0">
                <a:effectLst/>
                <a:latin typeface="+mn-lt"/>
              </a:rPr>
            </a:br>
            <a:endParaRPr lang="en-US" sz="6600" b="1" dirty="0">
              <a:latin typeface="+mn-lt"/>
            </a:endParaRPr>
          </a:p>
        </p:txBody>
      </p:sp>
      <p:sp>
        <p:nvSpPr>
          <p:cNvPr id="3" name="Subtitle 2">
            <a:extLst>
              <a:ext uri="{FF2B5EF4-FFF2-40B4-BE49-F238E27FC236}">
                <a16:creationId xmlns:a16="http://schemas.microsoft.com/office/drawing/2014/main" id="{266778D9-2752-450F-B177-C9BEA295B0DF}"/>
              </a:ext>
            </a:extLst>
          </p:cNvPr>
          <p:cNvSpPr>
            <a:spLocks noGrp="1"/>
          </p:cNvSpPr>
          <p:nvPr>
            <p:ph type="subTitle" idx="1"/>
          </p:nvPr>
        </p:nvSpPr>
        <p:spPr/>
        <p:txBody>
          <a:bodyPr>
            <a:normAutofit/>
          </a:bodyPr>
          <a:lstStyle/>
          <a:p>
            <a:r>
              <a:rPr lang="en-CA" sz="2800" b="0" i="0" dirty="0">
                <a:solidFill>
                  <a:srgbClr val="000000"/>
                </a:solidFill>
                <a:effectLst/>
                <a:latin typeface="Tw Cen MT" panose="020B0602020104020603" pitchFamily="34" charset="0"/>
              </a:rPr>
              <a:t>In business, there are many different forms of cash. However, here we are talking about paper and coins. </a:t>
            </a:r>
            <a:endParaRPr lang="en-US" sz="2800" dirty="0"/>
          </a:p>
        </p:txBody>
      </p:sp>
      <p:sp>
        <p:nvSpPr>
          <p:cNvPr id="5" name="TextBox 4">
            <a:extLst>
              <a:ext uri="{FF2B5EF4-FFF2-40B4-BE49-F238E27FC236}">
                <a16:creationId xmlns:a16="http://schemas.microsoft.com/office/drawing/2014/main" id="{9B419C75-DF5D-4A19-BC09-741EB648DB54}"/>
              </a:ext>
            </a:extLst>
          </p:cNvPr>
          <p:cNvSpPr txBox="1"/>
          <p:nvPr/>
        </p:nvSpPr>
        <p:spPr>
          <a:xfrm>
            <a:off x="2983230" y="4475408"/>
            <a:ext cx="6094476" cy="954107"/>
          </a:xfrm>
          <a:prstGeom prst="rect">
            <a:avLst/>
          </a:prstGeom>
          <a:noFill/>
        </p:spPr>
        <p:txBody>
          <a:bodyPr wrap="square">
            <a:spAutoFit/>
          </a:bodyPr>
          <a:lstStyle/>
          <a:p>
            <a:pPr algn="ctr"/>
            <a:r>
              <a:rPr lang="en-CA" sz="2800" b="1" i="0" u="sng" dirty="0">
                <a:solidFill>
                  <a:srgbClr val="000000"/>
                </a:solidFill>
                <a:effectLst/>
                <a:latin typeface="Tw Cen MT" panose="020B0602020104020603" pitchFamily="34" charset="0"/>
              </a:rPr>
              <a:t>Here are some good practices on how to manage cash</a:t>
            </a:r>
            <a:r>
              <a:rPr lang="en-CA" sz="2800" b="0" i="0" dirty="0">
                <a:solidFill>
                  <a:srgbClr val="000000"/>
                </a:solidFill>
                <a:effectLst/>
                <a:latin typeface="Tw Cen MT" panose="020B0602020104020603" pitchFamily="34" charset="0"/>
              </a:rPr>
              <a:t>: </a:t>
            </a:r>
            <a:endParaRPr lang="en-US" sz="2800" dirty="0"/>
          </a:p>
        </p:txBody>
      </p:sp>
      <p:grpSp>
        <p:nvGrpSpPr>
          <p:cNvPr id="6" name="Group 5">
            <a:extLst>
              <a:ext uri="{FF2B5EF4-FFF2-40B4-BE49-F238E27FC236}">
                <a16:creationId xmlns:a16="http://schemas.microsoft.com/office/drawing/2014/main" id="{36922A34-26ED-462F-93ED-07DA86ADB6C1}"/>
              </a:ext>
            </a:extLst>
          </p:cNvPr>
          <p:cNvGrpSpPr/>
          <p:nvPr/>
        </p:nvGrpSpPr>
        <p:grpSpPr>
          <a:xfrm>
            <a:off x="161831" y="6169003"/>
            <a:ext cx="4276819" cy="627572"/>
            <a:chOff x="161831" y="6169003"/>
            <a:chExt cx="4276819" cy="627572"/>
          </a:xfrm>
        </p:grpSpPr>
        <p:pic>
          <p:nvPicPr>
            <p:cNvPr id="7" name="Picture 6">
              <a:extLst>
                <a:ext uri="{FF2B5EF4-FFF2-40B4-BE49-F238E27FC236}">
                  <a16:creationId xmlns:a16="http://schemas.microsoft.com/office/drawing/2014/main" id="{22B28C8C-FD98-4F52-9F83-37F10514C25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FF09C7-FAF9-45BC-AFCE-EDAB297995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69D907A-7E42-44B3-A6BF-792D9A48232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79142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409099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098903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4289037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160255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609023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734633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07573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700854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AB09-0B23-458D-BB2A-2938BE04E602}"/>
              </a:ext>
            </a:extLst>
          </p:cNvPr>
          <p:cNvSpPr>
            <a:spLocks noGrp="1"/>
          </p:cNvSpPr>
          <p:nvPr>
            <p:ph type="title"/>
          </p:nvPr>
        </p:nvSpPr>
        <p:spPr>
          <a:xfrm>
            <a:off x="838200" y="630301"/>
            <a:ext cx="10515600" cy="1325563"/>
          </a:xfrm>
        </p:spPr>
        <p:txBody>
          <a:bodyPr>
            <a:noAutofit/>
          </a:bodyPr>
          <a:lstStyle/>
          <a:p>
            <a:pPr algn="ctr"/>
            <a:r>
              <a:rPr lang="en-CA" sz="6600" b="1" i="0" dirty="0">
                <a:solidFill>
                  <a:srgbClr val="000000"/>
                </a:solidFill>
                <a:effectLst/>
                <a:latin typeface="Tw Cen MT" panose="020B0602020104020603" pitchFamily="34" charset="0"/>
              </a:rPr>
              <a:t>Deposit Money At Coop Store Or Northern Store</a:t>
            </a:r>
            <a:endParaRPr lang="en-US" sz="6600" dirty="0"/>
          </a:p>
        </p:txBody>
      </p:sp>
      <p:sp>
        <p:nvSpPr>
          <p:cNvPr id="4" name="TextBox 3">
            <a:extLst>
              <a:ext uri="{FF2B5EF4-FFF2-40B4-BE49-F238E27FC236}">
                <a16:creationId xmlns:a16="http://schemas.microsoft.com/office/drawing/2014/main" id="{BEA3C648-AF3B-475B-86DC-5264CAF62663}"/>
              </a:ext>
            </a:extLst>
          </p:cNvPr>
          <p:cNvSpPr txBox="1"/>
          <p:nvPr/>
        </p:nvSpPr>
        <p:spPr>
          <a:xfrm>
            <a:off x="340614" y="2396389"/>
            <a:ext cx="8547354" cy="1569660"/>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Have a local merchant convert your cash into a cheque. Most banks allow you to deposit your cheques on-line which your smartphone or tablet.  </a:t>
            </a:r>
          </a:p>
          <a:p>
            <a:pPr algn="l" rtl="0" fontAlgn="base"/>
            <a:endParaRPr lang="en-CA" sz="2400" b="0" i="0" dirty="0">
              <a:solidFill>
                <a:srgbClr val="000000"/>
              </a:solidFill>
              <a:effectLst/>
              <a:latin typeface="Tw Cen MT" panose="020B0602020104020603" pitchFamily="34" charset="0"/>
            </a:endParaRPr>
          </a:p>
        </p:txBody>
      </p:sp>
      <p:sp>
        <p:nvSpPr>
          <p:cNvPr id="6" name="TextBox 5">
            <a:extLst>
              <a:ext uri="{FF2B5EF4-FFF2-40B4-BE49-F238E27FC236}">
                <a16:creationId xmlns:a16="http://schemas.microsoft.com/office/drawing/2014/main" id="{8CFFB08D-4908-4618-B7FC-7A15A4CEDE3B}"/>
              </a:ext>
            </a:extLst>
          </p:cNvPr>
          <p:cNvSpPr txBox="1"/>
          <p:nvPr/>
        </p:nvSpPr>
        <p:spPr>
          <a:xfrm>
            <a:off x="4071366" y="3701808"/>
            <a:ext cx="8236458" cy="1200329"/>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You can also send the cheque by mail to your bank, but it will take longer to get it in your account and there is a risk of losing it in mail transfer. </a:t>
            </a:r>
          </a:p>
        </p:txBody>
      </p:sp>
      <p:pic>
        <p:nvPicPr>
          <p:cNvPr id="8" name="Picture 7">
            <a:extLst>
              <a:ext uri="{FF2B5EF4-FFF2-40B4-BE49-F238E27FC236}">
                <a16:creationId xmlns:a16="http://schemas.microsoft.com/office/drawing/2014/main" id="{86F3A54A-5AEA-4105-BF7A-371FF01546E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94664">
            <a:off x="340614" y="3099816"/>
            <a:ext cx="3429000" cy="3429000"/>
          </a:xfrm>
          <a:prstGeom prst="rect">
            <a:avLst/>
          </a:prstGeom>
        </p:spPr>
      </p:pic>
    </p:spTree>
    <p:extLst>
      <p:ext uri="{BB962C8B-B14F-4D97-AF65-F5344CB8AC3E}">
        <p14:creationId xmlns:p14="http://schemas.microsoft.com/office/powerpoint/2010/main" val="2774020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AB09-0B23-458D-BB2A-2938BE04E602}"/>
              </a:ext>
            </a:extLst>
          </p:cNvPr>
          <p:cNvSpPr>
            <a:spLocks noGrp="1"/>
          </p:cNvSpPr>
          <p:nvPr>
            <p:ph type="title"/>
          </p:nvPr>
        </p:nvSpPr>
        <p:spPr/>
        <p:txBody>
          <a:bodyPr>
            <a:normAutofit/>
          </a:bodyPr>
          <a:lstStyle/>
          <a:p>
            <a:pPr algn="ctr"/>
            <a:r>
              <a:rPr lang="en-CA" sz="6600" b="1" dirty="0">
                <a:latin typeface="+mn-lt"/>
              </a:rPr>
              <a:t>WE Cards</a:t>
            </a:r>
            <a:endParaRPr lang="en-US" sz="6600" b="1" dirty="0">
              <a:latin typeface="+mn-lt"/>
            </a:endParaRPr>
          </a:p>
        </p:txBody>
      </p:sp>
      <p:sp>
        <p:nvSpPr>
          <p:cNvPr id="4" name="TextBox 3">
            <a:extLst>
              <a:ext uri="{FF2B5EF4-FFF2-40B4-BE49-F238E27FC236}">
                <a16:creationId xmlns:a16="http://schemas.microsoft.com/office/drawing/2014/main" id="{47963EE9-B4ED-43AD-8C57-2BCDF71C4E2A}"/>
              </a:ext>
            </a:extLst>
          </p:cNvPr>
          <p:cNvSpPr txBox="1"/>
          <p:nvPr/>
        </p:nvSpPr>
        <p:spPr>
          <a:xfrm>
            <a:off x="221742" y="1690688"/>
            <a:ext cx="9306306" cy="1569660"/>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Northern Stores throughout Canada can transfer your money on a WE prepaid credit card. </a:t>
            </a:r>
          </a:p>
          <a:p>
            <a:pPr algn="l" rtl="0" fontAlgn="base"/>
            <a:endParaRPr lang="en-CA" sz="2400" b="0" i="0" dirty="0">
              <a:solidFill>
                <a:srgbClr val="000000"/>
              </a:solidFill>
              <a:effectLst/>
              <a:latin typeface="Tw Cen MT" panose="020B0602020104020603" pitchFamily="34" charset="0"/>
            </a:endParaRPr>
          </a:p>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You can then use the card to pay suppliers.</a:t>
            </a:r>
          </a:p>
        </p:txBody>
      </p:sp>
      <p:pic>
        <p:nvPicPr>
          <p:cNvPr id="6" name="Picture 5">
            <a:extLst>
              <a:ext uri="{FF2B5EF4-FFF2-40B4-BE49-F238E27FC236}">
                <a16:creationId xmlns:a16="http://schemas.microsoft.com/office/drawing/2014/main" id="{0AEC9553-946D-4853-8DA2-A67514196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3408" y="2843784"/>
            <a:ext cx="2834640" cy="2834640"/>
          </a:xfrm>
          <a:prstGeom prst="round2DiagRect">
            <a:avLst>
              <a:gd name="adj1" fmla="val 16667"/>
              <a:gd name="adj2" fmla="val 0"/>
            </a:avLst>
          </a:prstGeom>
          <a:ln w="88900" cap="sq">
            <a:solidFill>
              <a:schemeClr val="tx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08564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AB09-0B23-458D-BB2A-2938BE04E602}"/>
              </a:ext>
            </a:extLst>
          </p:cNvPr>
          <p:cNvSpPr>
            <a:spLocks noGrp="1"/>
          </p:cNvSpPr>
          <p:nvPr>
            <p:ph type="title"/>
          </p:nvPr>
        </p:nvSpPr>
        <p:spPr/>
        <p:txBody>
          <a:bodyPr>
            <a:normAutofit/>
          </a:bodyPr>
          <a:lstStyle/>
          <a:p>
            <a:pPr algn="ctr"/>
            <a:r>
              <a:rPr lang="en-CA" sz="6600" b="1" i="0" dirty="0">
                <a:solidFill>
                  <a:srgbClr val="000000"/>
                </a:solidFill>
                <a:effectLst/>
                <a:latin typeface="Tw Cen MT" panose="020B0602020104020603" pitchFamily="34" charset="0"/>
              </a:rPr>
              <a:t>Bank Account</a:t>
            </a:r>
            <a:r>
              <a:rPr lang="en-CA" sz="6600" b="0" i="0" dirty="0">
                <a:solidFill>
                  <a:srgbClr val="D13438"/>
                </a:solidFill>
                <a:effectLst/>
                <a:latin typeface="Tw Cen MT" panose="020B0602020104020603" pitchFamily="34" charset="0"/>
              </a:rPr>
              <a:t> </a:t>
            </a:r>
            <a:endParaRPr lang="en-US" sz="6600" dirty="0"/>
          </a:p>
        </p:txBody>
      </p:sp>
      <p:sp>
        <p:nvSpPr>
          <p:cNvPr id="4" name="TextBox 3">
            <a:extLst>
              <a:ext uri="{FF2B5EF4-FFF2-40B4-BE49-F238E27FC236}">
                <a16:creationId xmlns:a16="http://schemas.microsoft.com/office/drawing/2014/main" id="{30B996B8-D07C-4D6C-9E0B-3FFBED064298}"/>
              </a:ext>
            </a:extLst>
          </p:cNvPr>
          <p:cNvSpPr txBox="1"/>
          <p:nvPr/>
        </p:nvSpPr>
        <p:spPr>
          <a:xfrm>
            <a:off x="356475" y="1859340"/>
            <a:ext cx="8081010" cy="1569660"/>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rPr>
              <a:t>Systematically return cash to the bank when the funds reach a predetermined amount. It can be every few days or once every two weeks. This, however, only works if you will be near your bank.</a:t>
            </a:r>
            <a:endParaRPr lang="en-US" sz="2400" dirty="0"/>
          </a:p>
        </p:txBody>
      </p:sp>
      <p:pic>
        <p:nvPicPr>
          <p:cNvPr id="6" name="Picture 5">
            <a:extLst>
              <a:ext uri="{FF2B5EF4-FFF2-40B4-BE49-F238E27FC236}">
                <a16:creationId xmlns:a16="http://schemas.microsoft.com/office/drawing/2014/main" id="{ED125810-2BAA-490A-B5DC-9319B2F2D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527" y="3186728"/>
            <a:ext cx="3306147" cy="3306147"/>
          </a:xfrm>
          <a:prstGeom prst="roundRect">
            <a:avLst>
              <a:gd name="adj" fmla="val 16667"/>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9106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AB09-0B23-458D-BB2A-2938BE04E602}"/>
              </a:ext>
            </a:extLst>
          </p:cNvPr>
          <p:cNvSpPr>
            <a:spLocks noGrp="1"/>
          </p:cNvSpPr>
          <p:nvPr>
            <p:ph type="title"/>
          </p:nvPr>
        </p:nvSpPr>
        <p:spPr>
          <a:xfrm>
            <a:off x="838200" y="0"/>
            <a:ext cx="10515600" cy="1325563"/>
          </a:xfrm>
        </p:spPr>
        <p:txBody>
          <a:bodyPr>
            <a:normAutofit/>
          </a:bodyPr>
          <a:lstStyle/>
          <a:p>
            <a:pPr algn="ctr"/>
            <a:r>
              <a:rPr lang="en-CA" sz="6600" b="1" dirty="0">
                <a:latin typeface="+mn-lt"/>
              </a:rPr>
              <a:t>Protect Cash</a:t>
            </a:r>
            <a:endParaRPr lang="en-US" sz="6600" b="1" dirty="0">
              <a:latin typeface="+mn-lt"/>
            </a:endParaRPr>
          </a:p>
        </p:txBody>
      </p:sp>
      <p:sp>
        <p:nvSpPr>
          <p:cNvPr id="4" name="TextBox 3">
            <a:extLst>
              <a:ext uri="{FF2B5EF4-FFF2-40B4-BE49-F238E27FC236}">
                <a16:creationId xmlns:a16="http://schemas.microsoft.com/office/drawing/2014/main" id="{477FDF54-98B2-4014-8D31-4636105466F0}"/>
              </a:ext>
            </a:extLst>
          </p:cNvPr>
          <p:cNvSpPr txBox="1"/>
          <p:nvPr/>
        </p:nvSpPr>
        <p:spPr>
          <a:xfrm>
            <a:off x="2887029" y="1560060"/>
            <a:ext cx="11666835" cy="4524315"/>
          </a:xfrm>
          <a:prstGeom prst="rect">
            <a:avLst/>
          </a:prstGeom>
          <a:noFill/>
        </p:spPr>
        <p:txBody>
          <a:bodyPr wrap="square" numCol="2">
            <a:spAutoFit/>
          </a:bodyPr>
          <a:lstStyle/>
          <a:p>
            <a:pPr algn="ctr"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Use a safe or lockable cashbox </a:t>
            </a:r>
            <a:r>
              <a:rPr lang="en-CA" sz="2400" dirty="0">
                <a:solidFill>
                  <a:srgbClr val="000000"/>
                </a:solidFill>
                <a:latin typeface="Tw Cen MT" panose="020B0602020104020603" pitchFamily="34" charset="0"/>
              </a:rPr>
              <a:t> </a:t>
            </a:r>
            <a:endParaRPr lang="en-CA" sz="2400" b="0" i="0" dirty="0">
              <a:solidFill>
                <a:srgbClr val="000000"/>
              </a:solidFill>
              <a:effectLst/>
              <a:latin typeface="Tw Cen MT" panose="020B0602020104020603" pitchFamily="34" charset="0"/>
            </a:endParaRPr>
          </a:p>
          <a:p>
            <a:pPr algn="ctr"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Ensure that the amount of cash held in cash does not exceed the amount insured </a:t>
            </a:r>
          </a:p>
          <a:p>
            <a:pPr algn="ctr"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Make payments by cash only on presentation of an invoice. Keep the receipts. </a:t>
            </a:r>
          </a:p>
          <a:p>
            <a:pPr algn="ctr"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Print out a </a:t>
            </a:r>
            <a:r>
              <a:rPr lang="en-CA" sz="2400" b="0" i="0" dirty="0">
                <a:solidFill>
                  <a:srgbClr val="000000"/>
                </a:solidFill>
                <a:effectLst/>
                <a:latin typeface="Tw Cen MT" panose="020B0602020104020603" pitchFamily="34" charset="0"/>
                <a:hlinkClick r:id="rId2" action="ppaction://hlinksldjump" tooltip=" At the end of the day, the cash register must be balanced. This is often called “closing the cash”. The cash (and cheques) in the till are counted, then a summary is run on the cash register, which will give you the total amount of sales for the day, sale"/>
              </a:rPr>
              <a:t>daily cash register receipt </a:t>
            </a:r>
            <a:r>
              <a:rPr lang="en-CA" sz="2400" b="0" i="0" dirty="0">
                <a:solidFill>
                  <a:srgbClr val="000000"/>
                </a:solidFill>
                <a:effectLst/>
                <a:latin typeface="Tw Cen MT" panose="020B0602020104020603" pitchFamily="34" charset="0"/>
              </a:rPr>
              <a:t>of your sales. </a:t>
            </a:r>
          </a:p>
          <a:p>
            <a:pPr algn="ctr"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Balance your cash daily: opening balance + cash sales – </a:t>
            </a:r>
            <a:r>
              <a:rPr lang="en-CA" sz="2400" b="0" i="0" dirty="0">
                <a:solidFill>
                  <a:srgbClr val="000000"/>
                </a:solidFill>
                <a:effectLst/>
                <a:latin typeface="Tw Cen MT" panose="020B0602020104020603" pitchFamily="34" charset="0"/>
                <a:hlinkClick r:id="rId2" action="ppaction://hlinksldjump" tooltip="Sometimes, it is necessary to pay a supplier directly from the cash register. The amount is entered onto the register and the CPO (Cash Paid Out) button is punched."/>
              </a:rPr>
              <a:t>cash paid out</a:t>
            </a:r>
            <a:r>
              <a:rPr lang="en-CA" sz="2400" b="0" i="0" dirty="0">
                <a:solidFill>
                  <a:srgbClr val="000000"/>
                </a:solidFill>
                <a:effectLst/>
                <a:latin typeface="Tw Cen MT" panose="020B0602020104020603" pitchFamily="34" charset="0"/>
              </a:rPr>
              <a:t> = closing balance. </a:t>
            </a:r>
          </a:p>
          <a:p>
            <a:pPr algn="ctr"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Limit the number of people that handle cash </a:t>
            </a:r>
          </a:p>
          <a:p>
            <a:pPr algn="ctr"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Count in </a:t>
            </a:r>
            <a:r>
              <a:rPr lang="en-CA" sz="2400" b="0" i="0" dirty="0" err="1">
                <a:solidFill>
                  <a:srgbClr val="000000"/>
                </a:solidFill>
                <a:effectLst/>
                <a:latin typeface="Tw Cen MT" panose="020B0602020104020603" pitchFamily="34" charset="0"/>
              </a:rPr>
              <a:t>private,away</a:t>
            </a:r>
            <a:r>
              <a:rPr lang="en-CA" sz="2400" b="0" i="0" dirty="0">
                <a:solidFill>
                  <a:srgbClr val="000000"/>
                </a:solidFill>
                <a:effectLst/>
                <a:latin typeface="Tw Cen MT" panose="020B0602020104020603" pitchFamily="34" charset="0"/>
              </a:rPr>
              <a:t> from the public or employees</a:t>
            </a:r>
          </a:p>
        </p:txBody>
      </p:sp>
    </p:spTree>
    <p:extLst>
      <p:ext uri="{BB962C8B-B14F-4D97-AF65-F5344CB8AC3E}">
        <p14:creationId xmlns:p14="http://schemas.microsoft.com/office/powerpoint/2010/main" val="9276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AB09-0B23-458D-BB2A-2938BE04E602}"/>
              </a:ext>
            </a:extLst>
          </p:cNvPr>
          <p:cNvSpPr>
            <a:spLocks noGrp="1"/>
          </p:cNvSpPr>
          <p:nvPr>
            <p:ph type="title"/>
          </p:nvPr>
        </p:nvSpPr>
        <p:spPr/>
        <p:txBody>
          <a:bodyPr>
            <a:normAutofit/>
          </a:bodyPr>
          <a:lstStyle/>
          <a:p>
            <a:pPr algn="ctr"/>
            <a:r>
              <a:rPr lang="en-CA" sz="6600" b="1" i="0" dirty="0">
                <a:solidFill>
                  <a:srgbClr val="000000"/>
                </a:solidFill>
                <a:effectLst/>
                <a:latin typeface="+mn-lt"/>
              </a:rPr>
              <a:t>Use Technology </a:t>
            </a:r>
            <a:endParaRPr lang="en-US" sz="6600" b="1" dirty="0">
              <a:latin typeface="+mn-lt"/>
            </a:endParaRPr>
          </a:p>
        </p:txBody>
      </p:sp>
      <p:sp>
        <p:nvSpPr>
          <p:cNvPr id="4" name="TextBox 3">
            <a:extLst>
              <a:ext uri="{FF2B5EF4-FFF2-40B4-BE49-F238E27FC236}">
                <a16:creationId xmlns:a16="http://schemas.microsoft.com/office/drawing/2014/main" id="{76927126-4615-4F46-94AF-6DDC2B20638F}"/>
              </a:ext>
            </a:extLst>
          </p:cNvPr>
          <p:cNvSpPr txBox="1"/>
          <p:nvPr/>
        </p:nvSpPr>
        <p:spPr>
          <a:xfrm>
            <a:off x="193609" y="2064956"/>
            <a:ext cx="7046945" cy="1107996"/>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You can use software to help you count your money, even a spread sheet program such as Excel will do. </a:t>
            </a:r>
          </a:p>
          <a:p>
            <a:pPr algn="l" rtl="0" fontAlgn="base"/>
            <a:endParaRPr lang="en-CA" sz="1800" b="0" i="0" dirty="0">
              <a:solidFill>
                <a:srgbClr val="000000"/>
              </a:solidFill>
              <a:effectLst/>
              <a:latin typeface="Tw Cen MT" panose="020B0602020104020603" pitchFamily="34" charset="0"/>
            </a:endParaRPr>
          </a:p>
        </p:txBody>
      </p:sp>
      <p:sp>
        <p:nvSpPr>
          <p:cNvPr id="6" name="TextBox 5">
            <a:extLst>
              <a:ext uri="{FF2B5EF4-FFF2-40B4-BE49-F238E27FC236}">
                <a16:creationId xmlns:a16="http://schemas.microsoft.com/office/drawing/2014/main" id="{281662B5-1493-4257-BB45-4ABAD2D122DD}"/>
              </a:ext>
            </a:extLst>
          </p:cNvPr>
          <p:cNvSpPr txBox="1"/>
          <p:nvPr/>
        </p:nvSpPr>
        <p:spPr>
          <a:xfrm>
            <a:off x="5330891" y="4489611"/>
            <a:ext cx="6097554" cy="830997"/>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In the case that you handle a lot of money, you can use a </a:t>
            </a:r>
            <a:r>
              <a:rPr lang="en-CA" sz="2400" b="0" i="0" dirty="0">
                <a:solidFill>
                  <a:srgbClr val="000000"/>
                </a:solidFill>
                <a:effectLst/>
                <a:latin typeface="Tw Cen MT" panose="020B0602020104020603" pitchFamily="34" charset="0"/>
                <a:hlinkClick r:id="rId2" action="ppaction://hlinksldjump" tooltip="When handling large amounts of cash, the counting procedure can be done by a machine. There are some types for coins, while others count bills. "/>
              </a:rPr>
              <a:t>counting machine </a:t>
            </a:r>
            <a:r>
              <a:rPr lang="en-CA" sz="2400" b="0" i="0" dirty="0">
                <a:solidFill>
                  <a:srgbClr val="000000"/>
                </a:solidFill>
                <a:effectLst/>
                <a:latin typeface="Tw Cen MT" panose="020B0602020104020603" pitchFamily="34" charset="0"/>
              </a:rPr>
              <a:t>to minimize errors. </a:t>
            </a:r>
          </a:p>
        </p:txBody>
      </p:sp>
      <p:pic>
        <p:nvPicPr>
          <p:cNvPr id="8" name="Picture 7">
            <a:extLst>
              <a:ext uri="{FF2B5EF4-FFF2-40B4-BE49-F238E27FC236}">
                <a16:creationId xmlns:a16="http://schemas.microsoft.com/office/drawing/2014/main" id="{FFC9CFF8-3975-4F74-B3ED-49ECDEEB63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63009">
            <a:off x="7881095" y="1716976"/>
            <a:ext cx="2580742" cy="2580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374BFF60-C93F-4EDD-9D2E-EF3ACF29B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38" y="3683796"/>
            <a:ext cx="3708323" cy="26143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6483564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Autofit/>
          </a:bodyPr>
          <a:lstStyle/>
          <a:p>
            <a:pPr algn="ctr"/>
            <a:r>
              <a:rPr lang="en-CA" sz="6000" b="1" i="0" dirty="0">
                <a:solidFill>
                  <a:srgbClr val="000000"/>
                </a:solidFill>
                <a:effectLst/>
                <a:latin typeface="Arial" panose="020B0604020202020204" pitchFamily="34" charset="0"/>
                <a:cs typeface="Arial" panose="020B0604020202020204" pitchFamily="34" charset="0"/>
              </a:rPr>
              <a:t>How to Balance a Cash Register</a:t>
            </a:r>
            <a:endParaRPr lang="en-US" sz="6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39A8973-78BA-4D5B-9269-D5055DD3B8A7}"/>
              </a:ext>
            </a:extLst>
          </p:cNvPr>
          <p:cNvSpPr txBox="1"/>
          <p:nvPr/>
        </p:nvSpPr>
        <p:spPr>
          <a:xfrm>
            <a:off x="193611" y="2142750"/>
            <a:ext cx="10144707" cy="1200329"/>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hlinkClick r:id="rId2" action="ppaction://hlinksldjump"/>
              </a:rPr>
              <a:t>This video is a bit behind the times, as it still talks about the old-fashioned credit card receipts. </a:t>
            </a:r>
            <a:r>
              <a:rPr lang="en-CA" sz="2400" b="0" i="0" dirty="0">
                <a:solidFill>
                  <a:srgbClr val="000000"/>
                </a:solidFill>
                <a:effectLst/>
                <a:latin typeface="Tw Cen MT" panose="020B0602020104020603" pitchFamily="34" charset="0"/>
              </a:rPr>
              <a:t>However, the procedure for counting out your cash drawer and balancing it with your cash register receipts is very important. </a:t>
            </a:r>
            <a:endParaRPr lang="en-US" sz="2400" dirty="0"/>
          </a:p>
        </p:txBody>
      </p:sp>
      <p:sp>
        <p:nvSpPr>
          <p:cNvPr id="6" name="TextBox 5">
            <a:extLst>
              <a:ext uri="{FF2B5EF4-FFF2-40B4-BE49-F238E27FC236}">
                <a16:creationId xmlns:a16="http://schemas.microsoft.com/office/drawing/2014/main" id="{B7D4D816-87AF-432E-9C95-466DF6F24250}"/>
              </a:ext>
            </a:extLst>
          </p:cNvPr>
          <p:cNvSpPr txBox="1"/>
          <p:nvPr/>
        </p:nvSpPr>
        <p:spPr>
          <a:xfrm>
            <a:off x="193611" y="3929848"/>
            <a:ext cx="6097554" cy="1938992"/>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rPr>
              <a:t>As well, it doesn’t discuss cash paid out (CPOs), money you’ve taken from your cash register to pay casual labour, local purchases, etc. But the final bit of advice – depositing the cash into the safe – is crucial. </a:t>
            </a:r>
            <a:endParaRPr lang="en-US" sz="2400" dirty="0"/>
          </a:p>
        </p:txBody>
      </p:sp>
      <p:pic>
        <p:nvPicPr>
          <p:cNvPr id="8" name="Picture 7">
            <a:extLst>
              <a:ext uri="{FF2B5EF4-FFF2-40B4-BE49-F238E27FC236}">
                <a16:creationId xmlns:a16="http://schemas.microsoft.com/office/drawing/2014/main" id="{B21C39E4-6AEA-4028-B650-99CE01E1E9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9216" y="3429000"/>
            <a:ext cx="4229878" cy="3172409"/>
          </a:xfrm>
          <a:prstGeom prst="roundRect">
            <a:avLst>
              <a:gd name="adj" fmla="val 16667"/>
            </a:avLst>
          </a:prstGeom>
          <a:ln>
            <a:solidFill>
              <a:schemeClr val="tx1"/>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936458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Autofit/>
          </a:bodyPr>
          <a:lstStyle/>
          <a:p>
            <a:pPr algn="ctr"/>
            <a:r>
              <a:rPr lang="en-CA" sz="6000" b="1" dirty="0">
                <a:latin typeface="Arial" panose="020B0604020202020204" pitchFamily="34" charset="0"/>
                <a:cs typeface="Arial" panose="020B0604020202020204" pitchFamily="34" charset="0"/>
              </a:rPr>
              <a:t>Tutorial on Balancing a Cash Register</a:t>
            </a:r>
            <a:endParaRPr lang="en-US" sz="6000" b="1" dirty="0">
              <a:latin typeface="Arial" panose="020B0604020202020204" pitchFamily="34" charset="0"/>
              <a:cs typeface="Arial" panose="020B0604020202020204" pitchFamily="34" charset="0"/>
            </a:endParaRPr>
          </a:p>
        </p:txBody>
      </p:sp>
      <p:pic>
        <p:nvPicPr>
          <p:cNvPr id="3" name="videoplayback">
            <a:hlinkClick r:id="" action="ppaction://media"/>
            <a:extLst>
              <a:ext uri="{FF2B5EF4-FFF2-40B4-BE49-F238E27FC236}">
                <a16:creationId xmlns:a16="http://schemas.microsoft.com/office/drawing/2014/main" id="{E7E75FCD-3ACF-4F23-B2B9-5F6FDEFF2F07}"/>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870161" y="157826"/>
            <a:ext cx="1160107" cy="870080"/>
          </a:xfrm>
          <a:prstGeom prst="rect">
            <a:avLst/>
          </a:prstGeom>
        </p:spPr>
      </p:pic>
      <p:sp>
        <p:nvSpPr>
          <p:cNvPr id="4" name="Oval 3">
            <a:extLst>
              <a:ext uri="{FF2B5EF4-FFF2-40B4-BE49-F238E27FC236}">
                <a16:creationId xmlns:a16="http://schemas.microsoft.com/office/drawing/2014/main" id="{A7099A48-BDEA-49C6-A917-5F637FA23D3F}"/>
              </a:ext>
            </a:extLst>
          </p:cNvPr>
          <p:cNvSpPr/>
          <p:nvPr/>
        </p:nvSpPr>
        <p:spPr>
          <a:xfrm>
            <a:off x="166395" y="1828800"/>
            <a:ext cx="2800739" cy="179147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400"/>
              <a:t>Make sure to follow drop safe procedures</a:t>
            </a:r>
            <a:endParaRPr lang="en-US" sz="2400" dirty="0"/>
          </a:p>
        </p:txBody>
      </p:sp>
      <p:sp>
        <p:nvSpPr>
          <p:cNvPr id="6" name="TextBox 5">
            <a:extLst>
              <a:ext uri="{FF2B5EF4-FFF2-40B4-BE49-F238E27FC236}">
                <a16:creationId xmlns:a16="http://schemas.microsoft.com/office/drawing/2014/main" id="{917ADAB9-CE85-413D-B15B-7AB83B1982BD}"/>
              </a:ext>
            </a:extLst>
          </p:cNvPr>
          <p:cNvSpPr txBox="1"/>
          <p:nvPr/>
        </p:nvSpPr>
        <p:spPr>
          <a:xfrm>
            <a:off x="3065104" y="1977274"/>
            <a:ext cx="9126896" cy="4402937"/>
          </a:xfrm>
          <a:prstGeom prst="rect">
            <a:avLst/>
          </a:prstGeom>
          <a:noFill/>
        </p:spPr>
        <p:txBody>
          <a:bodyPr wrap="square">
            <a:spAutoFit/>
          </a:bodyPr>
          <a:lstStyle/>
          <a:p>
            <a:pPr marL="285750" indent="-285750">
              <a:lnSpc>
                <a:spcPct val="115000"/>
              </a:lnSpc>
              <a:spcAft>
                <a:spcPts val="1000"/>
              </a:spcAft>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Add up your check totals. Do they match the number in your computer system?</a:t>
            </a:r>
          </a:p>
          <a:p>
            <a:pPr marL="285750" indent="-285750">
              <a:lnSpc>
                <a:spcPct val="115000"/>
              </a:lnSpc>
              <a:spcAft>
                <a:spcPts val="1000"/>
              </a:spcAft>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Add up the number of credit card slips. Does it match the total on the computer?</a:t>
            </a:r>
          </a:p>
          <a:p>
            <a:pPr marL="285750" indent="-285750">
              <a:lnSpc>
                <a:spcPct val="115000"/>
              </a:lnSpc>
              <a:spcAft>
                <a:spcPts val="1000"/>
              </a:spcAft>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hlinkClick r:id="rId6" action="ppaction://hlinksldjump" tooltip="Voids are when a transaction entered into the cash register is cancelled. These are monitored because it is also a way that a dishonest cashier can take money from a customer, put it in their own pocket, and the transaction will not be recorded on the cash"/>
              </a:rPr>
              <a:t>Voids</a:t>
            </a:r>
            <a:r>
              <a:rPr lang="en-CA" sz="2400" dirty="0">
                <a:effectLst/>
                <a:latin typeface="Calibri" panose="020F0502020204030204" pitchFamily="34" charset="0"/>
                <a:ea typeface="Calibri" panose="020F0502020204030204" pitchFamily="34" charset="0"/>
                <a:cs typeface="Times New Roman" panose="02020603050405020304" pitchFamily="18" charset="0"/>
              </a:rPr>
              <a:t>-Do they match the computer total? </a:t>
            </a:r>
            <a:endParaRPr lang="en-CA"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Cash – leave your starting balance in the drawer. Do your excess totals match what is on the computer screen?</a:t>
            </a:r>
          </a:p>
          <a:p>
            <a:pPr marL="285750" indent="-285750">
              <a:lnSpc>
                <a:spcPct val="115000"/>
              </a:lnSpc>
              <a:spcAft>
                <a:spcPts val="1000"/>
              </a:spcAft>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Add up all refunds. Do the totals match those on the computer?</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r>
              <a:rPr lang="en-CA" sz="2400" dirty="0">
                <a:effectLst/>
                <a:latin typeface="Calibri" panose="020F0502020204030204" pitchFamily="34" charset="0"/>
                <a:ea typeface="Calibri" panose="020F0502020204030204" pitchFamily="34" charset="0"/>
                <a:cs typeface="Times New Roman" panose="02020603050405020304" pitchFamily="18" charset="0"/>
              </a:rPr>
              <a:t>Fill out bank deposit slip for cash and checks. </a:t>
            </a:r>
          </a:p>
        </p:txBody>
      </p:sp>
      <p:sp>
        <p:nvSpPr>
          <p:cNvPr id="8" name="TextBox 7">
            <a:extLst>
              <a:ext uri="{FF2B5EF4-FFF2-40B4-BE49-F238E27FC236}">
                <a16:creationId xmlns:a16="http://schemas.microsoft.com/office/drawing/2014/main" id="{F43FC519-4491-45DC-A893-A7B0693CBDBF}"/>
              </a:ext>
            </a:extLst>
          </p:cNvPr>
          <p:cNvSpPr txBox="1"/>
          <p:nvPr/>
        </p:nvSpPr>
        <p:spPr>
          <a:xfrm>
            <a:off x="166395" y="3906864"/>
            <a:ext cx="2967134" cy="954107"/>
          </a:xfrm>
          <a:prstGeom prst="rect">
            <a:avLst/>
          </a:prstGeom>
          <a:noFill/>
        </p:spPr>
        <p:txBody>
          <a:bodyPr wrap="square">
            <a:spAutoFit/>
          </a:bodyPr>
          <a:lstStyle/>
          <a:p>
            <a:pPr algn="ctr"/>
            <a:r>
              <a:rPr lang="en-CA" sz="2800" u="sng"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To close out your register: </a:t>
            </a:r>
            <a:endParaRPr lang="en-US" sz="2800" u="sng" dirty="0">
              <a:solidFill>
                <a:schemeClr val="accent1">
                  <a:lumMod val="50000"/>
                </a:schemeClr>
              </a:solidFill>
            </a:endParaRPr>
          </a:p>
        </p:txBody>
      </p:sp>
      <p:sp>
        <p:nvSpPr>
          <p:cNvPr id="9" name="TextBox 8">
            <a:extLst>
              <a:ext uri="{FF2B5EF4-FFF2-40B4-BE49-F238E27FC236}">
                <a16:creationId xmlns:a16="http://schemas.microsoft.com/office/drawing/2014/main" id="{0F0284C3-1724-4731-A98C-58CDDC990535}"/>
              </a:ext>
            </a:extLst>
          </p:cNvPr>
          <p:cNvSpPr txBox="1"/>
          <p:nvPr/>
        </p:nvSpPr>
        <p:spPr>
          <a:xfrm rot="21276869">
            <a:off x="69589" y="5143957"/>
            <a:ext cx="3160746" cy="1384995"/>
          </a:xfrm>
          <a:prstGeom prst="rect">
            <a:avLst/>
          </a:prstGeom>
          <a:noFill/>
        </p:spPr>
        <p:txBody>
          <a:bodyPr wrap="square">
            <a:spAutoFit/>
          </a:bodyPr>
          <a:lstStyle/>
          <a:p>
            <a:pPr algn="ctr"/>
            <a:r>
              <a:rPr lang="en-CA"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Remember: Always lock up your cash in a safe!</a:t>
            </a:r>
            <a:endParaRPr lang="en-US" sz="2800" b="1" dirty="0">
              <a:solidFill>
                <a:srgbClr val="FF0000"/>
              </a:solidFill>
            </a:endParaRPr>
          </a:p>
        </p:txBody>
      </p:sp>
    </p:spTree>
    <p:extLst>
      <p:ext uri="{BB962C8B-B14F-4D97-AF65-F5344CB8AC3E}">
        <p14:creationId xmlns:p14="http://schemas.microsoft.com/office/powerpoint/2010/main" val="23046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2150</TotalTime>
  <Words>629</Words>
  <Application>Microsoft Office PowerPoint</Application>
  <PresentationFormat>Widescreen</PresentationFormat>
  <Paragraphs>87</Paragraphs>
  <Slides>27</Slides>
  <Notes>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Cooper Black</vt:lpstr>
      <vt:lpstr>Segoe UI</vt:lpstr>
      <vt:lpstr>Times New Roman</vt:lpstr>
      <vt:lpstr>Tw Cen MT</vt:lpstr>
      <vt:lpstr>WordVisi_MSFontService</vt:lpstr>
      <vt:lpstr>Office Theme</vt:lpstr>
      <vt:lpstr>Entrepreneur Local Learning Centers</vt:lpstr>
      <vt:lpstr>SEMINAR 12: HOW TO HANDLE   LOONIES &amp; TOONIES </vt:lpstr>
      <vt:lpstr>Deposit Money At Coop Store Or Northern Store</vt:lpstr>
      <vt:lpstr>WE Cards</vt:lpstr>
      <vt:lpstr>Bank Account </vt:lpstr>
      <vt:lpstr>Protect Cash</vt:lpstr>
      <vt:lpstr>Use Technology </vt:lpstr>
      <vt:lpstr>How to Balance a Cash Register</vt:lpstr>
      <vt:lpstr>Tutorial on Balancing a Cash Register</vt:lpstr>
      <vt:lpstr>SELF EVALUATION</vt:lpstr>
      <vt:lpstr>Coin Counting and Sorting Machine</vt:lpstr>
      <vt:lpstr>Coin Counting Machine in Action</vt:lpstr>
      <vt:lpstr>How To Use A Professional Bill Counter</vt:lpstr>
      <vt:lpstr>Using a Bill Counter</vt:lpstr>
      <vt:lpstr>TRUE OR FALSE</vt:lpstr>
      <vt:lpstr>TRUE OR FALSE</vt:lpstr>
      <vt:lpstr>GLOSSARY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Keilan Baker</dc:creator>
  <cp:lastModifiedBy>Dave McMullen</cp:lastModifiedBy>
  <cp:revision>21</cp:revision>
  <dcterms:created xsi:type="dcterms:W3CDTF">2020-06-24T07:09:19Z</dcterms:created>
  <dcterms:modified xsi:type="dcterms:W3CDTF">2021-05-05T18:12:26Z</dcterms:modified>
</cp:coreProperties>
</file>