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352" r:id="rId2"/>
    <p:sldId id="256" r:id="rId3"/>
    <p:sldId id="323" r:id="rId4"/>
    <p:sldId id="321" r:id="rId5"/>
    <p:sldId id="322" r:id="rId6"/>
    <p:sldId id="324" r:id="rId7"/>
    <p:sldId id="325" r:id="rId8"/>
    <p:sldId id="354" r:id="rId9"/>
    <p:sldId id="326" r:id="rId10"/>
    <p:sldId id="328" r:id="rId11"/>
    <p:sldId id="327" r:id="rId12"/>
    <p:sldId id="329" r:id="rId13"/>
    <p:sldId id="330" r:id="rId14"/>
    <p:sldId id="331" r:id="rId15"/>
    <p:sldId id="332" r:id="rId16"/>
    <p:sldId id="333" r:id="rId17"/>
    <p:sldId id="334" r:id="rId18"/>
    <p:sldId id="339" r:id="rId19"/>
    <p:sldId id="340" r:id="rId20"/>
    <p:sldId id="341" r:id="rId21"/>
    <p:sldId id="299" r:id="rId22"/>
    <p:sldId id="349" r:id="rId23"/>
    <p:sldId id="346" r:id="rId24"/>
    <p:sldId id="319" r:id="rId25"/>
    <p:sldId id="291" r:id="rId26"/>
    <p:sldId id="292" r:id="rId27"/>
    <p:sldId id="293" r:id="rId28"/>
    <p:sldId id="294" r:id="rId29"/>
    <p:sldId id="335" r:id="rId30"/>
    <p:sldId id="336" r:id="rId31"/>
    <p:sldId id="337" r:id="rId32"/>
    <p:sldId id="338" r:id="rId33"/>
    <p:sldId id="342" r:id="rId34"/>
    <p:sldId id="343" r:id="rId35"/>
    <p:sldId id="344" r:id="rId36"/>
    <p:sldId id="345" r:id="rId37"/>
    <p:sldId id="347" r:id="rId38"/>
    <p:sldId id="348" r:id="rId39"/>
    <p:sldId id="350" r:id="rId40"/>
    <p:sldId id="351"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339" autoAdjust="0"/>
    <p:restoredTop sz="94660"/>
  </p:normalViewPr>
  <p:slideViewPr>
    <p:cSldViewPr snapToGrid="0">
      <p:cViewPr varScale="1">
        <p:scale>
          <a:sx n="109" d="100"/>
          <a:sy n="109" d="100"/>
        </p:scale>
        <p:origin x="48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1CE264-A5B7-4F65-AC22-2C41FD26CC3E}" type="doc">
      <dgm:prSet loTypeId="urn:microsoft.com/office/officeart/2011/layout/TabList" loCatId="list" qsTypeId="urn:microsoft.com/office/officeart/2005/8/quickstyle/simple1" qsCatId="simple" csTypeId="urn:microsoft.com/office/officeart/2005/8/colors/colorful4" csCatId="colorful" phldr="1"/>
      <dgm:spPr/>
      <dgm:t>
        <a:bodyPr/>
        <a:lstStyle/>
        <a:p>
          <a:endParaRPr lang="en-US"/>
        </a:p>
      </dgm:t>
    </dgm:pt>
    <dgm:pt modelId="{26E12679-5C00-4398-942C-9B2A0E842A80}">
      <dgm:prSet phldrT="[Text]"/>
      <dgm:spPr/>
      <dgm:t>
        <a:bodyPr/>
        <a:lstStyle/>
        <a:p>
          <a:r>
            <a:rPr lang="en-CA" dirty="0"/>
            <a:t>1.</a:t>
          </a:r>
          <a:endParaRPr lang="en-US" dirty="0"/>
        </a:p>
      </dgm:t>
    </dgm:pt>
    <dgm:pt modelId="{1630E9E5-8CF6-40A8-B2D6-7DCBE0365CB5}" type="parTrans" cxnId="{9374166A-B591-4AB7-8858-D778115FC062}">
      <dgm:prSet/>
      <dgm:spPr/>
      <dgm:t>
        <a:bodyPr/>
        <a:lstStyle/>
        <a:p>
          <a:endParaRPr lang="en-US"/>
        </a:p>
      </dgm:t>
    </dgm:pt>
    <dgm:pt modelId="{E82D0A7E-9119-4727-B542-A10B3C7EDFA5}" type="sibTrans" cxnId="{9374166A-B591-4AB7-8858-D778115FC062}">
      <dgm:prSet/>
      <dgm:spPr/>
      <dgm:t>
        <a:bodyPr/>
        <a:lstStyle/>
        <a:p>
          <a:endParaRPr lang="en-US"/>
        </a:p>
      </dgm:t>
    </dgm:pt>
    <dgm:pt modelId="{925478FA-86CB-4C92-8082-CFEBA6A03E26}">
      <dgm:prSet phldrT="[Text]" custT="1"/>
      <dgm:spPr/>
      <dgm:t>
        <a:bodyPr/>
        <a:lstStyle/>
        <a:p>
          <a:r>
            <a:rPr lang="en-CA" sz="2400" b="1" dirty="0"/>
            <a:t>Better Credit Can Save You Money</a:t>
          </a:r>
          <a:endParaRPr lang="en-US" sz="2400" b="1" dirty="0"/>
        </a:p>
      </dgm:t>
    </dgm:pt>
    <dgm:pt modelId="{364E4B1B-D868-4036-A274-CBF5B82B033B}" type="parTrans" cxnId="{C04E9B13-A452-44A7-B06C-6CAD8E51893C}">
      <dgm:prSet/>
      <dgm:spPr/>
      <dgm:t>
        <a:bodyPr/>
        <a:lstStyle/>
        <a:p>
          <a:endParaRPr lang="en-US"/>
        </a:p>
      </dgm:t>
    </dgm:pt>
    <dgm:pt modelId="{3EC71717-8106-4171-8227-1070A8FB7AAD}" type="sibTrans" cxnId="{C04E9B13-A452-44A7-B06C-6CAD8E51893C}">
      <dgm:prSet/>
      <dgm:spPr/>
      <dgm:t>
        <a:bodyPr/>
        <a:lstStyle/>
        <a:p>
          <a:endParaRPr lang="en-US"/>
        </a:p>
      </dgm:t>
    </dgm:pt>
    <dgm:pt modelId="{C59D633C-D714-4E6A-9D2A-2D7C3B793881}">
      <dgm:prSet phldrT="[Text]" custT="1"/>
      <dgm:spPr/>
      <dgm:t>
        <a:bodyPr/>
        <a:lstStyle/>
        <a:p>
          <a:r>
            <a:rPr lang="en-CA" sz="2000" dirty="0"/>
            <a:t>Lenders offer better interest rates to businesses with good credit. </a:t>
          </a:r>
          <a:endParaRPr lang="en-US" sz="2000" dirty="0"/>
        </a:p>
      </dgm:t>
    </dgm:pt>
    <dgm:pt modelId="{6491EBA0-DC76-4C4D-9D0D-E51F3BF795BC}" type="parTrans" cxnId="{1F36BB3E-D3A3-4630-AA32-602D55E80198}">
      <dgm:prSet/>
      <dgm:spPr/>
      <dgm:t>
        <a:bodyPr/>
        <a:lstStyle/>
        <a:p>
          <a:endParaRPr lang="en-US"/>
        </a:p>
      </dgm:t>
    </dgm:pt>
    <dgm:pt modelId="{B5509389-3745-4FE3-8C71-825E8D523147}" type="sibTrans" cxnId="{1F36BB3E-D3A3-4630-AA32-602D55E80198}">
      <dgm:prSet/>
      <dgm:spPr/>
      <dgm:t>
        <a:bodyPr/>
        <a:lstStyle/>
        <a:p>
          <a:endParaRPr lang="en-US"/>
        </a:p>
      </dgm:t>
    </dgm:pt>
    <dgm:pt modelId="{DCE8CE8F-F802-4745-9DA5-712ED1C60861}">
      <dgm:prSet phldrT="[Text]"/>
      <dgm:spPr/>
      <dgm:t>
        <a:bodyPr/>
        <a:lstStyle/>
        <a:p>
          <a:r>
            <a:rPr lang="en-CA" dirty="0"/>
            <a:t>2.</a:t>
          </a:r>
          <a:endParaRPr lang="en-US" dirty="0"/>
        </a:p>
      </dgm:t>
    </dgm:pt>
    <dgm:pt modelId="{48422F7C-030D-4705-8ADE-BAD3945B8BFF}" type="parTrans" cxnId="{DDCF85FB-6EFA-4967-A4FD-4074540B0D95}">
      <dgm:prSet/>
      <dgm:spPr/>
      <dgm:t>
        <a:bodyPr/>
        <a:lstStyle/>
        <a:p>
          <a:endParaRPr lang="en-US"/>
        </a:p>
      </dgm:t>
    </dgm:pt>
    <dgm:pt modelId="{49546DB6-DD1E-4D36-ACED-64E04CA258DC}" type="sibTrans" cxnId="{DDCF85FB-6EFA-4967-A4FD-4074540B0D95}">
      <dgm:prSet/>
      <dgm:spPr/>
      <dgm:t>
        <a:bodyPr/>
        <a:lstStyle/>
        <a:p>
          <a:endParaRPr lang="en-US"/>
        </a:p>
      </dgm:t>
    </dgm:pt>
    <dgm:pt modelId="{10F0B612-A645-42B0-A05C-643DC0FBCE39}">
      <dgm:prSet phldrT="[Text]" custT="1"/>
      <dgm:spPr/>
      <dgm:t>
        <a:bodyPr/>
        <a:lstStyle/>
        <a:p>
          <a:r>
            <a:rPr lang="en-CA" sz="2400" b="1" dirty="0"/>
            <a:t>Helps you obtain Business Credit without the Need for a Personal Guarantee</a:t>
          </a:r>
          <a:endParaRPr lang="en-US" sz="2400" b="1" dirty="0"/>
        </a:p>
      </dgm:t>
    </dgm:pt>
    <dgm:pt modelId="{B1A373FC-8A2E-402D-AC31-A68ACF24DF6D}" type="parTrans" cxnId="{77B656C2-8AF1-40AF-BEBF-025D908B0206}">
      <dgm:prSet/>
      <dgm:spPr/>
      <dgm:t>
        <a:bodyPr/>
        <a:lstStyle/>
        <a:p>
          <a:endParaRPr lang="en-US"/>
        </a:p>
      </dgm:t>
    </dgm:pt>
    <dgm:pt modelId="{6E42F844-B674-46AC-A3B9-20EC0F4662FD}" type="sibTrans" cxnId="{77B656C2-8AF1-40AF-BEBF-025D908B0206}">
      <dgm:prSet/>
      <dgm:spPr/>
      <dgm:t>
        <a:bodyPr/>
        <a:lstStyle/>
        <a:p>
          <a:endParaRPr lang="en-US"/>
        </a:p>
      </dgm:t>
    </dgm:pt>
    <dgm:pt modelId="{CA05072E-2F28-4F33-BFFB-1D665DEB5859}">
      <dgm:prSet phldrT="[Text]" custT="1"/>
      <dgm:spPr/>
      <dgm:t>
        <a:bodyPr/>
        <a:lstStyle/>
        <a:p>
          <a:r>
            <a:rPr lang="en-CA" sz="2400" dirty="0"/>
            <a:t>This reduces your personal liability and reduces your personal assets. </a:t>
          </a:r>
          <a:endParaRPr lang="en-US" sz="2400" dirty="0"/>
        </a:p>
      </dgm:t>
    </dgm:pt>
    <dgm:pt modelId="{8854194F-54D3-4163-AB64-5CA337D0DA1B}" type="parTrans" cxnId="{A95C5230-6EF5-4983-9634-E7E875121C2E}">
      <dgm:prSet/>
      <dgm:spPr/>
      <dgm:t>
        <a:bodyPr/>
        <a:lstStyle/>
        <a:p>
          <a:endParaRPr lang="en-US"/>
        </a:p>
      </dgm:t>
    </dgm:pt>
    <dgm:pt modelId="{3FE62D66-8FAE-4EE0-B098-3D4024C36B55}" type="sibTrans" cxnId="{A95C5230-6EF5-4983-9634-E7E875121C2E}">
      <dgm:prSet/>
      <dgm:spPr/>
      <dgm:t>
        <a:bodyPr/>
        <a:lstStyle/>
        <a:p>
          <a:endParaRPr lang="en-US"/>
        </a:p>
      </dgm:t>
    </dgm:pt>
    <dgm:pt modelId="{D75C5D6B-80F9-4B54-8829-E85B960E3D0C}">
      <dgm:prSet phldrT="[Text]"/>
      <dgm:spPr/>
      <dgm:t>
        <a:bodyPr/>
        <a:lstStyle/>
        <a:p>
          <a:r>
            <a:rPr lang="en-CA" dirty="0"/>
            <a:t>3. </a:t>
          </a:r>
          <a:endParaRPr lang="en-US" dirty="0"/>
        </a:p>
      </dgm:t>
    </dgm:pt>
    <dgm:pt modelId="{6DB9AB9E-76FE-447A-A39C-DB09AE4D53FE}" type="parTrans" cxnId="{7CA07B0D-B703-426E-BF2D-1DC7F74251F7}">
      <dgm:prSet/>
      <dgm:spPr/>
      <dgm:t>
        <a:bodyPr/>
        <a:lstStyle/>
        <a:p>
          <a:endParaRPr lang="en-US"/>
        </a:p>
      </dgm:t>
    </dgm:pt>
    <dgm:pt modelId="{6FB75727-9ACF-4F8F-87B8-44954F8B6DF7}" type="sibTrans" cxnId="{7CA07B0D-B703-426E-BF2D-1DC7F74251F7}">
      <dgm:prSet/>
      <dgm:spPr/>
      <dgm:t>
        <a:bodyPr/>
        <a:lstStyle/>
        <a:p>
          <a:endParaRPr lang="en-US"/>
        </a:p>
      </dgm:t>
    </dgm:pt>
    <dgm:pt modelId="{119C3D6F-7772-429F-9A6C-8698F8F6C4E7}">
      <dgm:prSet phldrT="[Text]" custT="1"/>
      <dgm:spPr/>
      <dgm:t>
        <a:bodyPr/>
        <a:lstStyle/>
        <a:p>
          <a:r>
            <a:rPr lang="en-CA" sz="2200" b="1" dirty="0"/>
            <a:t>A Strong Credit Profile Helps You Stay Ahead Of Your Competition </a:t>
          </a:r>
          <a:endParaRPr lang="en-US" sz="2200" b="1" dirty="0"/>
        </a:p>
      </dgm:t>
    </dgm:pt>
    <dgm:pt modelId="{5E4BBCA7-6E95-4A8C-8114-A8457272AB86}" type="parTrans" cxnId="{1F8C1EF1-9162-4802-944F-060AC5D0E5B2}">
      <dgm:prSet/>
      <dgm:spPr/>
      <dgm:t>
        <a:bodyPr/>
        <a:lstStyle/>
        <a:p>
          <a:endParaRPr lang="en-US"/>
        </a:p>
      </dgm:t>
    </dgm:pt>
    <dgm:pt modelId="{4FA143F0-CD4C-4272-A442-C3D7F7535329}" type="sibTrans" cxnId="{1F8C1EF1-9162-4802-944F-060AC5D0E5B2}">
      <dgm:prSet/>
      <dgm:spPr/>
      <dgm:t>
        <a:bodyPr/>
        <a:lstStyle/>
        <a:p>
          <a:endParaRPr lang="en-US"/>
        </a:p>
      </dgm:t>
    </dgm:pt>
    <dgm:pt modelId="{5C5A7685-C540-4C4E-BF4C-174B352414EC}">
      <dgm:prSet phldrT="[Text]" custT="1"/>
      <dgm:spPr/>
      <dgm:t>
        <a:bodyPr/>
        <a:lstStyle/>
        <a:p>
          <a:r>
            <a:rPr lang="en-CA" sz="2400" dirty="0"/>
            <a:t>As you’re in a better position to pass on your interest savings to your customers, or keep a larger profit margin for yourself, you can make business growth decisions with confidence. </a:t>
          </a:r>
          <a:endParaRPr lang="en-US" sz="2400" dirty="0"/>
        </a:p>
      </dgm:t>
    </dgm:pt>
    <dgm:pt modelId="{56A4B536-93EE-4B4F-81AF-96EE6C697BBA}" type="parTrans" cxnId="{0EDA42C7-D500-4F90-A769-17613325164F}">
      <dgm:prSet/>
      <dgm:spPr/>
      <dgm:t>
        <a:bodyPr/>
        <a:lstStyle/>
        <a:p>
          <a:endParaRPr lang="en-US"/>
        </a:p>
      </dgm:t>
    </dgm:pt>
    <dgm:pt modelId="{093A7F1F-21AE-4BB3-BED6-9373A5CCECF6}" type="sibTrans" cxnId="{0EDA42C7-D500-4F90-A769-17613325164F}">
      <dgm:prSet/>
      <dgm:spPr/>
      <dgm:t>
        <a:bodyPr/>
        <a:lstStyle/>
        <a:p>
          <a:endParaRPr lang="en-US"/>
        </a:p>
      </dgm:t>
    </dgm:pt>
    <dgm:pt modelId="{B57121E6-4D50-4BB7-9BBF-EA352BFFFC29}" type="pres">
      <dgm:prSet presAssocID="{A51CE264-A5B7-4F65-AC22-2C41FD26CC3E}" presName="Name0" presStyleCnt="0">
        <dgm:presLayoutVars>
          <dgm:chMax/>
          <dgm:chPref val="3"/>
          <dgm:dir/>
          <dgm:animOne val="branch"/>
          <dgm:animLvl val="lvl"/>
        </dgm:presLayoutVars>
      </dgm:prSet>
      <dgm:spPr/>
      <dgm:t>
        <a:bodyPr/>
        <a:lstStyle/>
        <a:p>
          <a:endParaRPr lang="en-US"/>
        </a:p>
      </dgm:t>
    </dgm:pt>
    <dgm:pt modelId="{57085F65-ABD5-4663-8C61-69C950A1848A}" type="pres">
      <dgm:prSet presAssocID="{26E12679-5C00-4398-942C-9B2A0E842A80}" presName="composite" presStyleCnt="0"/>
      <dgm:spPr/>
    </dgm:pt>
    <dgm:pt modelId="{33602BEE-027E-45D2-ADE1-5FE06B9E166A}" type="pres">
      <dgm:prSet presAssocID="{26E12679-5C00-4398-942C-9B2A0E842A80}" presName="FirstChild" presStyleLbl="revTx" presStyleIdx="0" presStyleCnt="6">
        <dgm:presLayoutVars>
          <dgm:chMax val="0"/>
          <dgm:chPref val="0"/>
          <dgm:bulletEnabled val="1"/>
        </dgm:presLayoutVars>
      </dgm:prSet>
      <dgm:spPr/>
      <dgm:t>
        <a:bodyPr/>
        <a:lstStyle/>
        <a:p>
          <a:endParaRPr lang="en-US"/>
        </a:p>
      </dgm:t>
    </dgm:pt>
    <dgm:pt modelId="{267045EF-6EEA-44C7-8E91-0DBBACA98B36}" type="pres">
      <dgm:prSet presAssocID="{26E12679-5C00-4398-942C-9B2A0E842A80}" presName="Parent" presStyleLbl="alignNode1" presStyleIdx="0" presStyleCnt="3">
        <dgm:presLayoutVars>
          <dgm:chMax val="3"/>
          <dgm:chPref val="3"/>
          <dgm:bulletEnabled val="1"/>
        </dgm:presLayoutVars>
      </dgm:prSet>
      <dgm:spPr/>
      <dgm:t>
        <a:bodyPr/>
        <a:lstStyle/>
        <a:p>
          <a:endParaRPr lang="en-US"/>
        </a:p>
      </dgm:t>
    </dgm:pt>
    <dgm:pt modelId="{D6488B3C-AB02-412D-A82D-9F3AF8D15144}" type="pres">
      <dgm:prSet presAssocID="{26E12679-5C00-4398-942C-9B2A0E842A80}" presName="Accent" presStyleLbl="parChTrans1D1" presStyleIdx="0" presStyleCnt="3"/>
      <dgm:spPr/>
    </dgm:pt>
    <dgm:pt modelId="{C3D3B328-5F5F-4A9E-96E0-EDE2A1610564}" type="pres">
      <dgm:prSet presAssocID="{26E12679-5C00-4398-942C-9B2A0E842A80}" presName="Child" presStyleLbl="revTx" presStyleIdx="1" presStyleCnt="6">
        <dgm:presLayoutVars>
          <dgm:chMax val="0"/>
          <dgm:chPref val="0"/>
          <dgm:bulletEnabled val="1"/>
        </dgm:presLayoutVars>
      </dgm:prSet>
      <dgm:spPr/>
      <dgm:t>
        <a:bodyPr/>
        <a:lstStyle/>
        <a:p>
          <a:endParaRPr lang="en-US"/>
        </a:p>
      </dgm:t>
    </dgm:pt>
    <dgm:pt modelId="{BA497962-6687-4A0E-A0FE-E731703C61BF}" type="pres">
      <dgm:prSet presAssocID="{E82D0A7E-9119-4727-B542-A10B3C7EDFA5}" presName="sibTrans" presStyleCnt="0"/>
      <dgm:spPr/>
    </dgm:pt>
    <dgm:pt modelId="{9738B34B-11F0-4370-8081-B3644A6B1F65}" type="pres">
      <dgm:prSet presAssocID="{DCE8CE8F-F802-4745-9DA5-712ED1C60861}" presName="composite" presStyleCnt="0"/>
      <dgm:spPr/>
    </dgm:pt>
    <dgm:pt modelId="{3E2DE118-B95A-43B7-89C8-7415ED1B8086}" type="pres">
      <dgm:prSet presAssocID="{DCE8CE8F-F802-4745-9DA5-712ED1C60861}" presName="FirstChild" presStyleLbl="revTx" presStyleIdx="2" presStyleCnt="6" custScaleY="154461" custLinFactNeighborX="-236" custLinFactNeighborY="-14405">
        <dgm:presLayoutVars>
          <dgm:chMax val="0"/>
          <dgm:chPref val="0"/>
          <dgm:bulletEnabled val="1"/>
        </dgm:presLayoutVars>
      </dgm:prSet>
      <dgm:spPr/>
      <dgm:t>
        <a:bodyPr/>
        <a:lstStyle/>
        <a:p>
          <a:endParaRPr lang="en-US"/>
        </a:p>
      </dgm:t>
    </dgm:pt>
    <dgm:pt modelId="{2D2F7961-352C-4E75-86AB-4FA632830D4F}" type="pres">
      <dgm:prSet presAssocID="{DCE8CE8F-F802-4745-9DA5-712ED1C60861}" presName="Parent" presStyleLbl="alignNode1" presStyleIdx="1" presStyleCnt="3">
        <dgm:presLayoutVars>
          <dgm:chMax val="3"/>
          <dgm:chPref val="3"/>
          <dgm:bulletEnabled val="1"/>
        </dgm:presLayoutVars>
      </dgm:prSet>
      <dgm:spPr/>
      <dgm:t>
        <a:bodyPr/>
        <a:lstStyle/>
        <a:p>
          <a:endParaRPr lang="en-US"/>
        </a:p>
      </dgm:t>
    </dgm:pt>
    <dgm:pt modelId="{6DCE8B57-EE2E-4937-B091-20F5C4000A29}" type="pres">
      <dgm:prSet presAssocID="{DCE8CE8F-F802-4745-9DA5-712ED1C60861}" presName="Accent" presStyleLbl="parChTrans1D1" presStyleIdx="1" presStyleCnt="3"/>
      <dgm:spPr/>
    </dgm:pt>
    <dgm:pt modelId="{AC05146B-C215-4D21-8370-FCE31EA0F7BA}" type="pres">
      <dgm:prSet presAssocID="{DCE8CE8F-F802-4745-9DA5-712ED1C60861}" presName="Child" presStyleLbl="revTx" presStyleIdx="3" presStyleCnt="6">
        <dgm:presLayoutVars>
          <dgm:chMax val="0"/>
          <dgm:chPref val="0"/>
          <dgm:bulletEnabled val="1"/>
        </dgm:presLayoutVars>
      </dgm:prSet>
      <dgm:spPr/>
      <dgm:t>
        <a:bodyPr/>
        <a:lstStyle/>
        <a:p>
          <a:endParaRPr lang="en-US"/>
        </a:p>
      </dgm:t>
    </dgm:pt>
    <dgm:pt modelId="{8B9824FD-3A5F-49DE-8FE8-EA19BD397848}" type="pres">
      <dgm:prSet presAssocID="{49546DB6-DD1E-4D36-ACED-64E04CA258DC}" presName="sibTrans" presStyleCnt="0"/>
      <dgm:spPr/>
    </dgm:pt>
    <dgm:pt modelId="{68334BE7-720A-4859-B8C1-E3BD86A90EB6}" type="pres">
      <dgm:prSet presAssocID="{D75C5D6B-80F9-4B54-8829-E85B960E3D0C}" presName="composite" presStyleCnt="0"/>
      <dgm:spPr/>
    </dgm:pt>
    <dgm:pt modelId="{4C61D786-4C0D-4323-BCB2-C98379FE20B3}" type="pres">
      <dgm:prSet presAssocID="{D75C5D6B-80F9-4B54-8829-E85B960E3D0C}" presName="FirstChild" presStyleLbl="revTx" presStyleIdx="4" presStyleCnt="6">
        <dgm:presLayoutVars>
          <dgm:chMax val="0"/>
          <dgm:chPref val="0"/>
          <dgm:bulletEnabled val="1"/>
        </dgm:presLayoutVars>
      </dgm:prSet>
      <dgm:spPr/>
      <dgm:t>
        <a:bodyPr/>
        <a:lstStyle/>
        <a:p>
          <a:endParaRPr lang="en-US"/>
        </a:p>
      </dgm:t>
    </dgm:pt>
    <dgm:pt modelId="{2A942125-6339-464B-8B48-9975887C8A10}" type="pres">
      <dgm:prSet presAssocID="{D75C5D6B-80F9-4B54-8829-E85B960E3D0C}" presName="Parent" presStyleLbl="alignNode1" presStyleIdx="2" presStyleCnt="3">
        <dgm:presLayoutVars>
          <dgm:chMax val="3"/>
          <dgm:chPref val="3"/>
          <dgm:bulletEnabled val="1"/>
        </dgm:presLayoutVars>
      </dgm:prSet>
      <dgm:spPr/>
      <dgm:t>
        <a:bodyPr/>
        <a:lstStyle/>
        <a:p>
          <a:endParaRPr lang="en-US"/>
        </a:p>
      </dgm:t>
    </dgm:pt>
    <dgm:pt modelId="{49C72832-13A4-4FAD-B273-97FCAF52F028}" type="pres">
      <dgm:prSet presAssocID="{D75C5D6B-80F9-4B54-8829-E85B960E3D0C}" presName="Accent" presStyleLbl="parChTrans1D1" presStyleIdx="2" presStyleCnt="3"/>
      <dgm:spPr/>
    </dgm:pt>
    <dgm:pt modelId="{A3ADFC9C-37E8-4FF5-BA14-D41350FBDBDC}" type="pres">
      <dgm:prSet presAssocID="{D75C5D6B-80F9-4B54-8829-E85B960E3D0C}" presName="Child" presStyleLbl="revTx" presStyleIdx="5" presStyleCnt="6">
        <dgm:presLayoutVars>
          <dgm:chMax val="0"/>
          <dgm:chPref val="0"/>
          <dgm:bulletEnabled val="1"/>
        </dgm:presLayoutVars>
      </dgm:prSet>
      <dgm:spPr/>
      <dgm:t>
        <a:bodyPr/>
        <a:lstStyle/>
        <a:p>
          <a:endParaRPr lang="en-US"/>
        </a:p>
      </dgm:t>
    </dgm:pt>
  </dgm:ptLst>
  <dgm:cxnLst>
    <dgm:cxn modelId="{1F36BB3E-D3A3-4630-AA32-602D55E80198}" srcId="{26E12679-5C00-4398-942C-9B2A0E842A80}" destId="{C59D633C-D714-4E6A-9D2A-2D7C3B793881}" srcOrd="1" destOrd="0" parTransId="{6491EBA0-DC76-4C4D-9D0D-E51F3BF795BC}" sibTransId="{B5509389-3745-4FE3-8C71-825E8D523147}"/>
    <dgm:cxn modelId="{4FCACB66-54D4-4192-ADB5-F1092A6C68C7}" type="presOf" srcId="{DCE8CE8F-F802-4745-9DA5-712ED1C60861}" destId="{2D2F7961-352C-4E75-86AB-4FA632830D4F}" srcOrd="0" destOrd="0" presId="urn:microsoft.com/office/officeart/2011/layout/TabList"/>
    <dgm:cxn modelId="{48D83955-654D-4416-A6AC-A4AD32466915}" type="presOf" srcId="{10F0B612-A645-42B0-A05C-643DC0FBCE39}" destId="{3E2DE118-B95A-43B7-89C8-7415ED1B8086}" srcOrd="0" destOrd="0" presId="urn:microsoft.com/office/officeart/2011/layout/TabList"/>
    <dgm:cxn modelId="{D9804D61-C4D6-48AD-BBB8-4CBD1593ABA9}" type="presOf" srcId="{26E12679-5C00-4398-942C-9B2A0E842A80}" destId="{267045EF-6EEA-44C7-8E91-0DBBACA98B36}" srcOrd="0" destOrd="0" presId="urn:microsoft.com/office/officeart/2011/layout/TabList"/>
    <dgm:cxn modelId="{0EDA42C7-D500-4F90-A769-17613325164F}" srcId="{D75C5D6B-80F9-4B54-8829-E85B960E3D0C}" destId="{5C5A7685-C540-4C4E-BF4C-174B352414EC}" srcOrd="1" destOrd="0" parTransId="{56A4B536-93EE-4B4F-81AF-96EE6C697BBA}" sibTransId="{093A7F1F-21AE-4BB3-BED6-9373A5CCECF6}"/>
    <dgm:cxn modelId="{77B656C2-8AF1-40AF-BEBF-025D908B0206}" srcId="{DCE8CE8F-F802-4745-9DA5-712ED1C60861}" destId="{10F0B612-A645-42B0-A05C-643DC0FBCE39}" srcOrd="0" destOrd="0" parTransId="{B1A373FC-8A2E-402D-AC31-A68ACF24DF6D}" sibTransId="{6E42F844-B674-46AC-A3B9-20EC0F4662FD}"/>
    <dgm:cxn modelId="{3B4E9BB6-FC68-4851-8581-C2DD135518D5}" type="presOf" srcId="{D75C5D6B-80F9-4B54-8829-E85B960E3D0C}" destId="{2A942125-6339-464B-8B48-9975887C8A10}" srcOrd="0" destOrd="0" presId="urn:microsoft.com/office/officeart/2011/layout/TabList"/>
    <dgm:cxn modelId="{7CA07B0D-B703-426E-BF2D-1DC7F74251F7}" srcId="{A51CE264-A5B7-4F65-AC22-2C41FD26CC3E}" destId="{D75C5D6B-80F9-4B54-8829-E85B960E3D0C}" srcOrd="2" destOrd="0" parTransId="{6DB9AB9E-76FE-447A-A39C-DB09AE4D53FE}" sibTransId="{6FB75727-9ACF-4F8F-87B8-44954F8B6DF7}"/>
    <dgm:cxn modelId="{48CD07D9-2302-47A4-9D2E-686F5D30545E}" type="presOf" srcId="{CA05072E-2F28-4F33-BFFB-1D665DEB5859}" destId="{AC05146B-C215-4D21-8370-FCE31EA0F7BA}" srcOrd="0" destOrd="0" presId="urn:microsoft.com/office/officeart/2011/layout/TabList"/>
    <dgm:cxn modelId="{E714B120-EDBB-4B13-BD48-A8CFC6DA30C2}" type="presOf" srcId="{925478FA-86CB-4C92-8082-CFEBA6A03E26}" destId="{33602BEE-027E-45D2-ADE1-5FE06B9E166A}" srcOrd="0" destOrd="0" presId="urn:microsoft.com/office/officeart/2011/layout/TabList"/>
    <dgm:cxn modelId="{28971726-F3EC-4517-A928-6FC06E10B24D}" type="presOf" srcId="{119C3D6F-7772-429F-9A6C-8698F8F6C4E7}" destId="{4C61D786-4C0D-4323-BCB2-C98379FE20B3}" srcOrd="0" destOrd="0" presId="urn:microsoft.com/office/officeart/2011/layout/TabList"/>
    <dgm:cxn modelId="{A95C5230-6EF5-4983-9634-E7E875121C2E}" srcId="{DCE8CE8F-F802-4745-9DA5-712ED1C60861}" destId="{CA05072E-2F28-4F33-BFFB-1D665DEB5859}" srcOrd="1" destOrd="0" parTransId="{8854194F-54D3-4163-AB64-5CA337D0DA1B}" sibTransId="{3FE62D66-8FAE-4EE0-B098-3D4024C36B55}"/>
    <dgm:cxn modelId="{1F8C1EF1-9162-4802-944F-060AC5D0E5B2}" srcId="{D75C5D6B-80F9-4B54-8829-E85B960E3D0C}" destId="{119C3D6F-7772-429F-9A6C-8698F8F6C4E7}" srcOrd="0" destOrd="0" parTransId="{5E4BBCA7-6E95-4A8C-8114-A8457272AB86}" sibTransId="{4FA143F0-CD4C-4272-A442-C3D7F7535329}"/>
    <dgm:cxn modelId="{8401A219-9BBA-4CCB-AED4-4ADCEF86893A}" type="presOf" srcId="{5C5A7685-C540-4C4E-BF4C-174B352414EC}" destId="{A3ADFC9C-37E8-4FF5-BA14-D41350FBDBDC}" srcOrd="0" destOrd="0" presId="urn:microsoft.com/office/officeart/2011/layout/TabList"/>
    <dgm:cxn modelId="{3B6AF505-EE2D-4E0C-B5F3-E8E064C94925}" type="presOf" srcId="{C59D633C-D714-4E6A-9D2A-2D7C3B793881}" destId="{C3D3B328-5F5F-4A9E-96E0-EDE2A1610564}" srcOrd="0" destOrd="0" presId="urn:microsoft.com/office/officeart/2011/layout/TabList"/>
    <dgm:cxn modelId="{C04E9B13-A452-44A7-B06C-6CAD8E51893C}" srcId="{26E12679-5C00-4398-942C-9B2A0E842A80}" destId="{925478FA-86CB-4C92-8082-CFEBA6A03E26}" srcOrd="0" destOrd="0" parTransId="{364E4B1B-D868-4036-A274-CBF5B82B033B}" sibTransId="{3EC71717-8106-4171-8227-1070A8FB7AAD}"/>
    <dgm:cxn modelId="{DDCF85FB-6EFA-4967-A4FD-4074540B0D95}" srcId="{A51CE264-A5B7-4F65-AC22-2C41FD26CC3E}" destId="{DCE8CE8F-F802-4745-9DA5-712ED1C60861}" srcOrd="1" destOrd="0" parTransId="{48422F7C-030D-4705-8ADE-BAD3945B8BFF}" sibTransId="{49546DB6-DD1E-4D36-ACED-64E04CA258DC}"/>
    <dgm:cxn modelId="{9374166A-B591-4AB7-8858-D778115FC062}" srcId="{A51CE264-A5B7-4F65-AC22-2C41FD26CC3E}" destId="{26E12679-5C00-4398-942C-9B2A0E842A80}" srcOrd="0" destOrd="0" parTransId="{1630E9E5-8CF6-40A8-B2D6-7DCBE0365CB5}" sibTransId="{E82D0A7E-9119-4727-B542-A10B3C7EDFA5}"/>
    <dgm:cxn modelId="{287EEE4A-3851-49F3-9ACB-48AFEB36D0D2}" type="presOf" srcId="{A51CE264-A5B7-4F65-AC22-2C41FD26CC3E}" destId="{B57121E6-4D50-4BB7-9BBF-EA352BFFFC29}" srcOrd="0" destOrd="0" presId="urn:microsoft.com/office/officeart/2011/layout/TabList"/>
    <dgm:cxn modelId="{0DE7DF1B-97A9-4895-B635-CD4DF1C4C17D}" type="presParOf" srcId="{B57121E6-4D50-4BB7-9BBF-EA352BFFFC29}" destId="{57085F65-ABD5-4663-8C61-69C950A1848A}" srcOrd="0" destOrd="0" presId="urn:microsoft.com/office/officeart/2011/layout/TabList"/>
    <dgm:cxn modelId="{2E0C3286-F27C-4FFA-9340-4BF570ABD001}" type="presParOf" srcId="{57085F65-ABD5-4663-8C61-69C950A1848A}" destId="{33602BEE-027E-45D2-ADE1-5FE06B9E166A}" srcOrd="0" destOrd="0" presId="urn:microsoft.com/office/officeart/2011/layout/TabList"/>
    <dgm:cxn modelId="{750FAA83-92EF-4851-82F9-3DA398D7A93B}" type="presParOf" srcId="{57085F65-ABD5-4663-8C61-69C950A1848A}" destId="{267045EF-6EEA-44C7-8E91-0DBBACA98B36}" srcOrd="1" destOrd="0" presId="urn:microsoft.com/office/officeart/2011/layout/TabList"/>
    <dgm:cxn modelId="{7C54F9ED-D5AD-404A-8D0B-8C80DA504C09}" type="presParOf" srcId="{57085F65-ABD5-4663-8C61-69C950A1848A}" destId="{D6488B3C-AB02-412D-A82D-9F3AF8D15144}" srcOrd="2" destOrd="0" presId="urn:microsoft.com/office/officeart/2011/layout/TabList"/>
    <dgm:cxn modelId="{1EEB0122-F6F5-493F-A3E8-72ED2481510B}" type="presParOf" srcId="{B57121E6-4D50-4BB7-9BBF-EA352BFFFC29}" destId="{C3D3B328-5F5F-4A9E-96E0-EDE2A1610564}" srcOrd="1" destOrd="0" presId="urn:microsoft.com/office/officeart/2011/layout/TabList"/>
    <dgm:cxn modelId="{3FDA8C95-E52E-49AC-898A-BDFAEF11E84F}" type="presParOf" srcId="{B57121E6-4D50-4BB7-9BBF-EA352BFFFC29}" destId="{BA497962-6687-4A0E-A0FE-E731703C61BF}" srcOrd="2" destOrd="0" presId="urn:microsoft.com/office/officeart/2011/layout/TabList"/>
    <dgm:cxn modelId="{431C99C0-9DF9-4D54-84EF-E4132EBD62CB}" type="presParOf" srcId="{B57121E6-4D50-4BB7-9BBF-EA352BFFFC29}" destId="{9738B34B-11F0-4370-8081-B3644A6B1F65}" srcOrd="3" destOrd="0" presId="urn:microsoft.com/office/officeart/2011/layout/TabList"/>
    <dgm:cxn modelId="{A339299B-323B-4C50-BACC-1EF9A4EC3D80}" type="presParOf" srcId="{9738B34B-11F0-4370-8081-B3644A6B1F65}" destId="{3E2DE118-B95A-43B7-89C8-7415ED1B8086}" srcOrd="0" destOrd="0" presId="urn:microsoft.com/office/officeart/2011/layout/TabList"/>
    <dgm:cxn modelId="{E285F8A2-9C0E-474E-8272-89D41D1A8EE3}" type="presParOf" srcId="{9738B34B-11F0-4370-8081-B3644A6B1F65}" destId="{2D2F7961-352C-4E75-86AB-4FA632830D4F}" srcOrd="1" destOrd="0" presId="urn:microsoft.com/office/officeart/2011/layout/TabList"/>
    <dgm:cxn modelId="{A369CAAD-8BA4-41EC-99C8-5F65EC9E56C7}" type="presParOf" srcId="{9738B34B-11F0-4370-8081-B3644A6B1F65}" destId="{6DCE8B57-EE2E-4937-B091-20F5C4000A29}" srcOrd="2" destOrd="0" presId="urn:microsoft.com/office/officeart/2011/layout/TabList"/>
    <dgm:cxn modelId="{5285AC56-35F3-4542-B024-ED23ABF848D1}" type="presParOf" srcId="{B57121E6-4D50-4BB7-9BBF-EA352BFFFC29}" destId="{AC05146B-C215-4D21-8370-FCE31EA0F7BA}" srcOrd="4" destOrd="0" presId="urn:microsoft.com/office/officeart/2011/layout/TabList"/>
    <dgm:cxn modelId="{E9B49ACB-21E0-43EF-AFCA-ECEA7508F11A}" type="presParOf" srcId="{B57121E6-4D50-4BB7-9BBF-EA352BFFFC29}" destId="{8B9824FD-3A5F-49DE-8FE8-EA19BD397848}" srcOrd="5" destOrd="0" presId="urn:microsoft.com/office/officeart/2011/layout/TabList"/>
    <dgm:cxn modelId="{87A60F9A-6FD1-4322-8145-B89D06D23577}" type="presParOf" srcId="{B57121E6-4D50-4BB7-9BBF-EA352BFFFC29}" destId="{68334BE7-720A-4859-B8C1-E3BD86A90EB6}" srcOrd="6" destOrd="0" presId="urn:microsoft.com/office/officeart/2011/layout/TabList"/>
    <dgm:cxn modelId="{D09AC69C-8CE0-4F51-A444-FA450E341BDD}" type="presParOf" srcId="{68334BE7-720A-4859-B8C1-E3BD86A90EB6}" destId="{4C61D786-4C0D-4323-BCB2-C98379FE20B3}" srcOrd="0" destOrd="0" presId="urn:microsoft.com/office/officeart/2011/layout/TabList"/>
    <dgm:cxn modelId="{FDDF2072-96F3-437E-B2CF-05ECA11C71C4}" type="presParOf" srcId="{68334BE7-720A-4859-B8C1-E3BD86A90EB6}" destId="{2A942125-6339-464B-8B48-9975887C8A10}" srcOrd="1" destOrd="0" presId="urn:microsoft.com/office/officeart/2011/layout/TabList"/>
    <dgm:cxn modelId="{4204F726-2D07-48C2-9FB3-CA901FB29C41}" type="presParOf" srcId="{68334BE7-720A-4859-B8C1-E3BD86A90EB6}" destId="{49C72832-13A4-4FAD-B273-97FCAF52F028}" srcOrd="2" destOrd="0" presId="urn:microsoft.com/office/officeart/2011/layout/TabList"/>
    <dgm:cxn modelId="{DFFB5252-F78B-48C2-8551-3E989A772404}" type="presParOf" srcId="{B57121E6-4D50-4BB7-9BBF-EA352BFFFC29}" destId="{A3ADFC9C-37E8-4FF5-BA14-D41350FBDBDC}" srcOrd="7" destOrd="0" presId="urn:microsoft.com/office/officeart/2011/layout/Tab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C72832-13A4-4FAD-B273-97FCAF52F028}">
      <dsp:nvSpPr>
        <dsp:cNvPr id="0" name=""/>
        <dsp:cNvSpPr/>
      </dsp:nvSpPr>
      <dsp:spPr>
        <a:xfrm>
          <a:off x="0" y="4044339"/>
          <a:ext cx="10674221" cy="0"/>
        </a:xfrm>
        <a:prstGeom prst="line">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DCE8B57-EE2E-4937-B091-20F5C4000A29}">
      <dsp:nvSpPr>
        <dsp:cNvPr id="0" name=""/>
        <dsp:cNvSpPr/>
      </dsp:nvSpPr>
      <dsp:spPr>
        <a:xfrm>
          <a:off x="0" y="2286747"/>
          <a:ext cx="10674221" cy="0"/>
        </a:xfrm>
        <a:prstGeom prst="line">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6488B3C-AB02-412D-A82D-9F3AF8D15144}">
      <dsp:nvSpPr>
        <dsp:cNvPr id="0" name=""/>
        <dsp:cNvSpPr/>
      </dsp:nvSpPr>
      <dsp:spPr>
        <a:xfrm>
          <a:off x="0" y="529156"/>
          <a:ext cx="10674221" cy="0"/>
        </a:xfrm>
        <a:prstGeom prst="line">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3602BEE-027E-45D2-ADE1-5FE06B9E166A}">
      <dsp:nvSpPr>
        <dsp:cNvPr id="0" name=""/>
        <dsp:cNvSpPr/>
      </dsp:nvSpPr>
      <dsp:spPr>
        <a:xfrm>
          <a:off x="2775297" y="176"/>
          <a:ext cx="7898923" cy="5289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b" anchorCtr="0">
          <a:noAutofit/>
        </a:bodyPr>
        <a:lstStyle/>
        <a:p>
          <a:pPr lvl="0" algn="l" defTabSz="1066800">
            <a:lnSpc>
              <a:spcPct val="90000"/>
            </a:lnSpc>
            <a:spcBef>
              <a:spcPct val="0"/>
            </a:spcBef>
            <a:spcAft>
              <a:spcPct val="35000"/>
            </a:spcAft>
          </a:pPr>
          <a:r>
            <a:rPr lang="en-CA" sz="2400" b="1" kern="1200" dirty="0"/>
            <a:t>Better Credit Can Save You Money</a:t>
          </a:r>
          <a:endParaRPr lang="en-US" sz="2400" b="1" kern="1200" dirty="0"/>
        </a:p>
      </dsp:txBody>
      <dsp:txXfrm>
        <a:off x="2775297" y="176"/>
        <a:ext cx="7898923" cy="528979"/>
      </dsp:txXfrm>
    </dsp:sp>
    <dsp:sp modelId="{267045EF-6EEA-44C7-8E91-0DBBACA98B36}">
      <dsp:nvSpPr>
        <dsp:cNvPr id="0" name=""/>
        <dsp:cNvSpPr/>
      </dsp:nvSpPr>
      <dsp:spPr>
        <a:xfrm>
          <a:off x="0" y="176"/>
          <a:ext cx="2775297" cy="528979"/>
        </a:xfrm>
        <a:prstGeom prst="round2SameRect">
          <a:avLst>
            <a:gd name="adj1" fmla="val 16670"/>
            <a:gd name="adj2" fmla="val 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35000"/>
            </a:spcAft>
          </a:pPr>
          <a:r>
            <a:rPr lang="en-CA" sz="2800" kern="1200" dirty="0"/>
            <a:t>1.</a:t>
          </a:r>
          <a:endParaRPr lang="en-US" sz="2800" kern="1200" dirty="0"/>
        </a:p>
      </dsp:txBody>
      <dsp:txXfrm>
        <a:off x="25827" y="26003"/>
        <a:ext cx="2723643" cy="503152"/>
      </dsp:txXfrm>
    </dsp:sp>
    <dsp:sp modelId="{C3D3B328-5F5F-4A9E-96E0-EDE2A1610564}">
      <dsp:nvSpPr>
        <dsp:cNvPr id="0" name=""/>
        <dsp:cNvSpPr/>
      </dsp:nvSpPr>
      <dsp:spPr>
        <a:xfrm>
          <a:off x="0" y="529156"/>
          <a:ext cx="10674221" cy="10581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228600" lvl="1" indent="-228600" algn="l" defTabSz="889000">
            <a:lnSpc>
              <a:spcPct val="90000"/>
            </a:lnSpc>
            <a:spcBef>
              <a:spcPct val="0"/>
            </a:spcBef>
            <a:spcAft>
              <a:spcPct val="15000"/>
            </a:spcAft>
            <a:buChar char="••"/>
          </a:pPr>
          <a:r>
            <a:rPr lang="en-CA" sz="2000" kern="1200" dirty="0"/>
            <a:t>Lenders offer better interest rates to businesses with good credit. </a:t>
          </a:r>
          <a:endParaRPr lang="en-US" sz="2000" kern="1200" dirty="0"/>
        </a:p>
      </dsp:txBody>
      <dsp:txXfrm>
        <a:off x="0" y="529156"/>
        <a:ext cx="10674221" cy="1058118"/>
      </dsp:txXfrm>
    </dsp:sp>
    <dsp:sp modelId="{3E2DE118-B95A-43B7-89C8-7415ED1B8086}">
      <dsp:nvSpPr>
        <dsp:cNvPr id="0" name=""/>
        <dsp:cNvSpPr/>
      </dsp:nvSpPr>
      <dsp:spPr>
        <a:xfrm>
          <a:off x="2756656" y="1537524"/>
          <a:ext cx="7898923" cy="8170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b" anchorCtr="0">
          <a:noAutofit/>
        </a:bodyPr>
        <a:lstStyle/>
        <a:p>
          <a:pPr lvl="0" algn="l" defTabSz="1066800">
            <a:lnSpc>
              <a:spcPct val="90000"/>
            </a:lnSpc>
            <a:spcBef>
              <a:spcPct val="0"/>
            </a:spcBef>
            <a:spcAft>
              <a:spcPct val="35000"/>
            </a:spcAft>
          </a:pPr>
          <a:r>
            <a:rPr lang="en-CA" sz="2400" b="1" kern="1200" dirty="0"/>
            <a:t>Helps you obtain Business Credit without the Need for a Personal Guarantee</a:t>
          </a:r>
          <a:endParaRPr lang="en-US" sz="2400" b="1" kern="1200" dirty="0"/>
        </a:p>
      </dsp:txBody>
      <dsp:txXfrm>
        <a:off x="2756656" y="1537524"/>
        <a:ext cx="7898923" cy="817067"/>
      </dsp:txXfrm>
    </dsp:sp>
    <dsp:sp modelId="{2D2F7961-352C-4E75-86AB-4FA632830D4F}">
      <dsp:nvSpPr>
        <dsp:cNvPr id="0" name=""/>
        <dsp:cNvSpPr/>
      </dsp:nvSpPr>
      <dsp:spPr>
        <a:xfrm>
          <a:off x="0" y="1757767"/>
          <a:ext cx="2775297" cy="528979"/>
        </a:xfrm>
        <a:prstGeom prst="round2SameRect">
          <a:avLst>
            <a:gd name="adj1" fmla="val 16670"/>
            <a:gd name="adj2" fmla="val 0"/>
          </a:avLst>
        </a:prstGeom>
        <a:solidFill>
          <a:schemeClr val="accent4">
            <a:hueOff val="4900445"/>
            <a:satOff val="-20388"/>
            <a:lumOff val="4804"/>
            <a:alphaOff val="0"/>
          </a:schemeClr>
        </a:solidFill>
        <a:ln w="12700" cap="flat" cmpd="sng" algn="ctr">
          <a:solidFill>
            <a:schemeClr val="accent4">
              <a:hueOff val="4900445"/>
              <a:satOff val="-20388"/>
              <a:lumOff val="480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35000"/>
            </a:spcAft>
          </a:pPr>
          <a:r>
            <a:rPr lang="en-CA" sz="2800" kern="1200" dirty="0"/>
            <a:t>2.</a:t>
          </a:r>
          <a:endParaRPr lang="en-US" sz="2800" kern="1200" dirty="0"/>
        </a:p>
      </dsp:txBody>
      <dsp:txXfrm>
        <a:off x="25827" y="1783594"/>
        <a:ext cx="2723643" cy="503152"/>
      </dsp:txXfrm>
    </dsp:sp>
    <dsp:sp modelId="{AC05146B-C215-4D21-8370-FCE31EA0F7BA}">
      <dsp:nvSpPr>
        <dsp:cNvPr id="0" name=""/>
        <dsp:cNvSpPr/>
      </dsp:nvSpPr>
      <dsp:spPr>
        <a:xfrm>
          <a:off x="0" y="2430791"/>
          <a:ext cx="10674221" cy="10581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228600" lvl="1" indent="-228600" algn="l" defTabSz="1066800">
            <a:lnSpc>
              <a:spcPct val="90000"/>
            </a:lnSpc>
            <a:spcBef>
              <a:spcPct val="0"/>
            </a:spcBef>
            <a:spcAft>
              <a:spcPct val="15000"/>
            </a:spcAft>
            <a:buChar char="••"/>
          </a:pPr>
          <a:r>
            <a:rPr lang="en-CA" sz="2400" kern="1200" dirty="0"/>
            <a:t>This reduces your personal liability and reduces your personal assets. </a:t>
          </a:r>
          <a:endParaRPr lang="en-US" sz="2400" kern="1200" dirty="0"/>
        </a:p>
      </dsp:txBody>
      <dsp:txXfrm>
        <a:off x="0" y="2430791"/>
        <a:ext cx="10674221" cy="1058118"/>
      </dsp:txXfrm>
    </dsp:sp>
    <dsp:sp modelId="{4C61D786-4C0D-4323-BCB2-C98379FE20B3}">
      <dsp:nvSpPr>
        <dsp:cNvPr id="0" name=""/>
        <dsp:cNvSpPr/>
      </dsp:nvSpPr>
      <dsp:spPr>
        <a:xfrm>
          <a:off x="2775297" y="3515359"/>
          <a:ext cx="7898923" cy="5289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lvl="0" algn="l" defTabSz="977900">
            <a:lnSpc>
              <a:spcPct val="90000"/>
            </a:lnSpc>
            <a:spcBef>
              <a:spcPct val="0"/>
            </a:spcBef>
            <a:spcAft>
              <a:spcPct val="35000"/>
            </a:spcAft>
          </a:pPr>
          <a:r>
            <a:rPr lang="en-CA" sz="2200" b="1" kern="1200" dirty="0"/>
            <a:t>A Strong Credit Profile Helps You Stay Ahead Of Your Competition </a:t>
          </a:r>
          <a:endParaRPr lang="en-US" sz="2200" b="1" kern="1200" dirty="0"/>
        </a:p>
      </dsp:txBody>
      <dsp:txXfrm>
        <a:off x="2775297" y="3515359"/>
        <a:ext cx="7898923" cy="528979"/>
      </dsp:txXfrm>
    </dsp:sp>
    <dsp:sp modelId="{2A942125-6339-464B-8B48-9975887C8A10}">
      <dsp:nvSpPr>
        <dsp:cNvPr id="0" name=""/>
        <dsp:cNvSpPr/>
      </dsp:nvSpPr>
      <dsp:spPr>
        <a:xfrm>
          <a:off x="0" y="3515359"/>
          <a:ext cx="2775297" cy="528979"/>
        </a:xfrm>
        <a:prstGeom prst="round2SameRect">
          <a:avLst>
            <a:gd name="adj1" fmla="val 16670"/>
            <a:gd name="adj2" fmla="val 0"/>
          </a:avLst>
        </a:prstGeom>
        <a:solidFill>
          <a:schemeClr val="accent4">
            <a:hueOff val="9800891"/>
            <a:satOff val="-40777"/>
            <a:lumOff val="9608"/>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35000"/>
            </a:spcAft>
          </a:pPr>
          <a:r>
            <a:rPr lang="en-CA" sz="2800" kern="1200" dirty="0"/>
            <a:t>3. </a:t>
          </a:r>
          <a:endParaRPr lang="en-US" sz="2800" kern="1200" dirty="0"/>
        </a:p>
      </dsp:txBody>
      <dsp:txXfrm>
        <a:off x="25827" y="3541186"/>
        <a:ext cx="2723643" cy="503152"/>
      </dsp:txXfrm>
    </dsp:sp>
    <dsp:sp modelId="{A3ADFC9C-37E8-4FF5-BA14-D41350FBDBDC}">
      <dsp:nvSpPr>
        <dsp:cNvPr id="0" name=""/>
        <dsp:cNvSpPr/>
      </dsp:nvSpPr>
      <dsp:spPr>
        <a:xfrm>
          <a:off x="0" y="4044339"/>
          <a:ext cx="10674221" cy="10581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228600" lvl="1" indent="-228600" algn="l" defTabSz="1066800">
            <a:lnSpc>
              <a:spcPct val="90000"/>
            </a:lnSpc>
            <a:spcBef>
              <a:spcPct val="0"/>
            </a:spcBef>
            <a:spcAft>
              <a:spcPct val="15000"/>
            </a:spcAft>
            <a:buChar char="••"/>
          </a:pPr>
          <a:r>
            <a:rPr lang="en-CA" sz="2400" kern="1200" dirty="0"/>
            <a:t>As you’re in a better position to pass on your interest savings to your customers, or keep a larger profit margin for yourself, you can make business growth decisions with confidence. </a:t>
          </a:r>
          <a:endParaRPr lang="en-US" sz="2400" kern="1200" dirty="0"/>
        </a:p>
      </dsp:txBody>
      <dsp:txXfrm>
        <a:off x="0" y="4044339"/>
        <a:ext cx="10674221" cy="1058118"/>
      </dsp:txXfrm>
    </dsp:sp>
  </dsp:spTree>
</dsp:drawing>
</file>

<file path=ppt/diagrams/layout1.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A91CDE-9A38-455B-8EF8-54CA2106BA2F}" type="datetimeFigureOut">
              <a:rPr lang="en-CA" smtClean="0"/>
              <a:t>2021-05-05</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36AD10-A21D-4CF7-84FF-40DD1DA96D16}" type="slidenum">
              <a:rPr lang="en-CA" smtClean="0"/>
              <a:t>‹#›</a:t>
            </a:fld>
            <a:endParaRPr lang="en-CA"/>
          </a:p>
        </p:txBody>
      </p:sp>
    </p:spTree>
    <p:extLst>
      <p:ext uri="{BB962C8B-B14F-4D97-AF65-F5344CB8AC3E}">
        <p14:creationId xmlns:p14="http://schemas.microsoft.com/office/powerpoint/2010/main" val="561055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7893C85-EB2E-4318-901C-A3AB50D25613}" type="slidenum">
              <a:rPr lang="en-US" altLang="en-US" smtClean="0">
                <a:latin typeface="Arial" panose="020B0604020202020204" pitchFamily="34" charset="0"/>
              </a:rPr>
              <a:pPr>
                <a:spcBef>
                  <a:spcPct val="0"/>
                </a:spcBef>
              </a:pPr>
              <a:t>1</a:t>
            </a:fld>
            <a:endParaRPr lang="en-US" altLang="en-US">
              <a:latin typeface="Arial" panose="020B0604020202020204" pitchFamily="34" charset="0"/>
            </a:endParaRPr>
          </a:p>
        </p:txBody>
      </p:sp>
    </p:spTree>
    <p:extLst>
      <p:ext uri="{BB962C8B-B14F-4D97-AF65-F5344CB8AC3E}">
        <p14:creationId xmlns:p14="http://schemas.microsoft.com/office/powerpoint/2010/main" val="1112507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6C7AD-EC0B-4E1C-BE23-848068462A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D28D79-CE2F-4D8A-A87A-9F1066FD36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D5348AF-1E78-4B83-91A7-370BBE58D104}"/>
              </a:ext>
            </a:extLst>
          </p:cNvPr>
          <p:cNvSpPr>
            <a:spLocks noGrp="1"/>
          </p:cNvSpPr>
          <p:nvPr>
            <p:ph type="dt" sz="half" idx="10"/>
          </p:nvPr>
        </p:nvSpPr>
        <p:spPr/>
        <p:txBody>
          <a:bodyPr/>
          <a:lstStyle/>
          <a:p>
            <a:fld id="{1E6BE801-5E72-4E9A-B51F-6D48BBA179D2}" type="datetimeFigureOut">
              <a:rPr lang="en-US" smtClean="0"/>
              <a:t>5/5/2021</a:t>
            </a:fld>
            <a:endParaRPr lang="en-US"/>
          </a:p>
        </p:txBody>
      </p:sp>
      <p:sp>
        <p:nvSpPr>
          <p:cNvPr id="5" name="Footer Placeholder 4">
            <a:extLst>
              <a:ext uri="{FF2B5EF4-FFF2-40B4-BE49-F238E27FC236}">
                <a16:creationId xmlns:a16="http://schemas.microsoft.com/office/drawing/2014/main" id="{F97DFC2B-6BF2-4598-A9E9-5EB069DE74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F2EB61-3EB5-428A-A6A1-D3CE111E5720}"/>
              </a:ext>
            </a:extLst>
          </p:cNvPr>
          <p:cNvSpPr>
            <a:spLocks noGrp="1"/>
          </p:cNvSpPr>
          <p:nvPr>
            <p:ph type="sldNum" sz="quarter" idx="12"/>
          </p:nvPr>
        </p:nvSpPr>
        <p:spPr/>
        <p:txBody>
          <a:bodyPr/>
          <a:lstStyle/>
          <a:p>
            <a:fld id="{720E1ABA-12D1-48B4-8B4E-B8447AC0F935}" type="slidenum">
              <a:rPr lang="en-US" smtClean="0"/>
              <a:t>‹#›</a:t>
            </a:fld>
            <a:endParaRPr lang="en-US"/>
          </a:p>
        </p:txBody>
      </p:sp>
    </p:spTree>
    <p:extLst>
      <p:ext uri="{BB962C8B-B14F-4D97-AF65-F5344CB8AC3E}">
        <p14:creationId xmlns:p14="http://schemas.microsoft.com/office/powerpoint/2010/main" val="34960392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D8514-9D00-4939-89E7-BFE02819FE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2AFD6B-1AE9-4FE3-A3AF-0296E5A0C8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7109D5-B1E6-42CC-97A4-FF8B26C0178E}"/>
              </a:ext>
            </a:extLst>
          </p:cNvPr>
          <p:cNvSpPr>
            <a:spLocks noGrp="1"/>
          </p:cNvSpPr>
          <p:nvPr>
            <p:ph type="dt" sz="half" idx="10"/>
          </p:nvPr>
        </p:nvSpPr>
        <p:spPr/>
        <p:txBody>
          <a:bodyPr/>
          <a:lstStyle/>
          <a:p>
            <a:fld id="{1E6BE801-5E72-4E9A-B51F-6D48BBA179D2}" type="datetimeFigureOut">
              <a:rPr lang="en-US" smtClean="0"/>
              <a:t>5/5/2021</a:t>
            </a:fld>
            <a:endParaRPr lang="en-US"/>
          </a:p>
        </p:txBody>
      </p:sp>
      <p:sp>
        <p:nvSpPr>
          <p:cNvPr id="5" name="Footer Placeholder 4">
            <a:extLst>
              <a:ext uri="{FF2B5EF4-FFF2-40B4-BE49-F238E27FC236}">
                <a16:creationId xmlns:a16="http://schemas.microsoft.com/office/drawing/2014/main" id="{11947E18-8A45-4581-9F72-21F4002D5E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FD1692-2B10-401B-B604-B6356BD520D3}"/>
              </a:ext>
            </a:extLst>
          </p:cNvPr>
          <p:cNvSpPr>
            <a:spLocks noGrp="1"/>
          </p:cNvSpPr>
          <p:nvPr>
            <p:ph type="sldNum" sz="quarter" idx="12"/>
          </p:nvPr>
        </p:nvSpPr>
        <p:spPr/>
        <p:txBody>
          <a:bodyPr/>
          <a:lstStyle/>
          <a:p>
            <a:fld id="{720E1ABA-12D1-48B4-8B4E-B8447AC0F935}" type="slidenum">
              <a:rPr lang="en-US" smtClean="0"/>
              <a:t>‹#›</a:t>
            </a:fld>
            <a:endParaRPr lang="en-US"/>
          </a:p>
        </p:txBody>
      </p:sp>
    </p:spTree>
    <p:extLst>
      <p:ext uri="{BB962C8B-B14F-4D97-AF65-F5344CB8AC3E}">
        <p14:creationId xmlns:p14="http://schemas.microsoft.com/office/powerpoint/2010/main" val="8088110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793BF1-53B9-489D-926D-C496014D4F4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846AE7-7C0C-426A-A7B4-500F791833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7D66BF-8496-4639-B7CC-34C95FB0FAEB}"/>
              </a:ext>
            </a:extLst>
          </p:cNvPr>
          <p:cNvSpPr>
            <a:spLocks noGrp="1"/>
          </p:cNvSpPr>
          <p:nvPr>
            <p:ph type="dt" sz="half" idx="10"/>
          </p:nvPr>
        </p:nvSpPr>
        <p:spPr/>
        <p:txBody>
          <a:bodyPr/>
          <a:lstStyle/>
          <a:p>
            <a:fld id="{1E6BE801-5E72-4E9A-B51F-6D48BBA179D2}" type="datetimeFigureOut">
              <a:rPr lang="en-US" smtClean="0"/>
              <a:t>5/5/2021</a:t>
            </a:fld>
            <a:endParaRPr lang="en-US"/>
          </a:p>
        </p:txBody>
      </p:sp>
      <p:sp>
        <p:nvSpPr>
          <p:cNvPr id="5" name="Footer Placeholder 4">
            <a:extLst>
              <a:ext uri="{FF2B5EF4-FFF2-40B4-BE49-F238E27FC236}">
                <a16:creationId xmlns:a16="http://schemas.microsoft.com/office/drawing/2014/main" id="{3696C01A-C2BF-4F90-874E-0AA0D7D6A0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397664-5B3B-48D8-A288-D375983A49EA}"/>
              </a:ext>
            </a:extLst>
          </p:cNvPr>
          <p:cNvSpPr>
            <a:spLocks noGrp="1"/>
          </p:cNvSpPr>
          <p:nvPr>
            <p:ph type="sldNum" sz="quarter" idx="12"/>
          </p:nvPr>
        </p:nvSpPr>
        <p:spPr/>
        <p:txBody>
          <a:bodyPr/>
          <a:lstStyle/>
          <a:p>
            <a:fld id="{720E1ABA-12D1-48B4-8B4E-B8447AC0F935}" type="slidenum">
              <a:rPr lang="en-US" smtClean="0"/>
              <a:t>‹#›</a:t>
            </a:fld>
            <a:endParaRPr lang="en-US"/>
          </a:p>
        </p:txBody>
      </p:sp>
    </p:spTree>
    <p:extLst>
      <p:ext uri="{BB962C8B-B14F-4D97-AF65-F5344CB8AC3E}">
        <p14:creationId xmlns:p14="http://schemas.microsoft.com/office/powerpoint/2010/main" val="523044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28015-E503-4D83-B371-E2FFAE1228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D73CF3-CCF8-4E31-B5F8-2EC54E8BEAA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57FF72-D96F-4D08-9B34-320117485738}"/>
              </a:ext>
            </a:extLst>
          </p:cNvPr>
          <p:cNvSpPr>
            <a:spLocks noGrp="1"/>
          </p:cNvSpPr>
          <p:nvPr>
            <p:ph type="dt" sz="half" idx="10"/>
          </p:nvPr>
        </p:nvSpPr>
        <p:spPr/>
        <p:txBody>
          <a:bodyPr/>
          <a:lstStyle/>
          <a:p>
            <a:fld id="{1E6BE801-5E72-4E9A-B51F-6D48BBA179D2}" type="datetimeFigureOut">
              <a:rPr lang="en-US" smtClean="0"/>
              <a:t>5/5/2021</a:t>
            </a:fld>
            <a:endParaRPr lang="en-US"/>
          </a:p>
        </p:txBody>
      </p:sp>
      <p:sp>
        <p:nvSpPr>
          <p:cNvPr id="5" name="Footer Placeholder 4">
            <a:extLst>
              <a:ext uri="{FF2B5EF4-FFF2-40B4-BE49-F238E27FC236}">
                <a16:creationId xmlns:a16="http://schemas.microsoft.com/office/drawing/2014/main" id="{D990D33E-9999-42CD-9350-6AAC789D13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5D60E6-3B50-4226-BD4E-48ED1E066EAB}"/>
              </a:ext>
            </a:extLst>
          </p:cNvPr>
          <p:cNvSpPr>
            <a:spLocks noGrp="1"/>
          </p:cNvSpPr>
          <p:nvPr>
            <p:ph type="sldNum" sz="quarter" idx="12"/>
          </p:nvPr>
        </p:nvSpPr>
        <p:spPr/>
        <p:txBody>
          <a:bodyPr/>
          <a:lstStyle/>
          <a:p>
            <a:fld id="{720E1ABA-12D1-48B4-8B4E-B8447AC0F935}" type="slidenum">
              <a:rPr lang="en-US" smtClean="0"/>
              <a:t>‹#›</a:t>
            </a:fld>
            <a:endParaRPr lang="en-US"/>
          </a:p>
        </p:txBody>
      </p:sp>
    </p:spTree>
    <p:extLst>
      <p:ext uri="{BB962C8B-B14F-4D97-AF65-F5344CB8AC3E}">
        <p14:creationId xmlns:p14="http://schemas.microsoft.com/office/powerpoint/2010/main" val="479633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E3D1D-F6EC-4A5B-95EC-8BB790F046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54AECAF-5EA8-48DF-A6D7-568280CBD6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A85819-BB2F-44AD-9B56-0E3103AA637A}"/>
              </a:ext>
            </a:extLst>
          </p:cNvPr>
          <p:cNvSpPr>
            <a:spLocks noGrp="1"/>
          </p:cNvSpPr>
          <p:nvPr>
            <p:ph type="dt" sz="half" idx="10"/>
          </p:nvPr>
        </p:nvSpPr>
        <p:spPr/>
        <p:txBody>
          <a:bodyPr/>
          <a:lstStyle/>
          <a:p>
            <a:fld id="{1E6BE801-5E72-4E9A-B51F-6D48BBA179D2}" type="datetimeFigureOut">
              <a:rPr lang="en-US" smtClean="0"/>
              <a:t>5/5/2021</a:t>
            </a:fld>
            <a:endParaRPr lang="en-US"/>
          </a:p>
        </p:txBody>
      </p:sp>
      <p:sp>
        <p:nvSpPr>
          <p:cNvPr id="5" name="Footer Placeholder 4">
            <a:extLst>
              <a:ext uri="{FF2B5EF4-FFF2-40B4-BE49-F238E27FC236}">
                <a16:creationId xmlns:a16="http://schemas.microsoft.com/office/drawing/2014/main" id="{15C0C853-ED12-4CF7-B733-61D4D10647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9D7001-8862-45BF-BC02-D8D4D8894C6F}"/>
              </a:ext>
            </a:extLst>
          </p:cNvPr>
          <p:cNvSpPr>
            <a:spLocks noGrp="1"/>
          </p:cNvSpPr>
          <p:nvPr>
            <p:ph type="sldNum" sz="quarter" idx="12"/>
          </p:nvPr>
        </p:nvSpPr>
        <p:spPr/>
        <p:txBody>
          <a:bodyPr/>
          <a:lstStyle/>
          <a:p>
            <a:fld id="{720E1ABA-12D1-48B4-8B4E-B8447AC0F935}" type="slidenum">
              <a:rPr lang="en-US" smtClean="0"/>
              <a:t>‹#›</a:t>
            </a:fld>
            <a:endParaRPr lang="en-US"/>
          </a:p>
        </p:txBody>
      </p:sp>
    </p:spTree>
    <p:extLst>
      <p:ext uri="{BB962C8B-B14F-4D97-AF65-F5344CB8AC3E}">
        <p14:creationId xmlns:p14="http://schemas.microsoft.com/office/powerpoint/2010/main" val="3334267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493B8-3D2F-4E6D-A834-A4ADFC8A74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7931A2-E942-4397-AFE7-C867F471B15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D77943-DB21-4962-AD9F-E95329A0BA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85869F3-9B8B-4C94-ABEE-7642C43F668C}"/>
              </a:ext>
            </a:extLst>
          </p:cNvPr>
          <p:cNvSpPr>
            <a:spLocks noGrp="1"/>
          </p:cNvSpPr>
          <p:nvPr>
            <p:ph type="dt" sz="half" idx="10"/>
          </p:nvPr>
        </p:nvSpPr>
        <p:spPr/>
        <p:txBody>
          <a:bodyPr/>
          <a:lstStyle/>
          <a:p>
            <a:fld id="{1E6BE801-5E72-4E9A-B51F-6D48BBA179D2}" type="datetimeFigureOut">
              <a:rPr lang="en-US" smtClean="0"/>
              <a:t>5/5/2021</a:t>
            </a:fld>
            <a:endParaRPr lang="en-US"/>
          </a:p>
        </p:txBody>
      </p:sp>
      <p:sp>
        <p:nvSpPr>
          <p:cNvPr id="6" name="Footer Placeholder 5">
            <a:extLst>
              <a:ext uri="{FF2B5EF4-FFF2-40B4-BE49-F238E27FC236}">
                <a16:creationId xmlns:a16="http://schemas.microsoft.com/office/drawing/2014/main" id="{A863D088-0DE6-4B16-B943-62B0350B16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308132-9962-4F98-B936-C32B8D04BC3F}"/>
              </a:ext>
            </a:extLst>
          </p:cNvPr>
          <p:cNvSpPr>
            <a:spLocks noGrp="1"/>
          </p:cNvSpPr>
          <p:nvPr>
            <p:ph type="sldNum" sz="quarter" idx="12"/>
          </p:nvPr>
        </p:nvSpPr>
        <p:spPr/>
        <p:txBody>
          <a:bodyPr/>
          <a:lstStyle/>
          <a:p>
            <a:fld id="{720E1ABA-12D1-48B4-8B4E-B8447AC0F935}" type="slidenum">
              <a:rPr lang="en-US" smtClean="0"/>
              <a:t>‹#›</a:t>
            </a:fld>
            <a:endParaRPr lang="en-US"/>
          </a:p>
        </p:txBody>
      </p:sp>
    </p:spTree>
    <p:extLst>
      <p:ext uri="{BB962C8B-B14F-4D97-AF65-F5344CB8AC3E}">
        <p14:creationId xmlns:p14="http://schemas.microsoft.com/office/powerpoint/2010/main" val="4294422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62FD9-D170-4432-BDB0-FA6DB08E8DE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C43460-86E1-409E-A5CE-2DBB5C9E6F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CBCC6D-7037-4F8B-A55C-48EED909B6B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0250D7-C1D2-48EC-BAD5-F2F3E4DB92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FE9579-392A-4C4D-82A7-4B780D15452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738A13-C4C8-4B83-9E0A-120569FC10F5}"/>
              </a:ext>
            </a:extLst>
          </p:cNvPr>
          <p:cNvSpPr>
            <a:spLocks noGrp="1"/>
          </p:cNvSpPr>
          <p:nvPr>
            <p:ph type="dt" sz="half" idx="10"/>
          </p:nvPr>
        </p:nvSpPr>
        <p:spPr/>
        <p:txBody>
          <a:bodyPr/>
          <a:lstStyle/>
          <a:p>
            <a:fld id="{1E6BE801-5E72-4E9A-B51F-6D48BBA179D2}" type="datetimeFigureOut">
              <a:rPr lang="en-US" smtClean="0"/>
              <a:t>5/5/2021</a:t>
            </a:fld>
            <a:endParaRPr lang="en-US"/>
          </a:p>
        </p:txBody>
      </p:sp>
      <p:sp>
        <p:nvSpPr>
          <p:cNvPr id="8" name="Footer Placeholder 7">
            <a:extLst>
              <a:ext uri="{FF2B5EF4-FFF2-40B4-BE49-F238E27FC236}">
                <a16:creationId xmlns:a16="http://schemas.microsoft.com/office/drawing/2014/main" id="{756C2DDD-B77B-4C65-A8D4-C96E727DE3B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86D785-77E2-4B75-936B-9830635AA955}"/>
              </a:ext>
            </a:extLst>
          </p:cNvPr>
          <p:cNvSpPr>
            <a:spLocks noGrp="1"/>
          </p:cNvSpPr>
          <p:nvPr>
            <p:ph type="sldNum" sz="quarter" idx="12"/>
          </p:nvPr>
        </p:nvSpPr>
        <p:spPr/>
        <p:txBody>
          <a:bodyPr/>
          <a:lstStyle/>
          <a:p>
            <a:fld id="{720E1ABA-12D1-48B4-8B4E-B8447AC0F935}" type="slidenum">
              <a:rPr lang="en-US" smtClean="0"/>
              <a:t>‹#›</a:t>
            </a:fld>
            <a:endParaRPr lang="en-US"/>
          </a:p>
        </p:txBody>
      </p:sp>
    </p:spTree>
    <p:extLst>
      <p:ext uri="{BB962C8B-B14F-4D97-AF65-F5344CB8AC3E}">
        <p14:creationId xmlns:p14="http://schemas.microsoft.com/office/powerpoint/2010/main" val="1557040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992A3-92B1-4669-8FDA-DA5EA60692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73EC03-5D6A-482A-9FC7-8D56401178F4}"/>
              </a:ext>
            </a:extLst>
          </p:cNvPr>
          <p:cNvSpPr>
            <a:spLocks noGrp="1"/>
          </p:cNvSpPr>
          <p:nvPr>
            <p:ph type="dt" sz="half" idx="10"/>
          </p:nvPr>
        </p:nvSpPr>
        <p:spPr/>
        <p:txBody>
          <a:bodyPr/>
          <a:lstStyle/>
          <a:p>
            <a:fld id="{1E6BE801-5E72-4E9A-B51F-6D48BBA179D2}" type="datetimeFigureOut">
              <a:rPr lang="en-US" smtClean="0"/>
              <a:t>5/5/2021</a:t>
            </a:fld>
            <a:endParaRPr lang="en-US"/>
          </a:p>
        </p:txBody>
      </p:sp>
      <p:sp>
        <p:nvSpPr>
          <p:cNvPr id="4" name="Footer Placeholder 3">
            <a:extLst>
              <a:ext uri="{FF2B5EF4-FFF2-40B4-BE49-F238E27FC236}">
                <a16:creationId xmlns:a16="http://schemas.microsoft.com/office/drawing/2014/main" id="{C3C00A47-C71A-4359-BAEB-D760DC8736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705F9D-226E-46F2-9A08-F429571092C7}"/>
              </a:ext>
            </a:extLst>
          </p:cNvPr>
          <p:cNvSpPr>
            <a:spLocks noGrp="1"/>
          </p:cNvSpPr>
          <p:nvPr>
            <p:ph type="sldNum" sz="quarter" idx="12"/>
          </p:nvPr>
        </p:nvSpPr>
        <p:spPr/>
        <p:txBody>
          <a:bodyPr/>
          <a:lstStyle/>
          <a:p>
            <a:fld id="{720E1ABA-12D1-48B4-8B4E-B8447AC0F935}" type="slidenum">
              <a:rPr lang="en-US" smtClean="0"/>
              <a:t>‹#›</a:t>
            </a:fld>
            <a:endParaRPr lang="en-US"/>
          </a:p>
        </p:txBody>
      </p:sp>
    </p:spTree>
    <p:extLst>
      <p:ext uri="{BB962C8B-B14F-4D97-AF65-F5344CB8AC3E}">
        <p14:creationId xmlns:p14="http://schemas.microsoft.com/office/powerpoint/2010/main" val="4182940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9EF5E6-2F80-43D0-8D4F-BE7ECE3BBBB2}"/>
              </a:ext>
            </a:extLst>
          </p:cNvPr>
          <p:cNvSpPr>
            <a:spLocks noGrp="1"/>
          </p:cNvSpPr>
          <p:nvPr>
            <p:ph type="dt" sz="half" idx="10"/>
          </p:nvPr>
        </p:nvSpPr>
        <p:spPr/>
        <p:txBody>
          <a:bodyPr/>
          <a:lstStyle/>
          <a:p>
            <a:fld id="{1E6BE801-5E72-4E9A-B51F-6D48BBA179D2}" type="datetimeFigureOut">
              <a:rPr lang="en-US" smtClean="0"/>
              <a:t>5/5/2021</a:t>
            </a:fld>
            <a:endParaRPr lang="en-US"/>
          </a:p>
        </p:txBody>
      </p:sp>
      <p:sp>
        <p:nvSpPr>
          <p:cNvPr id="3" name="Footer Placeholder 2">
            <a:extLst>
              <a:ext uri="{FF2B5EF4-FFF2-40B4-BE49-F238E27FC236}">
                <a16:creationId xmlns:a16="http://schemas.microsoft.com/office/drawing/2014/main" id="{56788244-8903-40BC-AF06-56CB01684D9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1F1FE64-B390-4A8E-A8D5-216699894E7D}"/>
              </a:ext>
            </a:extLst>
          </p:cNvPr>
          <p:cNvSpPr>
            <a:spLocks noGrp="1"/>
          </p:cNvSpPr>
          <p:nvPr>
            <p:ph type="sldNum" sz="quarter" idx="12"/>
          </p:nvPr>
        </p:nvSpPr>
        <p:spPr/>
        <p:txBody>
          <a:bodyPr/>
          <a:lstStyle/>
          <a:p>
            <a:fld id="{720E1ABA-12D1-48B4-8B4E-B8447AC0F935}" type="slidenum">
              <a:rPr lang="en-US" smtClean="0"/>
              <a:t>‹#›</a:t>
            </a:fld>
            <a:endParaRPr lang="en-US"/>
          </a:p>
        </p:txBody>
      </p:sp>
    </p:spTree>
    <p:extLst>
      <p:ext uri="{BB962C8B-B14F-4D97-AF65-F5344CB8AC3E}">
        <p14:creationId xmlns:p14="http://schemas.microsoft.com/office/powerpoint/2010/main" val="997698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F52D3-4BF0-43CC-8CB8-E93D272981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640F550-86E4-4162-A4FD-6966C2F6BC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44ED4A-4855-4043-B937-37C7D92829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B13124-D11B-4B90-A142-742DE0945065}"/>
              </a:ext>
            </a:extLst>
          </p:cNvPr>
          <p:cNvSpPr>
            <a:spLocks noGrp="1"/>
          </p:cNvSpPr>
          <p:nvPr>
            <p:ph type="dt" sz="half" idx="10"/>
          </p:nvPr>
        </p:nvSpPr>
        <p:spPr/>
        <p:txBody>
          <a:bodyPr/>
          <a:lstStyle/>
          <a:p>
            <a:fld id="{1E6BE801-5E72-4E9A-B51F-6D48BBA179D2}" type="datetimeFigureOut">
              <a:rPr lang="en-US" smtClean="0"/>
              <a:t>5/5/2021</a:t>
            </a:fld>
            <a:endParaRPr lang="en-US"/>
          </a:p>
        </p:txBody>
      </p:sp>
      <p:sp>
        <p:nvSpPr>
          <p:cNvPr id="6" name="Footer Placeholder 5">
            <a:extLst>
              <a:ext uri="{FF2B5EF4-FFF2-40B4-BE49-F238E27FC236}">
                <a16:creationId xmlns:a16="http://schemas.microsoft.com/office/drawing/2014/main" id="{923AEBCB-CA12-4B41-9E87-3E34D03875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1C80DD-8320-41F9-A3A7-85DE053A5F7E}"/>
              </a:ext>
            </a:extLst>
          </p:cNvPr>
          <p:cNvSpPr>
            <a:spLocks noGrp="1"/>
          </p:cNvSpPr>
          <p:nvPr>
            <p:ph type="sldNum" sz="quarter" idx="12"/>
          </p:nvPr>
        </p:nvSpPr>
        <p:spPr/>
        <p:txBody>
          <a:bodyPr/>
          <a:lstStyle/>
          <a:p>
            <a:fld id="{720E1ABA-12D1-48B4-8B4E-B8447AC0F935}" type="slidenum">
              <a:rPr lang="en-US" smtClean="0"/>
              <a:t>‹#›</a:t>
            </a:fld>
            <a:endParaRPr lang="en-US"/>
          </a:p>
        </p:txBody>
      </p:sp>
    </p:spTree>
    <p:extLst>
      <p:ext uri="{BB962C8B-B14F-4D97-AF65-F5344CB8AC3E}">
        <p14:creationId xmlns:p14="http://schemas.microsoft.com/office/powerpoint/2010/main" val="1321543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C6B2D-828B-41B7-A961-FD96AE0203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52DE8E-773A-46B5-B508-9C1C62178A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64E6DE-5971-4275-A4AE-A99AEE158F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24B260-D56D-44C3-894C-C0C5C629052E}"/>
              </a:ext>
            </a:extLst>
          </p:cNvPr>
          <p:cNvSpPr>
            <a:spLocks noGrp="1"/>
          </p:cNvSpPr>
          <p:nvPr>
            <p:ph type="dt" sz="half" idx="10"/>
          </p:nvPr>
        </p:nvSpPr>
        <p:spPr/>
        <p:txBody>
          <a:bodyPr/>
          <a:lstStyle/>
          <a:p>
            <a:fld id="{1E6BE801-5E72-4E9A-B51F-6D48BBA179D2}" type="datetimeFigureOut">
              <a:rPr lang="en-US" smtClean="0"/>
              <a:t>5/5/2021</a:t>
            </a:fld>
            <a:endParaRPr lang="en-US"/>
          </a:p>
        </p:txBody>
      </p:sp>
      <p:sp>
        <p:nvSpPr>
          <p:cNvPr id="6" name="Footer Placeholder 5">
            <a:extLst>
              <a:ext uri="{FF2B5EF4-FFF2-40B4-BE49-F238E27FC236}">
                <a16:creationId xmlns:a16="http://schemas.microsoft.com/office/drawing/2014/main" id="{7ACD3D3F-11A4-4A3B-B90A-CFCC4F36A6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E05594-1157-40DC-8A85-8604FCDCEE4E}"/>
              </a:ext>
            </a:extLst>
          </p:cNvPr>
          <p:cNvSpPr>
            <a:spLocks noGrp="1"/>
          </p:cNvSpPr>
          <p:nvPr>
            <p:ph type="sldNum" sz="quarter" idx="12"/>
          </p:nvPr>
        </p:nvSpPr>
        <p:spPr/>
        <p:txBody>
          <a:bodyPr/>
          <a:lstStyle/>
          <a:p>
            <a:fld id="{720E1ABA-12D1-48B4-8B4E-B8447AC0F935}" type="slidenum">
              <a:rPr lang="en-US" smtClean="0"/>
              <a:t>‹#›</a:t>
            </a:fld>
            <a:endParaRPr lang="en-US"/>
          </a:p>
        </p:txBody>
      </p:sp>
    </p:spTree>
    <p:extLst>
      <p:ext uri="{BB962C8B-B14F-4D97-AF65-F5344CB8AC3E}">
        <p14:creationId xmlns:p14="http://schemas.microsoft.com/office/powerpoint/2010/main" val="12784886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980722-1E41-40A2-BEAD-044E5B2DAE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097125A-C9E5-49DD-9C37-11BF6F1F2C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852456-60A0-44F2-BC6A-434EA92979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6BE801-5E72-4E9A-B51F-6D48BBA179D2}" type="datetimeFigureOut">
              <a:rPr lang="en-US" smtClean="0"/>
              <a:t>5/5/2021</a:t>
            </a:fld>
            <a:endParaRPr lang="en-US"/>
          </a:p>
        </p:txBody>
      </p:sp>
      <p:sp>
        <p:nvSpPr>
          <p:cNvPr id="5" name="Footer Placeholder 4">
            <a:extLst>
              <a:ext uri="{FF2B5EF4-FFF2-40B4-BE49-F238E27FC236}">
                <a16:creationId xmlns:a16="http://schemas.microsoft.com/office/drawing/2014/main" id="{9E5993FF-0284-42BF-851A-DAFB174C0C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32BA7A7-AE81-49B3-8CE3-47D30CC620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0E1ABA-12D1-48B4-8B4E-B8447AC0F935}" type="slidenum">
              <a:rPr lang="en-US" smtClean="0"/>
              <a:t>‹#›</a:t>
            </a:fld>
            <a:endParaRPr lang="en-US"/>
          </a:p>
        </p:txBody>
      </p:sp>
    </p:spTree>
    <p:extLst>
      <p:ext uri="{BB962C8B-B14F-4D97-AF65-F5344CB8AC3E}">
        <p14:creationId xmlns:p14="http://schemas.microsoft.com/office/powerpoint/2010/main" val="36285279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https://www.canada.ca/en/financial-consumer-agency/services/credit-reports-score/order-credit-report.html" TargetMode="External"/><Relationship Id="rId2" Type="http://schemas.openxmlformats.org/officeDocument/2006/relationships/slide" Target="slide13.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sv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slide" Target="slide25.xml"/><Relationship Id="rId1" Type="http://schemas.openxmlformats.org/officeDocument/2006/relationships/slideLayout" Target="../slideLayouts/slideLayout6.xml"/><Relationship Id="rId5" Type="http://schemas.openxmlformats.org/officeDocument/2006/relationships/slide" Target="slide28.xml"/><Relationship Id="rId4" Type="http://schemas.openxmlformats.org/officeDocument/2006/relationships/slide" Target="slide2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 Target="slide16.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3.sv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slide" Target="slide30.xml"/><Relationship Id="rId1" Type="http://schemas.openxmlformats.org/officeDocument/2006/relationships/slideLayout" Target="../slideLayouts/slideLayout6.xml"/><Relationship Id="rId5" Type="http://schemas.openxmlformats.org/officeDocument/2006/relationships/slide" Target="slide32.xml"/><Relationship Id="rId4" Type="http://schemas.openxmlformats.org/officeDocument/2006/relationships/slide" Target="slide31.xml"/></Relationships>
</file>

<file path=ppt/slides/_rels/slide18.xml.rels><?xml version="1.0" encoding="UTF-8" standalone="yes"?>
<Relationships xmlns="http://schemas.openxmlformats.org/package/2006/relationships"><Relationship Id="rId2" Type="http://schemas.openxmlformats.org/officeDocument/2006/relationships/slide" Target="slide19.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6.xml"/><Relationship Id="rId7" Type="http://schemas.openxmlformats.org/officeDocument/2006/relationships/diagramColors" Target="../diagrams/colors1.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13.svg"/><Relationship Id="rId4" Type="http://schemas.openxmlformats.org/officeDocument/2006/relationships/diagramData" Target="../diagrams/data1.xml"/><Relationship Id="rId9"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slide" Target="slide34.xml"/><Relationship Id="rId1" Type="http://schemas.openxmlformats.org/officeDocument/2006/relationships/slideLayout" Target="../slideLayouts/slideLayout6.xml"/><Relationship Id="rId5" Type="http://schemas.openxmlformats.org/officeDocument/2006/relationships/slide" Target="slide36.xml"/><Relationship Id="rId4" Type="http://schemas.openxmlformats.org/officeDocument/2006/relationships/slide" Target="slide33.xml"/></Relationships>
</file>

<file path=ppt/slides/_rels/slide21.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slide" Target="slide37.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slide" Target="slide3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slide" Target="slide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2" Type="http://schemas.openxmlformats.org/officeDocument/2006/relationships/slide" Target="slide1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slide" Target="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slide" Target="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slide" Target="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slide" Target="slide1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slide" Target="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slide" Target="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slide" Target="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slide" Target="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slide" Target="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slide" Target="slide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slide" Target="slide22.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slide" Target="slide2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slide" Target="slide2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slide" Target="slide2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547814" y="299289"/>
            <a:ext cx="9120187" cy="1600200"/>
          </a:xfrm>
        </p:spPr>
        <p:txBody>
          <a:bodyPr>
            <a:noAutofit/>
          </a:bodyPr>
          <a:lstStyle/>
          <a:p>
            <a:pPr eaLnBrk="1" hangingPunct="1">
              <a:defRPr/>
            </a:pPr>
            <a:r>
              <a:rPr lang="en-US" b="1" dirty="0">
                <a:latin typeface="Cooper Black" panose="0208090404030B020404" pitchFamily="18" charset="0"/>
                <a:cs typeface="Arial" panose="020B0604020202020204" pitchFamily="34" charset="0"/>
              </a:rPr>
              <a:t>Entrepreneur</a:t>
            </a:r>
            <a:br>
              <a:rPr lang="en-US" b="1" dirty="0">
                <a:latin typeface="Cooper Black" panose="0208090404030B020404" pitchFamily="18" charset="0"/>
                <a:cs typeface="Arial" panose="020B0604020202020204" pitchFamily="34" charset="0"/>
              </a:rPr>
            </a:br>
            <a:r>
              <a:rPr lang="en-US" b="1" dirty="0">
                <a:latin typeface="Cooper Black" panose="0208090404030B020404" pitchFamily="18" charset="0"/>
                <a:cs typeface="Arial" panose="020B0604020202020204" pitchFamily="34" charset="0"/>
              </a:rPr>
              <a:t>Local Learning Centers</a:t>
            </a:r>
            <a:endParaRPr lang="en-US" b="1" i="1" dirty="0">
              <a:latin typeface="Cooper Black" panose="0208090404030B020404" pitchFamily="18" charset="0"/>
              <a:cs typeface="Arial" panose="020B0604020202020204" pitchFamily="34" charset="0"/>
            </a:endParaRPr>
          </a:p>
        </p:txBody>
      </p:sp>
      <p:sp>
        <p:nvSpPr>
          <p:cNvPr id="3" name="Rectangle 2"/>
          <p:cNvSpPr txBox="1">
            <a:spLocks noChangeArrowheads="1"/>
          </p:cNvSpPr>
          <p:nvPr/>
        </p:nvSpPr>
        <p:spPr bwMode="auto">
          <a:xfrm>
            <a:off x="6477000" y="4038600"/>
            <a:ext cx="1524000" cy="838200"/>
          </a:xfrm>
          <a:prstGeom prst="rect">
            <a:avLst/>
          </a:prstGeom>
          <a:noFill/>
          <a:ln w="9525">
            <a:noFill/>
            <a:miter lim="800000"/>
            <a:headEnd/>
            <a:tailEnd/>
          </a:ln>
          <a:effectLst/>
        </p:spPr>
        <p:txBody>
          <a:bodyPr anchor="ctr"/>
          <a:lstStyle/>
          <a:p>
            <a:pPr algn="ctr" eaLnBrk="1" hangingPunct="1">
              <a:defRPr/>
            </a:pPr>
            <a:endParaRPr lang="en-US" sz="2800" b="1" kern="0" dirty="0">
              <a:solidFill>
                <a:schemeClr val="tx2"/>
              </a:solidFill>
              <a:effectLst>
                <a:outerShdw blurRad="38100" dist="38100" dir="2700000" algn="tl">
                  <a:srgbClr val="000000"/>
                </a:outerShdw>
              </a:effectLst>
              <a:latin typeface="+mj-lt"/>
              <a:ea typeface="+mj-ea"/>
              <a:cs typeface="+mj-cs"/>
            </a:endParaRPr>
          </a:p>
        </p:txBody>
      </p:sp>
      <p:pic>
        <p:nvPicPr>
          <p:cNvPr id="614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91001" y="2444552"/>
            <a:ext cx="6297827" cy="1576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71462" y="2682839"/>
            <a:ext cx="2939921" cy="2885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29200" y="4561057"/>
            <a:ext cx="5334000" cy="1904245"/>
          </a:xfrm>
          <a:prstGeom prst="rect">
            <a:avLst/>
          </a:prstGeom>
        </p:spPr>
      </p:pic>
    </p:spTree>
    <p:extLst>
      <p:ext uri="{BB962C8B-B14F-4D97-AF65-F5344CB8AC3E}">
        <p14:creationId xmlns:p14="http://schemas.microsoft.com/office/powerpoint/2010/main" val="2144953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2BA0C-51E7-4F59-AF0A-B14A2AA55FAB}"/>
              </a:ext>
            </a:extLst>
          </p:cNvPr>
          <p:cNvSpPr>
            <a:spLocks noGrp="1"/>
          </p:cNvSpPr>
          <p:nvPr>
            <p:ph type="title"/>
          </p:nvPr>
        </p:nvSpPr>
        <p:spPr/>
        <p:txBody>
          <a:bodyPr>
            <a:normAutofit/>
          </a:bodyPr>
          <a:lstStyle/>
          <a:p>
            <a:pPr algn="ctr"/>
            <a:r>
              <a:rPr lang="en-CA" sz="6600" b="1" i="0" dirty="0">
                <a:solidFill>
                  <a:srgbClr val="000000"/>
                </a:solidFill>
                <a:effectLst/>
                <a:latin typeface="Arial" panose="020B0604020202020204" pitchFamily="34" charset="0"/>
                <a:cs typeface="Arial" panose="020B0604020202020204" pitchFamily="34" charset="0"/>
              </a:rPr>
              <a:t>How Is It Calculated? </a:t>
            </a:r>
            <a:endParaRPr lang="en-US" sz="66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5682834-8967-4FE3-A172-DE45E66C52A6}"/>
              </a:ext>
            </a:extLst>
          </p:cNvPr>
          <p:cNvSpPr txBox="1"/>
          <p:nvPr/>
        </p:nvSpPr>
        <p:spPr>
          <a:xfrm>
            <a:off x="585498" y="1819584"/>
            <a:ext cx="9118340" cy="1200329"/>
          </a:xfrm>
          <a:prstGeom prst="rect">
            <a:avLst/>
          </a:prstGeom>
          <a:noFill/>
        </p:spPr>
        <p:txBody>
          <a:bodyPr wrap="square">
            <a:spAutoFit/>
          </a:bodyPr>
          <a:lstStyle/>
          <a:p>
            <a:pPr algn="l" rtl="0" fontAlgn="base">
              <a:buFont typeface="Arial" panose="020B0604020202020204" pitchFamily="34" charset="0"/>
              <a:buChar char="•"/>
            </a:pPr>
            <a:r>
              <a:rPr lang="en-CA" sz="2400" b="0" i="0" dirty="0">
                <a:solidFill>
                  <a:srgbClr val="000000"/>
                </a:solidFill>
                <a:effectLst/>
                <a:latin typeface="Tw Cen MT" panose="020B0602020104020603" pitchFamily="34" charset="0"/>
              </a:rPr>
              <a:t>A credit score is calculated from variables contained in your report of credit with various weights: payment history, balances, types of accounts, the age of the accounts, the number of investigations, etc.   </a:t>
            </a:r>
            <a:endParaRPr lang="en-CA" sz="2800" b="0" i="0" dirty="0">
              <a:solidFill>
                <a:srgbClr val="000000"/>
              </a:solidFill>
              <a:effectLst/>
              <a:latin typeface="Tw Cen MT" panose="020B0602020104020603" pitchFamily="34" charset="0"/>
            </a:endParaRPr>
          </a:p>
        </p:txBody>
      </p:sp>
      <p:sp>
        <p:nvSpPr>
          <p:cNvPr id="6" name="TextBox 5">
            <a:extLst>
              <a:ext uri="{FF2B5EF4-FFF2-40B4-BE49-F238E27FC236}">
                <a16:creationId xmlns:a16="http://schemas.microsoft.com/office/drawing/2014/main" id="{4D9B0443-E808-4403-BDAD-F226B906514C}"/>
              </a:ext>
            </a:extLst>
          </p:cNvPr>
          <p:cNvSpPr txBox="1"/>
          <p:nvPr/>
        </p:nvSpPr>
        <p:spPr>
          <a:xfrm>
            <a:off x="3356688" y="3422589"/>
            <a:ext cx="7074936" cy="461665"/>
          </a:xfrm>
          <a:prstGeom prst="rect">
            <a:avLst/>
          </a:prstGeom>
          <a:noFill/>
        </p:spPr>
        <p:txBody>
          <a:bodyPr wrap="square">
            <a:spAutoFit/>
          </a:bodyPr>
          <a:lstStyle/>
          <a:p>
            <a:pPr algn="l" rtl="0" fontAlgn="base">
              <a:buFont typeface="Arial" panose="020B0604020202020204" pitchFamily="34" charset="0"/>
              <a:buChar char="•"/>
            </a:pPr>
            <a:r>
              <a:rPr lang="en-CA" sz="2400" b="0" i="0" dirty="0">
                <a:solidFill>
                  <a:srgbClr val="000000"/>
                </a:solidFill>
                <a:effectLst/>
                <a:latin typeface="Tw Cen MT" panose="020B0602020104020603" pitchFamily="34" charset="0"/>
              </a:rPr>
              <a:t>Credit scores are generally between 300 and 900. </a:t>
            </a:r>
            <a:endParaRPr lang="en-CA" sz="2800" b="0" i="0" dirty="0">
              <a:solidFill>
                <a:srgbClr val="000000"/>
              </a:solidFill>
              <a:effectLst/>
              <a:latin typeface="Tw Cen MT" panose="020B0602020104020603" pitchFamily="34" charset="0"/>
            </a:endParaRPr>
          </a:p>
        </p:txBody>
      </p:sp>
      <p:pic>
        <p:nvPicPr>
          <p:cNvPr id="10" name="Picture 9">
            <a:extLst>
              <a:ext uri="{FF2B5EF4-FFF2-40B4-BE49-F238E27FC236}">
                <a16:creationId xmlns:a16="http://schemas.microsoft.com/office/drawing/2014/main" id="{E07E57DE-B3EE-4642-8575-0B7EDE60B6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6655" y="4446652"/>
            <a:ext cx="6272893" cy="2046223"/>
          </a:xfrm>
          <a:prstGeom prst="roundRect">
            <a:avLst>
              <a:gd name="adj" fmla="val 4167"/>
            </a:avLst>
          </a:prstGeom>
          <a:solidFill>
            <a:srgbClr val="FFFFFF"/>
          </a:solidFill>
          <a:ln w="19050" cap="sq">
            <a:solidFill>
              <a:schemeClr val="tx1"/>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7260225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2BA0C-51E7-4F59-AF0A-B14A2AA55FAB}"/>
              </a:ext>
            </a:extLst>
          </p:cNvPr>
          <p:cNvSpPr>
            <a:spLocks noGrp="1"/>
          </p:cNvSpPr>
          <p:nvPr>
            <p:ph type="title"/>
          </p:nvPr>
        </p:nvSpPr>
        <p:spPr/>
        <p:txBody>
          <a:bodyPr>
            <a:normAutofit/>
          </a:bodyPr>
          <a:lstStyle/>
          <a:p>
            <a:pPr algn="ctr"/>
            <a:r>
              <a:rPr lang="en-CA" sz="7200" b="1" i="0" dirty="0">
                <a:solidFill>
                  <a:srgbClr val="000000"/>
                </a:solidFill>
                <a:effectLst/>
                <a:latin typeface="Arial" panose="020B0604020202020204" pitchFamily="34" charset="0"/>
                <a:cs typeface="Arial" panose="020B0604020202020204" pitchFamily="34" charset="0"/>
              </a:rPr>
              <a:t>How Can I Improve It?</a:t>
            </a:r>
            <a:r>
              <a:rPr lang="en-CA" sz="7200" b="0" i="0" dirty="0">
                <a:solidFill>
                  <a:srgbClr val="000000"/>
                </a:solidFill>
                <a:effectLst/>
                <a:latin typeface="Arial" panose="020B0604020202020204" pitchFamily="34" charset="0"/>
                <a:cs typeface="Arial" panose="020B0604020202020204" pitchFamily="34" charset="0"/>
              </a:rPr>
              <a:t> </a:t>
            </a:r>
            <a:endParaRPr lang="en-US" sz="72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D147863D-C25B-458C-9A3C-6FCDDB2909D8}"/>
              </a:ext>
            </a:extLst>
          </p:cNvPr>
          <p:cNvSpPr txBox="1"/>
          <p:nvPr/>
        </p:nvSpPr>
        <p:spPr>
          <a:xfrm>
            <a:off x="566446" y="2338693"/>
            <a:ext cx="11059108" cy="2739211"/>
          </a:xfrm>
          <a:prstGeom prst="rect">
            <a:avLst/>
          </a:prstGeom>
          <a:noFill/>
        </p:spPr>
        <p:txBody>
          <a:bodyPr wrap="square">
            <a:spAutoFit/>
          </a:bodyPr>
          <a:lstStyle/>
          <a:p>
            <a:pPr algn="l" rtl="0" fontAlgn="base">
              <a:buFont typeface="Arial" panose="020B0604020202020204" pitchFamily="34" charset="0"/>
              <a:buChar char="•"/>
            </a:pPr>
            <a:r>
              <a:rPr lang="en-CA" sz="2400" b="0" i="0" dirty="0">
                <a:solidFill>
                  <a:srgbClr val="000000"/>
                </a:solidFill>
                <a:effectLst/>
                <a:latin typeface="Tw Cen MT" panose="020B0602020104020603" pitchFamily="34" charset="0"/>
              </a:rPr>
              <a:t>Pay your bills on time. Try to pay your bills in full before the due date. If not, pay at least the minimum amount. You can set up automatic payments for your credit cards with most banks.</a:t>
            </a:r>
          </a:p>
          <a:p>
            <a:pPr algn="l" rtl="0" fontAlgn="base"/>
            <a:r>
              <a:rPr lang="en-CA" sz="2400" b="0" i="0" dirty="0">
                <a:solidFill>
                  <a:srgbClr val="000000"/>
                </a:solidFill>
                <a:effectLst/>
                <a:latin typeface="Tw Cen MT" panose="020B0602020104020603" pitchFamily="34" charset="0"/>
              </a:rPr>
              <a:t> </a:t>
            </a:r>
            <a:endParaRPr lang="en-CA" sz="2800" b="0" i="0" dirty="0">
              <a:solidFill>
                <a:srgbClr val="000000"/>
              </a:solidFill>
              <a:effectLst/>
              <a:latin typeface="Tw Cen MT" panose="020B0602020104020603" pitchFamily="34" charset="0"/>
            </a:endParaRPr>
          </a:p>
          <a:p>
            <a:pPr algn="l" rtl="0" fontAlgn="base">
              <a:buFont typeface="Arial" panose="020B0604020202020204" pitchFamily="34" charset="0"/>
              <a:buChar char="•"/>
            </a:pPr>
            <a:r>
              <a:rPr lang="en-CA" sz="2400" b="0" i="0" dirty="0">
                <a:solidFill>
                  <a:srgbClr val="000000"/>
                </a:solidFill>
                <a:effectLst/>
                <a:latin typeface="Tw Cen MT" panose="020B0602020104020603" pitchFamily="34" charset="0"/>
              </a:rPr>
              <a:t>Make sure that your monthly statement contains no errors. </a:t>
            </a:r>
          </a:p>
          <a:p>
            <a:pPr algn="l" rtl="0" fontAlgn="base"/>
            <a:endParaRPr lang="en-CA" sz="2800" b="0" i="0" dirty="0">
              <a:solidFill>
                <a:srgbClr val="000000"/>
              </a:solidFill>
              <a:effectLst/>
              <a:latin typeface="Tw Cen MT" panose="020B0602020104020603" pitchFamily="34" charset="0"/>
            </a:endParaRPr>
          </a:p>
          <a:p>
            <a:pPr algn="l" rtl="0" fontAlgn="base">
              <a:buFont typeface="Arial" panose="020B0604020202020204" pitchFamily="34" charset="0"/>
              <a:buChar char="•"/>
            </a:pPr>
            <a:r>
              <a:rPr lang="en-CA" sz="2400" b="0" i="0" dirty="0">
                <a:solidFill>
                  <a:srgbClr val="000000"/>
                </a:solidFill>
                <a:effectLst/>
                <a:latin typeface="Tw Cen MT" panose="020B0602020104020603" pitchFamily="34" charset="0"/>
              </a:rPr>
              <a:t>Limit the amount of credit applications and the number of credit cards</a:t>
            </a:r>
            <a:endParaRPr lang="en-CA" sz="2800" b="0" i="0" dirty="0">
              <a:solidFill>
                <a:srgbClr val="000000"/>
              </a:solidFill>
              <a:effectLst/>
              <a:latin typeface="Tw Cen MT" panose="020B0602020104020603" pitchFamily="34" charset="0"/>
            </a:endParaRPr>
          </a:p>
        </p:txBody>
      </p:sp>
    </p:spTree>
    <p:extLst>
      <p:ext uri="{BB962C8B-B14F-4D97-AF65-F5344CB8AC3E}">
        <p14:creationId xmlns:p14="http://schemas.microsoft.com/office/powerpoint/2010/main" val="1447161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40EC1-6C07-4BE6-AA6F-CFE7C6A4D04A}"/>
              </a:ext>
            </a:extLst>
          </p:cNvPr>
          <p:cNvSpPr>
            <a:spLocks noGrp="1"/>
          </p:cNvSpPr>
          <p:nvPr>
            <p:ph type="title"/>
          </p:nvPr>
        </p:nvSpPr>
        <p:spPr/>
        <p:txBody>
          <a:bodyPr>
            <a:noAutofit/>
          </a:bodyPr>
          <a:lstStyle/>
          <a:p>
            <a:pPr algn="ctr"/>
            <a:r>
              <a:rPr lang="en-CA" sz="6000" b="1" i="0" dirty="0">
                <a:solidFill>
                  <a:srgbClr val="000000"/>
                </a:solidFill>
                <a:effectLst/>
                <a:latin typeface="Arial" panose="020B0604020202020204" pitchFamily="34" charset="0"/>
                <a:cs typeface="Arial" panose="020B0604020202020204" pitchFamily="34" charset="0"/>
              </a:rPr>
              <a:t>What Information Is In A Credit Report?</a:t>
            </a:r>
            <a:endParaRPr lang="en-US" sz="6000"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DCFA690-5768-4C53-AB2F-A39F033333E3}"/>
              </a:ext>
            </a:extLst>
          </p:cNvPr>
          <p:cNvSpPr txBox="1"/>
          <p:nvPr/>
        </p:nvSpPr>
        <p:spPr>
          <a:xfrm>
            <a:off x="0" y="2228671"/>
            <a:ext cx="11782619" cy="1200329"/>
          </a:xfrm>
          <a:prstGeom prst="rect">
            <a:avLst/>
          </a:prstGeom>
          <a:noFill/>
        </p:spPr>
        <p:txBody>
          <a:bodyPr wrap="square">
            <a:spAutoFit/>
          </a:bodyPr>
          <a:lstStyle/>
          <a:p>
            <a:r>
              <a:rPr lang="en-CA" sz="2400" b="0" i="0" dirty="0">
                <a:solidFill>
                  <a:srgbClr val="000000"/>
                </a:solidFill>
                <a:effectLst/>
                <a:latin typeface="Tw Cen MT" panose="020B0602020104020603" pitchFamily="34" charset="0"/>
                <a:hlinkClick r:id="rId2" action="ppaction://hlinksldjump"/>
              </a:rPr>
              <a:t>This is an introduction to credit reports, produced by a major credit agency, Equifax</a:t>
            </a:r>
            <a:r>
              <a:rPr lang="en-CA" sz="2400" b="0" i="0" dirty="0">
                <a:solidFill>
                  <a:srgbClr val="000000"/>
                </a:solidFill>
                <a:effectLst/>
                <a:latin typeface="Tw Cen MT" panose="020B0602020104020603" pitchFamily="34" charset="0"/>
              </a:rPr>
              <a:t>. It discusses what information is contained in your report and how to get a free copy. Although it discusses personal credit evaluations, corporate credit reports are similar. </a:t>
            </a:r>
            <a:endParaRPr lang="en-US" sz="2400" dirty="0"/>
          </a:p>
        </p:txBody>
      </p:sp>
      <p:sp>
        <p:nvSpPr>
          <p:cNvPr id="8" name="TextBox 7">
            <a:extLst>
              <a:ext uri="{FF2B5EF4-FFF2-40B4-BE49-F238E27FC236}">
                <a16:creationId xmlns:a16="http://schemas.microsoft.com/office/drawing/2014/main" id="{11D83807-ED9E-4FC3-BD17-DA68279EA9F0}"/>
              </a:ext>
            </a:extLst>
          </p:cNvPr>
          <p:cNvSpPr txBox="1"/>
          <p:nvPr/>
        </p:nvSpPr>
        <p:spPr>
          <a:xfrm>
            <a:off x="104968" y="4265750"/>
            <a:ext cx="9076355" cy="1569660"/>
          </a:xfrm>
          <a:prstGeom prst="rect">
            <a:avLst/>
          </a:prstGeom>
          <a:noFill/>
        </p:spPr>
        <p:txBody>
          <a:bodyPr wrap="square">
            <a:spAutoFit/>
          </a:bodyPr>
          <a:lstStyle/>
          <a:p>
            <a:r>
              <a:rPr lang="en-CA" sz="2400" b="0" i="0" dirty="0">
                <a:solidFill>
                  <a:srgbClr val="000000"/>
                </a:solidFill>
                <a:effectLst/>
                <a:latin typeface="Tw Cen MT" panose="020B0602020104020603" pitchFamily="34" charset="0"/>
              </a:rPr>
              <a:t>NOTE: This is an American video – to find out how you can order your personal credit report in Canada, visit this Government of Canada website: </a:t>
            </a:r>
            <a:r>
              <a:rPr lang="en-CA" sz="2400" b="0" i="0" u="none" strike="noStrike" dirty="0">
                <a:effectLst/>
                <a:latin typeface="Tw Cen MT" panose="020B0602020104020603" pitchFamily="34" charset="0"/>
                <a:hlinkClick r:id="rId3"/>
              </a:rPr>
              <a:t>https://www.canada.ca/en/financial-consumer-agency/services/credit-reports-score/order-credit-report.html</a:t>
            </a:r>
            <a:r>
              <a:rPr lang="en-CA" sz="2400" b="0" i="0" dirty="0">
                <a:solidFill>
                  <a:srgbClr val="000000"/>
                </a:solidFill>
                <a:effectLst/>
                <a:latin typeface="Times New Roman" panose="02020603050405020304" pitchFamily="18" charset="0"/>
              </a:rPr>
              <a:t> </a:t>
            </a:r>
            <a:endParaRPr lang="en-US" sz="2400" dirty="0"/>
          </a:p>
        </p:txBody>
      </p:sp>
    </p:spTree>
    <p:extLst>
      <p:ext uri="{BB962C8B-B14F-4D97-AF65-F5344CB8AC3E}">
        <p14:creationId xmlns:p14="http://schemas.microsoft.com/office/powerpoint/2010/main" val="21969970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40EC1-6C07-4BE6-AA6F-CFE7C6A4D04A}"/>
              </a:ext>
            </a:extLst>
          </p:cNvPr>
          <p:cNvSpPr>
            <a:spLocks noGrp="1"/>
          </p:cNvSpPr>
          <p:nvPr>
            <p:ph type="title"/>
          </p:nvPr>
        </p:nvSpPr>
        <p:spPr>
          <a:xfrm>
            <a:off x="614784" y="395469"/>
            <a:ext cx="10515600" cy="1325563"/>
          </a:xfrm>
        </p:spPr>
        <p:txBody>
          <a:bodyPr>
            <a:noAutofit/>
          </a:bodyPr>
          <a:lstStyle/>
          <a:p>
            <a:pPr algn="ctr"/>
            <a:r>
              <a:rPr lang="en-CA" sz="5400" b="1" dirty="0">
                <a:effectLst/>
                <a:latin typeface="Arial" panose="020B0604020202020204" pitchFamily="34" charset="0"/>
                <a:ea typeface="Calibri" panose="020F0502020204030204" pitchFamily="34" charset="0"/>
                <a:cs typeface="Arial" panose="020B0604020202020204" pitchFamily="34" charset="0"/>
              </a:rPr>
              <a:t> Information on a Credit </a:t>
            </a:r>
            <a:br>
              <a:rPr lang="en-CA" sz="5400" b="1" dirty="0">
                <a:effectLst/>
                <a:latin typeface="Arial" panose="020B0604020202020204" pitchFamily="34" charset="0"/>
                <a:ea typeface="Calibri" panose="020F0502020204030204" pitchFamily="34" charset="0"/>
                <a:cs typeface="Arial" panose="020B0604020202020204" pitchFamily="34" charset="0"/>
              </a:rPr>
            </a:br>
            <a:r>
              <a:rPr lang="en-CA" sz="5400" b="1" dirty="0">
                <a:effectLst/>
                <a:latin typeface="Arial" panose="020B0604020202020204" pitchFamily="34" charset="0"/>
                <a:ea typeface="Calibri" panose="020F0502020204030204" pitchFamily="34" charset="0"/>
                <a:cs typeface="Arial" panose="020B0604020202020204" pitchFamily="34" charset="0"/>
              </a:rPr>
              <a:t>Report</a:t>
            </a:r>
            <a:br>
              <a:rPr lang="en-CA" sz="5400" b="1" dirty="0">
                <a:effectLst/>
                <a:latin typeface="Arial" panose="020B0604020202020204" pitchFamily="34" charset="0"/>
                <a:ea typeface="Calibri" panose="020F0502020204030204" pitchFamily="34" charset="0"/>
                <a:cs typeface="Arial" panose="020B0604020202020204" pitchFamily="34" charset="0"/>
              </a:rPr>
            </a:br>
            <a:endParaRPr lang="en-US" sz="54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3134EC0-8DED-4B31-B0B1-EEB66998DC4B}"/>
              </a:ext>
            </a:extLst>
          </p:cNvPr>
          <p:cNvSpPr txBox="1"/>
          <p:nvPr/>
        </p:nvSpPr>
        <p:spPr>
          <a:xfrm>
            <a:off x="137627" y="1226744"/>
            <a:ext cx="9958096" cy="558743"/>
          </a:xfrm>
          <a:prstGeom prst="rect">
            <a:avLst/>
          </a:prstGeom>
          <a:noFill/>
        </p:spPr>
        <p:txBody>
          <a:bodyPr wrap="square">
            <a:spAutoFit/>
          </a:bodyPr>
          <a:lstStyle/>
          <a:p>
            <a:pPr>
              <a:lnSpc>
                <a:spcPct val="115000"/>
              </a:lnSpc>
              <a:spcAft>
                <a:spcPts val="1000"/>
              </a:spcAft>
            </a:pPr>
            <a:r>
              <a:rPr lang="en-CA" sz="2800" dirty="0">
                <a:ln w="0"/>
                <a:solidFill>
                  <a:schemeClr val="accent1"/>
                </a:solidFill>
                <a:effectLst>
                  <a:outerShdw blurRad="50800" dist="38100" dir="13500000" algn="br" rotWithShape="0">
                    <a:prstClr val="black">
                      <a:alpha val="40000"/>
                    </a:prstClr>
                  </a:outerShdw>
                </a:effectLst>
                <a:latin typeface="Calibri" panose="020F0502020204030204" pitchFamily="34" charset="0"/>
                <a:ea typeface="Calibri" panose="020F0502020204030204" pitchFamily="34" charset="0"/>
                <a:cs typeface="Times New Roman" panose="02020603050405020304" pitchFamily="18" charset="0"/>
              </a:rPr>
              <a:t>At A Glance: </a:t>
            </a:r>
            <a:r>
              <a:rPr lang="en-CA" sz="2400" dirty="0">
                <a:effectLst/>
                <a:latin typeface="Calibri" panose="020F0502020204030204" pitchFamily="34" charset="0"/>
                <a:ea typeface="Calibri" panose="020F0502020204030204" pitchFamily="34" charset="0"/>
                <a:cs typeface="Times New Roman" panose="02020603050405020304" pitchFamily="18" charset="0"/>
              </a:rPr>
              <a:t>A credit report is a summary of your financial history</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113C0DC4-E7AE-4E32-8A11-245984AC71D7}"/>
              </a:ext>
            </a:extLst>
          </p:cNvPr>
          <p:cNvSpPr txBox="1"/>
          <p:nvPr/>
        </p:nvSpPr>
        <p:spPr>
          <a:xfrm>
            <a:off x="137627" y="1736948"/>
            <a:ext cx="6102220" cy="3040512"/>
          </a:xfrm>
          <a:prstGeom prst="rect">
            <a:avLst/>
          </a:prstGeom>
          <a:noFill/>
        </p:spPr>
        <p:txBody>
          <a:bodyPr wrap="square">
            <a:spAutoFit/>
          </a:bodyPr>
          <a:lstStyle/>
          <a:p>
            <a:pPr>
              <a:lnSpc>
                <a:spcPct val="115000"/>
              </a:lnSpc>
              <a:spcAft>
                <a:spcPts val="1000"/>
              </a:spcAft>
            </a:pPr>
            <a:r>
              <a:rPr lang="en-CA" sz="2400" dirty="0">
                <a:effectLst/>
                <a:latin typeface="Calibri" panose="020F0502020204030204" pitchFamily="34" charset="0"/>
                <a:ea typeface="Calibri" panose="020F0502020204030204" pitchFamily="34" charset="0"/>
                <a:cs typeface="Times New Roman" panose="02020603050405020304" pitchFamily="18" charset="0"/>
              </a:rPr>
              <a:t>This includes:</a:t>
            </a:r>
            <a:br>
              <a:rPr lang="en-CA" sz="2400" dirty="0">
                <a:effectLst/>
                <a:latin typeface="Calibri" panose="020F0502020204030204" pitchFamily="34" charset="0"/>
                <a:ea typeface="Calibri" panose="020F0502020204030204" pitchFamily="34" charset="0"/>
                <a:cs typeface="Times New Roman" panose="02020603050405020304" pitchFamily="18" charset="0"/>
              </a:rPr>
            </a:br>
            <a:r>
              <a:rPr lang="en-CA" sz="2400" dirty="0">
                <a:effectLst/>
                <a:latin typeface="Calibri" panose="020F0502020204030204" pitchFamily="34" charset="0"/>
                <a:ea typeface="Calibri" panose="020F0502020204030204" pitchFamily="34" charset="0"/>
                <a:cs typeface="Times New Roman" panose="02020603050405020304" pitchFamily="18" charset="0"/>
              </a:rPr>
              <a:t>- Credit cards in your name </a:t>
            </a:r>
            <a:br>
              <a:rPr lang="en-CA" sz="2400" dirty="0">
                <a:effectLst/>
                <a:latin typeface="Calibri" panose="020F0502020204030204" pitchFamily="34" charset="0"/>
                <a:ea typeface="Calibri" panose="020F0502020204030204" pitchFamily="34" charset="0"/>
                <a:cs typeface="Times New Roman" panose="02020603050405020304" pitchFamily="18" charset="0"/>
              </a:rPr>
            </a:br>
            <a:r>
              <a:rPr lang="en-CA" sz="2400" dirty="0">
                <a:effectLst/>
                <a:latin typeface="Calibri" panose="020F0502020204030204" pitchFamily="34" charset="0"/>
                <a:ea typeface="Calibri" panose="020F0502020204030204" pitchFamily="34" charset="0"/>
                <a:cs typeface="Times New Roman" panose="02020603050405020304" pitchFamily="18" charset="0"/>
              </a:rPr>
              <a:t>- Mortgages</a:t>
            </a:r>
            <a:br>
              <a:rPr lang="en-CA" sz="2400" dirty="0">
                <a:effectLst/>
                <a:latin typeface="Calibri" panose="020F0502020204030204" pitchFamily="34" charset="0"/>
                <a:ea typeface="Calibri" panose="020F0502020204030204" pitchFamily="34" charset="0"/>
                <a:cs typeface="Times New Roman" panose="02020603050405020304" pitchFamily="18" charset="0"/>
              </a:rPr>
            </a:br>
            <a:r>
              <a:rPr lang="en-CA" sz="2400" dirty="0">
                <a:effectLst/>
                <a:latin typeface="Calibri" panose="020F0502020204030204" pitchFamily="34" charset="0"/>
                <a:ea typeface="Calibri" panose="020F0502020204030204" pitchFamily="34" charset="0"/>
                <a:cs typeface="Times New Roman" panose="02020603050405020304" pitchFamily="18" charset="0"/>
              </a:rPr>
              <a:t>- Student Loans </a:t>
            </a:r>
            <a:br>
              <a:rPr lang="en-CA" sz="2400" dirty="0">
                <a:effectLst/>
                <a:latin typeface="Calibri" panose="020F0502020204030204" pitchFamily="34" charset="0"/>
                <a:ea typeface="Calibri" panose="020F0502020204030204" pitchFamily="34" charset="0"/>
                <a:cs typeface="Times New Roman" panose="02020603050405020304" pitchFamily="18" charset="0"/>
              </a:rPr>
            </a:br>
            <a:r>
              <a:rPr lang="en-CA" sz="2400" dirty="0">
                <a:effectLst/>
                <a:latin typeface="Calibri" panose="020F0502020204030204" pitchFamily="34" charset="0"/>
                <a:ea typeface="Calibri" panose="020F0502020204030204" pitchFamily="34" charset="0"/>
                <a:cs typeface="Times New Roman" panose="02020603050405020304" pitchFamily="18" charset="0"/>
              </a:rPr>
              <a:t>- Vehicle Loans </a:t>
            </a:r>
            <a:br>
              <a:rPr lang="en-CA" sz="2400" dirty="0">
                <a:effectLst/>
                <a:latin typeface="Calibri" panose="020F0502020204030204" pitchFamily="34" charset="0"/>
                <a:ea typeface="Calibri" panose="020F0502020204030204" pitchFamily="34" charset="0"/>
                <a:cs typeface="Times New Roman" panose="02020603050405020304" pitchFamily="18" charset="0"/>
              </a:rPr>
            </a:br>
            <a:r>
              <a:rPr lang="en-CA" sz="2400" dirty="0">
                <a:effectLst/>
                <a:latin typeface="Calibri" panose="020F0502020204030204" pitchFamily="34" charset="0"/>
                <a:ea typeface="Calibri" panose="020F0502020204030204" pitchFamily="34" charset="0"/>
                <a:cs typeface="Times New Roman" panose="02020603050405020304" pitchFamily="18" charset="0"/>
              </a:rPr>
              <a:t>- Public Record Information </a:t>
            </a:r>
            <a:br>
              <a:rPr lang="en-CA" sz="2400" dirty="0">
                <a:effectLst/>
                <a:latin typeface="Calibri" panose="020F0502020204030204" pitchFamily="34" charset="0"/>
                <a:ea typeface="Calibri" panose="020F0502020204030204" pitchFamily="34" charset="0"/>
                <a:cs typeface="Times New Roman" panose="02020603050405020304" pitchFamily="18" charset="0"/>
              </a:rPr>
            </a:br>
            <a:r>
              <a:rPr lang="en-CA" sz="2400" dirty="0">
                <a:latin typeface="Calibri" panose="020F0502020204030204" pitchFamily="34" charset="0"/>
                <a:ea typeface="Calibri" panose="020F0502020204030204" pitchFamily="34" charset="0"/>
                <a:cs typeface="Times New Roman" panose="02020603050405020304" pitchFamily="18" charset="0"/>
              </a:rPr>
              <a:t>- </a:t>
            </a:r>
            <a:r>
              <a:rPr lang="en-CA" sz="2400" dirty="0">
                <a:effectLst/>
                <a:latin typeface="Calibri" panose="020F0502020204030204" pitchFamily="34" charset="0"/>
                <a:ea typeface="Calibri" panose="020F0502020204030204" pitchFamily="34" charset="0"/>
                <a:cs typeface="Times New Roman" panose="02020603050405020304" pitchFamily="18" charset="0"/>
              </a:rPr>
              <a:t>Debts</a:t>
            </a:r>
          </a:p>
        </p:txBody>
      </p:sp>
      <p:sp>
        <p:nvSpPr>
          <p:cNvPr id="8" name="TextBox 7">
            <a:extLst>
              <a:ext uri="{FF2B5EF4-FFF2-40B4-BE49-F238E27FC236}">
                <a16:creationId xmlns:a16="http://schemas.microsoft.com/office/drawing/2014/main" id="{3DDFC481-4D81-4AD6-A3BB-9E833A2A6C2C}"/>
              </a:ext>
            </a:extLst>
          </p:cNvPr>
          <p:cNvSpPr txBox="1"/>
          <p:nvPr/>
        </p:nvSpPr>
        <p:spPr>
          <a:xfrm>
            <a:off x="5337111" y="2103042"/>
            <a:ext cx="6102220" cy="2308324"/>
          </a:xfrm>
          <a:prstGeom prst="rect">
            <a:avLst/>
          </a:prstGeom>
          <a:noFill/>
        </p:spPr>
        <p:txBody>
          <a:bodyPr wrap="square">
            <a:spAutoFit/>
          </a:bodyPr>
          <a:lstStyle/>
          <a:p>
            <a:r>
              <a:rPr lang="en-CA" sz="2400" dirty="0">
                <a:effectLst/>
                <a:latin typeface="Calibri" panose="020F0502020204030204" pitchFamily="34" charset="0"/>
                <a:ea typeface="Calibri" panose="020F0502020204030204" pitchFamily="34" charset="0"/>
                <a:cs typeface="Times New Roman" panose="02020603050405020304" pitchFamily="18" charset="0"/>
              </a:rPr>
              <a:t>Your Credit History helps potential lenders gauge your credit worthiness. Lenders use it to decide whether to give you a loan, and also what interest rate to give you based on the risk they think they’re taking. </a:t>
            </a:r>
            <a:br>
              <a:rPr lang="en-CA" sz="2400" dirty="0">
                <a:effectLst/>
                <a:latin typeface="Calibri" panose="020F0502020204030204" pitchFamily="34" charset="0"/>
                <a:ea typeface="Calibri" panose="020F0502020204030204" pitchFamily="34" charset="0"/>
                <a:cs typeface="Times New Roman" panose="02020603050405020304" pitchFamily="18" charset="0"/>
              </a:rPr>
            </a:br>
            <a:endParaRPr lang="en-US" sz="2400" dirty="0"/>
          </a:p>
        </p:txBody>
      </p:sp>
      <p:grpSp>
        <p:nvGrpSpPr>
          <p:cNvPr id="13" name="Group 12">
            <a:extLst>
              <a:ext uri="{FF2B5EF4-FFF2-40B4-BE49-F238E27FC236}">
                <a16:creationId xmlns:a16="http://schemas.microsoft.com/office/drawing/2014/main" id="{E8704E7B-1DB9-47FE-AE95-4F6F217FD679}"/>
              </a:ext>
            </a:extLst>
          </p:cNvPr>
          <p:cNvGrpSpPr/>
          <p:nvPr/>
        </p:nvGrpSpPr>
        <p:grpSpPr>
          <a:xfrm>
            <a:off x="1884783" y="4973010"/>
            <a:ext cx="8836090" cy="1661994"/>
            <a:chOff x="1884783" y="4973010"/>
            <a:chExt cx="8836090" cy="1661994"/>
          </a:xfrm>
        </p:grpSpPr>
        <p:sp>
          <p:nvSpPr>
            <p:cNvPr id="9" name="TextBox 8">
              <a:extLst>
                <a:ext uri="{FF2B5EF4-FFF2-40B4-BE49-F238E27FC236}">
                  <a16:creationId xmlns:a16="http://schemas.microsoft.com/office/drawing/2014/main" id="{14791C1D-7BD3-4F69-9DE9-2E09A7004B5A}"/>
                </a:ext>
              </a:extLst>
            </p:cNvPr>
            <p:cNvSpPr txBox="1"/>
            <p:nvPr/>
          </p:nvSpPr>
          <p:spPr>
            <a:xfrm>
              <a:off x="1884783" y="4973010"/>
              <a:ext cx="2239347" cy="461665"/>
            </a:xfrm>
            <a:prstGeom prst="rect">
              <a:avLst/>
            </a:prstGeom>
            <a:noFill/>
          </p:spPr>
          <p:txBody>
            <a:bodyPr wrap="square" rtlCol="0">
              <a:spAutoFit/>
              <a:scene3d>
                <a:camera prst="isometricOffAxis1Right"/>
                <a:lightRig rig="threePt" dir="t"/>
              </a:scene3d>
            </a:bodyPr>
            <a:lstStyle/>
            <a:p>
              <a:r>
                <a:rPr lang="en-CA" sz="2400" b="1" dirty="0"/>
                <a:t>Remember:</a:t>
              </a:r>
              <a:endParaRPr lang="en-US" sz="2400" b="1" dirty="0"/>
            </a:p>
          </p:txBody>
        </p:sp>
        <p:sp>
          <p:nvSpPr>
            <p:cNvPr id="11" name="TextBox 10">
              <a:extLst>
                <a:ext uri="{FF2B5EF4-FFF2-40B4-BE49-F238E27FC236}">
                  <a16:creationId xmlns:a16="http://schemas.microsoft.com/office/drawing/2014/main" id="{82C5E878-87D8-4589-953E-0ACEF240058B}"/>
                </a:ext>
              </a:extLst>
            </p:cNvPr>
            <p:cNvSpPr txBox="1"/>
            <p:nvPr/>
          </p:nvSpPr>
          <p:spPr>
            <a:xfrm>
              <a:off x="2625012" y="5434675"/>
              <a:ext cx="8095861" cy="1200329"/>
            </a:xfrm>
            <a:prstGeom prst="rect">
              <a:avLst/>
            </a:prstGeom>
            <a:noFill/>
          </p:spPr>
          <p:txBody>
            <a:bodyPr wrap="square">
              <a:spAutoFit/>
            </a:bodyPr>
            <a:lstStyle/>
            <a:p>
              <a:r>
                <a:rPr lang="en-CA"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Negative information </a:t>
              </a:r>
              <a:r>
                <a:rPr lang="en-CA" sz="2400" dirty="0">
                  <a:effectLst/>
                  <a:latin typeface="Calibri" panose="020F0502020204030204" pitchFamily="34" charset="0"/>
                  <a:ea typeface="Calibri" panose="020F0502020204030204" pitchFamily="34" charset="0"/>
                  <a:cs typeface="Times New Roman" panose="02020603050405020304" pitchFamily="18" charset="0"/>
                </a:rPr>
                <a:t>may indicate accounts that haven’t been paid on time. </a:t>
              </a:r>
              <a:r>
                <a:rPr lang="en-CA" sz="24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Positive information </a:t>
              </a:r>
              <a:r>
                <a:rPr lang="en-CA" sz="2400" dirty="0">
                  <a:effectLst/>
                  <a:latin typeface="Calibri" panose="020F0502020204030204" pitchFamily="34" charset="0"/>
                  <a:ea typeface="Calibri" panose="020F0502020204030204" pitchFamily="34" charset="0"/>
                  <a:cs typeface="Times New Roman" panose="02020603050405020304" pitchFamily="18" charset="0"/>
                </a:rPr>
                <a:t>usually refers to commitments met under the original terms. </a:t>
              </a:r>
              <a:endParaRPr lang="en-US" sz="2400" dirty="0"/>
            </a:p>
          </p:txBody>
        </p:sp>
      </p:grpSp>
      <p:pic>
        <p:nvPicPr>
          <p:cNvPr id="12" name="What Information is in a Credit Report">
            <a:hlinkClick r:id="" action="ppaction://media"/>
            <a:extLst>
              <a:ext uri="{FF2B5EF4-FFF2-40B4-BE49-F238E27FC236}">
                <a16:creationId xmlns:a16="http://schemas.microsoft.com/office/drawing/2014/main" id="{A70CCC4B-5A6F-4886-B2D0-12FE95EAE800}"/>
              </a:ext>
            </a:extLst>
          </p:cNvPr>
          <p:cNvPicPr>
            <a:picLocks noChangeAspect="1"/>
          </p:cNvPicPr>
          <p:nvPr>
            <a:videoFile r:link="rId2"/>
            <p:extLst>
              <p:ext uri="{DAA4B4D4-6D71-4841-9C94-3DE7FCFB9230}">
                <p14:media xmlns:p14="http://schemas.microsoft.com/office/powerpoint/2010/main" r:embed="rId1"/>
              </p:ext>
            </p:extLst>
          </p:nvPr>
        </p:nvPicPr>
        <p:blipFill>
          <a:blip r:embed="rId4">
            <a:extLst>
              <a:ext uri="{96DAC541-7B7A-43D3-8B79-37D633B846F1}">
                <asvg:svgBlip xmlns:asvg="http://schemas.microsoft.com/office/drawing/2016/SVG/main" xmlns="" r:embed="rId5"/>
              </a:ext>
            </a:extLst>
          </a:blip>
          <a:stretch>
            <a:fillRect/>
          </a:stretch>
        </p:blipFill>
        <p:spPr>
          <a:xfrm>
            <a:off x="10580915" y="-2711"/>
            <a:ext cx="1359159" cy="764527"/>
          </a:xfrm>
          <a:prstGeom prst="rect">
            <a:avLst/>
          </a:prstGeom>
        </p:spPr>
      </p:pic>
    </p:spTree>
    <p:extLst>
      <p:ext uri="{BB962C8B-B14F-4D97-AF65-F5344CB8AC3E}">
        <p14:creationId xmlns:p14="http://schemas.microsoft.com/office/powerpoint/2010/main" val="727508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22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9" fill="hold" display="0">
                  <p:stCondLst>
                    <p:cond delay="indefinite"/>
                  </p:stCondLst>
                </p:cTn>
                <p:tgtEl>
                  <p:spTgt spid="12"/>
                </p:tgtEl>
              </p:cMediaNode>
            </p:video>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12"/>
                                        </p:tgtEl>
                                      </p:cBhvr>
                                    </p:cmd>
                                  </p:childTnLst>
                                </p:cTn>
                              </p:par>
                            </p:childTnLst>
                          </p:cTn>
                        </p:par>
                      </p:childTnLst>
                    </p:cTn>
                  </p:par>
                </p:childTnLst>
              </p:cTn>
              <p:nextCondLst>
                <p:cond evt="onClick" delay="0">
                  <p:tgtEl>
                    <p:spTgt spid="12"/>
                  </p:tgtEl>
                </p:cond>
              </p:nextCondLst>
            </p:seq>
          </p:childTnLst>
        </p:cTn>
      </p:par>
    </p:tnLst>
    <p:bldLst>
      <p:bldP spid="6"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3BFEECC-2035-48C4-A765-61FF30F2C027}"/>
              </a:ext>
            </a:extLst>
          </p:cNvPr>
          <p:cNvGrpSpPr/>
          <p:nvPr/>
        </p:nvGrpSpPr>
        <p:grpSpPr>
          <a:xfrm>
            <a:off x="812541" y="2463627"/>
            <a:ext cx="459535" cy="2605699"/>
            <a:chOff x="461865" y="2905780"/>
            <a:chExt cx="459535" cy="2605699"/>
          </a:xfrm>
        </p:grpSpPr>
        <p:sp>
          <p:nvSpPr>
            <p:cNvPr id="8" name="Rectangle: Rounded Corners 7">
              <a:extLst>
                <a:ext uri="{FF2B5EF4-FFF2-40B4-BE49-F238E27FC236}">
                  <a16:creationId xmlns:a16="http://schemas.microsoft.com/office/drawing/2014/main" id="{E347A3DB-8447-4133-BCDB-58EEC418F675}"/>
                </a:ext>
              </a:extLst>
            </p:cNvPr>
            <p:cNvSpPr/>
            <p:nvPr/>
          </p:nvSpPr>
          <p:spPr>
            <a:xfrm>
              <a:off x="473529" y="5095558"/>
              <a:ext cx="447871" cy="41592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90B1463C-F49C-4F1D-8F20-9C122721112F}"/>
                </a:ext>
              </a:extLst>
            </p:cNvPr>
            <p:cNvSpPr/>
            <p:nvPr/>
          </p:nvSpPr>
          <p:spPr>
            <a:xfrm>
              <a:off x="461865" y="4334174"/>
              <a:ext cx="447871" cy="41591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FB34BE98-1823-4FB8-8199-06610556551A}"/>
                </a:ext>
              </a:extLst>
            </p:cNvPr>
            <p:cNvSpPr/>
            <p:nvPr/>
          </p:nvSpPr>
          <p:spPr>
            <a:xfrm>
              <a:off x="461866" y="3549306"/>
              <a:ext cx="447870" cy="41591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8A9A5FA7-CC6D-4E8E-A612-D1B96F98F216}"/>
                </a:ext>
              </a:extLst>
            </p:cNvPr>
            <p:cNvSpPr/>
            <p:nvPr/>
          </p:nvSpPr>
          <p:spPr>
            <a:xfrm>
              <a:off x="461865" y="2905780"/>
              <a:ext cx="447871" cy="40291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grpSp>
      <p:sp>
        <p:nvSpPr>
          <p:cNvPr id="2" name="Title 1">
            <a:extLst>
              <a:ext uri="{FF2B5EF4-FFF2-40B4-BE49-F238E27FC236}">
                <a16:creationId xmlns:a16="http://schemas.microsoft.com/office/drawing/2014/main" id="{42D40EC1-6C07-4BE6-AA6F-CFE7C6A4D04A}"/>
              </a:ext>
            </a:extLst>
          </p:cNvPr>
          <p:cNvSpPr>
            <a:spLocks noGrp="1"/>
          </p:cNvSpPr>
          <p:nvPr>
            <p:ph type="title"/>
          </p:nvPr>
        </p:nvSpPr>
        <p:spPr>
          <a:xfrm>
            <a:off x="854140" y="0"/>
            <a:ext cx="10515600" cy="1325563"/>
          </a:xfrm>
        </p:spPr>
        <p:txBody>
          <a:bodyPr>
            <a:normAutofit/>
          </a:bodyPr>
          <a:lstStyle/>
          <a:p>
            <a:pPr algn="ctr"/>
            <a:r>
              <a:rPr lang="en-CA" sz="6600" b="1" dirty="0">
                <a:latin typeface="Arial" panose="020B0604020202020204" pitchFamily="34" charset="0"/>
                <a:cs typeface="Arial" panose="020B0604020202020204" pitchFamily="34" charset="0"/>
              </a:rPr>
              <a:t>SELF-EVALUATION </a:t>
            </a:r>
            <a:endParaRPr lang="en-US" sz="66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807BB22B-87D1-4310-8F0C-E7F2D39AA3EB}"/>
              </a:ext>
            </a:extLst>
          </p:cNvPr>
          <p:cNvSpPr txBox="1"/>
          <p:nvPr/>
        </p:nvSpPr>
        <p:spPr>
          <a:xfrm>
            <a:off x="97194" y="1392108"/>
            <a:ext cx="12160120" cy="523220"/>
          </a:xfrm>
          <a:prstGeom prst="rect">
            <a:avLst/>
          </a:prstGeom>
          <a:noFill/>
        </p:spPr>
        <p:txBody>
          <a:bodyPr wrap="square">
            <a:spAutoFit/>
          </a:bodyPr>
          <a:lstStyle/>
          <a:p>
            <a:r>
              <a:rPr lang="fr-FR" sz="2800" b="0" i="0" dirty="0" err="1">
                <a:solidFill>
                  <a:srgbClr val="000000"/>
                </a:solidFill>
                <a:effectLst/>
                <a:latin typeface="Tw Cen MT" panose="020B0602020104020603" pitchFamily="34" charset="0"/>
              </a:rPr>
              <a:t>Which</a:t>
            </a:r>
            <a:r>
              <a:rPr lang="fr-FR" sz="2800" b="0" i="0" dirty="0">
                <a:solidFill>
                  <a:srgbClr val="000000"/>
                </a:solidFill>
                <a:effectLst/>
                <a:latin typeface="Tw Cen MT" panose="020B0602020104020603" pitchFamily="34" charset="0"/>
              </a:rPr>
              <a:t> of the </a:t>
            </a:r>
            <a:r>
              <a:rPr lang="fr-FR" sz="2800" b="0" i="0" dirty="0" err="1">
                <a:solidFill>
                  <a:srgbClr val="000000"/>
                </a:solidFill>
                <a:effectLst/>
                <a:latin typeface="Tw Cen MT" panose="020B0602020104020603" pitchFamily="34" charset="0"/>
              </a:rPr>
              <a:t>following</a:t>
            </a:r>
            <a:r>
              <a:rPr lang="fr-FR" sz="2800" b="0" i="0" dirty="0">
                <a:solidFill>
                  <a:srgbClr val="000000"/>
                </a:solidFill>
                <a:effectLst/>
                <a:latin typeface="Tw Cen MT" panose="020B0602020104020603" pitchFamily="34" charset="0"/>
              </a:rPr>
              <a:t> </a:t>
            </a:r>
            <a:r>
              <a:rPr lang="fr-FR" sz="2800" b="0" i="0" dirty="0" err="1">
                <a:solidFill>
                  <a:srgbClr val="000000"/>
                </a:solidFill>
                <a:effectLst/>
                <a:latin typeface="Tw Cen MT" panose="020B0602020104020603" pitchFamily="34" charset="0"/>
              </a:rPr>
              <a:t>is</a:t>
            </a:r>
            <a:r>
              <a:rPr lang="fr-FR" sz="2800" b="0" i="0" dirty="0">
                <a:solidFill>
                  <a:srgbClr val="000000"/>
                </a:solidFill>
                <a:effectLst/>
                <a:latin typeface="Tw Cen MT" panose="020B0602020104020603" pitchFamily="34" charset="0"/>
              </a:rPr>
              <a:t> </a:t>
            </a:r>
            <a:r>
              <a:rPr lang="fr-FR" sz="2800" b="0" i="0" dirty="0" err="1">
                <a:solidFill>
                  <a:srgbClr val="000000"/>
                </a:solidFill>
                <a:effectLst/>
                <a:latin typeface="Tw Cen MT" panose="020B0602020104020603" pitchFamily="34" charset="0"/>
              </a:rPr>
              <a:t>usually</a:t>
            </a:r>
            <a:r>
              <a:rPr lang="fr-FR" sz="2800" b="0" i="0" dirty="0">
                <a:solidFill>
                  <a:srgbClr val="000000"/>
                </a:solidFill>
                <a:effectLst/>
                <a:latin typeface="Tw Cen MT" panose="020B0602020104020603" pitchFamily="34" charset="0"/>
              </a:rPr>
              <a:t> </a:t>
            </a:r>
            <a:r>
              <a:rPr lang="fr-FR" sz="2800" b="0" i="0" dirty="0" err="1">
                <a:solidFill>
                  <a:srgbClr val="000000"/>
                </a:solidFill>
                <a:effectLst/>
                <a:latin typeface="Tw Cen MT" panose="020B0602020104020603" pitchFamily="34" charset="0"/>
              </a:rPr>
              <a:t>found</a:t>
            </a:r>
            <a:r>
              <a:rPr lang="fr-FR" sz="2800" b="0" i="0" dirty="0">
                <a:solidFill>
                  <a:srgbClr val="000000"/>
                </a:solidFill>
                <a:effectLst/>
                <a:latin typeface="Tw Cen MT" panose="020B0602020104020603" pitchFamily="34" charset="0"/>
              </a:rPr>
              <a:t> in a </a:t>
            </a:r>
            <a:r>
              <a:rPr lang="fr-FR" sz="2800" b="0" i="0" dirty="0" err="1">
                <a:solidFill>
                  <a:srgbClr val="000000"/>
                </a:solidFill>
                <a:effectLst/>
                <a:latin typeface="Tw Cen MT" panose="020B0602020104020603" pitchFamily="34" charset="0"/>
              </a:rPr>
              <a:t>personal</a:t>
            </a:r>
            <a:r>
              <a:rPr lang="fr-FR" sz="2800" b="0" i="0" dirty="0">
                <a:solidFill>
                  <a:srgbClr val="000000"/>
                </a:solidFill>
                <a:effectLst/>
                <a:latin typeface="Tw Cen MT" panose="020B0602020104020603" pitchFamily="34" charset="0"/>
              </a:rPr>
              <a:t> </a:t>
            </a:r>
            <a:r>
              <a:rPr lang="fr-FR" sz="2800" b="0" i="0" dirty="0" err="1">
                <a:solidFill>
                  <a:srgbClr val="000000"/>
                </a:solidFill>
                <a:effectLst/>
                <a:latin typeface="Tw Cen MT" panose="020B0602020104020603" pitchFamily="34" charset="0"/>
              </a:rPr>
              <a:t>credit</a:t>
            </a:r>
            <a:r>
              <a:rPr lang="fr-FR" sz="2800" b="0" i="0" dirty="0">
                <a:solidFill>
                  <a:srgbClr val="000000"/>
                </a:solidFill>
                <a:effectLst/>
                <a:latin typeface="Tw Cen MT" panose="020B0602020104020603" pitchFamily="34" charset="0"/>
              </a:rPr>
              <a:t> report?</a:t>
            </a:r>
            <a:endParaRPr lang="en-US" sz="2800" dirty="0"/>
          </a:p>
        </p:txBody>
      </p:sp>
      <p:sp>
        <p:nvSpPr>
          <p:cNvPr id="6" name="TextBox 5">
            <a:extLst>
              <a:ext uri="{FF2B5EF4-FFF2-40B4-BE49-F238E27FC236}">
                <a16:creationId xmlns:a16="http://schemas.microsoft.com/office/drawing/2014/main" id="{1C7DC1C3-0274-4898-ABF0-F57189FEA4D4}"/>
              </a:ext>
            </a:extLst>
          </p:cNvPr>
          <p:cNvSpPr txBox="1"/>
          <p:nvPr/>
        </p:nvSpPr>
        <p:spPr>
          <a:xfrm>
            <a:off x="854140" y="2129932"/>
            <a:ext cx="6144208" cy="2939394"/>
          </a:xfrm>
          <a:prstGeom prst="rect">
            <a:avLst/>
          </a:prstGeom>
          <a:noFill/>
        </p:spPr>
        <p:txBody>
          <a:bodyPr wrap="square">
            <a:spAutoFit/>
          </a:bodyPr>
          <a:lstStyle/>
          <a:p>
            <a:pPr algn="l" rtl="0" fontAlgn="base">
              <a:lnSpc>
                <a:spcPct val="200000"/>
              </a:lnSpc>
            </a:pPr>
            <a:r>
              <a:rPr lang="en-CA" sz="2400" b="0" i="0" dirty="0">
                <a:solidFill>
                  <a:srgbClr val="000000"/>
                </a:solidFill>
                <a:effectLst/>
                <a:latin typeface="Tw Cen MT" panose="020B0602020104020603" pitchFamily="34" charset="0"/>
                <a:hlinkClick r:id="rId2" action="ppaction://hlinksldjump"/>
              </a:rPr>
              <a:t>A.</a:t>
            </a:r>
            <a:r>
              <a:rPr lang="en-CA" sz="2400" b="0" i="0" dirty="0">
                <a:solidFill>
                  <a:srgbClr val="000000"/>
                </a:solidFill>
                <a:effectLst/>
                <a:latin typeface="Tw Cen MT" panose="020B0602020104020603" pitchFamily="34" charset="0"/>
              </a:rPr>
              <a:t>  The number of credit cards you have </a:t>
            </a:r>
            <a:endParaRPr lang="en-CA" sz="2400" b="0" i="0" dirty="0">
              <a:solidFill>
                <a:srgbClr val="000000"/>
              </a:solidFill>
              <a:effectLst/>
              <a:latin typeface="Segoe UI" panose="020B0502040204020203" pitchFamily="34" charset="0"/>
            </a:endParaRPr>
          </a:p>
          <a:p>
            <a:pPr algn="l" rtl="0" fontAlgn="base">
              <a:lnSpc>
                <a:spcPct val="200000"/>
              </a:lnSpc>
            </a:pPr>
            <a:r>
              <a:rPr lang="en-CA" sz="2400" dirty="0">
                <a:solidFill>
                  <a:srgbClr val="000000"/>
                </a:solidFill>
                <a:latin typeface="Tw Cen MT" panose="020B0602020104020603" pitchFamily="34" charset="0"/>
                <a:hlinkClick r:id="rId3" action="ppaction://hlinksldjump"/>
              </a:rPr>
              <a:t>B.</a:t>
            </a:r>
            <a:r>
              <a:rPr lang="en-CA" sz="2400" b="0" i="0" dirty="0">
                <a:solidFill>
                  <a:srgbClr val="000000"/>
                </a:solidFill>
                <a:effectLst/>
                <a:latin typeface="Tw Cen MT" panose="020B0602020104020603" pitchFamily="34" charset="0"/>
              </a:rPr>
              <a:t>  The amount of money in your savings account </a:t>
            </a:r>
            <a:endParaRPr lang="en-CA" sz="2400" b="0" i="0" dirty="0">
              <a:solidFill>
                <a:srgbClr val="000000"/>
              </a:solidFill>
              <a:effectLst/>
              <a:latin typeface="Segoe UI" panose="020B0502040204020203" pitchFamily="34" charset="0"/>
            </a:endParaRPr>
          </a:p>
          <a:p>
            <a:pPr algn="l" rtl="0" fontAlgn="base">
              <a:lnSpc>
                <a:spcPct val="200000"/>
              </a:lnSpc>
            </a:pPr>
            <a:r>
              <a:rPr lang="en-CA" sz="2400" dirty="0">
                <a:solidFill>
                  <a:srgbClr val="000000"/>
                </a:solidFill>
                <a:latin typeface="Tw Cen MT" panose="020B0602020104020603" pitchFamily="34" charset="0"/>
                <a:hlinkClick r:id="rId4" action="ppaction://hlinksldjump"/>
              </a:rPr>
              <a:t>C.</a:t>
            </a:r>
            <a:r>
              <a:rPr lang="en-CA" sz="2400" b="0" i="0" dirty="0">
                <a:solidFill>
                  <a:srgbClr val="000000"/>
                </a:solidFill>
                <a:effectLst/>
                <a:latin typeface="Tw Cen MT" panose="020B0602020104020603" pitchFamily="34" charset="0"/>
              </a:rPr>
              <a:t>  The financial status of your marital partner </a:t>
            </a:r>
            <a:endParaRPr lang="en-CA" sz="2400" b="0" i="0" dirty="0">
              <a:solidFill>
                <a:srgbClr val="000000"/>
              </a:solidFill>
              <a:effectLst/>
              <a:latin typeface="Segoe UI" panose="020B0502040204020203" pitchFamily="34" charset="0"/>
            </a:endParaRPr>
          </a:p>
          <a:p>
            <a:pPr algn="l" rtl="0" fontAlgn="base">
              <a:lnSpc>
                <a:spcPct val="200000"/>
              </a:lnSpc>
            </a:pPr>
            <a:r>
              <a:rPr lang="en-CA" sz="2400" dirty="0">
                <a:solidFill>
                  <a:srgbClr val="000000"/>
                </a:solidFill>
                <a:latin typeface="Tw Cen MT" panose="020B0602020104020603" pitchFamily="34" charset="0"/>
                <a:hlinkClick r:id="rId5" action="ppaction://hlinksldjump"/>
              </a:rPr>
              <a:t>D.</a:t>
            </a:r>
            <a:r>
              <a:rPr lang="en-CA" sz="2400" b="0" i="0" dirty="0">
                <a:solidFill>
                  <a:srgbClr val="000000"/>
                </a:solidFill>
                <a:effectLst/>
                <a:latin typeface="Tw Cen MT" panose="020B0602020104020603" pitchFamily="34" charset="0"/>
              </a:rPr>
              <a:t>  Your bank manager’s personal evaluation </a:t>
            </a:r>
            <a:endParaRPr lang="en-CA" sz="2400"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22502452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5FEBD-289E-4FE3-9842-1EF7517B5259}"/>
              </a:ext>
            </a:extLst>
          </p:cNvPr>
          <p:cNvSpPr>
            <a:spLocks noGrp="1"/>
          </p:cNvSpPr>
          <p:nvPr>
            <p:ph type="title"/>
          </p:nvPr>
        </p:nvSpPr>
        <p:spPr>
          <a:xfrm>
            <a:off x="772886" y="738349"/>
            <a:ext cx="10515600" cy="1325563"/>
          </a:xfrm>
        </p:spPr>
        <p:txBody>
          <a:bodyPr>
            <a:noAutofit/>
          </a:bodyPr>
          <a:lstStyle/>
          <a:p>
            <a:pPr algn="ctr"/>
            <a:r>
              <a:rPr lang="en-US" sz="5400" b="1" i="0" dirty="0">
                <a:solidFill>
                  <a:srgbClr val="000000"/>
                </a:solidFill>
                <a:effectLst/>
                <a:latin typeface="Arial" panose="020B0604020202020204" pitchFamily="34" charset="0"/>
                <a:cs typeface="Arial" panose="020B0604020202020204" pitchFamily="34" charset="0"/>
              </a:rPr>
              <a:t>How To Build A Good Credit Score? | How To Improve My Credit?</a:t>
            </a:r>
            <a:endParaRPr lang="en-US" sz="54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CE5E3CF0-19DA-4E81-BE24-3064CC087612}"/>
              </a:ext>
            </a:extLst>
          </p:cNvPr>
          <p:cNvSpPr txBox="1"/>
          <p:nvPr/>
        </p:nvSpPr>
        <p:spPr>
          <a:xfrm>
            <a:off x="-1" y="2459504"/>
            <a:ext cx="8556171" cy="1569660"/>
          </a:xfrm>
          <a:prstGeom prst="rect">
            <a:avLst/>
          </a:prstGeom>
          <a:noFill/>
        </p:spPr>
        <p:txBody>
          <a:bodyPr wrap="square">
            <a:spAutoFit/>
          </a:bodyPr>
          <a:lstStyle/>
          <a:p>
            <a:r>
              <a:rPr lang="en-CA" sz="2400" b="0" i="0" dirty="0">
                <a:solidFill>
                  <a:srgbClr val="000000"/>
                </a:solidFill>
                <a:effectLst/>
                <a:latin typeface="Tw Cen MT" panose="020B0602020104020603" pitchFamily="34" charset="0"/>
              </a:rPr>
              <a:t>There are some key factors which go into your credit score’s calculation. </a:t>
            </a:r>
            <a:r>
              <a:rPr lang="en-CA" sz="2400" b="0" i="0" dirty="0">
                <a:solidFill>
                  <a:srgbClr val="000000"/>
                </a:solidFill>
                <a:effectLst/>
                <a:latin typeface="Tw Cen MT" panose="020B0602020104020603" pitchFamily="34" charset="0"/>
                <a:hlinkClick r:id="rId2" action="ppaction://hlinksldjump"/>
              </a:rPr>
              <a:t>These are discussed in this video, as well as ways of improving your credit score.</a:t>
            </a:r>
            <a:r>
              <a:rPr lang="en-CA" sz="2400" b="0" i="0" dirty="0">
                <a:solidFill>
                  <a:srgbClr val="000000"/>
                </a:solidFill>
                <a:effectLst/>
                <a:latin typeface="Tw Cen MT" panose="020B0602020104020603" pitchFamily="34" charset="0"/>
              </a:rPr>
              <a:t> All in all, very sound advice both for the consumer and the business entrepreneur. </a:t>
            </a:r>
            <a:endParaRPr lang="en-US" sz="2400" dirty="0"/>
          </a:p>
        </p:txBody>
      </p:sp>
      <p:pic>
        <p:nvPicPr>
          <p:cNvPr id="6" name="Picture 5">
            <a:extLst>
              <a:ext uri="{FF2B5EF4-FFF2-40B4-BE49-F238E27FC236}">
                <a16:creationId xmlns:a16="http://schemas.microsoft.com/office/drawing/2014/main" id="{90141F56-A173-4D39-B818-9890F33BB2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40042">
            <a:off x="8552753" y="2157561"/>
            <a:ext cx="3109878" cy="3109878"/>
          </a:xfrm>
          <a:prstGeom prst="rect">
            <a:avLst/>
          </a:prstGeom>
          <a:ln w="12700">
            <a:solidFill>
              <a:schemeClr val="tx1"/>
            </a:solidFill>
          </a:ln>
        </p:spPr>
      </p:pic>
    </p:spTree>
    <p:extLst>
      <p:ext uri="{BB962C8B-B14F-4D97-AF65-F5344CB8AC3E}">
        <p14:creationId xmlns:p14="http://schemas.microsoft.com/office/powerpoint/2010/main" val="38088161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5FEBD-289E-4FE3-9842-1EF7517B5259}"/>
              </a:ext>
            </a:extLst>
          </p:cNvPr>
          <p:cNvSpPr>
            <a:spLocks noGrp="1"/>
          </p:cNvSpPr>
          <p:nvPr>
            <p:ph type="title"/>
          </p:nvPr>
        </p:nvSpPr>
        <p:spPr>
          <a:xfrm>
            <a:off x="838200" y="-101406"/>
            <a:ext cx="10515600" cy="1325563"/>
          </a:xfrm>
        </p:spPr>
        <p:txBody>
          <a:bodyPr>
            <a:normAutofit fontScale="90000"/>
          </a:bodyPr>
          <a:lstStyle/>
          <a:p>
            <a:r>
              <a:rPr lang="en-CA" sz="5400" b="1" dirty="0">
                <a:latin typeface="Arial" panose="020B0604020202020204" pitchFamily="34" charset="0"/>
                <a:cs typeface="Arial" panose="020B0604020202020204" pitchFamily="34" charset="0"/>
              </a:rPr>
              <a:t>Tips to Build a Better Credit Score</a:t>
            </a:r>
            <a:endParaRPr lang="en-US" sz="54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DE8D304-5BE7-41F9-8A0C-F700E7C622B2}"/>
              </a:ext>
            </a:extLst>
          </p:cNvPr>
          <p:cNvSpPr txBox="1"/>
          <p:nvPr/>
        </p:nvSpPr>
        <p:spPr>
          <a:xfrm>
            <a:off x="1349440" y="894948"/>
            <a:ext cx="9493120" cy="916854"/>
          </a:xfrm>
          <a:prstGeom prst="rect">
            <a:avLst/>
          </a:prstGeom>
          <a:noFill/>
        </p:spPr>
        <p:txBody>
          <a:bodyPr wrap="square">
            <a:spAutoFit/>
          </a:bodyPr>
          <a:lstStyle/>
          <a:p>
            <a:pPr algn="ctr">
              <a:lnSpc>
                <a:spcPct val="115000"/>
              </a:lnSpc>
              <a:spcAft>
                <a:spcPts val="1000"/>
              </a:spcAft>
            </a:pPr>
            <a:r>
              <a:rPr lang="en-CA" sz="2400" b="1" u="sng" spc="50" dirty="0">
                <a:ln w="9525" cmpd="sng">
                  <a:solidFill>
                    <a:schemeClr val="accent1"/>
                  </a:solidFill>
                  <a:prstDash val="solid"/>
                </a:ln>
                <a:solidFill>
                  <a:srgbClr val="70AD47">
                    <a:tint val="1000"/>
                  </a:srgbClr>
                </a:solidFill>
                <a:effectLst>
                  <a:glow rad="38100">
                    <a:schemeClr val="accent1">
                      <a:alpha val="40000"/>
                    </a:schemeClr>
                  </a:glow>
                </a:effectLst>
                <a:latin typeface="Calibri" panose="020F0502020204030204" pitchFamily="34" charset="0"/>
                <a:ea typeface="Calibri" panose="020F0502020204030204" pitchFamily="34" charset="0"/>
                <a:cs typeface="Times New Roman" panose="02020603050405020304" pitchFamily="18" charset="0"/>
              </a:rPr>
              <a:t>Instead of using a credit card to spend money you don’t have yet, it is a better idea to use them to build your credit. </a:t>
            </a:r>
          </a:p>
        </p:txBody>
      </p:sp>
      <p:sp>
        <p:nvSpPr>
          <p:cNvPr id="7" name="Rectangle: Diagonal Corners Rounded 6">
            <a:extLst>
              <a:ext uri="{FF2B5EF4-FFF2-40B4-BE49-F238E27FC236}">
                <a16:creationId xmlns:a16="http://schemas.microsoft.com/office/drawing/2014/main" id="{34B25FEC-CFA8-408E-8E44-1750C743DDB1}"/>
              </a:ext>
            </a:extLst>
          </p:cNvPr>
          <p:cNvSpPr/>
          <p:nvPr/>
        </p:nvSpPr>
        <p:spPr>
          <a:xfrm>
            <a:off x="147927" y="1507208"/>
            <a:ext cx="2547258" cy="1325563"/>
          </a:xfrm>
          <a:prstGeom prst="round2Diag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en-CA" sz="2400" dirty="0">
                <a:effectLst/>
                <a:latin typeface="Calibri" panose="020F0502020204030204" pitchFamily="34" charset="0"/>
                <a:ea typeface="Calibri" panose="020F0502020204030204" pitchFamily="34" charset="0"/>
                <a:cs typeface="Times New Roman" panose="02020603050405020304" pitchFamily="18" charset="0"/>
              </a:rPr>
              <a:t>5 Main Factors That Impact Your Credit Score </a:t>
            </a:r>
          </a:p>
        </p:txBody>
      </p:sp>
      <p:sp>
        <p:nvSpPr>
          <p:cNvPr id="9" name="TextBox 8">
            <a:extLst>
              <a:ext uri="{FF2B5EF4-FFF2-40B4-BE49-F238E27FC236}">
                <a16:creationId xmlns:a16="http://schemas.microsoft.com/office/drawing/2014/main" id="{33ED5FA2-B159-44FC-BE78-A97C29D7A959}"/>
              </a:ext>
            </a:extLst>
          </p:cNvPr>
          <p:cNvSpPr txBox="1"/>
          <p:nvPr/>
        </p:nvSpPr>
        <p:spPr>
          <a:xfrm>
            <a:off x="147927" y="2832771"/>
            <a:ext cx="7652465" cy="3964932"/>
          </a:xfrm>
          <a:prstGeom prst="rect">
            <a:avLst/>
          </a:prstGeom>
          <a:noFill/>
        </p:spPr>
        <p:txBody>
          <a:bodyPr wrap="square">
            <a:spAutoFit/>
          </a:bodyPr>
          <a:lstStyle/>
          <a:p>
            <a:pPr>
              <a:lnSpc>
                <a:spcPct val="115000"/>
              </a:lnSpc>
              <a:spcAft>
                <a:spcPts val="1000"/>
              </a:spcAft>
            </a:pPr>
            <a:r>
              <a:rPr lang="en-CA" sz="2000" dirty="0">
                <a:effectLst/>
                <a:latin typeface="Calibri" panose="020F0502020204030204" pitchFamily="34" charset="0"/>
                <a:ea typeface="Calibri" panose="020F0502020204030204" pitchFamily="34" charset="0"/>
                <a:cs typeface="Times New Roman" panose="02020603050405020304" pitchFamily="18" charset="0"/>
              </a:rPr>
              <a:t>1. </a:t>
            </a:r>
            <a:r>
              <a:rPr lang="en-CA" sz="2000" b="1" dirty="0">
                <a:effectLst/>
                <a:latin typeface="Calibri" panose="020F0502020204030204" pitchFamily="34" charset="0"/>
                <a:ea typeface="Calibri" panose="020F0502020204030204" pitchFamily="34" charset="0"/>
                <a:cs typeface="Times New Roman" panose="02020603050405020304" pitchFamily="18" charset="0"/>
              </a:rPr>
              <a:t>Your Payment History </a:t>
            </a:r>
            <a:r>
              <a:rPr lang="en-CA" sz="2000" dirty="0">
                <a:effectLst/>
                <a:latin typeface="Calibri" panose="020F0502020204030204" pitchFamily="34" charset="0"/>
                <a:ea typeface="Calibri" panose="020F0502020204030204" pitchFamily="34" charset="0"/>
                <a:cs typeface="Times New Roman" panose="02020603050405020304" pitchFamily="18" charset="0"/>
              </a:rPr>
              <a:t/>
            </a:r>
            <a:br>
              <a:rPr lang="en-CA" sz="2000" dirty="0">
                <a:effectLst/>
                <a:latin typeface="Calibri" panose="020F0502020204030204" pitchFamily="34" charset="0"/>
                <a:ea typeface="Calibri" panose="020F0502020204030204" pitchFamily="34" charset="0"/>
                <a:cs typeface="Times New Roman" panose="02020603050405020304" pitchFamily="18" charset="0"/>
              </a:rPr>
            </a:br>
            <a:r>
              <a:rPr lang="en-CA" sz="2000" dirty="0">
                <a:effectLst/>
                <a:latin typeface="Calibri" panose="020F0502020204030204" pitchFamily="34" charset="0"/>
                <a:ea typeface="Calibri" panose="020F0502020204030204" pitchFamily="34" charset="0"/>
                <a:cs typeface="Times New Roman" panose="02020603050405020304" pitchFamily="18" charset="0"/>
              </a:rPr>
              <a:t>This category alone is worth 35% of your overall credit score</a:t>
            </a:r>
            <a:br>
              <a:rPr lang="en-CA" sz="2000" dirty="0">
                <a:effectLst/>
                <a:latin typeface="Calibri" panose="020F0502020204030204" pitchFamily="34" charset="0"/>
                <a:ea typeface="Calibri" panose="020F0502020204030204" pitchFamily="34" charset="0"/>
                <a:cs typeface="Times New Roman" panose="02020603050405020304" pitchFamily="18" charset="0"/>
              </a:rPr>
            </a:br>
            <a:r>
              <a:rPr lang="en-CA" sz="2000" dirty="0">
                <a:effectLst/>
                <a:latin typeface="Calibri" panose="020F0502020204030204" pitchFamily="34" charset="0"/>
                <a:ea typeface="Calibri" panose="020F0502020204030204" pitchFamily="34" charset="0"/>
                <a:cs typeface="Times New Roman" panose="02020603050405020304" pitchFamily="18" charset="0"/>
              </a:rPr>
              <a:t>2. </a:t>
            </a:r>
            <a:r>
              <a:rPr lang="en-CA" sz="2000" b="1" dirty="0">
                <a:effectLst/>
                <a:latin typeface="Calibri" panose="020F0502020204030204" pitchFamily="34" charset="0"/>
                <a:ea typeface="Calibri" panose="020F0502020204030204" pitchFamily="34" charset="0"/>
                <a:cs typeface="Times New Roman" panose="02020603050405020304" pitchFamily="18" charset="0"/>
              </a:rPr>
              <a:t>How Much you Owe Compared to your Total Available Credit </a:t>
            </a:r>
            <a:r>
              <a:rPr lang="en-CA" sz="2000" dirty="0">
                <a:effectLst/>
                <a:latin typeface="Calibri" panose="020F0502020204030204" pitchFamily="34" charset="0"/>
                <a:ea typeface="Calibri" panose="020F0502020204030204" pitchFamily="34" charset="0"/>
                <a:cs typeface="Times New Roman" panose="02020603050405020304" pitchFamily="18" charset="0"/>
              </a:rPr>
              <a:t/>
            </a:r>
            <a:br>
              <a:rPr lang="en-CA" sz="2000" dirty="0">
                <a:effectLst/>
                <a:latin typeface="Calibri" panose="020F0502020204030204" pitchFamily="34" charset="0"/>
                <a:ea typeface="Calibri" panose="020F0502020204030204" pitchFamily="34" charset="0"/>
                <a:cs typeface="Times New Roman" panose="02020603050405020304" pitchFamily="18" charset="0"/>
              </a:rPr>
            </a:br>
            <a:r>
              <a:rPr lang="en-CA" sz="2000" dirty="0">
                <a:effectLst/>
                <a:latin typeface="Calibri" panose="020F0502020204030204" pitchFamily="34" charset="0"/>
                <a:ea typeface="Calibri" panose="020F0502020204030204" pitchFamily="34" charset="0"/>
                <a:cs typeface="Times New Roman" panose="02020603050405020304" pitchFamily="18" charset="0"/>
              </a:rPr>
              <a:t>This is the second largest impact on your credit. </a:t>
            </a:r>
            <a:r>
              <a:rPr lang="en-CA" sz="2000" dirty="0">
                <a:latin typeface="Calibri" panose="020F0502020204030204" pitchFamily="34" charset="0"/>
                <a:ea typeface="Calibri" panose="020F0502020204030204" pitchFamily="34" charset="0"/>
                <a:cs typeface="Times New Roman" panose="02020603050405020304" pitchFamily="18" charset="0"/>
              </a:rPr>
              <a:t/>
            </a:r>
            <a:br>
              <a:rPr lang="en-CA" sz="2000" dirty="0">
                <a:latin typeface="Calibri" panose="020F0502020204030204" pitchFamily="34" charset="0"/>
                <a:ea typeface="Calibri" panose="020F0502020204030204" pitchFamily="34" charset="0"/>
                <a:cs typeface="Times New Roman" panose="02020603050405020304" pitchFamily="18" charset="0"/>
              </a:rPr>
            </a:br>
            <a:r>
              <a:rPr lang="en-CA" sz="2000" dirty="0">
                <a:effectLst/>
                <a:latin typeface="Calibri" panose="020F0502020204030204" pitchFamily="34" charset="0"/>
                <a:ea typeface="Calibri" panose="020F0502020204030204" pitchFamily="34" charset="0"/>
                <a:cs typeface="Times New Roman" panose="02020603050405020304" pitchFamily="18" charset="0"/>
              </a:rPr>
              <a:t>3. </a:t>
            </a:r>
            <a:r>
              <a:rPr lang="en-CA" sz="2000" b="1" dirty="0">
                <a:effectLst/>
                <a:latin typeface="Calibri" panose="020F0502020204030204" pitchFamily="34" charset="0"/>
                <a:ea typeface="Calibri" panose="020F0502020204030204" pitchFamily="34" charset="0"/>
                <a:cs typeface="Times New Roman" panose="02020603050405020304" pitchFamily="18" charset="0"/>
              </a:rPr>
              <a:t>Types of Credit Used</a:t>
            </a:r>
            <a:r>
              <a:rPr lang="en-CA" sz="2000" dirty="0">
                <a:effectLst/>
                <a:latin typeface="Calibri" panose="020F0502020204030204" pitchFamily="34" charset="0"/>
                <a:ea typeface="Calibri" panose="020F0502020204030204" pitchFamily="34" charset="0"/>
                <a:cs typeface="Times New Roman" panose="02020603050405020304" pitchFamily="18" charset="0"/>
              </a:rPr>
              <a:t/>
            </a:r>
            <a:br>
              <a:rPr lang="en-CA" sz="2000" dirty="0">
                <a:effectLst/>
                <a:latin typeface="Calibri" panose="020F0502020204030204" pitchFamily="34" charset="0"/>
                <a:ea typeface="Calibri" panose="020F0502020204030204" pitchFamily="34" charset="0"/>
                <a:cs typeface="Times New Roman" panose="02020603050405020304" pitchFamily="18" charset="0"/>
              </a:rPr>
            </a:br>
            <a:r>
              <a:rPr lang="en-CA" sz="2000" dirty="0">
                <a:effectLst/>
                <a:latin typeface="Calibri" panose="020F0502020204030204" pitchFamily="34" charset="0"/>
                <a:ea typeface="Calibri" panose="020F0502020204030204" pitchFamily="34" charset="0"/>
                <a:cs typeface="Times New Roman" panose="02020603050405020304" pitchFamily="18" charset="0"/>
              </a:rPr>
              <a:t>Creditors like to see that you are able to manage various types of credit.</a:t>
            </a:r>
            <a:r>
              <a:rPr lang="en-CA" sz="2000" dirty="0">
                <a:latin typeface="Calibri" panose="020F0502020204030204" pitchFamily="34" charset="0"/>
                <a:ea typeface="Calibri" panose="020F0502020204030204" pitchFamily="34" charset="0"/>
                <a:cs typeface="Times New Roman" panose="02020603050405020304" pitchFamily="18" charset="0"/>
              </a:rPr>
              <a:t/>
            </a:r>
            <a:br>
              <a:rPr lang="en-CA" sz="2000" dirty="0">
                <a:latin typeface="Calibri" panose="020F0502020204030204" pitchFamily="34" charset="0"/>
                <a:ea typeface="Calibri" panose="020F0502020204030204" pitchFamily="34" charset="0"/>
                <a:cs typeface="Times New Roman" panose="02020603050405020304" pitchFamily="18" charset="0"/>
              </a:rPr>
            </a:br>
            <a:r>
              <a:rPr lang="en-CA" sz="2000" dirty="0">
                <a:effectLst/>
                <a:latin typeface="Calibri" panose="020F0502020204030204" pitchFamily="34" charset="0"/>
                <a:ea typeface="Calibri" panose="020F0502020204030204" pitchFamily="34" charset="0"/>
                <a:cs typeface="Times New Roman" panose="02020603050405020304" pitchFamily="18" charset="0"/>
              </a:rPr>
              <a:t>4</a:t>
            </a:r>
            <a:r>
              <a:rPr lang="en-CA" sz="2000" b="1" dirty="0">
                <a:effectLst/>
                <a:latin typeface="Calibri" panose="020F0502020204030204" pitchFamily="34" charset="0"/>
                <a:ea typeface="Calibri" panose="020F0502020204030204" pitchFamily="34" charset="0"/>
                <a:cs typeface="Times New Roman" panose="02020603050405020304" pitchFamily="18" charset="0"/>
              </a:rPr>
              <a:t>. New Credit Inquiries </a:t>
            </a:r>
            <a:r>
              <a:rPr lang="en-CA" sz="2000" dirty="0">
                <a:effectLst/>
                <a:latin typeface="Calibri" panose="020F0502020204030204" pitchFamily="34" charset="0"/>
                <a:ea typeface="Calibri" panose="020F0502020204030204" pitchFamily="34" charset="0"/>
                <a:cs typeface="Times New Roman" panose="02020603050405020304" pitchFamily="18" charset="0"/>
              </a:rPr>
              <a:t/>
            </a:r>
            <a:br>
              <a:rPr lang="en-CA" sz="2000" dirty="0">
                <a:effectLst/>
                <a:latin typeface="Calibri" panose="020F0502020204030204" pitchFamily="34" charset="0"/>
                <a:ea typeface="Calibri" panose="020F0502020204030204" pitchFamily="34" charset="0"/>
                <a:cs typeface="Times New Roman" panose="02020603050405020304" pitchFamily="18" charset="0"/>
              </a:rPr>
            </a:br>
            <a:r>
              <a:rPr lang="en-CA" sz="2000" dirty="0">
                <a:effectLst/>
                <a:latin typeface="Calibri" panose="020F0502020204030204" pitchFamily="34" charset="0"/>
                <a:ea typeface="Calibri" panose="020F0502020204030204" pitchFamily="34" charset="0"/>
                <a:cs typeface="Times New Roman" panose="02020603050405020304" pitchFamily="18" charset="0"/>
              </a:rPr>
              <a:t>Composes 10-12% of your overall credit score</a:t>
            </a:r>
            <a:br>
              <a:rPr lang="en-CA" sz="2000" dirty="0">
                <a:effectLst/>
                <a:latin typeface="Calibri" panose="020F0502020204030204" pitchFamily="34" charset="0"/>
                <a:ea typeface="Calibri" panose="020F0502020204030204" pitchFamily="34" charset="0"/>
                <a:cs typeface="Times New Roman" panose="02020603050405020304" pitchFamily="18" charset="0"/>
              </a:rPr>
            </a:br>
            <a:r>
              <a:rPr lang="en-CA" sz="2000" dirty="0">
                <a:effectLst/>
                <a:latin typeface="Calibri" panose="020F0502020204030204" pitchFamily="34" charset="0"/>
                <a:ea typeface="Calibri" panose="020F0502020204030204" pitchFamily="34" charset="0"/>
                <a:cs typeface="Times New Roman" panose="02020603050405020304" pitchFamily="18" charset="0"/>
              </a:rPr>
              <a:t>5. </a:t>
            </a:r>
            <a:r>
              <a:rPr lang="en-CA" sz="2000" b="1" dirty="0">
                <a:effectLst/>
                <a:latin typeface="Calibri" panose="020F0502020204030204" pitchFamily="34" charset="0"/>
                <a:ea typeface="Calibri" panose="020F0502020204030204" pitchFamily="34" charset="0"/>
                <a:cs typeface="Times New Roman" panose="02020603050405020304" pitchFamily="18" charset="0"/>
              </a:rPr>
              <a:t>Length of your Credit History </a:t>
            </a:r>
            <a:r>
              <a:rPr lang="en-CA" sz="2000" dirty="0">
                <a:effectLst/>
                <a:latin typeface="Calibri" panose="020F0502020204030204" pitchFamily="34" charset="0"/>
                <a:ea typeface="Calibri" panose="020F0502020204030204" pitchFamily="34" charset="0"/>
                <a:cs typeface="Times New Roman" panose="02020603050405020304" pitchFamily="18" charset="0"/>
              </a:rPr>
              <a:t/>
            </a:r>
            <a:br>
              <a:rPr lang="en-CA" sz="2000" dirty="0">
                <a:effectLst/>
                <a:latin typeface="Calibri" panose="020F0502020204030204" pitchFamily="34" charset="0"/>
                <a:ea typeface="Calibri" panose="020F0502020204030204" pitchFamily="34" charset="0"/>
                <a:cs typeface="Times New Roman" panose="02020603050405020304" pitchFamily="18" charset="0"/>
              </a:rPr>
            </a:br>
            <a:r>
              <a:rPr lang="en-CA" sz="2000" dirty="0">
                <a:effectLst/>
                <a:latin typeface="Calibri" panose="020F0502020204030204" pitchFamily="34" charset="0"/>
                <a:ea typeface="Calibri" panose="020F0502020204030204" pitchFamily="34" charset="0"/>
                <a:cs typeface="Times New Roman" panose="02020603050405020304" pitchFamily="18" charset="0"/>
              </a:rPr>
              <a:t>Creditors like to see that you can handle credit accounts over a prolonged period. </a:t>
            </a:r>
          </a:p>
        </p:txBody>
      </p:sp>
      <p:sp>
        <p:nvSpPr>
          <p:cNvPr id="11" name="TextBox 10">
            <a:extLst>
              <a:ext uri="{FF2B5EF4-FFF2-40B4-BE49-F238E27FC236}">
                <a16:creationId xmlns:a16="http://schemas.microsoft.com/office/drawing/2014/main" id="{00DCFAD9-07B9-44C4-BC4B-77AFE143117F}"/>
              </a:ext>
            </a:extLst>
          </p:cNvPr>
          <p:cNvSpPr txBox="1"/>
          <p:nvPr/>
        </p:nvSpPr>
        <p:spPr>
          <a:xfrm>
            <a:off x="9862457" y="2238108"/>
            <a:ext cx="763222" cy="523220"/>
          </a:xfrm>
          <a:prstGeom prst="rect">
            <a:avLst/>
          </a:prstGeom>
          <a:noFill/>
        </p:spPr>
        <p:txBody>
          <a:bodyPr wrap="none" rtlCol="0">
            <a:spAutoFit/>
          </a:bodyPr>
          <a:lstStyle/>
          <a:p>
            <a:r>
              <a:rPr lang="en-CA" sz="2800" i="1" dirty="0">
                <a:solidFill>
                  <a:srgbClr val="00B050"/>
                </a:solidFill>
              </a:rPr>
              <a:t>Tips</a:t>
            </a:r>
            <a:endParaRPr lang="en-US" sz="2800" i="1" dirty="0">
              <a:solidFill>
                <a:srgbClr val="00B050"/>
              </a:solidFill>
            </a:endParaRPr>
          </a:p>
        </p:txBody>
      </p:sp>
      <p:graphicFrame>
        <p:nvGraphicFramePr>
          <p:cNvPr id="12" name="Table 12">
            <a:extLst>
              <a:ext uri="{FF2B5EF4-FFF2-40B4-BE49-F238E27FC236}">
                <a16:creationId xmlns:a16="http://schemas.microsoft.com/office/drawing/2014/main" id="{D5E936D2-D70C-4B17-97C1-2ABBFAC609DC}"/>
              </a:ext>
            </a:extLst>
          </p:cNvPr>
          <p:cNvGraphicFramePr>
            <a:graphicFrameLocks noGrp="1"/>
          </p:cNvGraphicFramePr>
          <p:nvPr>
            <p:extLst>
              <p:ext uri="{D42A27DB-BD31-4B8C-83A1-F6EECF244321}">
                <p14:modId xmlns:p14="http://schemas.microsoft.com/office/powerpoint/2010/main" val="2514347446"/>
              </p:ext>
            </p:extLst>
          </p:nvPr>
        </p:nvGraphicFramePr>
        <p:xfrm>
          <a:off x="7843933" y="2954069"/>
          <a:ext cx="4364227" cy="2718944"/>
        </p:xfrm>
        <a:graphic>
          <a:graphicData uri="http://schemas.openxmlformats.org/drawingml/2006/table">
            <a:tbl>
              <a:tblPr firstRow="1" bandRow="1">
                <a:tableStyleId>{5C22544A-7EE6-4342-B048-85BDC9FD1C3A}</a:tableStyleId>
              </a:tblPr>
              <a:tblGrid>
                <a:gridCol w="4364227">
                  <a:extLst>
                    <a:ext uri="{9D8B030D-6E8A-4147-A177-3AD203B41FA5}">
                      <a16:colId xmlns:a16="http://schemas.microsoft.com/office/drawing/2014/main" val="3094762394"/>
                    </a:ext>
                  </a:extLst>
                </a:gridCol>
              </a:tblGrid>
              <a:tr h="807056">
                <a:tc>
                  <a:txBody>
                    <a:bodyPr/>
                    <a:lstStyle/>
                    <a:p>
                      <a:r>
                        <a:rPr lang="en-CA" b="0" dirty="0">
                          <a:solidFill>
                            <a:schemeClr val="tx1"/>
                          </a:solidFill>
                        </a:rPr>
                        <a:t>1. Do not spend more than you can afford</a:t>
                      </a:r>
                      <a:endParaRPr lang="en-US" b="0" dirty="0">
                        <a:solidFill>
                          <a:schemeClr val="tx1"/>
                        </a:solidFill>
                      </a:endParaRPr>
                    </a:p>
                  </a:txBody>
                  <a:tcPr/>
                </a:tc>
                <a:extLst>
                  <a:ext uri="{0D108BD9-81ED-4DB2-BD59-A6C34878D82A}">
                    <a16:rowId xmlns:a16="http://schemas.microsoft.com/office/drawing/2014/main" val="4252587001"/>
                  </a:ext>
                </a:extLst>
              </a:tr>
              <a:tr h="509837">
                <a:tc>
                  <a:txBody>
                    <a:bodyPr/>
                    <a:lstStyle/>
                    <a:p>
                      <a:r>
                        <a:rPr lang="en-CA" dirty="0"/>
                        <a:t>2. Keep your credit utilization to a minimum</a:t>
                      </a:r>
                      <a:endParaRPr lang="en-US" dirty="0"/>
                    </a:p>
                  </a:txBody>
                  <a:tcPr/>
                </a:tc>
                <a:extLst>
                  <a:ext uri="{0D108BD9-81ED-4DB2-BD59-A6C34878D82A}">
                    <a16:rowId xmlns:a16="http://schemas.microsoft.com/office/drawing/2014/main" val="1694747959"/>
                  </a:ext>
                </a:extLst>
              </a:tr>
              <a:tr h="892214">
                <a:tc>
                  <a:txBody>
                    <a:bodyPr/>
                    <a:lstStyle/>
                    <a:p>
                      <a:r>
                        <a:rPr lang="en-CA" dirty="0"/>
                        <a:t>3. Have multiple, but not too many, lines of credit open</a:t>
                      </a:r>
                      <a:endParaRPr lang="en-US" dirty="0"/>
                    </a:p>
                  </a:txBody>
                  <a:tcPr/>
                </a:tc>
                <a:extLst>
                  <a:ext uri="{0D108BD9-81ED-4DB2-BD59-A6C34878D82A}">
                    <a16:rowId xmlns:a16="http://schemas.microsoft.com/office/drawing/2014/main" val="3128635402"/>
                  </a:ext>
                </a:extLst>
              </a:tr>
              <a:tr h="509837">
                <a:tc>
                  <a:txBody>
                    <a:bodyPr/>
                    <a:lstStyle/>
                    <a:p>
                      <a:r>
                        <a:rPr lang="en-CA" dirty="0"/>
                        <a:t>4. Do not pay interest</a:t>
                      </a:r>
                      <a:endParaRPr lang="en-US" dirty="0"/>
                    </a:p>
                  </a:txBody>
                  <a:tcPr/>
                </a:tc>
                <a:extLst>
                  <a:ext uri="{0D108BD9-81ED-4DB2-BD59-A6C34878D82A}">
                    <a16:rowId xmlns:a16="http://schemas.microsoft.com/office/drawing/2014/main" val="1633244251"/>
                  </a:ext>
                </a:extLst>
              </a:tr>
            </a:tbl>
          </a:graphicData>
        </a:graphic>
      </p:graphicFrame>
      <p:pic>
        <p:nvPicPr>
          <p:cNvPr id="14" name="How To Build A Good Credit Score - How To Improve My Credit">
            <a:hlinkClick r:id="" action="ppaction://media"/>
            <a:extLst>
              <a:ext uri="{FF2B5EF4-FFF2-40B4-BE49-F238E27FC236}">
                <a16:creationId xmlns:a16="http://schemas.microsoft.com/office/drawing/2014/main" id="{C4C58D04-8641-4086-AA41-376285DA83D3}"/>
              </a:ext>
            </a:extLst>
          </p:cNvPr>
          <p:cNvPicPr>
            <a:picLocks noChangeAspect="1"/>
          </p:cNvPicPr>
          <p:nvPr>
            <a:videoFile r:link="rId2"/>
            <p:extLst>
              <p:ext uri="{DAA4B4D4-6D71-4841-9C94-3DE7FCFB9230}">
                <p14:media xmlns:p14="http://schemas.microsoft.com/office/powerpoint/2010/main" r:embed="rId1"/>
              </p:ext>
            </p:extLst>
          </p:nvPr>
        </p:nvPicPr>
        <p:blipFill>
          <a:blip r:embed="rId4">
            <a:extLst>
              <a:ext uri="{96DAC541-7B7A-43D3-8B79-37D633B846F1}">
                <asvg:svgBlip xmlns:asvg="http://schemas.microsoft.com/office/drawing/2016/SVG/main" xmlns="" r:embed="rId5"/>
              </a:ext>
            </a:extLst>
          </a:blip>
          <a:stretch>
            <a:fillRect/>
          </a:stretch>
        </p:blipFill>
        <p:spPr>
          <a:xfrm>
            <a:off x="11038503" y="8723"/>
            <a:ext cx="1349440" cy="759060"/>
          </a:xfrm>
          <a:prstGeom prst="rect">
            <a:avLst/>
          </a:prstGeom>
        </p:spPr>
      </p:pic>
    </p:spTree>
    <p:extLst>
      <p:ext uri="{BB962C8B-B14F-4D97-AF65-F5344CB8AC3E}">
        <p14:creationId xmlns:p14="http://schemas.microsoft.com/office/powerpoint/2010/main" val="1183696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5002"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D6994BC-A9CB-487A-86C5-2EF22030F4DF}"/>
              </a:ext>
            </a:extLst>
          </p:cNvPr>
          <p:cNvGrpSpPr/>
          <p:nvPr/>
        </p:nvGrpSpPr>
        <p:grpSpPr>
          <a:xfrm>
            <a:off x="313350" y="2463282"/>
            <a:ext cx="550510" cy="2753117"/>
            <a:chOff x="461865" y="2905780"/>
            <a:chExt cx="459535" cy="2605699"/>
          </a:xfrm>
        </p:grpSpPr>
        <p:sp>
          <p:nvSpPr>
            <p:cNvPr id="9" name="Rectangle: Rounded Corners 8">
              <a:extLst>
                <a:ext uri="{FF2B5EF4-FFF2-40B4-BE49-F238E27FC236}">
                  <a16:creationId xmlns:a16="http://schemas.microsoft.com/office/drawing/2014/main" id="{39F7439D-3E53-4565-9C8A-F1C986631BD2}"/>
                </a:ext>
              </a:extLst>
            </p:cNvPr>
            <p:cNvSpPr/>
            <p:nvPr/>
          </p:nvSpPr>
          <p:spPr>
            <a:xfrm>
              <a:off x="473529" y="5095558"/>
              <a:ext cx="447871" cy="41592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10" name="Rectangle: Rounded Corners 9">
              <a:extLst>
                <a:ext uri="{FF2B5EF4-FFF2-40B4-BE49-F238E27FC236}">
                  <a16:creationId xmlns:a16="http://schemas.microsoft.com/office/drawing/2014/main" id="{E139F7D3-3376-4F7D-8B31-9CA4DF035D9F}"/>
                </a:ext>
              </a:extLst>
            </p:cNvPr>
            <p:cNvSpPr/>
            <p:nvPr/>
          </p:nvSpPr>
          <p:spPr>
            <a:xfrm>
              <a:off x="461865" y="4334174"/>
              <a:ext cx="447871" cy="41591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62F9DAF0-5DAF-44D9-A48D-6BC1292765B0}"/>
                </a:ext>
              </a:extLst>
            </p:cNvPr>
            <p:cNvSpPr/>
            <p:nvPr/>
          </p:nvSpPr>
          <p:spPr>
            <a:xfrm>
              <a:off x="461866" y="3549306"/>
              <a:ext cx="447870" cy="41591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DEFB59E0-DF9A-48FC-A224-BD52A11D3684}"/>
                </a:ext>
              </a:extLst>
            </p:cNvPr>
            <p:cNvSpPr/>
            <p:nvPr/>
          </p:nvSpPr>
          <p:spPr>
            <a:xfrm>
              <a:off x="461865" y="2905780"/>
              <a:ext cx="447871" cy="40291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grpSp>
      <p:sp>
        <p:nvSpPr>
          <p:cNvPr id="3" name="Title 1">
            <a:extLst>
              <a:ext uri="{FF2B5EF4-FFF2-40B4-BE49-F238E27FC236}">
                <a16:creationId xmlns:a16="http://schemas.microsoft.com/office/drawing/2014/main" id="{4B510392-699B-4C44-9FF1-0D9B2D6B1A6F}"/>
              </a:ext>
            </a:extLst>
          </p:cNvPr>
          <p:cNvSpPr>
            <a:spLocks noGrp="1"/>
          </p:cNvSpPr>
          <p:nvPr>
            <p:ph type="title"/>
          </p:nvPr>
        </p:nvSpPr>
        <p:spPr>
          <a:xfrm>
            <a:off x="838200" y="134292"/>
            <a:ext cx="10515600" cy="1325563"/>
          </a:xfrm>
        </p:spPr>
        <p:txBody>
          <a:bodyPr>
            <a:normAutofit/>
          </a:bodyPr>
          <a:lstStyle/>
          <a:p>
            <a:pPr algn="ctr"/>
            <a:r>
              <a:rPr lang="en-CA" sz="6600" b="1" dirty="0">
                <a:latin typeface="Arial" panose="020B0604020202020204" pitchFamily="34" charset="0"/>
                <a:cs typeface="Arial" panose="020B0604020202020204" pitchFamily="34" charset="0"/>
              </a:rPr>
              <a:t>SELF-EVALUATION </a:t>
            </a:r>
            <a:endParaRPr lang="en-US" sz="66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2E68D80-5ECC-4109-884A-67585C19F536}"/>
              </a:ext>
            </a:extLst>
          </p:cNvPr>
          <p:cNvSpPr txBox="1"/>
          <p:nvPr/>
        </p:nvSpPr>
        <p:spPr>
          <a:xfrm>
            <a:off x="197887" y="1459855"/>
            <a:ext cx="11796226" cy="461665"/>
          </a:xfrm>
          <a:prstGeom prst="rect">
            <a:avLst/>
          </a:prstGeom>
          <a:noFill/>
        </p:spPr>
        <p:txBody>
          <a:bodyPr wrap="square">
            <a:spAutoFit/>
          </a:bodyPr>
          <a:lstStyle/>
          <a:p>
            <a:r>
              <a:rPr lang="fr-FR" sz="2400" b="0" i="0" dirty="0" err="1">
                <a:solidFill>
                  <a:srgbClr val="000000"/>
                </a:solidFill>
                <a:effectLst/>
                <a:latin typeface="Tw Cen MT" panose="020B0602020104020603" pitchFamily="34" charset="0"/>
              </a:rPr>
              <a:t>Which</a:t>
            </a:r>
            <a:r>
              <a:rPr lang="fr-FR" sz="2400" b="0" i="0" dirty="0">
                <a:solidFill>
                  <a:srgbClr val="000000"/>
                </a:solidFill>
                <a:effectLst/>
                <a:latin typeface="Tw Cen MT" panose="020B0602020104020603" pitchFamily="34" charset="0"/>
              </a:rPr>
              <a:t> </a:t>
            </a:r>
            <a:r>
              <a:rPr lang="fr-FR" sz="2400" b="0" i="0" dirty="0" err="1">
                <a:solidFill>
                  <a:srgbClr val="000000"/>
                </a:solidFill>
                <a:effectLst/>
                <a:latin typeface="Tw Cen MT" panose="020B0602020104020603" pitchFamily="34" charset="0"/>
              </a:rPr>
              <a:t>is</a:t>
            </a:r>
            <a:r>
              <a:rPr lang="fr-FR" sz="2400" b="0" i="0" dirty="0">
                <a:solidFill>
                  <a:srgbClr val="000000"/>
                </a:solidFill>
                <a:effectLst/>
                <a:latin typeface="Tw Cen MT" panose="020B0602020104020603" pitchFamily="34" charset="0"/>
              </a:rPr>
              <a:t> the </a:t>
            </a:r>
            <a:r>
              <a:rPr lang="fr-FR" sz="2400" b="0" i="0" dirty="0" err="1">
                <a:solidFill>
                  <a:srgbClr val="000000"/>
                </a:solidFill>
                <a:effectLst/>
                <a:latin typeface="Tw Cen MT" panose="020B0602020104020603" pitchFamily="34" charset="0"/>
              </a:rPr>
              <a:t>most</a:t>
            </a:r>
            <a:r>
              <a:rPr lang="fr-FR" sz="2400" b="0" i="0" dirty="0">
                <a:solidFill>
                  <a:srgbClr val="000000"/>
                </a:solidFill>
                <a:effectLst/>
                <a:latin typeface="Tw Cen MT" panose="020B0602020104020603" pitchFamily="34" charset="0"/>
              </a:rPr>
              <a:t> important factor in </a:t>
            </a:r>
            <a:r>
              <a:rPr lang="fr-FR" sz="2400" b="0" i="0" dirty="0" err="1">
                <a:solidFill>
                  <a:srgbClr val="000000"/>
                </a:solidFill>
                <a:effectLst/>
                <a:latin typeface="Tw Cen MT" panose="020B0602020104020603" pitchFamily="34" charset="0"/>
              </a:rPr>
              <a:t>calculating</a:t>
            </a:r>
            <a:r>
              <a:rPr lang="fr-FR" sz="2400" b="0" i="0" dirty="0">
                <a:solidFill>
                  <a:srgbClr val="000000"/>
                </a:solidFill>
                <a:effectLst/>
                <a:latin typeface="Tw Cen MT" panose="020B0602020104020603" pitchFamily="34" charset="0"/>
              </a:rPr>
              <a:t> </a:t>
            </a:r>
            <a:r>
              <a:rPr lang="fr-FR" sz="2400" b="0" i="0" dirty="0" err="1">
                <a:solidFill>
                  <a:srgbClr val="000000"/>
                </a:solidFill>
                <a:effectLst/>
                <a:latin typeface="Tw Cen MT" panose="020B0602020104020603" pitchFamily="34" charset="0"/>
              </a:rPr>
              <a:t>your</a:t>
            </a:r>
            <a:r>
              <a:rPr lang="fr-FR" sz="2400" b="0" i="0" dirty="0">
                <a:solidFill>
                  <a:srgbClr val="000000"/>
                </a:solidFill>
                <a:effectLst/>
                <a:latin typeface="Tw Cen MT" panose="020B0602020104020603" pitchFamily="34" charset="0"/>
              </a:rPr>
              <a:t> </a:t>
            </a:r>
            <a:r>
              <a:rPr lang="fr-FR" sz="2400" b="0" i="0" dirty="0" err="1">
                <a:solidFill>
                  <a:srgbClr val="000000"/>
                </a:solidFill>
                <a:effectLst/>
                <a:latin typeface="Tw Cen MT" panose="020B0602020104020603" pitchFamily="34" charset="0"/>
              </a:rPr>
              <a:t>credit</a:t>
            </a:r>
            <a:r>
              <a:rPr lang="fr-FR" sz="2400" b="0" i="0" dirty="0">
                <a:solidFill>
                  <a:srgbClr val="000000"/>
                </a:solidFill>
                <a:effectLst/>
                <a:latin typeface="Tw Cen MT" panose="020B0602020104020603" pitchFamily="34" charset="0"/>
              </a:rPr>
              <a:t> score?</a:t>
            </a:r>
            <a:endParaRPr lang="en-US" sz="2400" dirty="0"/>
          </a:p>
        </p:txBody>
      </p:sp>
      <p:sp>
        <p:nvSpPr>
          <p:cNvPr id="7" name="TextBox 6">
            <a:extLst>
              <a:ext uri="{FF2B5EF4-FFF2-40B4-BE49-F238E27FC236}">
                <a16:creationId xmlns:a16="http://schemas.microsoft.com/office/drawing/2014/main" id="{E130BFC0-DA8F-425F-BDEB-54C190E10D05}"/>
              </a:ext>
            </a:extLst>
          </p:cNvPr>
          <p:cNvSpPr txBox="1"/>
          <p:nvPr/>
        </p:nvSpPr>
        <p:spPr>
          <a:xfrm>
            <a:off x="417546" y="2184026"/>
            <a:ext cx="8745116" cy="2939394"/>
          </a:xfrm>
          <a:prstGeom prst="rect">
            <a:avLst/>
          </a:prstGeom>
          <a:noFill/>
        </p:spPr>
        <p:txBody>
          <a:bodyPr wrap="square">
            <a:spAutoFit/>
          </a:bodyPr>
          <a:lstStyle/>
          <a:p>
            <a:pPr algn="l" rtl="0" fontAlgn="base">
              <a:lnSpc>
                <a:spcPct val="200000"/>
              </a:lnSpc>
            </a:pPr>
            <a:r>
              <a:rPr lang="en-CA" sz="2400" dirty="0">
                <a:solidFill>
                  <a:srgbClr val="000000"/>
                </a:solidFill>
                <a:latin typeface="Tw Cen MT" panose="020B0602020104020603" pitchFamily="34" charset="0"/>
                <a:hlinkClick r:id="rId2" action="ppaction://hlinksldjump"/>
              </a:rPr>
              <a:t>A.</a:t>
            </a:r>
            <a:r>
              <a:rPr lang="en-CA" sz="2400" dirty="0">
                <a:solidFill>
                  <a:srgbClr val="000000"/>
                </a:solidFill>
                <a:latin typeface="Tw Cen MT" panose="020B0602020104020603" pitchFamily="34" charset="0"/>
              </a:rPr>
              <a:t>  </a:t>
            </a:r>
            <a:r>
              <a:rPr lang="en-CA" sz="2400" b="0" i="0" dirty="0">
                <a:solidFill>
                  <a:srgbClr val="000000"/>
                </a:solidFill>
                <a:effectLst/>
                <a:latin typeface="Tw Cen MT" panose="020B0602020104020603" pitchFamily="34" charset="0"/>
              </a:rPr>
              <a:t>Your total amount of debt </a:t>
            </a:r>
            <a:endParaRPr lang="en-CA" sz="2400" b="0" i="0" dirty="0">
              <a:solidFill>
                <a:srgbClr val="000000"/>
              </a:solidFill>
              <a:effectLst/>
              <a:latin typeface="Segoe UI" panose="020B0502040204020203" pitchFamily="34" charset="0"/>
            </a:endParaRPr>
          </a:p>
          <a:p>
            <a:pPr algn="l" rtl="0" fontAlgn="base">
              <a:lnSpc>
                <a:spcPct val="200000"/>
              </a:lnSpc>
            </a:pPr>
            <a:r>
              <a:rPr lang="en-CA" sz="2400" dirty="0">
                <a:solidFill>
                  <a:srgbClr val="000000"/>
                </a:solidFill>
                <a:latin typeface="Tw Cen MT" panose="020B0602020104020603" pitchFamily="34" charset="0"/>
                <a:hlinkClick r:id="rId3" action="ppaction://hlinksldjump"/>
              </a:rPr>
              <a:t>B. </a:t>
            </a:r>
            <a:r>
              <a:rPr lang="en-CA" sz="2400" b="0" i="0" dirty="0">
                <a:solidFill>
                  <a:srgbClr val="000000"/>
                </a:solidFill>
                <a:effectLst/>
                <a:latin typeface="Tw Cen MT" panose="020B0602020104020603" pitchFamily="34" charset="0"/>
                <a:hlinkClick r:id="rId3" action="ppaction://hlinksldjump"/>
              </a:rPr>
              <a:t> </a:t>
            </a:r>
            <a:r>
              <a:rPr lang="en-CA" sz="2400" b="0" i="0" dirty="0">
                <a:solidFill>
                  <a:srgbClr val="000000"/>
                </a:solidFill>
                <a:effectLst/>
                <a:latin typeface="Tw Cen MT" panose="020B0602020104020603" pitchFamily="34" charset="0"/>
              </a:rPr>
              <a:t>Your repayment history </a:t>
            </a:r>
            <a:endParaRPr lang="en-CA" sz="2400" b="0" i="0" dirty="0">
              <a:solidFill>
                <a:srgbClr val="000000"/>
              </a:solidFill>
              <a:effectLst/>
              <a:latin typeface="Segoe UI" panose="020B0502040204020203" pitchFamily="34" charset="0"/>
            </a:endParaRPr>
          </a:p>
          <a:p>
            <a:pPr algn="l" rtl="0" fontAlgn="base">
              <a:lnSpc>
                <a:spcPct val="200000"/>
              </a:lnSpc>
            </a:pPr>
            <a:r>
              <a:rPr lang="en-CA" sz="2400" dirty="0">
                <a:solidFill>
                  <a:srgbClr val="000000"/>
                </a:solidFill>
                <a:latin typeface="Tw Cen MT" panose="020B0602020104020603" pitchFamily="34" charset="0"/>
                <a:hlinkClick r:id="rId4" action="ppaction://hlinksldjump"/>
              </a:rPr>
              <a:t>C.</a:t>
            </a:r>
            <a:r>
              <a:rPr lang="en-CA" sz="2400" dirty="0">
                <a:solidFill>
                  <a:srgbClr val="000000"/>
                </a:solidFill>
                <a:latin typeface="Tw Cen MT" panose="020B0602020104020603" pitchFamily="34" charset="0"/>
              </a:rPr>
              <a:t> </a:t>
            </a:r>
            <a:r>
              <a:rPr lang="en-CA" sz="2400" b="0" i="0" dirty="0">
                <a:solidFill>
                  <a:srgbClr val="000000"/>
                </a:solidFill>
                <a:effectLst/>
                <a:latin typeface="Tw Cen MT" panose="020B0602020104020603" pitchFamily="34" charset="0"/>
              </a:rPr>
              <a:t> How much interest you pay each month </a:t>
            </a:r>
            <a:endParaRPr lang="en-CA" sz="2400" b="0" i="0" dirty="0">
              <a:solidFill>
                <a:srgbClr val="000000"/>
              </a:solidFill>
              <a:effectLst/>
              <a:latin typeface="Segoe UI" panose="020B0502040204020203" pitchFamily="34" charset="0"/>
            </a:endParaRPr>
          </a:p>
          <a:p>
            <a:pPr algn="l" rtl="0" fontAlgn="base">
              <a:lnSpc>
                <a:spcPct val="200000"/>
              </a:lnSpc>
            </a:pPr>
            <a:r>
              <a:rPr lang="en-CA" sz="2400" dirty="0">
                <a:solidFill>
                  <a:srgbClr val="000000"/>
                </a:solidFill>
                <a:latin typeface="Tw Cen MT" panose="020B0602020104020603" pitchFamily="34" charset="0"/>
                <a:hlinkClick r:id="rId5" action="ppaction://hlinksldjump"/>
              </a:rPr>
              <a:t>D.</a:t>
            </a:r>
            <a:r>
              <a:rPr lang="en-CA" sz="2400" dirty="0">
                <a:solidFill>
                  <a:srgbClr val="000000"/>
                </a:solidFill>
                <a:latin typeface="Tw Cen MT" panose="020B0602020104020603" pitchFamily="34" charset="0"/>
              </a:rPr>
              <a:t> </a:t>
            </a:r>
            <a:r>
              <a:rPr lang="en-CA" sz="2400" b="0" i="0" dirty="0">
                <a:solidFill>
                  <a:srgbClr val="000000"/>
                </a:solidFill>
                <a:effectLst/>
                <a:latin typeface="Tw Cen MT" panose="020B0602020104020603" pitchFamily="34" charset="0"/>
              </a:rPr>
              <a:t> Whether you have ever declared bankruptcy </a:t>
            </a:r>
            <a:endParaRPr lang="en-CA" sz="2400"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19484299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8FC7D-8972-4FB3-824B-3E7A7A005C56}"/>
              </a:ext>
            </a:extLst>
          </p:cNvPr>
          <p:cNvSpPr>
            <a:spLocks noGrp="1"/>
          </p:cNvSpPr>
          <p:nvPr>
            <p:ph type="title"/>
          </p:nvPr>
        </p:nvSpPr>
        <p:spPr/>
        <p:txBody>
          <a:bodyPr>
            <a:noAutofit/>
          </a:bodyPr>
          <a:lstStyle/>
          <a:p>
            <a:pPr algn="ctr"/>
            <a:r>
              <a:rPr lang="en-US" sz="6000" b="1" i="0" dirty="0">
                <a:solidFill>
                  <a:srgbClr val="000000"/>
                </a:solidFill>
                <a:effectLst/>
                <a:latin typeface="Arial" panose="020B0604020202020204" pitchFamily="34" charset="0"/>
                <a:cs typeface="Arial" panose="020B0604020202020204" pitchFamily="34" charset="0"/>
              </a:rPr>
              <a:t>The Benefits Of A Good Business Credit Score</a:t>
            </a:r>
            <a:endParaRPr lang="en-US" sz="60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C5A0890-FC37-4B03-AD4A-A7E32D130844}"/>
              </a:ext>
            </a:extLst>
          </p:cNvPr>
          <p:cNvSpPr txBox="1"/>
          <p:nvPr/>
        </p:nvSpPr>
        <p:spPr>
          <a:xfrm>
            <a:off x="1788756" y="2594110"/>
            <a:ext cx="8614487" cy="1200329"/>
          </a:xfrm>
          <a:prstGeom prst="rect">
            <a:avLst/>
          </a:prstGeom>
          <a:noFill/>
        </p:spPr>
        <p:txBody>
          <a:bodyPr wrap="square">
            <a:spAutoFit/>
          </a:bodyPr>
          <a:lstStyle/>
          <a:p>
            <a:pPr algn="ctr"/>
            <a:r>
              <a:rPr lang="en-CA" sz="2400" b="0" i="0" dirty="0">
                <a:solidFill>
                  <a:srgbClr val="000000"/>
                </a:solidFill>
                <a:effectLst/>
                <a:latin typeface="Tw Cen MT" panose="020B0602020104020603" pitchFamily="34" charset="0"/>
              </a:rPr>
              <a:t>The previous two presentations have dealt with personal credit ratings. </a:t>
            </a:r>
            <a:r>
              <a:rPr lang="en-CA" sz="2400" b="0" i="0" dirty="0">
                <a:solidFill>
                  <a:srgbClr val="000000"/>
                </a:solidFill>
                <a:effectLst/>
                <a:latin typeface="Tw Cen MT" panose="020B0602020104020603" pitchFamily="34" charset="0"/>
                <a:hlinkClick r:id="rId2" action="ppaction://hlinksldjump"/>
              </a:rPr>
              <a:t>This one outlines the benefits to getting and maintaining a good </a:t>
            </a:r>
            <a:r>
              <a:rPr lang="en-CA" sz="2400" b="0" i="0" u="sng" dirty="0">
                <a:solidFill>
                  <a:srgbClr val="000000"/>
                </a:solidFill>
                <a:effectLst/>
                <a:latin typeface="Tw Cen MT" panose="020B0602020104020603" pitchFamily="34" charset="0"/>
                <a:hlinkClick r:id="rId2" action="ppaction://hlinksldjump"/>
              </a:rPr>
              <a:t>business</a:t>
            </a:r>
            <a:r>
              <a:rPr lang="en-CA" sz="2400" b="0" i="0" dirty="0">
                <a:solidFill>
                  <a:srgbClr val="000000"/>
                </a:solidFill>
                <a:effectLst/>
                <a:latin typeface="Tw Cen MT" panose="020B0602020104020603" pitchFamily="34" charset="0"/>
                <a:hlinkClick r:id="rId2" action="ppaction://hlinksldjump"/>
              </a:rPr>
              <a:t> credit score. </a:t>
            </a:r>
            <a:endParaRPr lang="en-US" sz="2400" dirty="0"/>
          </a:p>
        </p:txBody>
      </p:sp>
    </p:spTree>
    <p:extLst>
      <p:ext uri="{BB962C8B-B14F-4D97-AF65-F5344CB8AC3E}">
        <p14:creationId xmlns:p14="http://schemas.microsoft.com/office/powerpoint/2010/main" val="7266465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8FC7D-8972-4FB3-824B-3E7A7A005C56}"/>
              </a:ext>
            </a:extLst>
          </p:cNvPr>
          <p:cNvSpPr>
            <a:spLocks noGrp="1"/>
          </p:cNvSpPr>
          <p:nvPr>
            <p:ph type="title"/>
          </p:nvPr>
        </p:nvSpPr>
        <p:spPr>
          <a:xfrm>
            <a:off x="838200" y="113178"/>
            <a:ext cx="10515600" cy="1325563"/>
          </a:xfrm>
        </p:spPr>
        <p:txBody>
          <a:bodyPr>
            <a:noAutofit/>
          </a:bodyPr>
          <a:lstStyle/>
          <a:p>
            <a:pPr algn="ctr"/>
            <a:r>
              <a:rPr lang="en-CA" sz="5400" b="1" dirty="0">
                <a:effectLst/>
                <a:latin typeface="Calibri" panose="020F0502020204030204" pitchFamily="34" charset="0"/>
                <a:ea typeface="Calibri" panose="020F0502020204030204" pitchFamily="34" charset="0"/>
                <a:cs typeface="Times New Roman" panose="02020603050405020304" pitchFamily="18" charset="0"/>
              </a:rPr>
              <a:t>The Benefits Of A Good Business Credit Score</a:t>
            </a:r>
            <a:endParaRPr lang="en-US" sz="5400" b="1" dirty="0"/>
          </a:p>
        </p:txBody>
      </p:sp>
      <p:graphicFrame>
        <p:nvGraphicFramePr>
          <p:cNvPr id="3" name="Diagram 2">
            <a:extLst>
              <a:ext uri="{FF2B5EF4-FFF2-40B4-BE49-F238E27FC236}">
                <a16:creationId xmlns:a16="http://schemas.microsoft.com/office/drawing/2014/main" id="{78ABF643-88FB-4659-BA21-20FD27A7BB10}"/>
              </a:ext>
            </a:extLst>
          </p:cNvPr>
          <p:cNvGraphicFramePr/>
          <p:nvPr>
            <p:extLst>
              <p:ext uri="{D42A27DB-BD31-4B8C-83A1-F6EECF244321}">
                <p14:modId xmlns:p14="http://schemas.microsoft.com/office/powerpoint/2010/main" val="1204828366"/>
              </p:ext>
            </p:extLst>
          </p:nvPr>
        </p:nvGraphicFramePr>
        <p:xfrm>
          <a:off x="410546" y="1642188"/>
          <a:ext cx="10674221" cy="51026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The benefits of a good business credit score">
            <a:hlinkClick r:id="" action="ppaction://media"/>
            <a:extLst>
              <a:ext uri="{FF2B5EF4-FFF2-40B4-BE49-F238E27FC236}">
                <a16:creationId xmlns:a16="http://schemas.microsoft.com/office/drawing/2014/main" id="{B36EDAB1-C6E8-4553-A6D0-C7CA5D38F02D}"/>
              </a:ext>
            </a:extLst>
          </p:cNvPr>
          <p:cNvPicPr>
            <a:picLocks noChangeAspect="1"/>
          </p:cNvPicPr>
          <p:nvPr>
            <a:videoFile r:link="rId2"/>
            <p:extLst>
              <p:ext uri="{DAA4B4D4-6D71-4841-9C94-3DE7FCFB9230}">
                <p14:media xmlns:p14="http://schemas.microsoft.com/office/powerpoint/2010/main" r:embed="rId1"/>
              </p:ext>
            </p:extLst>
          </p:nvPr>
        </p:nvPicPr>
        <p:blipFill>
          <a:blip r:embed="rId9">
            <a:extLst>
              <a:ext uri="{96DAC541-7B7A-43D3-8B79-37D633B846F1}">
                <asvg:svgBlip xmlns:asvg="http://schemas.microsoft.com/office/drawing/2016/SVG/main" xmlns="" r:embed="rId10"/>
              </a:ext>
            </a:extLst>
          </a:blip>
          <a:stretch>
            <a:fillRect/>
          </a:stretch>
        </p:blipFill>
        <p:spPr>
          <a:xfrm>
            <a:off x="10842171" y="113178"/>
            <a:ext cx="1349829" cy="759279"/>
          </a:xfrm>
          <a:prstGeom prst="rect">
            <a:avLst/>
          </a:prstGeom>
        </p:spPr>
      </p:pic>
    </p:spTree>
    <p:extLst>
      <p:ext uri="{BB962C8B-B14F-4D97-AF65-F5344CB8AC3E}">
        <p14:creationId xmlns:p14="http://schemas.microsoft.com/office/powerpoint/2010/main" val="2470608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1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39D37-B5B7-4459-913A-485E326232D8}"/>
              </a:ext>
            </a:extLst>
          </p:cNvPr>
          <p:cNvSpPr>
            <a:spLocks noGrp="1"/>
          </p:cNvSpPr>
          <p:nvPr>
            <p:ph type="ctrTitle"/>
          </p:nvPr>
        </p:nvSpPr>
        <p:spPr>
          <a:xfrm>
            <a:off x="1524000" y="0"/>
            <a:ext cx="9144000" cy="3509963"/>
          </a:xfrm>
        </p:spPr>
        <p:txBody>
          <a:bodyPr>
            <a:normAutofit fontScale="90000"/>
          </a:bodyPr>
          <a:lstStyle/>
          <a:p>
            <a:r>
              <a:rPr lang="en-CA" sz="6600" b="1" dirty="0">
                <a:latin typeface="Arial" panose="020B0604020202020204" pitchFamily="34" charset="0"/>
                <a:cs typeface="Arial" panose="020B0604020202020204" pitchFamily="34" charset="0"/>
              </a:rPr>
              <a:t>SEMINAR </a:t>
            </a:r>
            <a:r>
              <a:rPr lang="en-CA" sz="6600" b="1" dirty="0" smtClean="0">
                <a:latin typeface="Arial" panose="020B0604020202020204" pitchFamily="34" charset="0"/>
                <a:cs typeface="Arial" panose="020B0604020202020204" pitchFamily="34" charset="0"/>
              </a:rPr>
              <a:t>14</a:t>
            </a:r>
            <a:r>
              <a:rPr lang="en-CA" sz="6600" b="1" dirty="0" smtClean="0">
                <a:latin typeface="Arial" panose="020B0604020202020204" pitchFamily="34" charset="0"/>
                <a:cs typeface="Arial" panose="020B0604020202020204" pitchFamily="34" charset="0"/>
              </a:rPr>
              <a:t>:</a:t>
            </a:r>
            <a:r>
              <a:rPr lang="en-CA" sz="6600" b="1" dirty="0">
                <a:latin typeface="Arial" panose="020B0604020202020204" pitchFamily="34" charset="0"/>
                <a:cs typeface="Arial" panose="020B0604020202020204" pitchFamily="34" charset="0"/>
              </a:rPr>
              <a:t/>
            </a:r>
            <a:br>
              <a:rPr lang="en-CA" sz="6600" b="1" dirty="0">
                <a:latin typeface="Arial" panose="020B0604020202020204" pitchFamily="34" charset="0"/>
                <a:cs typeface="Arial" panose="020B0604020202020204" pitchFamily="34" charset="0"/>
              </a:rPr>
            </a:br>
            <a:r>
              <a:rPr lang="en-CA" sz="6600" b="1" dirty="0">
                <a:latin typeface="Arial" panose="020B0604020202020204" pitchFamily="34" charset="0"/>
                <a:cs typeface="Arial" panose="020B0604020202020204" pitchFamily="34" charset="0"/>
              </a:rPr>
              <a:t>MAINTAINING A GOOD CREDIT REPORT</a:t>
            </a:r>
            <a:endParaRPr lang="en-US" sz="6600" b="1"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D3614261-1278-476F-BBCC-FCBC5C99337B}"/>
              </a:ext>
            </a:extLst>
          </p:cNvPr>
          <p:cNvSpPr>
            <a:spLocks noGrp="1"/>
          </p:cNvSpPr>
          <p:nvPr>
            <p:ph type="subTitle" idx="1"/>
          </p:nvPr>
        </p:nvSpPr>
        <p:spPr>
          <a:xfrm>
            <a:off x="1524000" y="3602038"/>
            <a:ext cx="9144000" cy="2268410"/>
          </a:xfrm>
        </p:spPr>
        <p:txBody>
          <a:bodyPr/>
          <a:lstStyle/>
          <a:p>
            <a:pPr algn="ctr" rtl="0" fontAlgn="base"/>
            <a:r>
              <a:rPr lang="en-CA" b="0" i="0" dirty="0">
                <a:solidFill>
                  <a:srgbClr val="000000"/>
                </a:solidFill>
                <a:effectLst/>
                <a:latin typeface="Tw Cen MT" panose="020B0602020104020603" pitchFamily="34" charset="0"/>
              </a:rPr>
              <a:t>Your </a:t>
            </a:r>
            <a:r>
              <a:rPr lang="en-CA" b="0" i="0" u="sng" dirty="0">
                <a:solidFill>
                  <a:srgbClr val="000000"/>
                </a:solidFill>
                <a:effectLst/>
                <a:latin typeface="Tw Cen MT" panose="020B0602020104020603" pitchFamily="34" charset="0"/>
              </a:rPr>
              <a:t>personal</a:t>
            </a:r>
            <a:r>
              <a:rPr lang="en-CA" b="0" i="0" dirty="0">
                <a:solidFill>
                  <a:srgbClr val="000000"/>
                </a:solidFill>
                <a:effectLst/>
                <a:latin typeface="Tw Cen MT" panose="020B0602020104020603" pitchFamily="34" charset="0"/>
              </a:rPr>
              <a:t> credit report will play an important part in the financing of a new business. KRG, banks and other suppliers from the south will evaluate the financial risk of doing business with you based on your credit report. </a:t>
            </a:r>
            <a:endParaRPr lang="en-CA" sz="3200" b="0" i="0" dirty="0">
              <a:solidFill>
                <a:srgbClr val="000000"/>
              </a:solidFill>
              <a:effectLst/>
              <a:latin typeface="Segoe UI" panose="020B0502040204020203" pitchFamily="34" charset="0"/>
            </a:endParaRPr>
          </a:p>
          <a:p>
            <a:pPr algn="ctr" rtl="0" fontAlgn="base"/>
            <a:r>
              <a:rPr lang="en-CA" b="0" i="0" u="sng" dirty="0">
                <a:solidFill>
                  <a:srgbClr val="000000"/>
                </a:solidFill>
                <a:effectLst/>
                <a:latin typeface="Tw Cen MT" panose="020B0602020104020603" pitchFamily="34" charset="0"/>
              </a:rPr>
              <a:t>The following questions will help you better understand what it is and what rules to follow:</a:t>
            </a:r>
            <a:r>
              <a:rPr lang="en-CA" b="0" i="0" dirty="0">
                <a:solidFill>
                  <a:srgbClr val="000000"/>
                </a:solidFill>
                <a:effectLst/>
                <a:latin typeface="Tw Cen MT" panose="020B0602020104020603" pitchFamily="34" charset="0"/>
              </a:rPr>
              <a:t> </a:t>
            </a:r>
            <a:endParaRPr lang="en-CA" sz="3200" b="0" i="0" dirty="0">
              <a:solidFill>
                <a:srgbClr val="000000"/>
              </a:solidFill>
              <a:effectLst/>
              <a:latin typeface="Segoe UI" panose="020B0502040204020203" pitchFamily="34" charset="0"/>
            </a:endParaRPr>
          </a:p>
          <a:p>
            <a:endParaRPr lang="en-US" sz="2800" dirty="0"/>
          </a:p>
        </p:txBody>
      </p:sp>
      <p:grpSp>
        <p:nvGrpSpPr>
          <p:cNvPr id="4" name="Group 3">
            <a:extLst>
              <a:ext uri="{FF2B5EF4-FFF2-40B4-BE49-F238E27FC236}">
                <a16:creationId xmlns:a16="http://schemas.microsoft.com/office/drawing/2014/main" id="{6D8C4699-2137-41FA-8399-EC8C3F27D846}"/>
              </a:ext>
            </a:extLst>
          </p:cNvPr>
          <p:cNvGrpSpPr/>
          <p:nvPr/>
        </p:nvGrpSpPr>
        <p:grpSpPr>
          <a:xfrm>
            <a:off x="4443685" y="6037119"/>
            <a:ext cx="4276819" cy="627572"/>
            <a:chOff x="161831" y="6169003"/>
            <a:chExt cx="4276819" cy="627572"/>
          </a:xfrm>
        </p:grpSpPr>
        <p:pic>
          <p:nvPicPr>
            <p:cNvPr id="5" name="Picture 4">
              <a:extLst>
                <a:ext uri="{FF2B5EF4-FFF2-40B4-BE49-F238E27FC236}">
                  <a16:creationId xmlns:a16="http://schemas.microsoft.com/office/drawing/2014/main" id="{F5C8A607-493C-4E22-9F2A-5FE21944DF4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1831" y="6205943"/>
              <a:ext cx="1352739" cy="5906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2FDBA0F-54C9-44D0-B522-4E9F4BB0251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14570" y="6169003"/>
              <a:ext cx="571500" cy="5524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124108C1-5428-430E-9AC8-5A39B3DA411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05050" y="6184856"/>
              <a:ext cx="2133600" cy="5334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093045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342BDED-D046-4BC0-847E-3A4B4143353E}"/>
              </a:ext>
            </a:extLst>
          </p:cNvPr>
          <p:cNvGrpSpPr/>
          <p:nvPr/>
        </p:nvGrpSpPr>
        <p:grpSpPr>
          <a:xfrm>
            <a:off x="287690" y="2611554"/>
            <a:ext cx="550510" cy="2830997"/>
            <a:chOff x="461865" y="2809278"/>
            <a:chExt cx="459535" cy="2702201"/>
          </a:xfrm>
        </p:grpSpPr>
        <p:sp>
          <p:nvSpPr>
            <p:cNvPr id="9" name="Rectangle: Rounded Corners 8">
              <a:extLst>
                <a:ext uri="{FF2B5EF4-FFF2-40B4-BE49-F238E27FC236}">
                  <a16:creationId xmlns:a16="http://schemas.microsoft.com/office/drawing/2014/main" id="{7A158A13-F7B3-4416-BCF0-C728F6483740}"/>
                </a:ext>
              </a:extLst>
            </p:cNvPr>
            <p:cNvSpPr/>
            <p:nvPr/>
          </p:nvSpPr>
          <p:spPr>
            <a:xfrm>
              <a:off x="473529" y="4990705"/>
              <a:ext cx="447871" cy="52077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10" name="Rectangle: Rounded Corners 9">
              <a:extLst>
                <a:ext uri="{FF2B5EF4-FFF2-40B4-BE49-F238E27FC236}">
                  <a16:creationId xmlns:a16="http://schemas.microsoft.com/office/drawing/2014/main" id="{0254B9E7-2F34-427F-B51C-E4782777AAD7}"/>
                </a:ext>
              </a:extLst>
            </p:cNvPr>
            <p:cNvSpPr/>
            <p:nvPr/>
          </p:nvSpPr>
          <p:spPr>
            <a:xfrm>
              <a:off x="461865" y="4229319"/>
              <a:ext cx="447871" cy="52077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16287CD1-002C-445C-B9CE-E0CA53E37743}"/>
                </a:ext>
              </a:extLst>
            </p:cNvPr>
            <p:cNvSpPr/>
            <p:nvPr/>
          </p:nvSpPr>
          <p:spPr>
            <a:xfrm>
              <a:off x="461866" y="3444452"/>
              <a:ext cx="447870" cy="52077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4882F808-CD72-4151-80C8-87D18420277A}"/>
                </a:ext>
              </a:extLst>
            </p:cNvPr>
            <p:cNvSpPr/>
            <p:nvPr/>
          </p:nvSpPr>
          <p:spPr>
            <a:xfrm>
              <a:off x="461865" y="2809278"/>
              <a:ext cx="447871" cy="49941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grpSp>
      <p:sp>
        <p:nvSpPr>
          <p:cNvPr id="3" name="Title 1">
            <a:extLst>
              <a:ext uri="{FF2B5EF4-FFF2-40B4-BE49-F238E27FC236}">
                <a16:creationId xmlns:a16="http://schemas.microsoft.com/office/drawing/2014/main" id="{1F51BB1D-4768-45EC-922A-8AFF2BB68450}"/>
              </a:ext>
            </a:extLst>
          </p:cNvPr>
          <p:cNvSpPr>
            <a:spLocks noGrp="1"/>
          </p:cNvSpPr>
          <p:nvPr>
            <p:ph type="title"/>
          </p:nvPr>
        </p:nvSpPr>
        <p:spPr>
          <a:xfrm>
            <a:off x="838200" y="178513"/>
            <a:ext cx="10515600" cy="1325563"/>
          </a:xfrm>
        </p:spPr>
        <p:txBody>
          <a:bodyPr>
            <a:normAutofit/>
          </a:bodyPr>
          <a:lstStyle/>
          <a:p>
            <a:pPr algn="ctr"/>
            <a:r>
              <a:rPr lang="en-CA" sz="6600" b="1" dirty="0">
                <a:latin typeface="Arial" panose="020B0604020202020204" pitchFamily="34" charset="0"/>
                <a:cs typeface="Arial" panose="020B0604020202020204" pitchFamily="34" charset="0"/>
              </a:rPr>
              <a:t>SELF-EVALUATION </a:t>
            </a:r>
            <a:endParaRPr lang="en-US" sz="66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4BF696E-2C8B-43AB-9F4A-FE991954BD67}"/>
              </a:ext>
            </a:extLst>
          </p:cNvPr>
          <p:cNvSpPr txBox="1"/>
          <p:nvPr/>
        </p:nvSpPr>
        <p:spPr>
          <a:xfrm>
            <a:off x="100305" y="1690688"/>
            <a:ext cx="10340650" cy="523220"/>
          </a:xfrm>
          <a:prstGeom prst="rect">
            <a:avLst/>
          </a:prstGeom>
          <a:noFill/>
        </p:spPr>
        <p:txBody>
          <a:bodyPr wrap="square">
            <a:spAutoFit/>
          </a:bodyPr>
          <a:lstStyle/>
          <a:p>
            <a:r>
              <a:rPr lang="fr-FR" sz="2800" b="0" i="0" dirty="0" err="1">
                <a:solidFill>
                  <a:srgbClr val="000000"/>
                </a:solidFill>
                <a:effectLst/>
                <a:latin typeface="Tw Cen MT" panose="020B0602020104020603" pitchFamily="34" charset="0"/>
              </a:rPr>
              <a:t>Which</a:t>
            </a:r>
            <a:r>
              <a:rPr lang="fr-FR" sz="2800" b="0" i="0" dirty="0">
                <a:solidFill>
                  <a:srgbClr val="000000"/>
                </a:solidFill>
                <a:effectLst/>
                <a:latin typeface="Tw Cen MT" panose="020B0602020104020603" pitchFamily="34" charset="0"/>
              </a:rPr>
              <a:t> </a:t>
            </a:r>
            <a:r>
              <a:rPr lang="fr-FR" sz="2800" b="0" i="0" dirty="0" err="1">
                <a:solidFill>
                  <a:srgbClr val="000000"/>
                </a:solidFill>
                <a:effectLst/>
                <a:latin typeface="Tw Cen MT" panose="020B0602020104020603" pitchFamily="34" charset="0"/>
              </a:rPr>
              <a:t>is</a:t>
            </a:r>
            <a:r>
              <a:rPr lang="fr-FR" sz="2800" b="0" i="0" dirty="0">
                <a:solidFill>
                  <a:srgbClr val="000000"/>
                </a:solidFill>
                <a:effectLst/>
                <a:latin typeface="Tw Cen MT" panose="020B0602020104020603" pitchFamily="34" charset="0"/>
              </a:rPr>
              <a:t> NOT a </a:t>
            </a:r>
            <a:r>
              <a:rPr lang="fr-FR" sz="2800" b="0" i="0" dirty="0" err="1">
                <a:solidFill>
                  <a:srgbClr val="000000"/>
                </a:solidFill>
                <a:effectLst/>
                <a:latin typeface="Tw Cen MT" panose="020B0602020104020603" pitchFamily="34" charset="0"/>
              </a:rPr>
              <a:t>benefit</a:t>
            </a:r>
            <a:r>
              <a:rPr lang="fr-FR" sz="2800" b="0" i="0" dirty="0">
                <a:solidFill>
                  <a:srgbClr val="000000"/>
                </a:solidFill>
                <a:effectLst/>
                <a:latin typeface="Tw Cen MT" panose="020B0602020104020603" pitchFamily="34" charset="0"/>
              </a:rPr>
              <a:t> of </a:t>
            </a:r>
            <a:r>
              <a:rPr lang="fr-FR" sz="2800" b="0" i="0" dirty="0" err="1">
                <a:solidFill>
                  <a:srgbClr val="000000"/>
                </a:solidFill>
                <a:effectLst/>
                <a:latin typeface="Tw Cen MT" panose="020B0602020104020603" pitchFamily="34" charset="0"/>
              </a:rPr>
              <a:t>having</a:t>
            </a:r>
            <a:r>
              <a:rPr lang="fr-FR" sz="2800" b="0" i="0" dirty="0">
                <a:solidFill>
                  <a:srgbClr val="000000"/>
                </a:solidFill>
                <a:effectLst/>
                <a:latin typeface="Tw Cen MT" panose="020B0602020104020603" pitchFamily="34" charset="0"/>
              </a:rPr>
              <a:t> a good business </a:t>
            </a:r>
            <a:r>
              <a:rPr lang="fr-FR" sz="2800" b="0" i="0" dirty="0" err="1">
                <a:solidFill>
                  <a:srgbClr val="000000"/>
                </a:solidFill>
                <a:effectLst/>
                <a:latin typeface="Tw Cen MT" panose="020B0602020104020603" pitchFamily="34" charset="0"/>
              </a:rPr>
              <a:t>credit</a:t>
            </a:r>
            <a:r>
              <a:rPr lang="fr-FR" sz="2800" b="0" i="0" dirty="0">
                <a:solidFill>
                  <a:srgbClr val="000000"/>
                </a:solidFill>
                <a:effectLst/>
                <a:latin typeface="Tw Cen MT" panose="020B0602020104020603" pitchFamily="34" charset="0"/>
              </a:rPr>
              <a:t> rating :</a:t>
            </a:r>
            <a:endParaRPr lang="en-US" sz="2800" dirty="0"/>
          </a:p>
        </p:txBody>
      </p:sp>
      <p:sp>
        <p:nvSpPr>
          <p:cNvPr id="7" name="TextBox 6">
            <a:extLst>
              <a:ext uri="{FF2B5EF4-FFF2-40B4-BE49-F238E27FC236}">
                <a16:creationId xmlns:a16="http://schemas.microsoft.com/office/drawing/2014/main" id="{8CC1025D-8A87-400E-913F-7B6790F3FDD5}"/>
              </a:ext>
            </a:extLst>
          </p:cNvPr>
          <p:cNvSpPr txBox="1"/>
          <p:nvPr/>
        </p:nvSpPr>
        <p:spPr>
          <a:xfrm>
            <a:off x="385639" y="2400520"/>
            <a:ext cx="10340649" cy="2939394"/>
          </a:xfrm>
          <a:prstGeom prst="rect">
            <a:avLst/>
          </a:prstGeom>
          <a:noFill/>
        </p:spPr>
        <p:txBody>
          <a:bodyPr wrap="square">
            <a:spAutoFit/>
          </a:bodyPr>
          <a:lstStyle/>
          <a:p>
            <a:pPr algn="l" rtl="0" fontAlgn="base">
              <a:lnSpc>
                <a:spcPct val="200000"/>
              </a:lnSpc>
            </a:pPr>
            <a:r>
              <a:rPr lang="en-CA" sz="2400" dirty="0">
                <a:solidFill>
                  <a:srgbClr val="000000"/>
                </a:solidFill>
                <a:latin typeface="Tw Cen MT" panose="020B0602020104020603" pitchFamily="34" charset="0"/>
                <a:hlinkClick r:id="rId2" action="ppaction://hlinksldjump"/>
              </a:rPr>
              <a:t>A.</a:t>
            </a:r>
            <a:r>
              <a:rPr lang="en-CA" sz="2400" b="0" i="0" dirty="0">
                <a:solidFill>
                  <a:srgbClr val="000000"/>
                </a:solidFill>
                <a:effectLst/>
                <a:latin typeface="Tw Cen MT" panose="020B0602020104020603" pitchFamily="34" charset="0"/>
                <a:hlinkClick r:id="rId2" action="ppaction://hlinksldjump"/>
              </a:rPr>
              <a:t> </a:t>
            </a:r>
            <a:r>
              <a:rPr lang="en-CA" sz="2400" b="0" i="0" dirty="0">
                <a:solidFill>
                  <a:srgbClr val="000000"/>
                </a:solidFill>
                <a:effectLst/>
                <a:latin typeface="Tw Cen MT" panose="020B0602020104020603" pitchFamily="34" charset="0"/>
              </a:rPr>
              <a:t> Banks will charge you less interest since you are credit worthy </a:t>
            </a:r>
            <a:endParaRPr lang="en-CA" sz="2400" b="0" i="0" dirty="0">
              <a:solidFill>
                <a:srgbClr val="000000"/>
              </a:solidFill>
              <a:effectLst/>
              <a:latin typeface="Segoe UI" panose="020B0502040204020203" pitchFamily="34" charset="0"/>
            </a:endParaRPr>
          </a:p>
          <a:p>
            <a:pPr algn="l" rtl="0" fontAlgn="base">
              <a:lnSpc>
                <a:spcPct val="200000"/>
              </a:lnSpc>
            </a:pPr>
            <a:r>
              <a:rPr lang="en-CA" sz="2400" dirty="0">
                <a:solidFill>
                  <a:srgbClr val="000000"/>
                </a:solidFill>
                <a:latin typeface="Tw Cen MT" panose="020B0602020104020603" pitchFamily="34" charset="0"/>
                <a:hlinkClick r:id="rId3" action="ppaction://hlinksldjump"/>
              </a:rPr>
              <a:t>B.</a:t>
            </a:r>
            <a:r>
              <a:rPr lang="en-CA" sz="2400" b="0" i="0" dirty="0">
                <a:solidFill>
                  <a:srgbClr val="000000"/>
                </a:solidFill>
                <a:effectLst/>
                <a:latin typeface="Tw Cen MT" panose="020B0602020104020603" pitchFamily="34" charset="0"/>
              </a:rPr>
              <a:t>   It is easier to get financing </a:t>
            </a:r>
            <a:endParaRPr lang="en-CA" sz="2400" b="0" i="0" dirty="0">
              <a:solidFill>
                <a:srgbClr val="000000"/>
              </a:solidFill>
              <a:effectLst/>
              <a:latin typeface="Segoe UI" panose="020B0502040204020203" pitchFamily="34" charset="0"/>
            </a:endParaRPr>
          </a:p>
          <a:p>
            <a:pPr algn="l" rtl="0" fontAlgn="base">
              <a:lnSpc>
                <a:spcPct val="200000"/>
              </a:lnSpc>
            </a:pPr>
            <a:r>
              <a:rPr lang="en-CA" sz="2400" dirty="0">
                <a:solidFill>
                  <a:srgbClr val="000000"/>
                </a:solidFill>
                <a:latin typeface="Tw Cen MT" panose="020B0602020104020603" pitchFamily="34" charset="0"/>
                <a:hlinkClick r:id="rId4" action="ppaction://hlinksldjump"/>
              </a:rPr>
              <a:t>C.</a:t>
            </a:r>
            <a:r>
              <a:rPr lang="en-CA" sz="2400" dirty="0">
                <a:solidFill>
                  <a:srgbClr val="000000"/>
                </a:solidFill>
                <a:latin typeface="Tw Cen MT" panose="020B0602020104020603" pitchFamily="34" charset="0"/>
              </a:rPr>
              <a:t>  </a:t>
            </a:r>
            <a:r>
              <a:rPr lang="en-CA" sz="2400" b="0" i="0" dirty="0">
                <a:solidFill>
                  <a:srgbClr val="000000"/>
                </a:solidFill>
                <a:effectLst/>
                <a:latin typeface="Tw Cen MT" panose="020B0602020104020603" pitchFamily="34" charset="0"/>
              </a:rPr>
              <a:t>Banks will be more likely to forgive your debts </a:t>
            </a:r>
            <a:endParaRPr lang="en-CA" sz="2400" b="0" i="0" dirty="0">
              <a:solidFill>
                <a:srgbClr val="000000"/>
              </a:solidFill>
              <a:effectLst/>
              <a:latin typeface="Segoe UI" panose="020B0502040204020203" pitchFamily="34" charset="0"/>
            </a:endParaRPr>
          </a:p>
          <a:p>
            <a:pPr algn="l" rtl="0" fontAlgn="base">
              <a:lnSpc>
                <a:spcPct val="200000"/>
              </a:lnSpc>
            </a:pPr>
            <a:r>
              <a:rPr lang="en-CA" sz="2400" dirty="0">
                <a:solidFill>
                  <a:srgbClr val="000000"/>
                </a:solidFill>
                <a:latin typeface="Tw Cen MT" panose="020B0602020104020603" pitchFamily="34" charset="0"/>
                <a:hlinkClick r:id="rId5" action="ppaction://hlinksldjump"/>
              </a:rPr>
              <a:t>D.</a:t>
            </a:r>
            <a:r>
              <a:rPr lang="en-CA" sz="2400" b="0" i="0" dirty="0">
                <a:solidFill>
                  <a:srgbClr val="000000"/>
                </a:solidFill>
                <a:effectLst/>
                <a:latin typeface="Tw Cen MT" panose="020B0602020104020603" pitchFamily="34" charset="0"/>
              </a:rPr>
              <a:t>  You may not have to give a personal guarantee for a loan </a:t>
            </a:r>
            <a:endParaRPr lang="en-CA" sz="2400"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16240107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1FCD3-04C3-4E89-8F8C-17F8A72DC4DE}"/>
              </a:ext>
            </a:extLst>
          </p:cNvPr>
          <p:cNvSpPr>
            <a:spLocks noGrp="1"/>
          </p:cNvSpPr>
          <p:nvPr>
            <p:ph type="title"/>
          </p:nvPr>
        </p:nvSpPr>
        <p:spPr/>
        <p:txBody>
          <a:bodyPr>
            <a:normAutofit/>
          </a:bodyPr>
          <a:lstStyle/>
          <a:p>
            <a:pPr algn="ctr"/>
            <a:r>
              <a:rPr lang="en-CA" sz="6600" b="1" dirty="0">
                <a:latin typeface="Arial" panose="020B0604020202020204" pitchFamily="34" charset="0"/>
                <a:cs typeface="Arial" panose="020B0604020202020204" pitchFamily="34" charset="0"/>
              </a:rPr>
              <a:t>TRUE OR FALSE</a:t>
            </a:r>
            <a:endParaRPr lang="en-US" sz="66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9E33BDF1-1967-418A-B1A2-CEDDE14B1FC5}"/>
              </a:ext>
            </a:extLst>
          </p:cNvPr>
          <p:cNvSpPr txBox="1"/>
          <p:nvPr/>
        </p:nvSpPr>
        <p:spPr>
          <a:xfrm>
            <a:off x="2702379" y="2098129"/>
            <a:ext cx="6787242" cy="830997"/>
          </a:xfrm>
          <a:prstGeom prst="rect">
            <a:avLst/>
          </a:prstGeom>
          <a:noFill/>
        </p:spPr>
        <p:txBody>
          <a:bodyPr wrap="square">
            <a:spAutoFit/>
          </a:bodyPr>
          <a:lstStyle/>
          <a:p>
            <a:pPr algn="ctr"/>
            <a:r>
              <a:rPr lang="en-CA" sz="2400" b="0" i="0" dirty="0">
                <a:effectLst/>
                <a:latin typeface="Tw Cen MT" panose="020B0602020104020603" pitchFamily="34" charset="0"/>
              </a:rPr>
              <a:t>Paying my personal rent and my hydro bills late won’t affect my chance to get a business loan. </a:t>
            </a:r>
            <a:r>
              <a:rPr lang="en-CA" sz="1800" b="0" i="0" dirty="0">
                <a:solidFill>
                  <a:srgbClr val="881798"/>
                </a:solidFill>
                <a:effectLst/>
                <a:latin typeface="Tw Cen MT" panose="020B0602020104020603" pitchFamily="34" charset="0"/>
              </a:rPr>
              <a:t> </a:t>
            </a:r>
            <a:endParaRPr lang="en-US" sz="2800" dirty="0"/>
          </a:p>
        </p:txBody>
      </p:sp>
      <p:grpSp>
        <p:nvGrpSpPr>
          <p:cNvPr id="7" name="Group 6">
            <a:extLst>
              <a:ext uri="{FF2B5EF4-FFF2-40B4-BE49-F238E27FC236}">
                <a16:creationId xmlns:a16="http://schemas.microsoft.com/office/drawing/2014/main" id="{56C1FEBA-5AB5-460E-8CE9-DB1D2425B4B1}"/>
              </a:ext>
            </a:extLst>
          </p:cNvPr>
          <p:cNvGrpSpPr/>
          <p:nvPr/>
        </p:nvGrpSpPr>
        <p:grpSpPr>
          <a:xfrm>
            <a:off x="3418113" y="3601617"/>
            <a:ext cx="5355775" cy="1138334"/>
            <a:chOff x="3418113" y="3601617"/>
            <a:chExt cx="5355775" cy="1138334"/>
          </a:xfrm>
        </p:grpSpPr>
        <p:sp>
          <p:nvSpPr>
            <p:cNvPr id="5" name="Rectangle: Rounded Corners 4">
              <a:hlinkClick r:id="rId2" action="ppaction://hlinksldjump"/>
              <a:extLst>
                <a:ext uri="{FF2B5EF4-FFF2-40B4-BE49-F238E27FC236}">
                  <a16:creationId xmlns:a16="http://schemas.microsoft.com/office/drawing/2014/main" id="{B2EB9CEA-08DC-437E-9410-B217174C9C09}"/>
                </a:ext>
              </a:extLst>
            </p:cNvPr>
            <p:cNvSpPr/>
            <p:nvPr/>
          </p:nvSpPr>
          <p:spPr>
            <a:xfrm>
              <a:off x="7517366" y="3601617"/>
              <a:ext cx="1256522" cy="1138333"/>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a:t>False</a:t>
              </a:r>
              <a:endParaRPr lang="en-US" sz="2400" dirty="0"/>
            </a:p>
          </p:txBody>
        </p:sp>
        <p:sp>
          <p:nvSpPr>
            <p:cNvPr id="6" name="Rectangle: Rounded Corners 5">
              <a:hlinkClick r:id="rId3" action="ppaction://hlinksldjump"/>
              <a:extLst>
                <a:ext uri="{FF2B5EF4-FFF2-40B4-BE49-F238E27FC236}">
                  <a16:creationId xmlns:a16="http://schemas.microsoft.com/office/drawing/2014/main" id="{5605162C-B46D-4DEE-8006-FE4937660161}"/>
                </a:ext>
              </a:extLst>
            </p:cNvPr>
            <p:cNvSpPr/>
            <p:nvPr/>
          </p:nvSpPr>
          <p:spPr>
            <a:xfrm>
              <a:off x="3418113" y="3601617"/>
              <a:ext cx="1256522" cy="1138334"/>
            </a:xfrm>
            <a:prstGeom prst="roundRect">
              <a:avLst/>
            </a:prstGeom>
            <a:solidFill>
              <a:schemeClr val="accent6"/>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CA" sz="2800" dirty="0"/>
                <a:t>True</a:t>
              </a:r>
              <a:endParaRPr lang="en-US" sz="2800" dirty="0"/>
            </a:p>
          </p:txBody>
        </p:sp>
      </p:grpSp>
    </p:spTree>
    <p:extLst>
      <p:ext uri="{BB962C8B-B14F-4D97-AF65-F5344CB8AC3E}">
        <p14:creationId xmlns:p14="http://schemas.microsoft.com/office/powerpoint/2010/main" val="35887108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1FCD3-04C3-4E89-8F8C-17F8A72DC4DE}"/>
              </a:ext>
            </a:extLst>
          </p:cNvPr>
          <p:cNvSpPr>
            <a:spLocks noGrp="1"/>
          </p:cNvSpPr>
          <p:nvPr>
            <p:ph type="title"/>
          </p:nvPr>
        </p:nvSpPr>
        <p:spPr/>
        <p:txBody>
          <a:bodyPr>
            <a:normAutofit/>
          </a:bodyPr>
          <a:lstStyle/>
          <a:p>
            <a:pPr algn="ctr"/>
            <a:r>
              <a:rPr lang="en-CA" sz="6600" b="1" dirty="0">
                <a:latin typeface="Arial" panose="020B0604020202020204" pitchFamily="34" charset="0"/>
                <a:cs typeface="Arial" panose="020B0604020202020204" pitchFamily="34" charset="0"/>
              </a:rPr>
              <a:t>TRUE OR FALSE</a:t>
            </a:r>
            <a:endParaRPr lang="en-US" sz="66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9E33BDF1-1967-418A-B1A2-CEDDE14B1FC5}"/>
              </a:ext>
            </a:extLst>
          </p:cNvPr>
          <p:cNvSpPr txBox="1"/>
          <p:nvPr/>
        </p:nvSpPr>
        <p:spPr>
          <a:xfrm>
            <a:off x="2702379" y="2098129"/>
            <a:ext cx="6787242" cy="1200329"/>
          </a:xfrm>
          <a:prstGeom prst="rect">
            <a:avLst/>
          </a:prstGeom>
          <a:noFill/>
        </p:spPr>
        <p:txBody>
          <a:bodyPr wrap="square">
            <a:spAutoFit/>
          </a:bodyPr>
          <a:lstStyle/>
          <a:p>
            <a:pPr algn="ctr"/>
            <a:r>
              <a:rPr lang="en-CA" sz="2400" b="0" i="0" dirty="0">
                <a:effectLst/>
                <a:latin typeface="Tw Cen MT" panose="020B0602020104020603" pitchFamily="34" charset="0"/>
              </a:rPr>
              <a:t>My suppliers have no reason to do a credit check even if a want credit on a significant big order since I am bringing them good business.</a:t>
            </a:r>
            <a:endParaRPr lang="en-US" sz="2800" dirty="0"/>
          </a:p>
        </p:txBody>
      </p:sp>
      <p:grpSp>
        <p:nvGrpSpPr>
          <p:cNvPr id="7" name="Group 6">
            <a:extLst>
              <a:ext uri="{FF2B5EF4-FFF2-40B4-BE49-F238E27FC236}">
                <a16:creationId xmlns:a16="http://schemas.microsoft.com/office/drawing/2014/main" id="{56C1FEBA-5AB5-460E-8CE9-DB1D2425B4B1}"/>
              </a:ext>
            </a:extLst>
          </p:cNvPr>
          <p:cNvGrpSpPr/>
          <p:nvPr/>
        </p:nvGrpSpPr>
        <p:grpSpPr>
          <a:xfrm>
            <a:off x="3418113" y="3601617"/>
            <a:ext cx="5355775" cy="1138334"/>
            <a:chOff x="3418113" y="3601617"/>
            <a:chExt cx="5355775" cy="1138334"/>
          </a:xfrm>
        </p:grpSpPr>
        <p:sp>
          <p:nvSpPr>
            <p:cNvPr id="5" name="Rectangle: Rounded Corners 4">
              <a:hlinkClick r:id="rId2" action="ppaction://hlinksldjump"/>
              <a:extLst>
                <a:ext uri="{FF2B5EF4-FFF2-40B4-BE49-F238E27FC236}">
                  <a16:creationId xmlns:a16="http://schemas.microsoft.com/office/drawing/2014/main" id="{B2EB9CEA-08DC-437E-9410-B217174C9C09}"/>
                </a:ext>
              </a:extLst>
            </p:cNvPr>
            <p:cNvSpPr/>
            <p:nvPr/>
          </p:nvSpPr>
          <p:spPr>
            <a:xfrm>
              <a:off x="7517366" y="3601617"/>
              <a:ext cx="1256522" cy="1138333"/>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a:t>False</a:t>
              </a:r>
              <a:endParaRPr lang="en-US" sz="2400" dirty="0"/>
            </a:p>
          </p:txBody>
        </p:sp>
        <p:sp>
          <p:nvSpPr>
            <p:cNvPr id="6" name="Rectangle: Rounded Corners 5">
              <a:hlinkClick r:id="rId3" action="ppaction://hlinksldjump"/>
              <a:extLst>
                <a:ext uri="{FF2B5EF4-FFF2-40B4-BE49-F238E27FC236}">
                  <a16:creationId xmlns:a16="http://schemas.microsoft.com/office/drawing/2014/main" id="{5605162C-B46D-4DEE-8006-FE4937660161}"/>
                </a:ext>
              </a:extLst>
            </p:cNvPr>
            <p:cNvSpPr/>
            <p:nvPr/>
          </p:nvSpPr>
          <p:spPr>
            <a:xfrm>
              <a:off x="3418113" y="3601617"/>
              <a:ext cx="1256522" cy="1138334"/>
            </a:xfrm>
            <a:prstGeom prst="roundRect">
              <a:avLst/>
            </a:prstGeom>
            <a:solidFill>
              <a:schemeClr val="accent6"/>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CA" sz="2800" dirty="0"/>
                <a:t>True</a:t>
              </a:r>
              <a:endParaRPr lang="en-US" sz="2800" dirty="0"/>
            </a:p>
          </p:txBody>
        </p:sp>
      </p:grpSp>
    </p:spTree>
    <p:extLst>
      <p:ext uri="{BB962C8B-B14F-4D97-AF65-F5344CB8AC3E}">
        <p14:creationId xmlns:p14="http://schemas.microsoft.com/office/powerpoint/2010/main" val="10916676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3BEBA-C49D-471D-A1AF-3658D7C6879F}"/>
              </a:ext>
            </a:extLst>
          </p:cNvPr>
          <p:cNvSpPr>
            <a:spLocks noGrp="1"/>
          </p:cNvSpPr>
          <p:nvPr>
            <p:ph type="title"/>
          </p:nvPr>
        </p:nvSpPr>
        <p:spPr/>
        <p:txBody>
          <a:bodyPr>
            <a:normAutofit/>
          </a:bodyPr>
          <a:lstStyle/>
          <a:p>
            <a:pPr algn="ctr"/>
            <a:r>
              <a:rPr lang="en-CA" sz="7200" b="1" dirty="0">
                <a:latin typeface="Arial" panose="020B0604020202020204" pitchFamily="34" charset="0"/>
                <a:cs typeface="Arial" panose="020B0604020202020204" pitchFamily="34" charset="0"/>
              </a:rPr>
              <a:t>GLOSSARY</a:t>
            </a:r>
            <a:endParaRPr lang="en-US" sz="72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DC05622F-7706-4B26-A0F2-627E2AA65708}"/>
              </a:ext>
            </a:extLst>
          </p:cNvPr>
          <p:cNvSpPr txBox="1"/>
          <p:nvPr/>
        </p:nvSpPr>
        <p:spPr>
          <a:xfrm>
            <a:off x="138402" y="1998598"/>
            <a:ext cx="11478209" cy="2677656"/>
          </a:xfrm>
          <a:prstGeom prst="rect">
            <a:avLst/>
          </a:prstGeom>
          <a:noFill/>
        </p:spPr>
        <p:txBody>
          <a:bodyPr wrap="square">
            <a:spAutoFit/>
          </a:bodyPr>
          <a:lstStyle/>
          <a:p>
            <a:pPr algn="l" rtl="0" fontAlgn="base"/>
            <a:r>
              <a:rPr lang="en-CA" sz="2400" b="0" i="0" u="sng" dirty="0">
                <a:solidFill>
                  <a:srgbClr val="000000"/>
                </a:solidFill>
                <a:effectLst/>
                <a:latin typeface="Tw Cen MT" panose="020B0602020104020603" pitchFamily="34" charset="0"/>
                <a:hlinkClick r:id="rId2" action="ppaction://hlinksldjump"/>
              </a:rPr>
              <a:t>Credit Limit</a:t>
            </a:r>
            <a:r>
              <a:rPr lang="en-CA" sz="2400" b="0" i="0" dirty="0">
                <a:solidFill>
                  <a:srgbClr val="000000"/>
                </a:solidFill>
                <a:effectLst/>
                <a:latin typeface="Tw Cen MT" panose="020B0602020104020603" pitchFamily="34" charset="0"/>
                <a:hlinkClick r:id="rId2" action="ppaction://hlinksldjump"/>
              </a:rPr>
              <a:t> </a:t>
            </a:r>
            <a:r>
              <a:rPr lang="en-CA" sz="2400" b="0" i="0" dirty="0">
                <a:solidFill>
                  <a:srgbClr val="000000"/>
                </a:solidFill>
                <a:effectLst/>
                <a:latin typeface="Tw Cen MT" panose="020B0602020104020603" pitchFamily="34" charset="0"/>
              </a:rPr>
              <a:t>This is the maximum amount you can charge to your credit card or business account.</a:t>
            </a:r>
          </a:p>
          <a:p>
            <a:pPr algn="l" rtl="0" fontAlgn="base"/>
            <a:r>
              <a:rPr lang="en-CA" sz="2400" b="0" i="0" u="sng" dirty="0">
                <a:solidFill>
                  <a:srgbClr val="000000"/>
                </a:solidFill>
                <a:effectLst/>
                <a:latin typeface="Tw Cen MT" panose="020B0602020104020603" pitchFamily="34" charset="0"/>
                <a:hlinkClick r:id="rId2" action="ppaction://hlinksldjump"/>
              </a:rPr>
              <a:t>Guarantees</a:t>
            </a:r>
            <a:r>
              <a:rPr lang="en-CA" sz="2400" b="0" i="0" dirty="0">
                <a:solidFill>
                  <a:srgbClr val="000000"/>
                </a:solidFill>
                <a:effectLst/>
                <a:latin typeface="Tw Cen MT" panose="020B0602020104020603" pitchFamily="34" charset="0"/>
              </a:rPr>
              <a:t> Very often, you will have to provide something which will show that you will repay your loan. This can be as simple as a promissory note (as kind of IOU), or a mortgage if it is a building. You may be asked to deposit something like a GIC as security. Just be prepared to provide some kind of guarantee if you take out a loan. </a:t>
            </a:r>
            <a:endParaRPr lang="en-CA" sz="2400" b="0" i="0" dirty="0">
              <a:solidFill>
                <a:srgbClr val="000000"/>
              </a:solidFill>
              <a:effectLst/>
              <a:latin typeface="Segoe UI" panose="020B0502040204020203" pitchFamily="34" charset="0"/>
            </a:endParaRPr>
          </a:p>
        </p:txBody>
      </p:sp>
      <p:sp>
        <p:nvSpPr>
          <p:cNvPr id="5" name="Rectangle 4">
            <a:extLst>
              <a:ext uri="{FF2B5EF4-FFF2-40B4-BE49-F238E27FC236}">
                <a16:creationId xmlns:a16="http://schemas.microsoft.com/office/drawing/2014/main" id="{0AEFA0D6-241B-471E-94BF-1D2CBCE408A5}"/>
              </a:ext>
            </a:extLst>
          </p:cNvPr>
          <p:cNvSpPr/>
          <p:nvPr/>
        </p:nvSpPr>
        <p:spPr>
          <a:xfrm>
            <a:off x="8787684" y="666224"/>
            <a:ext cx="3295457" cy="72336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CA" sz="2400" dirty="0">
                <a:ln w="0"/>
                <a:solidFill>
                  <a:schemeClr val="tx1"/>
                </a:solidFill>
                <a:effectLst>
                  <a:outerShdw blurRad="38100" dist="19050" dir="2700000" algn="tl" rotWithShape="0">
                    <a:schemeClr val="dk1">
                      <a:alpha val="40000"/>
                    </a:schemeClr>
                  </a:outerShdw>
                </a:effectLst>
              </a:rPr>
              <a:t>Click on the word to go back to that slide.</a:t>
            </a:r>
            <a:endParaRPr lang="en-US" sz="24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4669014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1A7475-EA94-4EEE-817F-4F5029F976A2}"/>
              </a:ext>
            </a:extLst>
          </p:cNvPr>
          <p:cNvSpPr txBox="1"/>
          <p:nvPr/>
        </p:nvSpPr>
        <p:spPr>
          <a:xfrm>
            <a:off x="2195804" y="1063690"/>
            <a:ext cx="7800391" cy="3139321"/>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CA" sz="6600" dirty="0">
                <a:ln w="0"/>
                <a:solidFill>
                  <a:schemeClr val="accent6">
                    <a:lumMod val="60000"/>
                    <a:lumOff val="40000"/>
                  </a:schemeClr>
                </a:solidFill>
                <a:effectLst>
                  <a:glow rad="101600">
                    <a:schemeClr val="accent6">
                      <a:satMod val="175000"/>
                      <a:alpha val="40000"/>
                    </a:schemeClr>
                  </a:glow>
                  <a:outerShdw blurRad="38100" dist="19050" dir="2700000" algn="tl" rotWithShape="0">
                    <a:schemeClr val="dk1">
                      <a:alpha val="40000"/>
                    </a:schemeClr>
                  </a:outerShdw>
                </a:effectLst>
              </a:rPr>
              <a:t>Congratulations, you have completed this module!</a:t>
            </a:r>
            <a:r>
              <a:rPr lang="en-CA" sz="6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endParaRPr lang="en-US" sz="6600" b="1" dirty="0">
              <a:ln/>
              <a:solidFill>
                <a:schemeClr val="accent3"/>
              </a:solidFill>
            </a:endParaRPr>
          </a:p>
        </p:txBody>
      </p:sp>
      <p:sp>
        <p:nvSpPr>
          <p:cNvPr id="3" name="TextBox 2">
            <a:extLst>
              <a:ext uri="{FF2B5EF4-FFF2-40B4-BE49-F238E27FC236}">
                <a16:creationId xmlns:a16="http://schemas.microsoft.com/office/drawing/2014/main" id="{1E0FA0AC-3880-4254-A8F5-293DCD90CC28}"/>
              </a:ext>
            </a:extLst>
          </p:cNvPr>
          <p:cNvSpPr txBox="1"/>
          <p:nvPr/>
        </p:nvSpPr>
        <p:spPr>
          <a:xfrm>
            <a:off x="2561954" y="4409103"/>
            <a:ext cx="7068089" cy="523220"/>
          </a:xfrm>
          <a:prstGeom prst="rect">
            <a:avLst/>
          </a:prstGeom>
          <a:noFill/>
        </p:spPr>
        <p:txBody>
          <a:bodyPr wrap="none" rtlCol="0">
            <a:spAutoFit/>
          </a:bodyPr>
          <a:lstStyle/>
          <a:p>
            <a:r>
              <a:rPr lang="en-CA" sz="2800" dirty="0"/>
              <a:t>The next Module will be: Who Do I Need to Pay</a:t>
            </a:r>
            <a:endParaRPr lang="en-US" sz="2800" dirty="0"/>
          </a:p>
        </p:txBody>
      </p:sp>
      <p:grpSp>
        <p:nvGrpSpPr>
          <p:cNvPr id="4" name="Group 3">
            <a:extLst>
              <a:ext uri="{FF2B5EF4-FFF2-40B4-BE49-F238E27FC236}">
                <a16:creationId xmlns:a16="http://schemas.microsoft.com/office/drawing/2014/main" id="{46857C66-D892-4134-A931-22A840CC1362}"/>
              </a:ext>
            </a:extLst>
          </p:cNvPr>
          <p:cNvGrpSpPr/>
          <p:nvPr/>
        </p:nvGrpSpPr>
        <p:grpSpPr>
          <a:xfrm>
            <a:off x="3957588" y="5957988"/>
            <a:ext cx="4276819" cy="627572"/>
            <a:chOff x="161831" y="6169003"/>
            <a:chExt cx="4276819" cy="627572"/>
          </a:xfrm>
        </p:grpSpPr>
        <p:pic>
          <p:nvPicPr>
            <p:cNvPr id="5" name="Picture 4">
              <a:extLst>
                <a:ext uri="{FF2B5EF4-FFF2-40B4-BE49-F238E27FC236}">
                  <a16:creationId xmlns:a16="http://schemas.microsoft.com/office/drawing/2014/main" id="{D55347D2-CEAB-4BE5-89E6-25197637A25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1831" y="6205943"/>
              <a:ext cx="1352739" cy="5906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9901EFE-AE32-49A8-A27C-13A58F5138B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14570" y="6169003"/>
              <a:ext cx="571500" cy="5524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64ED21EC-3265-4656-9981-5AC3CABA4FE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05050" y="6184856"/>
              <a:ext cx="2133600" cy="5334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797704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59AC5-2636-4548-B2DD-56C1A5E9E42F}"/>
              </a:ext>
            </a:extLst>
          </p:cNvPr>
          <p:cNvSpPr>
            <a:spLocks noGrp="1"/>
          </p:cNvSpPr>
          <p:nvPr>
            <p:ph type="title"/>
          </p:nvPr>
        </p:nvSpPr>
        <p:spPr/>
        <p:txBody>
          <a:bodyPr/>
          <a:lstStyle/>
          <a:p>
            <a:endParaRPr lang="en-US"/>
          </a:p>
        </p:txBody>
      </p:sp>
      <p:sp>
        <p:nvSpPr>
          <p:cNvPr id="10" name="Rectangle 9">
            <a:extLst>
              <a:ext uri="{FF2B5EF4-FFF2-40B4-BE49-F238E27FC236}">
                <a16:creationId xmlns:a16="http://schemas.microsoft.com/office/drawing/2014/main" id="{68D932FE-951A-49B0-9E48-10E7F83DE7F8}"/>
              </a:ext>
            </a:extLst>
          </p:cNvPr>
          <p:cNvSpPr/>
          <p:nvPr/>
        </p:nvSpPr>
        <p:spPr>
          <a:xfrm>
            <a:off x="3048000" y="2040666"/>
            <a:ext cx="6096000" cy="1569660"/>
          </a:xfrm>
          <a:prstGeom prst="rect">
            <a:avLst/>
          </a:prstGeom>
        </p:spPr>
        <p:txBody>
          <a:bodyPr>
            <a:spAutoFit/>
          </a:bodyPr>
          <a:lstStyle/>
          <a:p>
            <a:pPr lvl="0" algn="ctr"/>
            <a:r>
              <a:rPr lang="en-US" sz="4800" dirty="0">
                <a:solidFill>
                  <a:prstClr val="black"/>
                </a:solidFill>
                <a:latin typeface="Arial" panose="020B0604020202020204" pitchFamily="34" charset="0"/>
                <a:cs typeface="Arial" panose="020B0604020202020204" pitchFamily="34" charset="0"/>
              </a:rPr>
              <a:t>Congratulations, you are correct!</a:t>
            </a:r>
          </a:p>
        </p:txBody>
      </p:sp>
      <p:sp>
        <p:nvSpPr>
          <p:cNvPr id="11" name="Rectangle: Rounded Corners 10">
            <a:hlinkClick r:id="rId2" action="ppaction://hlinksldjump"/>
            <a:extLst>
              <a:ext uri="{FF2B5EF4-FFF2-40B4-BE49-F238E27FC236}">
                <a16:creationId xmlns:a16="http://schemas.microsoft.com/office/drawing/2014/main" id="{95DB7F49-C6DC-48BF-BCBF-DFB106822CDC}"/>
              </a:ext>
            </a:extLst>
          </p:cNvPr>
          <p:cNvSpPr/>
          <p:nvPr/>
        </p:nvSpPr>
        <p:spPr>
          <a:xfrm>
            <a:off x="5236684" y="3577484"/>
            <a:ext cx="1718631" cy="118982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continue.</a:t>
            </a:r>
          </a:p>
        </p:txBody>
      </p:sp>
    </p:spTree>
    <p:extLst>
      <p:ext uri="{BB962C8B-B14F-4D97-AF65-F5344CB8AC3E}">
        <p14:creationId xmlns:p14="http://schemas.microsoft.com/office/powerpoint/2010/main" val="14090995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07E3-5C4D-4042-B70B-B9A31BD1B1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6E5F49-669A-4923-8686-3EB91C6C6A4C}"/>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C019F2D3-8C17-4845-9B73-7CDB2979A8CF}"/>
              </a:ext>
            </a:extLst>
          </p:cNvPr>
          <p:cNvSpPr txBox="1"/>
          <p:nvPr/>
        </p:nvSpPr>
        <p:spPr>
          <a:xfrm>
            <a:off x="3613532" y="2357610"/>
            <a:ext cx="4572000" cy="1446550"/>
          </a:xfrm>
          <a:prstGeom prst="rect">
            <a:avLst/>
          </a:prstGeom>
          <a:noFill/>
        </p:spPr>
        <p:txBody>
          <a:bodyPr wrap="square" rtlCol="0">
            <a:spAutoFit/>
          </a:bodyPr>
          <a:lstStyle/>
          <a:p>
            <a:pPr algn="ctr"/>
            <a:r>
              <a:rPr lang="en-US" sz="4400" dirty="0"/>
              <a:t>Sorry. Please try again.</a:t>
            </a:r>
          </a:p>
        </p:txBody>
      </p:sp>
      <p:sp>
        <p:nvSpPr>
          <p:cNvPr id="5" name="Rectangle: Rounded Corners 4">
            <a:hlinkClick r:id="rId2" action="ppaction://hlinksldjump"/>
            <a:extLst>
              <a:ext uri="{FF2B5EF4-FFF2-40B4-BE49-F238E27FC236}">
                <a16:creationId xmlns:a16="http://schemas.microsoft.com/office/drawing/2014/main" id="{F4C7EC8C-D965-4830-9B19-25C6DFE890EB}"/>
              </a:ext>
            </a:extLst>
          </p:cNvPr>
          <p:cNvSpPr/>
          <p:nvPr/>
        </p:nvSpPr>
        <p:spPr>
          <a:xfrm>
            <a:off x="5001658" y="3804160"/>
            <a:ext cx="1795749" cy="1318683"/>
          </a:xfrm>
          <a:prstGeom prst="roundRect">
            <a:avLst>
              <a:gd name="adj" fmla="val 2220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try again.</a:t>
            </a:r>
          </a:p>
        </p:txBody>
      </p:sp>
    </p:spTree>
    <p:extLst>
      <p:ext uri="{BB962C8B-B14F-4D97-AF65-F5344CB8AC3E}">
        <p14:creationId xmlns:p14="http://schemas.microsoft.com/office/powerpoint/2010/main" val="30989038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07E3-5C4D-4042-B70B-B9A31BD1B1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6E5F49-669A-4923-8686-3EB91C6C6A4C}"/>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C019F2D3-8C17-4845-9B73-7CDB2979A8CF}"/>
              </a:ext>
            </a:extLst>
          </p:cNvPr>
          <p:cNvSpPr txBox="1"/>
          <p:nvPr/>
        </p:nvSpPr>
        <p:spPr>
          <a:xfrm>
            <a:off x="3613532" y="2357610"/>
            <a:ext cx="4572000" cy="1446550"/>
          </a:xfrm>
          <a:prstGeom prst="rect">
            <a:avLst/>
          </a:prstGeom>
          <a:noFill/>
        </p:spPr>
        <p:txBody>
          <a:bodyPr wrap="square" rtlCol="0">
            <a:spAutoFit/>
          </a:bodyPr>
          <a:lstStyle/>
          <a:p>
            <a:pPr algn="ctr"/>
            <a:r>
              <a:rPr lang="en-US" sz="4400" dirty="0"/>
              <a:t>Sorry. Please try again.</a:t>
            </a:r>
          </a:p>
        </p:txBody>
      </p:sp>
      <p:sp>
        <p:nvSpPr>
          <p:cNvPr id="5" name="Rectangle: Rounded Corners 4">
            <a:hlinkClick r:id="rId2" action="ppaction://hlinksldjump"/>
            <a:extLst>
              <a:ext uri="{FF2B5EF4-FFF2-40B4-BE49-F238E27FC236}">
                <a16:creationId xmlns:a16="http://schemas.microsoft.com/office/drawing/2014/main" id="{F4C7EC8C-D965-4830-9B19-25C6DFE890EB}"/>
              </a:ext>
            </a:extLst>
          </p:cNvPr>
          <p:cNvSpPr/>
          <p:nvPr/>
        </p:nvSpPr>
        <p:spPr>
          <a:xfrm>
            <a:off x="5001658" y="3804160"/>
            <a:ext cx="1795749" cy="1318683"/>
          </a:xfrm>
          <a:prstGeom prst="roundRect">
            <a:avLst>
              <a:gd name="adj" fmla="val 2220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try again.</a:t>
            </a:r>
          </a:p>
        </p:txBody>
      </p:sp>
    </p:spTree>
    <p:extLst>
      <p:ext uri="{BB962C8B-B14F-4D97-AF65-F5344CB8AC3E}">
        <p14:creationId xmlns:p14="http://schemas.microsoft.com/office/powerpoint/2010/main" val="42890372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07E3-5C4D-4042-B70B-B9A31BD1B1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6E5F49-669A-4923-8686-3EB91C6C6A4C}"/>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C019F2D3-8C17-4845-9B73-7CDB2979A8CF}"/>
              </a:ext>
            </a:extLst>
          </p:cNvPr>
          <p:cNvSpPr txBox="1"/>
          <p:nvPr/>
        </p:nvSpPr>
        <p:spPr>
          <a:xfrm>
            <a:off x="3613532" y="2357610"/>
            <a:ext cx="4572000" cy="1446550"/>
          </a:xfrm>
          <a:prstGeom prst="rect">
            <a:avLst/>
          </a:prstGeom>
          <a:noFill/>
        </p:spPr>
        <p:txBody>
          <a:bodyPr wrap="square" rtlCol="0">
            <a:spAutoFit/>
          </a:bodyPr>
          <a:lstStyle/>
          <a:p>
            <a:pPr algn="ctr"/>
            <a:r>
              <a:rPr lang="en-US" sz="4400" dirty="0"/>
              <a:t>Sorry. Please try again.</a:t>
            </a:r>
          </a:p>
        </p:txBody>
      </p:sp>
      <p:sp>
        <p:nvSpPr>
          <p:cNvPr id="5" name="Rectangle: Rounded Corners 4">
            <a:hlinkClick r:id="rId2" action="ppaction://hlinksldjump"/>
            <a:extLst>
              <a:ext uri="{FF2B5EF4-FFF2-40B4-BE49-F238E27FC236}">
                <a16:creationId xmlns:a16="http://schemas.microsoft.com/office/drawing/2014/main" id="{F4C7EC8C-D965-4830-9B19-25C6DFE890EB}"/>
              </a:ext>
            </a:extLst>
          </p:cNvPr>
          <p:cNvSpPr/>
          <p:nvPr/>
        </p:nvSpPr>
        <p:spPr>
          <a:xfrm>
            <a:off x="5001658" y="3804160"/>
            <a:ext cx="1795749" cy="1318683"/>
          </a:xfrm>
          <a:prstGeom prst="roundRect">
            <a:avLst>
              <a:gd name="adj" fmla="val 2220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try again.</a:t>
            </a:r>
          </a:p>
        </p:txBody>
      </p:sp>
    </p:spTree>
    <p:extLst>
      <p:ext uri="{BB962C8B-B14F-4D97-AF65-F5344CB8AC3E}">
        <p14:creationId xmlns:p14="http://schemas.microsoft.com/office/powerpoint/2010/main" val="11602555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59AC5-2636-4548-B2DD-56C1A5E9E42F}"/>
              </a:ext>
            </a:extLst>
          </p:cNvPr>
          <p:cNvSpPr>
            <a:spLocks noGrp="1"/>
          </p:cNvSpPr>
          <p:nvPr>
            <p:ph type="title"/>
          </p:nvPr>
        </p:nvSpPr>
        <p:spPr/>
        <p:txBody>
          <a:bodyPr/>
          <a:lstStyle/>
          <a:p>
            <a:endParaRPr lang="en-US"/>
          </a:p>
        </p:txBody>
      </p:sp>
      <p:sp>
        <p:nvSpPr>
          <p:cNvPr id="10" name="Rectangle 9">
            <a:extLst>
              <a:ext uri="{FF2B5EF4-FFF2-40B4-BE49-F238E27FC236}">
                <a16:creationId xmlns:a16="http://schemas.microsoft.com/office/drawing/2014/main" id="{68D932FE-951A-49B0-9E48-10E7F83DE7F8}"/>
              </a:ext>
            </a:extLst>
          </p:cNvPr>
          <p:cNvSpPr/>
          <p:nvPr/>
        </p:nvSpPr>
        <p:spPr>
          <a:xfrm>
            <a:off x="3048000" y="2040666"/>
            <a:ext cx="6096000" cy="1569660"/>
          </a:xfrm>
          <a:prstGeom prst="rect">
            <a:avLst/>
          </a:prstGeom>
        </p:spPr>
        <p:txBody>
          <a:bodyPr>
            <a:spAutoFit/>
          </a:bodyPr>
          <a:lstStyle/>
          <a:p>
            <a:pPr lvl="0" algn="ctr"/>
            <a:r>
              <a:rPr lang="en-US" sz="4800" dirty="0">
                <a:solidFill>
                  <a:prstClr val="black"/>
                </a:solidFill>
                <a:latin typeface="Arial" panose="020B0604020202020204" pitchFamily="34" charset="0"/>
                <a:cs typeface="Arial" panose="020B0604020202020204" pitchFamily="34" charset="0"/>
              </a:rPr>
              <a:t>Congratulations, you are correct!</a:t>
            </a:r>
          </a:p>
        </p:txBody>
      </p:sp>
      <p:sp>
        <p:nvSpPr>
          <p:cNvPr id="11" name="Rectangle: Rounded Corners 10">
            <a:hlinkClick r:id="rId2" action="ppaction://hlinksldjump"/>
            <a:extLst>
              <a:ext uri="{FF2B5EF4-FFF2-40B4-BE49-F238E27FC236}">
                <a16:creationId xmlns:a16="http://schemas.microsoft.com/office/drawing/2014/main" id="{95DB7F49-C6DC-48BF-BCBF-DFB106822CDC}"/>
              </a:ext>
            </a:extLst>
          </p:cNvPr>
          <p:cNvSpPr/>
          <p:nvPr/>
        </p:nvSpPr>
        <p:spPr>
          <a:xfrm>
            <a:off x="5236684" y="3577484"/>
            <a:ext cx="1718631" cy="118982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continue.</a:t>
            </a:r>
          </a:p>
        </p:txBody>
      </p:sp>
    </p:spTree>
    <p:extLst>
      <p:ext uri="{BB962C8B-B14F-4D97-AF65-F5344CB8AC3E}">
        <p14:creationId xmlns:p14="http://schemas.microsoft.com/office/powerpoint/2010/main" val="11877159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1E23F-3E4E-4A3D-92B6-2F15AB38DE1B}"/>
              </a:ext>
            </a:extLst>
          </p:cNvPr>
          <p:cNvSpPr>
            <a:spLocks noGrp="1"/>
          </p:cNvSpPr>
          <p:nvPr>
            <p:ph type="title"/>
          </p:nvPr>
        </p:nvSpPr>
        <p:spPr/>
        <p:txBody>
          <a:bodyPr>
            <a:normAutofit/>
          </a:bodyPr>
          <a:lstStyle/>
          <a:p>
            <a:pPr algn="ctr"/>
            <a:r>
              <a:rPr lang="en-CA" sz="6600" b="1" i="0" dirty="0">
                <a:solidFill>
                  <a:srgbClr val="000000"/>
                </a:solidFill>
                <a:effectLst/>
                <a:latin typeface="Arial" panose="020B0604020202020204" pitchFamily="34" charset="0"/>
                <a:cs typeface="Arial" panose="020B0604020202020204" pitchFamily="34" charset="0"/>
              </a:rPr>
              <a:t>What Is </a:t>
            </a:r>
            <a:r>
              <a:rPr lang="en-CA" sz="6600" b="1" dirty="0">
                <a:solidFill>
                  <a:srgbClr val="000000"/>
                </a:solidFill>
                <a:latin typeface="Arial" panose="020B0604020202020204" pitchFamily="34" charset="0"/>
                <a:cs typeface="Arial" panose="020B0604020202020204" pitchFamily="34" charset="0"/>
              </a:rPr>
              <a:t>I</a:t>
            </a:r>
            <a:r>
              <a:rPr lang="en-CA" sz="6600" b="1" i="0" dirty="0">
                <a:solidFill>
                  <a:srgbClr val="000000"/>
                </a:solidFill>
                <a:effectLst/>
                <a:latin typeface="Arial" panose="020B0604020202020204" pitchFamily="34" charset="0"/>
                <a:cs typeface="Arial" panose="020B0604020202020204" pitchFamily="34" charset="0"/>
              </a:rPr>
              <a:t>t?</a:t>
            </a:r>
            <a:r>
              <a:rPr lang="en-CA" sz="6600" b="0" i="0" dirty="0">
                <a:solidFill>
                  <a:srgbClr val="000000"/>
                </a:solidFill>
                <a:effectLst/>
                <a:latin typeface="Arial" panose="020B0604020202020204" pitchFamily="34" charset="0"/>
                <a:cs typeface="Arial" panose="020B0604020202020204" pitchFamily="34" charset="0"/>
              </a:rPr>
              <a:t> </a:t>
            </a:r>
            <a:endParaRPr lang="en-US" sz="66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8DCFE40-D6ED-4062-B3BF-C876C158829C}"/>
              </a:ext>
            </a:extLst>
          </p:cNvPr>
          <p:cNvSpPr txBox="1"/>
          <p:nvPr/>
        </p:nvSpPr>
        <p:spPr>
          <a:xfrm>
            <a:off x="170688" y="1895916"/>
            <a:ext cx="7647432" cy="2739211"/>
          </a:xfrm>
          <a:prstGeom prst="rect">
            <a:avLst/>
          </a:prstGeom>
          <a:noFill/>
        </p:spPr>
        <p:txBody>
          <a:bodyPr wrap="square">
            <a:spAutoFit/>
          </a:bodyPr>
          <a:lstStyle/>
          <a:p>
            <a:pPr algn="l" rtl="0" fontAlgn="base">
              <a:buFont typeface="Arial" panose="020B0604020202020204" pitchFamily="34" charset="0"/>
              <a:buChar char="•"/>
            </a:pPr>
            <a:r>
              <a:rPr lang="en-CA" sz="2400" b="0" i="0" dirty="0">
                <a:solidFill>
                  <a:srgbClr val="000000"/>
                </a:solidFill>
                <a:effectLst/>
                <a:latin typeface="Tw Cen MT" panose="020B0602020104020603" pitchFamily="34" charset="0"/>
              </a:rPr>
              <a:t>Your credit report is a record of your financial history and your reputation with credit providers. </a:t>
            </a:r>
          </a:p>
          <a:p>
            <a:pPr algn="l" rtl="0" fontAlgn="base">
              <a:buFont typeface="Arial" panose="020B0604020202020204" pitchFamily="34" charset="0"/>
              <a:buChar char="•"/>
            </a:pPr>
            <a:endParaRPr lang="en-CA" sz="2400" dirty="0">
              <a:solidFill>
                <a:srgbClr val="000000"/>
              </a:solidFill>
              <a:latin typeface="Tw Cen MT" panose="020B0602020104020603" pitchFamily="34" charset="0"/>
            </a:endParaRPr>
          </a:p>
          <a:p>
            <a:pPr algn="l" rtl="0" fontAlgn="base"/>
            <a:endParaRPr lang="en-CA" sz="2800" b="0" i="0" dirty="0">
              <a:solidFill>
                <a:srgbClr val="000000"/>
              </a:solidFill>
              <a:effectLst/>
              <a:latin typeface="Tw Cen MT" panose="020B0602020104020603" pitchFamily="34" charset="0"/>
            </a:endParaRPr>
          </a:p>
          <a:p>
            <a:pPr algn="l" rtl="0" fontAlgn="base">
              <a:buFont typeface="Arial" panose="020B0604020202020204" pitchFamily="34" charset="0"/>
              <a:buChar char="•"/>
            </a:pPr>
            <a:r>
              <a:rPr lang="en-CA" sz="2400" b="0" i="0" dirty="0">
                <a:solidFill>
                  <a:srgbClr val="000000"/>
                </a:solidFill>
                <a:effectLst/>
                <a:latin typeface="Tw Cen MT" panose="020B0602020104020603" pitchFamily="34" charset="0"/>
              </a:rPr>
              <a:t>It’s created the first time you borrow money from a bank or ask for a credit in a store, telephone company, house rental, etc.</a:t>
            </a:r>
            <a:endParaRPr lang="en-CA" sz="2800" b="0" i="0" dirty="0">
              <a:solidFill>
                <a:srgbClr val="000000"/>
              </a:solidFill>
              <a:effectLst/>
              <a:latin typeface="Tw Cen MT" panose="020B0602020104020603" pitchFamily="34" charset="0"/>
            </a:endParaRPr>
          </a:p>
        </p:txBody>
      </p:sp>
      <p:pic>
        <p:nvPicPr>
          <p:cNvPr id="6" name="Picture 5">
            <a:extLst>
              <a:ext uri="{FF2B5EF4-FFF2-40B4-BE49-F238E27FC236}">
                <a16:creationId xmlns:a16="http://schemas.microsoft.com/office/drawing/2014/main" id="{6C11F8D2-6EA8-45DC-A82F-7EC9723CF7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4968" y="1821300"/>
            <a:ext cx="4102608" cy="4102608"/>
          </a:xfrm>
          <a:prstGeom prst="round2DiagRect">
            <a:avLst>
              <a:gd name="adj1" fmla="val 16667"/>
              <a:gd name="adj2" fmla="val 0"/>
            </a:avLst>
          </a:prstGeom>
          <a:ln w="88900" cap="sq">
            <a:solidFill>
              <a:schemeClr val="tx1"/>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8981647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07E3-5C4D-4042-B70B-B9A31BD1B1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6E5F49-669A-4923-8686-3EB91C6C6A4C}"/>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C019F2D3-8C17-4845-9B73-7CDB2979A8CF}"/>
              </a:ext>
            </a:extLst>
          </p:cNvPr>
          <p:cNvSpPr txBox="1"/>
          <p:nvPr/>
        </p:nvSpPr>
        <p:spPr>
          <a:xfrm>
            <a:off x="3613532" y="2357610"/>
            <a:ext cx="4572000" cy="1446550"/>
          </a:xfrm>
          <a:prstGeom prst="rect">
            <a:avLst/>
          </a:prstGeom>
          <a:noFill/>
        </p:spPr>
        <p:txBody>
          <a:bodyPr wrap="square" rtlCol="0">
            <a:spAutoFit/>
          </a:bodyPr>
          <a:lstStyle/>
          <a:p>
            <a:pPr algn="ctr"/>
            <a:r>
              <a:rPr lang="en-US" sz="4400" dirty="0"/>
              <a:t>Sorry. Please try again.</a:t>
            </a:r>
          </a:p>
        </p:txBody>
      </p:sp>
      <p:sp>
        <p:nvSpPr>
          <p:cNvPr id="5" name="Rectangle: Rounded Corners 4">
            <a:hlinkClick r:id="rId2" action="ppaction://hlinksldjump"/>
            <a:extLst>
              <a:ext uri="{FF2B5EF4-FFF2-40B4-BE49-F238E27FC236}">
                <a16:creationId xmlns:a16="http://schemas.microsoft.com/office/drawing/2014/main" id="{F4C7EC8C-D965-4830-9B19-25C6DFE890EB}"/>
              </a:ext>
            </a:extLst>
          </p:cNvPr>
          <p:cNvSpPr/>
          <p:nvPr/>
        </p:nvSpPr>
        <p:spPr>
          <a:xfrm>
            <a:off x="5001658" y="3804160"/>
            <a:ext cx="1795749" cy="1318683"/>
          </a:xfrm>
          <a:prstGeom prst="roundRect">
            <a:avLst>
              <a:gd name="adj" fmla="val 2220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try again.</a:t>
            </a:r>
          </a:p>
        </p:txBody>
      </p:sp>
    </p:spTree>
    <p:extLst>
      <p:ext uri="{BB962C8B-B14F-4D97-AF65-F5344CB8AC3E}">
        <p14:creationId xmlns:p14="http://schemas.microsoft.com/office/powerpoint/2010/main" val="393539645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07E3-5C4D-4042-B70B-B9A31BD1B1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6E5F49-669A-4923-8686-3EB91C6C6A4C}"/>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C019F2D3-8C17-4845-9B73-7CDB2979A8CF}"/>
              </a:ext>
            </a:extLst>
          </p:cNvPr>
          <p:cNvSpPr txBox="1"/>
          <p:nvPr/>
        </p:nvSpPr>
        <p:spPr>
          <a:xfrm>
            <a:off x="3613532" y="2357610"/>
            <a:ext cx="4572000" cy="1446550"/>
          </a:xfrm>
          <a:prstGeom prst="rect">
            <a:avLst/>
          </a:prstGeom>
          <a:noFill/>
        </p:spPr>
        <p:txBody>
          <a:bodyPr wrap="square" rtlCol="0">
            <a:spAutoFit/>
          </a:bodyPr>
          <a:lstStyle/>
          <a:p>
            <a:pPr algn="ctr"/>
            <a:r>
              <a:rPr lang="en-US" sz="4400" dirty="0"/>
              <a:t>Sorry. Please try again.</a:t>
            </a:r>
          </a:p>
        </p:txBody>
      </p:sp>
      <p:sp>
        <p:nvSpPr>
          <p:cNvPr id="5" name="Rectangle: Rounded Corners 4">
            <a:hlinkClick r:id="rId2" action="ppaction://hlinksldjump"/>
            <a:extLst>
              <a:ext uri="{FF2B5EF4-FFF2-40B4-BE49-F238E27FC236}">
                <a16:creationId xmlns:a16="http://schemas.microsoft.com/office/drawing/2014/main" id="{F4C7EC8C-D965-4830-9B19-25C6DFE890EB}"/>
              </a:ext>
            </a:extLst>
          </p:cNvPr>
          <p:cNvSpPr/>
          <p:nvPr/>
        </p:nvSpPr>
        <p:spPr>
          <a:xfrm>
            <a:off x="5001658" y="3804160"/>
            <a:ext cx="1795749" cy="1318683"/>
          </a:xfrm>
          <a:prstGeom prst="roundRect">
            <a:avLst>
              <a:gd name="adj" fmla="val 2220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try again.</a:t>
            </a:r>
          </a:p>
        </p:txBody>
      </p:sp>
    </p:spTree>
    <p:extLst>
      <p:ext uri="{BB962C8B-B14F-4D97-AF65-F5344CB8AC3E}">
        <p14:creationId xmlns:p14="http://schemas.microsoft.com/office/powerpoint/2010/main" val="42334353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07E3-5C4D-4042-B70B-B9A31BD1B1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6E5F49-669A-4923-8686-3EB91C6C6A4C}"/>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C019F2D3-8C17-4845-9B73-7CDB2979A8CF}"/>
              </a:ext>
            </a:extLst>
          </p:cNvPr>
          <p:cNvSpPr txBox="1"/>
          <p:nvPr/>
        </p:nvSpPr>
        <p:spPr>
          <a:xfrm>
            <a:off x="3613532" y="2357610"/>
            <a:ext cx="4572000" cy="1446550"/>
          </a:xfrm>
          <a:prstGeom prst="rect">
            <a:avLst/>
          </a:prstGeom>
          <a:noFill/>
        </p:spPr>
        <p:txBody>
          <a:bodyPr wrap="square" rtlCol="0">
            <a:spAutoFit/>
          </a:bodyPr>
          <a:lstStyle/>
          <a:p>
            <a:pPr algn="ctr"/>
            <a:r>
              <a:rPr lang="en-US" sz="4400" dirty="0"/>
              <a:t>Sorry. Please try again.</a:t>
            </a:r>
          </a:p>
        </p:txBody>
      </p:sp>
      <p:sp>
        <p:nvSpPr>
          <p:cNvPr id="5" name="Rectangle: Rounded Corners 4">
            <a:hlinkClick r:id="rId2" action="ppaction://hlinksldjump"/>
            <a:extLst>
              <a:ext uri="{FF2B5EF4-FFF2-40B4-BE49-F238E27FC236}">
                <a16:creationId xmlns:a16="http://schemas.microsoft.com/office/drawing/2014/main" id="{F4C7EC8C-D965-4830-9B19-25C6DFE890EB}"/>
              </a:ext>
            </a:extLst>
          </p:cNvPr>
          <p:cNvSpPr/>
          <p:nvPr/>
        </p:nvSpPr>
        <p:spPr>
          <a:xfrm>
            <a:off x="5001658" y="3804160"/>
            <a:ext cx="1795749" cy="1318683"/>
          </a:xfrm>
          <a:prstGeom prst="roundRect">
            <a:avLst>
              <a:gd name="adj" fmla="val 2220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try again.</a:t>
            </a:r>
          </a:p>
        </p:txBody>
      </p:sp>
    </p:spTree>
    <p:extLst>
      <p:ext uri="{BB962C8B-B14F-4D97-AF65-F5344CB8AC3E}">
        <p14:creationId xmlns:p14="http://schemas.microsoft.com/office/powerpoint/2010/main" val="395702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59AC5-2636-4548-B2DD-56C1A5E9E42F}"/>
              </a:ext>
            </a:extLst>
          </p:cNvPr>
          <p:cNvSpPr>
            <a:spLocks noGrp="1"/>
          </p:cNvSpPr>
          <p:nvPr>
            <p:ph type="title"/>
          </p:nvPr>
        </p:nvSpPr>
        <p:spPr/>
        <p:txBody>
          <a:bodyPr/>
          <a:lstStyle/>
          <a:p>
            <a:endParaRPr lang="en-US"/>
          </a:p>
        </p:txBody>
      </p:sp>
      <p:sp>
        <p:nvSpPr>
          <p:cNvPr id="10" name="Rectangle 9">
            <a:extLst>
              <a:ext uri="{FF2B5EF4-FFF2-40B4-BE49-F238E27FC236}">
                <a16:creationId xmlns:a16="http://schemas.microsoft.com/office/drawing/2014/main" id="{68D932FE-951A-49B0-9E48-10E7F83DE7F8}"/>
              </a:ext>
            </a:extLst>
          </p:cNvPr>
          <p:cNvSpPr/>
          <p:nvPr/>
        </p:nvSpPr>
        <p:spPr>
          <a:xfrm>
            <a:off x="3048000" y="2040666"/>
            <a:ext cx="6096000" cy="1569660"/>
          </a:xfrm>
          <a:prstGeom prst="rect">
            <a:avLst/>
          </a:prstGeom>
        </p:spPr>
        <p:txBody>
          <a:bodyPr>
            <a:spAutoFit/>
          </a:bodyPr>
          <a:lstStyle/>
          <a:p>
            <a:pPr lvl="0" algn="ctr"/>
            <a:r>
              <a:rPr lang="en-US" sz="4800" dirty="0">
                <a:solidFill>
                  <a:prstClr val="black"/>
                </a:solidFill>
                <a:latin typeface="Arial" panose="020B0604020202020204" pitchFamily="34" charset="0"/>
                <a:cs typeface="Arial" panose="020B0604020202020204" pitchFamily="34" charset="0"/>
              </a:rPr>
              <a:t>Congratulations, you are correct!</a:t>
            </a:r>
          </a:p>
        </p:txBody>
      </p:sp>
      <p:sp>
        <p:nvSpPr>
          <p:cNvPr id="11" name="Rectangle: Rounded Corners 10">
            <a:hlinkClick r:id="rId2" action="ppaction://hlinksldjump"/>
            <a:extLst>
              <a:ext uri="{FF2B5EF4-FFF2-40B4-BE49-F238E27FC236}">
                <a16:creationId xmlns:a16="http://schemas.microsoft.com/office/drawing/2014/main" id="{95DB7F49-C6DC-48BF-BCBF-DFB106822CDC}"/>
              </a:ext>
            </a:extLst>
          </p:cNvPr>
          <p:cNvSpPr/>
          <p:nvPr/>
        </p:nvSpPr>
        <p:spPr>
          <a:xfrm>
            <a:off x="5236684" y="3577484"/>
            <a:ext cx="1718631" cy="118982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continue.</a:t>
            </a:r>
          </a:p>
        </p:txBody>
      </p:sp>
    </p:spTree>
    <p:extLst>
      <p:ext uri="{BB962C8B-B14F-4D97-AF65-F5344CB8AC3E}">
        <p14:creationId xmlns:p14="http://schemas.microsoft.com/office/powerpoint/2010/main" val="36612477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07E3-5C4D-4042-B70B-B9A31BD1B1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6E5F49-669A-4923-8686-3EB91C6C6A4C}"/>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C019F2D3-8C17-4845-9B73-7CDB2979A8CF}"/>
              </a:ext>
            </a:extLst>
          </p:cNvPr>
          <p:cNvSpPr txBox="1"/>
          <p:nvPr/>
        </p:nvSpPr>
        <p:spPr>
          <a:xfrm>
            <a:off x="3613532" y="2357610"/>
            <a:ext cx="4572000" cy="1446550"/>
          </a:xfrm>
          <a:prstGeom prst="rect">
            <a:avLst/>
          </a:prstGeom>
          <a:noFill/>
        </p:spPr>
        <p:txBody>
          <a:bodyPr wrap="square" rtlCol="0">
            <a:spAutoFit/>
          </a:bodyPr>
          <a:lstStyle/>
          <a:p>
            <a:pPr algn="ctr"/>
            <a:r>
              <a:rPr lang="en-US" sz="4400" dirty="0"/>
              <a:t>Sorry. Please try again.</a:t>
            </a:r>
          </a:p>
        </p:txBody>
      </p:sp>
      <p:sp>
        <p:nvSpPr>
          <p:cNvPr id="5" name="Rectangle: Rounded Corners 4">
            <a:hlinkClick r:id="rId2" action="ppaction://hlinksldjump"/>
            <a:extLst>
              <a:ext uri="{FF2B5EF4-FFF2-40B4-BE49-F238E27FC236}">
                <a16:creationId xmlns:a16="http://schemas.microsoft.com/office/drawing/2014/main" id="{F4C7EC8C-D965-4830-9B19-25C6DFE890EB}"/>
              </a:ext>
            </a:extLst>
          </p:cNvPr>
          <p:cNvSpPr/>
          <p:nvPr/>
        </p:nvSpPr>
        <p:spPr>
          <a:xfrm>
            <a:off x="5001658" y="3804160"/>
            <a:ext cx="1795749" cy="1318683"/>
          </a:xfrm>
          <a:prstGeom prst="roundRect">
            <a:avLst>
              <a:gd name="adj" fmla="val 2220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try again.</a:t>
            </a:r>
          </a:p>
        </p:txBody>
      </p:sp>
    </p:spTree>
    <p:extLst>
      <p:ext uri="{BB962C8B-B14F-4D97-AF65-F5344CB8AC3E}">
        <p14:creationId xmlns:p14="http://schemas.microsoft.com/office/powerpoint/2010/main" val="320121270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07E3-5C4D-4042-B70B-B9A31BD1B1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6E5F49-669A-4923-8686-3EB91C6C6A4C}"/>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C019F2D3-8C17-4845-9B73-7CDB2979A8CF}"/>
              </a:ext>
            </a:extLst>
          </p:cNvPr>
          <p:cNvSpPr txBox="1"/>
          <p:nvPr/>
        </p:nvSpPr>
        <p:spPr>
          <a:xfrm>
            <a:off x="3613532" y="2357610"/>
            <a:ext cx="4572000" cy="1446550"/>
          </a:xfrm>
          <a:prstGeom prst="rect">
            <a:avLst/>
          </a:prstGeom>
          <a:noFill/>
        </p:spPr>
        <p:txBody>
          <a:bodyPr wrap="square" rtlCol="0">
            <a:spAutoFit/>
          </a:bodyPr>
          <a:lstStyle/>
          <a:p>
            <a:pPr algn="ctr"/>
            <a:r>
              <a:rPr lang="en-US" sz="4400" dirty="0"/>
              <a:t>Sorry. Please try again.</a:t>
            </a:r>
          </a:p>
        </p:txBody>
      </p:sp>
      <p:sp>
        <p:nvSpPr>
          <p:cNvPr id="5" name="Rectangle: Rounded Corners 4">
            <a:hlinkClick r:id="rId2" action="ppaction://hlinksldjump"/>
            <a:extLst>
              <a:ext uri="{FF2B5EF4-FFF2-40B4-BE49-F238E27FC236}">
                <a16:creationId xmlns:a16="http://schemas.microsoft.com/office/drawing/2014/main" id="{F4C7EC8C-D965-4830-9B19-25C6DFE890EB}"/>
              </a:ext>
            </a:extLst>
          </p:cNvPr>
          <p:cNvSpPr/>
          <p:nvPr/>
        </p:nvSpPr>
        <p:spPr>
          <a:xfrm>
            <a:off x="5001658" y="3804160"/>
            <a:ext cx="1795749" cy="1318683"/>
          </a:xfrm>
          <a:prstGeom prst="roundRect">
            <a:avLst>
              <a:gd name="adj" fmla="val 2220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try again.</a:t>
            </a:r>
          </a:p>
        </p:txBody>
      </p:sp>
    </p:spTree>
    <p:extLst>
      <p:ext uri="{BB962C8B-B14F-4D97-AF65-F5344CB8AC3E}">
        <p14:creationId xmlns:p14="http://schemas.microsoft.com/office/powerpoint/2010/main" val="102168525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07E3-5C4D-4042-B70B-B9A31BD1B1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6E5F49-669A-4923-8686-3EB91C6C6A4C}"/>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C019F2D3-8C17-4845-9B73-7CDB2979A8CF}"/>
              </a:ext>
            </a:extLst>
          </p:cNvPr>
          <p:cNvSpPr txBox="1"/>
          <p:nvPr/>
        </p:nvSpPr>
        <p:spPr>
          <a:xfrm>
            <a:off x="3613532" y="2357610"/>
            <a:ext cx="4572000" cy="1446550"/>
          </a:xfrm>
          <a:prstGeom prst="rect">
            <a:avLst/>
          </a:prstGeom>
          <a:noFill/>
        </p:spPr>
        <p:txBody>
          <a:bodyPr wrap="square" rtlCol="0">
            <a:spAutoFit/>
          </a:bodyPr>
          <a:lstStyle/>
          <a:p>
            <a:pPr algn="ctr"/>
            <a:r>
              <a:rPr lang="en-US" sz="4400" dirty="0"/>
              <a:t>Sorry. Please try again.</a:t>
            </a:r>
          </a:p>
        </p:txBody>
      </p:sp>
      <p:sp>
        <p:nvSpPr>
          <p:cNvPr id="5" name="Rectangle: Rounded Corners 4">
            <a:hlinkClick r:id="rId2" action="ppaction://hlinksldjump"/>
            <a:extLst>
              <a:ext uri="{FF2B5EF4-FFF2-40B4-BE49-F238E27FC236}">
                <a16:creationId xmlns:a16="http://schemas.microsoft.com/office/drawing/2014/main" id="{F4C7EC8C-D965-4830-9B19-25C6DFE890EB}"/>
              </a:ext>
            </a:extLst>
          </p:cNvPr>
          <p:cNvSpPr/>
          <p:nvPr/>
        </p:nvSpPr>
        <p:spPr>
          <a:xfrm>
            <a:off x="5001658" y="3804160"/>
            <a:ext cx="1795749" cy="1318683"/>
          </a:xfrm>
          <a:prstGeom prst="roundRect">
            <a:avLst>
              <a:gd name="adj" fmla="val 2220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try again.</a:t>
            </a:r>
          </a:p>
        </p:txBody>
      </p:sp>
    </p:spTree>
    <p:extLst>
      <p:ext uri="{BB962C8B-B14F-4D97-AF65-F5344CB8AC3E}">
        <p14:creationId xmlns:p14="http://schemas.microsoft.com/office/powerpoint/2010/main" val="382102925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59AC5-2636-4548-B2DD-56C1A5E9E42F}"/>
              </a:ext>
            </a:extLst>
          </p:cNvPr>
          <p:cNvSpPr>
            <a:spLocks noGrp="1"/>
          </p:cNvSpPr>
          <p:nvPr>
            <p:ph type="title"/>
          </p:nvPr>
        </p:nvSpPr>
        <p:spPr/>
        <p:txBody>
          <a:bodyPr/>
          <a:lstStyle/>
          <a:p>
            <a:endParaRPr lang="en-US"/>
          </a:p>
        </p:txBody>
      </p:sp>
      <p:sp>
        <p:nvSpPr>
          <p:cNvPr id="10" name="Rectangle 9">
            <a:extLst>
              <a:ext uri="{FF2B5EF4-FFF2-40B4-BE49-F238E27FC236}">
                <a16:creationId xmlns:a16="http://schemas.microsoft.com/office/drawing/2014/main" id="{68D932FE-951A-49B0-9E48-10E7F83DE7F8}"/>
              </a:ext>
            </a:extLst>
          </p:cNvPr>
          <p:cNvSpPr/>
          <p:nvPr/>
        </p:nvSpPr>
        <p:spPr>
          <a:xfrm>
            <a:off x="3048000" y="2040666"/>
            <a:ext cx="6096000" cy="1569660"/>
          </a:xfrm>
          <a:prstGeom prst="rect">
            <a:avLst/>
          </a:prstGeom>
        </p:spPr>
        <p:txBody>
          <a:bodyPr>
            <a:spAutoFit/>
          </a:bodyPr>
          <a:lstStyle/>
          <a:p>
            <a:pPr lvl="0" algn="ctr"/>
            <a:r>
              <a:rPr lang="en-US" sz="4800" dirty="0">
                <a:solidFill>
                  <a:prstClr val="black"/>
                </a:solidFill>
                <a:latin typeface="Arial" panose="020B0604020202020204" pitchFamily="34" charset="0"/>
                <a:cs typeface="Arial" panose="020B0604020202020204" pitchFamily="34" charset="0"/>
              </a:rPr>
              <a:t>Congratulations, you are correct!</a:t>
            </a:r>
          </a:p>
        </p:txBody>
      </p:sp>
      <p:sp>
        <p:nvSpPr>
          <p:cNvPr id="11" name="Rectangle: Rounded Corners 10">
            <a:hlinkClick r:id="rId2" action="ppaction://hlinksldjump"/>
            <a:extLst>
              <a:ext uri="{FF2B5EF4-FFF2-40B4-BE49-F238E27FC236}">
                <a16:creationId xmlns:a16="http://schemas.microsoft.com/office/drawing/2014/main" id="{95DB7F49-C6DC-48BF-BCBF-DFB106822CDC}"/>
              </a:ext>
            </a:extLst>
          </p:cNvPr>
          <p:cNvSpPr/>
          <p:nvPr/>
        </p:nvSpPr>
        <p:spPr>
          <a:xfrm>
            <a:off x="5236684" y="3577484"/>
            <a:ext cx="1718631" cy="118982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continue.</a:t>
            </a:r>
          </a:p>
        </p:txBody>
      </p:sp>
    </p:spTree>
    <p:extLst>
      <p:ext uri="{BB962C8B-B14F-4D97-AF65-F5344CB8AC3E}">
        <p14:creationId xmlns:p14="http://schemas.microsoft.com/office/powerpoint/2010/main" val="23797175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07E3-5C4D-4042-B70B-B9A31BD1B1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6E5F49-669A-4923-8686-3EB91C6C6A4C}"/>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C019F2D3-8C17-4845-9B73-7CDB2979A8CF}"/>
              </a:ext>
            </a:extLst>
          </p:cNvPr>
          <p:cNvSpPr txBox="1"/>
          <p:nvPr/>
        </p:nvSpPr>
        <p:spPr>
          <a:xfrm>
            <a:off x="3613532" y="2357610"/>
            <a:ext cx="4572000" cy="1446550"/>
          </a:xfrm>
          <a:prstGeom prst="rect">
            <a:avLst/>
          </a:prstGeom>
          <a:noFill/>
        </p:spPr>
        <p:txBody>
          <a:bodyPr wrap="square" rtlCol="0">
            <a:spAutoFit/>
          </a:bodyPr>
          <a:lstStyle/>
          <a:p>
            <a:pPr algn="ctr"/>
            <a:r>
              <a:rPr lang="en-US" sz="4400" dirty="0"/>
              <a:t>Sorry. Please try again.</a:t>
            </a:r>
          </a:p>
        </p:txBody>
      </p:sp>
      <p:sp>
        <p:nvSpPr>
          <p:cNvPr id="5" name="Rectangle: Rounded Corners 4">
            <a:hlinkClick r:id="rId2" action="ppaction://hlinksldjump"/>
            <a:extLst>
              <a:ext uri="{FF2B5EF4-FFF2-40B4-BE49-F238E27FC236}">
                <a16:creationId xmlns:a16="http://schemas.microsoft.com/office/drawing/2014/main" id="{F4C7EC8C-D965-4830-9B19-25C6DFE890EB}"/>
              </a:ext>
            </a:extLst>
          </p:cNvPr>
          <p:cNvSpPr/>
          <p:nvPr/>
        </p:nvSpPr>
        <p:spPr>
          <a:xfrm>
            <a:off x="5001658" y="3804160"/>
            <a:ext cx="1795749" cy="1318683"/>
          </a:xfrm>
          <a:prstGeom prst="roundRect">
            <a:avLst>
              <a:gd name="adj" fmla="val 2220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try again.</a:t>
            </a:r>
          </a:p>
        </p:txBody>
      </p:sp>
    </p:spTree>
    <p:extLst>
      <p:ext uri="{BB962C8B-B14F-4D97-AF65-F5344CB8AC3E}">
        <p14:creationId xmlns:p14="http://schemas.microsoft.com/office/powerpoint/2010/main" val="225450001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59AC5-2636-4548-B2DD-56C1A5E9E42F}"/>
              </a:ext>
            </a:extLst>
          </p:cNvPr>
          <p:cNvSpPr>
            <a:spLocks noGrp="1"/>
          </p:cNvSpPr>
          <p:nvPr>
            <p:ph type="title"/>
          </p:nvPr>
        </p:nvSpPr>
        <p:spPr/>
        <p:txBody>
          <a:bodyPr/>
          <a:lstStyle/>
          <a:p>
            <a:endParaRPr lang="en-US"/>
          </a:p>
        </p:txBody>
      </p:sp>
      <p:sp>
        <p:nvSpPr>
          <p:cNvPr id="10" name="Rectangle 9">
            <a:extLst>
              <a:ext uri="{FF2B5EF4-FFF2-40B4-BE49-F238E27FC236}">
                <a16:creationId xmlns:a16="http://schemas.microsoft.com/office/drawing/2014/main" id="{68D932FE-951A-49B0-9E48-10E7F83DE7F8}"/>
              </a:ext>
            </a:extLst>
          </p:cNvPr>
          <p:cNvSpPr/>
          <p:nvPr/>
        </p:nvSpPr>
        <p:spPr>
          <a:xfrm>
            <a:off x="3048000" y="2040666"/>
            <a:ext cx="6096000" cy="1569660"/>
          </a:xfrm>
          <a:prstGeom prst="rect">
            <a:avLst/>
          </a:prstGeom>
        </p:spPr>
        <p:txBody>
          <a:bodyPr>
            <a:spAutoFit/>
          </a:bodyPr>
          <a:lstStyle/>
          <a:p>
            <a:pPr lvl="0" algn="ctr"/>
            <a:r>
              <a:rPr lang="en-US" sz="4800" dirty="0">
                <a:solidFill>
                  <a:prstClr val="black"/>
                </a:solidFill>
                <a:latin typeface="Arial" panose="020B0604020202020204" pitchFamily="34" charset="0"/>
                <a:cs typeface="Arial" panose="020B0604020202020204" pitchFamily="34" charset="0"/>
              </a:rPr>
              <a:t>Congratulations, you are correct!</a:t>
            </a:r>
          </a:p>
        </p:txBody>
      </p:sp>
      <p:sp>
        <p:nvSpPr>
          <p:cNvPr id="11" name="Rectangle: Rounded Corners 10">
            <a:hlinkClick r:id="rId2" action="ppaction://hlinksldjump"/>
            <a:extLst>
              <a:ext uri="{FF2B5EF4-FFF2-40B4-BE49-F238E27FC236}">
                <a16:creationId xmlns:a16="http://schemas.microsoft.com/office/drawing/2014/main" id="{95DB7F49-C6DC-48BF-BCBF-DFB106822CDC}"/>
              </a:ext>
            </a:extLst>
          </p:cNvPr>
          <p:cNvSpPr/>
          <p:nvPr/>
        </p:nvSpPr>
        <p:spPr>
          <a:xfrm>
            <a:off x="5236684" y="3577484"/>
            <a:ext cx="1718631" cy="118982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continue.</a:t>
            </a:r>
          </a:p>
        </p:txBody>
      </p:sp>
    </p:spTree>
    <p:extLst>
      <p:ext uri="{BB962C8B-B14F-4D97-AF65-F5344CB8AC3E}">
        <p14:creationId xmlns:p14="http://schemas.microsoft.com/office/powerpoint/2010/main" val="20652299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1E23F-3E4E-4A3D-92B6-2F15AB38DE1B}"/>
              </a:ext>
            </a:extLst>
          </p:cNvPr>
          <p:cNvSpPr>
            <a:spLocks noGrp="1"/>
          </p:cNvSpPr>
          <p:nvPr>
            <p:ph type="title"/>
          </p:nvPr>
        </p:nvSpPr>
        <p:spPr/>
        <p:txBody>
          <a:bodyPr>
            <a:normAutofit/>
          </a:bodyPr>
          <a:lstStyle/>
          <a:p>
            <a:pPr algn="ctr"/>
            <a:r>
              <a:rPr lang="en-CA" sz="6600" b="1" dirty="0">
                <a:latin typeface="Arial" panose="020B0604020202020204" pitchFamily="34" charset="0"/>
                <a:cs typeface="Arial" panose="020B0604020202020204" pitchFamily="34" charset="0"/>
              </a:rPr>
              <a:t>What Does It Do?</a:t>
            </a:r>
            <a:endParaRPr lang="en-US" sz="66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1E7F89A3-91A7-4DBF-A1FC-B9492E958CA0}"/>
              </a:ext>
            </a:extLst>
          </p:cNvPr>
          <p:cNvSpPr txBox="1"/>
          <p:nvPr/>
        </p:nvSpPr>
        <p:spPr>
          <a:xfrm>
            <a:off x="1108710" y="2090172"/>
            <a:ext cx="9507474" cy="2677656"/>
          </a:xfrm>
          <a:prstGeom prst="rect">
            <a:avLst/>
          </a:prstGeom>
          <a:noFill/>
        </p:spPr>
        <p:txBody>
          <a:bodyPr wrap="square">
            <a:spAutoFit/>
          </a:bodyPr>
          <a:lstStyle/>
          <a:p>
            <a:pPr algn="ctr"/>
            <a:r>
              <a:rPr lang="en-CA" sz="2400" b="0" i="0" dirty="0">
                <a:solidFill>
                  <a:srgbClr val="000000"/>
                </a:solidFill>
                <a:effectLst/>
                <a:latin typeface="Tw Cen MT" panose="020B0602020104020603" pitchFamily="34" charset="0"/>
              </a:rPr>
              <a:t>It gives information about how you deal with payments. </a:t>
            </a:r>
          </a:p>
          <a:p>
            <a:pPr algn="ctr"/>
            <a:endParaRPr lang="en-CA" sz="2400" dirty="0">
              <a:solidFill>
                <a:srgbClr val="000000"/>
              </a:solidFill>
              <a:latin typeface="Tw Cen MT" panose="020B0602020104020603" pitchFamily="34" charset="0"/>
            </a:endParaRPr>
          </a:p>
          <a:p>
            <a:pPr algn="ctr"/>
            <a:r>
              <a:rPr lang="en-CA" sz="2400" b="0" i="0" dirty="0">
                <a:solidFill>
                  <a:srgbClr val="000000"/>
                </a:solidFill>
                <a:effectLst/>
                <a:latin typeface="Tw Cen MT" panose="020B0602020104020603" pitchFamily="34" charset="0"/>
              </a:rPr>
              <a:t>Are you paying normally in time or always late? </a:t>
            </a:r>
          </a:p>
          <a:p>
            <a:pPr algn="ctr"/>
            <a:endParaRPr lang="en-CA" sz="2400" dirty="0">
              <a:solidFill>
                <a:srgbClr val="000000"/>
              </a:solidFill>
              <a:latin typeface="Tw Cen MT" panose="020B0602020104020603" pitchFamily="34" charset="0"/>
            </a:endParaRPr>
          </a:p>
          <a:p>
            <a:pPr algn="ctr"/>
            <a:r>
              <a:rPr lang="en-CA" sz="2400" b="0" i="0" dirty="0">
                <a:solidFill>
                  <a:srgbClr val="000000"/>
                </a:solidFill>
                <a:effectLst/>
                <a:latin typeface="Tw Cen MT" panose="020B0602020104020603" pitchFamily="34" charset="0"/>
              </a:rPr>
              <a:t>Do you only pay the minimum or skip payments? </a:t>
            </a:r>
          </a:p>
          <a:p>
            <a:pPr algn="ctr"/>
            <a:endParaRPr lang="en-CA" sz="2400" dirty="0">
              <a:solidFill>
                <a:srgbClr val="000000"/>
              </a:solidFill>
              <a:latin typeface="Tw Cen MT" panose="020B0602020104020603" pitchFamily="34" charset="0"/>
            </a:endParaRPr>
          </a:p>
          <a:p>
            <a:pPr algn="ctr"/>
            <a:r>
              <a:rPr lang="en-CA" sz="2400" b="0" i="0" dirty="0">
                <a:solidFill>
                  <a:srgbClr val="000000"/>
                </a:solidFill>
                <a:effectLst/>
                <a:latin typeface="Tw Cen MT" panose="020B0602020104020603" pitchFamily="34" charset="0"/>
              </a:rPr>
              <a:t>Have you ever declared bankruptcy?</a:t>
            </a:r>
            <a:endParaRPr lang="en-US" sz="2400" dirty="0"/>
          </a:p>
        </p:txBody>
      </p:sp>
      <p:pic>
        <p:nvPicPr>
          <p:cNvPr id="6" name="Picture 5">
            <a:extLst>
              <a:ext uri="{FF2B5EF4-FFF2-40B4-BE49-F238E27FC236}">
                <a16:creationId xmlns:a16="http://schemas.microsoft.com/office/drawing/2014/main" id="{AE8BAE20-F116-459B-9B24-76D9B9148314}"/>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449621">
            <a:off x="3379655" y="4078224"/>
            <a:ext cx="5148649" cy="3429000"/>
          </a:xfrm>
          <a:prstGeom prst="rect">
            <a:avLst/>
          </a:prstGeom>
        </p:spPr>
      </p:pic>
    </p:spTree>
    <p:extLst>
      <p:ext uri="{BB962C8B-B14F-4D97-AF65-F5344CB8AC3E}">
        <p14:creationId xmlns:p14="http://schemas.microsoft.com/office/powerpoint/2010/main" val="100039386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07E3-5C4D-4042-B70B-B9A31BD1B1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6E5F49-669A-4923-8686-3EB91C6C6A4C}"/>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C019F2D3-8C17-4845-9B73-7CDB2979A8CF}"/>
              </a:ext>
            </a:extLst>
          </p:cNvPr>
          <p:cNvSpPr txBox="1"/>
          <p:nvPr/>
        </p:nvSpPr>
        <p:spPr>
          <a:xfrm>
            <a:off x="3613532" y="2357610"/>
            <a:ext cx="4572000" cy="1446550"/>
          </a:xfrm>
          <a:prstGeom prst="rect">
            <a:avLst/>
          </a:prstGeom>
          <a:noFill/>
        </p:spPr>
        <p:txBody>
          <a:bodyPr wrap="square" rtlCol="0">
            <a:spAutoFit/>
          </a:bodyPr>
          <a:lstStyle/>
          <a:p>
            <a:pPr algn="ctr"/>
            <a:r>
              <a:rPr lang="en-US" sz="4400" dirty="0"/>
              <a:t>Sorry. Please try again.</a:t>
            </a:r>
          </a:p>
        </p:txBody>
      </p:sp>
      <p:sp>
        <p:nvSpPr>
          <p:cNvPr id="5" name="Rectangle: Rounded Corners 4">
            <a:hlinkClick r:id="rId2" action="ppaction://hlinksldjump"/>
            <a:extLst>
              <a:ext uri="{FF2B5EF4-FFF2-40B4-BE49-F238E27FC236}">
                <a16:creationId xmlns:a16="http://schemas.microsoft.com/office/drawing/2014/main" id="{F4C7EC8C-D965-4830-9B19-25C6DFE890EB}"/>
              </a:ext>
            </a:extLst>
          </p:cNvPr>
          <p:cNvSpPr/>
          <p:nvPr/>
        </p:nvSpPr>
        <p:spPr>
          <a:xfrm>
            <a:off x="5001658" y="3804160"/>
            <a:ext cx="1795749" cy="1318683"/>
          </a:xfrm>
          <a:prstGeom prst="roundRect">
            <a:avLst>
              <a:gd name="adj" fmla="val 2220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try again.</a:t>
            </a:r>
          </a:p>
        </p:txBody>
      </p:sp>
    </p:spTree>
    <p:extLst>
      <p:ext uri="{BB962C8B-B14F-4D97-AF65-F5344CB8AC3E}">
        <p14:creationId xmlns:p14="http://schemas.microsoft.com/office/powerpoint/2010/main" val="14511177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1E23F-3E4E-4A3D-92B6-2F15AB38DE1B}"/>
              </a:ext>
            </a:extLst>
          </p:cNvPr>
          <p:cNvSpPr>
            <a:spLocks noGrp="1"/>
          </p:cNvSpPr>
          <p:nvPr>
            <p:ph type="title"/>
          </p:nvPr>
        </p:nvSpPr>
        <p:spPr/>
        <p:txBody>
          <a:bodyPr>
            <a:normAutofit/>
          </a:bodyPr>
          <a:lstStyle/>
          <a:p>
            <a:pPr algn="ctr"/>
            <a:r>
              <a:rPr lang="en-CA" sz="6600" b="1" i="0" dirty="0">
                <a:solidFill>
                  <a:srgbClr val="000000"/>
                </a:solidFill>
                <a:effectLst/>
                <a:latin typeface="Arial" panose="020B0604020202020204" pitchFamily="34" charset="0"/>
                <a:cs typeface="Arial" panose="020B0604020202020204" pitchFamily="34" charset="0"/>
              </a:rPr>
              <a:t>Why Is It Important?</a:t>
            </a:r>
            <a:r>
              <a:rPr lang="en-CA" sz="6600" b="0" i="0" dirty="0">
                <a:solidFill>
                  <a:srgbClr val="000000"/>
                </a:solidFill>
                <a:effectLst/>
                <a:latin typeface="Arial" panose="020B0604020202020204" pitchFamily="34" charset="0"/>
                <a:cs typeface="Arial" panose="020B0604020202020204" pitchFamily="34" charset="0"/>
              </a:rPr>
              <a:t> </a:t>
            </a:r>
            <a:endParaRPr lang="en-US" sz="66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A6AF294-029C-421F-B91C-191E1BEA0C98}"/>
              </a:ext>
            </a:extLst>
          </p:cNvPr>
          <p:cNvSpPr txBox="1"/>
          <p:nvPr/>
        </p:nvSpPr>
        <p:spPr>
          <a:xfrm rot="21314729">
            <a:off x="422911" y="1921565"/>
            <a:ext cx="8922258" cy="954107"/>
          </a:xfrm>
          <a:prstGeom prst="rect">
            <a:avLst/>
          </a:prstGeom>
          <a:noFill/>
        </p:spPr>
        <p:txBody>
          <a:bodyPr wrap="square">
            <a:spAutoFit/>
          </a:bodyPr>
          <a:lstStyle/>
          <a:p>
            <a:r>
              <a:rPr lang="en-CA" sz="2800" b="0" i="0" dirty="0">
                <a:solidFill>
                  <a:srgbClr val="000000"/>
                </a:solidFill>
                <a:effectLst/>
              </a:rPr>
              <a:t>Your credit report is what helps financial providers to decide if they will lend you money or not and at what conditions. </a:t>
            </a:r>
            <a:endParaRPr lang="en-US" sz="2800" dirty="0"/>
          </a:p>
        </p:txBody>
      </p:sp>
      <p:pic>
        <p:nvPicPr>
          <p:cNvPr id="6" name="Picture 5">
            <a:extLst>
              <a:ext uri="{FF2B5EF4-FFF2-40B4-BE49-F238E27FC236}">
                <a16:creationId xmlns:a16="http://schemas.microsoft.com/office/drawing/2014/main" id="{566D7C8C-CFAD-4FE3-BC8E-96A1E0D2DD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8928" y="2603627"/>
            <a:ext cx="3386328" cy="338632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a:extLst>
              <a:ext uri="{FF2B5EF4-FFF2-40B4-BE49-F238E27FC236}">
                <a16:creationId xmlns:a16="http://schemas.microsoft.com/office/drawing/2014/main" id="{ED2CE3E8-8D0E-4AA1-80E9-290D0618EA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87433">
            <a:off x="1500626" y="3361159"/>
            <a:ext cx="3152184" cy="31521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541026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2BA0C-51E7-4F59-AF0A-B14A2AA55FAB}"/>
              </a:ext>
            </a:extLst>
          </p:cNvPr>
          <p:cNvSpPr>
            <a:spLocks noGrp="1"/>
          </p:cNvSpPr>
          <p:nvPr>
            <p:ph type="title"/>
          </p:nvPr>
        </p:nvSpPr>
        <p:spPr/>
        <p:txBody>
          <a:bodyPr>
            <a:noAutofit/>
          </a:bodyPr>
          <a:lstStyle/>
          <a:p>
            <a:pPr algn="ctr"/>
            <a:r>
              <a:rPr lang="en-CA" sz="6600" b="1" i="0" dirty="0">
                <a:solidFill>
                  <a:srgbClr val="000000"/>
                </a:solidFill>
                <a:effectLst/>
                <a:latin typeface="Arial" panose="020B0604020202020204" pitchFamily="34" charset="0"/>
                <a:cs typeface="Arial" panose="020B0604020202020204" pitchFamily="34" charset="0"/>
              </a:rPr>
              <a:t>Who Looks At Your Credit Report? </a:t>
            </a:r>
            <a:endParaRPr lang="en-US" sz="66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3378D911-F2DB-43A5-B2A7-0809C8B7715F}"/>
              </a:ext>
            </a:extLst>
          </p:cNvPr>
          <p:cNvSpPr txBox="1"/>
          <p:nvPr/>
        </p:nvSpPr>
        <p:spPr>
          <a:xfrm>
            <a:off x="688133" y="2259668"/>
            <a:ext cx="10846836" cy="461665"/>
          </a:xfrm>
          <a:prstGeom prst="rect">
            <a:avLst/>
          </a:prstGeom>
          <a:noFill/>
        </p:spPr>
        <p:txBody>
          <a:bodyPr wrap="square">
            <a:spAutoFit/>
          </a:bodyPr>
          <a:lstStyle/>
          <a:p>
            <a:pPr algn="l" rtl="0" fontAlgn="base">
              <a:buFont typeface="Arial" panose="020B0604020202020204" pitchFamily="34" charset="0"/>
              <a:buChar char="•"/>
            </a:pPr>
            <a:r>
              <a:rPr lang="en-CA" sz="2400" b="0" i="0" dirty="0">
                <a:solidFill>
                  <a:srgbClr val="000000"/>
                </a:solidFill>
                <a:effectLst/>
                <a:latin typeface="Tw Cen MT" panose="020B0602020104020603" pitchFamily="34" charset="0"/>
              </a:rPr>
              <a:t>KRG, banks, suppliers are among the ones who can ask to look at your credit report. </a:t>
            </a:r>
            <a:endParaRPr lang="en-CA" sz="2800" b="0" i="0" dirty="0">
              <a:solidFill>
                <a:srgbClr val="000000"/>
              </a:solidFill>
              <a:effectLst/>
              <a:latin typeface="Tw Cen MT" panose="020B0602020104020603" pitchFamily="34" charset="0"/>
            </a:endParaRPr>
          </a:p>
        </p:txBody>
      </p:sp>
      <p:sp>
        <p:nvSpPr>
          <p:cNvPr id="6" name="TextBox 5">
            <a:extLst>
              <a:ext uri="{FF2B5EF4-FFF2-40B4-BE49-F238E27FC236}">
                <a16:creationId xmlns:a16="http://schemas.microsoft.com/office/drawing/2014/main" id="{BB094472-94D5-47D9-B046-F62FBDCD2791}"/>
              </a:ext>
            </a:extLst>
          </p:cNvPr>
          <p:cNvSpPr txBox="1"/>
          <p:nvPr/>
        </p:nvSpPr>
        <p:spPr>
          <a:xfrm>
            <a:off x="5652018" y="3624943"/>
            <a:ext cx="6097554" cy="830997"/>
          </a:xfrm>
          <a:prstGeom prst="rect">
            <a:avLst/>
          </a:prstGeom>
          <a:noFill/>
        </p:spPr>
        <p:txBody>
          <a:bodyPr wrap="square">
            <a:spAutoFit/>
          </a:bodyPr>
          <a:lstStyle/>
          <a:p>
            <a:pPr algn="l" rtl="0" fontAlgn="base"/>
            <a:r>
              <a:rPr lang="en-CA" sz="2400" b="0" i="0" dirty="0">
                <a:solidFill>
                  <a:srgbClr val="000000"/>
                </a:solidFill>
                <a:effectLst/>
                <a:latin typeface="Tw Cen MT" panose="020B0602020104020603" pitchFamily="34" charset="0"/>
              </a:rPr>
              <a:t>You have to give your authorization in order for someone to get your credit report.  </a:t>
            </a:r>
            <a:endParaRPr lang="en-CA" sz="2800" b="0" i="0" dirty="0">
              <a:solidFill>
                <a:srgbClr val="000000"/>
              </a:solidFill>
              <a:effectLst/>
              <a:latin typeface="Tw Cen MT" panose="020B0602020104020603" pitchFamily="34" charset="0"/>
            </a:endParaRPr>
          </a:p>
        </p:txBody>
      </p:sp>
      <p:sp>
        <p:nvSpPr>
          <p:cNvPr id="7" name="TextBox 6">
            <a:extLst>
              <a:ext uri="{FF2B5EF4-FFF2-40B4-BE49-F238E27FC236}">
                <a16:creationId xmlns:a16="http://schemas.microsoft.com/office/drawing/2014/main" id="{D25F4C1E-E8C3-4D72-BB0B-9DCC7C6351FE}"/>
              </a:ext>
            </a:extLst>
          </p:cNvPr>
          <p:cNvSpPr txBox="1"/>
          <p:nvPr/>
        </p:nvSpPr>
        <p:spPr>
          <a:xfrm rot="21049830">
            <a:off x="5552744" y="3077178"/>
            <a:ext cx="1117614" cy="461665"/>
          </a:xfrm>
          <a:prstGeom prst="rect">
            <a:avLst/>
          </a:prstGeom>
          <a:noFill/>
        </p:spPr>
        <p:txBody>
          <a:bodyPr wrap="none" rtlCol="0">
            <a:spAutoFit/>
          </a:bodyPr>
          <a:lstStyle/>
          <a:p>
            <a:r>
              <a:rPr lang="en-CA" sz="2400" b="1" i="1" dirty="0"/>
              <a:t>Pro tip:</a:t>
            </a:r>
            <a:endParaRPr lang="en-US" sz="2400" b="1" i="1" dirty="0"/>
          </a:p>
        </p:txBody>
      </p:sp>
      <p:pic>
        <p:nvPicPr>
          <p:cNvPr id="9" name="Picture 8">
            <a:extLst>
              <a:ext uri="{FF2B5EF4-FFF2-40B4-BE49-F238E27FC236}">
                <a16:creationId xmlns:a16="http://schemas.microsoft.com/office/drawing/2014/main" id="{3893150F-CAD2-4F6E-9A29-4A79CB64D49E}"/>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2338" y="2609365"/>
            <a:ext cx="4806821" cy="4806821"/>
          </a:xfrm>
          <a:prstGeom prst="rect">
            <a:avLst/>
          </a:prstGeom>
        </p:spPr>
      </p:pic>
    </p:spTree>
    <p:extLst>
      <p:ext uri="{BB962C8B-B14F-4D97-AF65-F5344CB8AC3E}">
        <p14:creationId xmlns:p14="http://schemas.microsoft.com/office/powerpoint/2010/main" val="360635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2BA0C-51E7-4F59-AF0A-B14A2AA55FAB}"/>
              </a:ext>
            </a:extLst>
          </p:cNvPr>
          <p:cNvSpPr>
            <a:spLocks noGrp="1"/>
          </p:cNvSpPr>
          <p:nvPr>
            <p:ph type="title"/>
          </p:nvPr>
        </p:nvSpPr>
        <p:spPr/>
        <p:txBody>
          <a:bodyPr>
            <a:noAutofit/>
          </a:bodyPr>
          <a:lstStyle/>
          <a:p>
            <a:pPr algn="ctr"/>
            <a:r>
              <a:rPr lang="en-CA" sz="6600" b="1" i="0" dirty="0" smtClean="0">
                <a:solidFill>
                  <a:srgbClr val="000000"/>
                </a:solidFill>
                <a:effectLst/>
                <a:latin typeface="Arial" panose="020B0604020202020204" pitchFamily="34" charset="0"/>
                <a:cs typeface="Arial" panose="020B0604020202020204" pitchFamily="34" charset="0"/>
              </a:rPr>
              <a:t> </a:t>
            </a:r>
            <a:r>
              <a:rPr lang="en-CA" sz="6600" b="1" dirty="0" smtClean="0">
                <a:solidFill>
                  <a:srgbClr val="000000"/>
                </a:solidFill>
                <a:latin typeface="Arial" panose="020B0604020202020204" pitchFamily="34" charset="0"/>
                <a:cs typeface="Arial" panose="020B0604020202020204" pitchFamily="34" charset="0"/>
              </a:rPr>
              <a:t>Who Will Check on </a:t>
            </a:r>
            <a:r>
              <a:rPr lang="en-CA" sz="6600" b="1" i="0" dirty="0" smtClean="0">
                <a:solidFill>
                  <a:srgbClr val="000000"/>
                </a:solidFill>
                <a:effectLst/>
                <a:latin typeface="Arial" panose="020B0604020202020204" pitchFamily="34" charset="0"/>
                <a:cs typeface="Arial" panose="020B0604020202020204" pitchFamily="34" charset="0"/>
              </a:rPr>
              <a:t>My </a:t>
            </a:r>
            <a:r>
              <a:rPr lang="en-CA" sz="6600" b="1" i="0" dirty="0">
                <a:solidFill>
                  <a:srgbClr val="000000"/>
                </a:solidFill>
                <a:effectLst/>
                <a:latin typeface="Arial" panose="020B0604020202020204" pitchFamily="34" charset="0"/>
                <a:cs typeface="Arial" panose="020B0604020202020204" pitchFamily="34" charset="0"/>
              </a:rPr>
              <a:t>Credit Report? </a:t>
            </a:r>
            <a:endParaRPr lang="en-US" sz="66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1F9C195E-798C-41F0-A83B-61C213B5A224}"/>
              </a:ext>
            </a:extLst>
          </p:cNvPr>
          <p:cNvSpPr txBox="1"/>
          <p:nvPr/>
        </p:nvSpPr>
        <p:spPr>
          <a:xfrm>
            <a:off x="1433146" y="2598003"/>
            <a:ext cx="7543800" cy="830997"/>
          </a:xfrm>
          <a:prstGeom prst="rect">
            <a:avLst/>
          </a:prstGeom>
          <a:noFill/>
        </p:spPr>
        <p:txBody>
          <a:bodyPr wrap="square">
            <a:spAutoFit/>
          </a:bodyPr>
          <a:lstStyle/>
          <a:p>
            <a:pPr algn="ctr"/>
            <a:r>
              <a:rPr lang="en-CA" sz="2400" b="0" i="0" dirty="0" smtClean="0">
                <a:solidFill>
                  <a:srgbClr val="000000"/>
                </a:solidFill>
                <a:effectLst/>
                <a:latin typeface="Tw Cen MT" panose="020B0602020104020603" pitchFamily="34" charset="0"/>
              </a:rPr>
              <a:t>Some suppliers might use these to check your credit score, They will usually use:</a:t>
            </a:r>
            <a:endParaRPr lang="en-US" dirty="0"/>
          </a:p>
        </p:txBody>
      </p:sp>
      <p:sp>
        <p:nvSpPr>
          <p:cNvPr id="6" name="TextBox 5">
            <a:extLst>
              <a:ext uri="{FF2B5EF4-FFF2-40B4-BE49-F238E27FC236}">
                <a16:creationId xmlns:a16="http://schemas.microsoft.com/office/drawing/2014/main" id="{7D431D5C-6113-43AF-872E-B121756CDAA5}"/>
              </a:ext>
            </a:extLst>
          </p:cNvPr>
          <p:cNvSpPr txBox="1"/>
          <p:nvPr/>
        </p:nvSpPr>
        <p:spPr>
          <a:xfrm>
            <a:off x="3963178" y="4816240"/>
            <a:ext cx="6097554" cy="523220"/>
          </a:xfrm>
          <a:prstGeom prst="rect">
            <a:avLst/>
          </a:prstGeom>
          <a:noFill/>
        </p:spPr>
        <p:txBody>
          <a:bodyPr wrap="square">
            <a:spAutoFit/>
          </a:bodyPr>
          <a:lstStyle/>
          <a:p>
            <a:r>
              <a:rPr lang="en-CA" sz="2800" b="0" i="0" dirty="0">
                <a:solidFill>
                  <a:srgbClr val="000000"/>
                </a:solidFill>
                <a:effectLst/>
                <a:latin typeface="Tw Cen MT" panose="020B0602020104020603" pitchFamily="34" charset="0"/>
              </a:rPr>
              <a:t>Equifax (www.equifax.ca) </a:t>
            </a:r>
            <a:r>
              <a:rPr lang="en-CA" sz="2000" b="0" i="0" dirty="0">
                <a:solidFill>
                  <a:srgbClr val="000000"/>
                </a:solidFill>
                <a:effectLst/>
                <a:latin typeface="Tw Cen MT" panose="020B0602020104020603" pitchFamily="34" charset="0"/>
              </a:rPr>
              <a:t>  </a:t>
            </a:r>
            <a:endParaRPr lang="en-US" sz="2800" dirty="0"/>
          </a:p>
        </p:txBody>
      </p:sp>
      <p:sp>
        <p:nvSpPr>
          <p:cNvPr id="8" name="TextBox 7">
            <a:extLst>
              <a:ext uri="{FF2B5EF4-FFF2-40B4-BE49-F238E27FC236}">
                <a16:creationId xmlns:a16="http://schemas.microsoft.com/office/drawing/2014/main" id="{519DF728-3527-409F-AD0A-43DFB9BD61BB}"/>
              </a:ext>
            </a:extLst>
          </p:cNvPr>
          <p:cNvSpPr txBox="1"/>
          <p:nvPr/>
        </p:nvSpPr>
        <p:spPr>
          <a:xfrm>
            <a:off x="3459325" y="3792570"/>
            <a:ext cx="6097554" cy="523220"/>
          </a:xfrm>
          <a:prstGeom prst="rect">
            <a:avLst/>
          </a:prstGeom>
          <a:noFill/>
        </p:spPr>
        <p:txBody>
          <a:bodyPr wrap="square">
            <a:spAutoFit/>
          </a:bodyPr>
          <a:lstStyle/>
          <a:p>
            <a:r>
              <a:rPr lang="en-CA" sz="2800" b="0" i="0" dirty="0">
                <a:solidFill>
                  <a:srgbClr val="000000"/>
                </a:solidFill>
                <a:effectLst/>
                <a:latin typeface="Tw Cen MT" panose="020B0602020104020603" pitchFamily="34" charset="0"/>
              </a:rPr>
              <a:t>TransUnion (www.transunion.ca) </a:t>
            </a:r>
            <a:endParaRPr lang="en-US" sz="2800" dirty="0"/>
          </a:p>
        </p:txBody>
      </p:sp>
      <p:pic>
        <p:nvPicPr>
          <p:cNvPr id="10" name="Picture 9">
            <a:extLst>
              <a:ext uri="{FF2B5EF4-FFF2-40B4-BE49-F238E27FC236}">
                <a16:creationId xmlns:a16="http://schemas.microsoft.com/office/drawing/2014/main" id="{C5CC1C5B-8FF1-4FBF-9618-46B571F5E40C}"/>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848590">
            <a:off x="8360227" y="1791931"/>
            <a:ext cx="4001278" cy="4001278"/>
          </a:xfrm>
          <a:prstGeom prst="rect">
            <a:avLst/>
          </a:prstGeom>
        </p:spPr>
      </p:pic>
    </p:spTree>
    <p:extLst>
      <p:ext uri="{BB962C8B-B14F-4D97-AF65-F5344CB8AC3E}">
        <p14:creationId xmlns:p14="http://schemas.microsoft.com/office/powerpoint/2010/main" val="1212451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2BA0C-51E7-4F59-AF0A-B14A2AA55FAB}"/>
              </a:ext>
            </a:extLst>
          </p:cNvPr>
          <p:cNvSpPr>
            <a:spLocks noGrp="1"/>
          </p:cNvSpPr>
          <p:nvPr>
            <p:ph type="title"/>
          </p:nvPr>
        </p:nvSpPr>
        <p:spPr/>
        <p:txBody>
          <a:bodyPr>
            <a:noAutofit/>
          </a:bodyPr>
          <a:lstStyle/>
          <a:p>
            <a:pPr algn="ctr"/>
            <a:r>
              <a:rPr lang="en-CA" sz="6600" b="1" i="0" dirty="0" smtClean="0">
                <a:solidFill>
                  <a:srgbClr val="000000"/>
                </a:solidFill>
                <a:effectLst/>
                <a:latin typeface="Arial" panose="020B0604020202020204" pitchFamily="34" charset="0"/>
                <a:cs typeface="Arial" panose="020B0604020202020204" pitchFamily="34" charset="0"/>
              </a:rPr>
              <a:t>Credit in Nunavik</a:t>
            </a:r>
            <a:r>
              <a:rPr lang="en-CA" sz="6600" b="1" i="0" dirty="0">
                <a:solidFill>
                  <a:srgbClr val="000000"/>
                </a:solidFill>
                <a:effectLst/>
                <a:latin typeface="Arial" panose="020B0604020202020204" pitchFamily="34" charset="0"/>
                <a:cs typeface="Arial" panose="020B0604020202020204" pitchFamily="34" charset="0"/>
              </a:rPr>
              <a:t> </a:t>
            </a:r>
            <a:endParaRPr lang="en-US" sz="66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1F9C195E-798C-41F0-A83B-61C213B5A224}"/>
              </a:ext>
            </a:extLst>
          </p:cNvPr>
          <p:cNvSpPr txBox="1"/>
          <p:nvPr/>
        </p:nvSpPr>
        <p:spPr>
          <a:xfrm>
            <a:off x="838200" y="2985577"/>
            <a:ext cx="9871129" cy="1754326"/>
          </a:xfrm>
          <a:prstGeom prst="rect">
            <a:avLst/>
          </a:prstGeom>
          <a:noFill/>
        </p:spPr>
        <p:txBody>
          <a:bodyPr wrap="square">
            <a:spAutoFit/>
          </a:bodyPr>
          <a:lstStyle/>
          <a:p>
            <a:pPr algn="ctr"/>
            <a:r>
              <a:rPr lang="en-CA" sz="3600" b="0" i="0" dirty="0" smtClean="0">
                <a:solidFill>
                  <a:srgbClr val="000000"/>
                </a:solidFill>
                <a:effectLst/>
                <a:latin typeface="Tw Cen MT" panose="020B0602020104020603" pitchFamily="34" charset="0"/>
              </a:rPr>
              <a:t>The major money lenders in Nunavik are KRG, Nunavik Investment Corporation (NIC), the CIBC bank and other institutions like the Northern or COOP</a:t>
            </a:r>
            <a:endParaRPr lang="en-US" sz="2800" dirty="0"/>
          </a:p>
        </p:txBody>
      </p:sp>
      <p:pic>
        <p:nvPicPr>
          <p:cNvPr id="10" name="Picture 9">
            <a:extLst>
              <a:ext uri="{FF2B5EF4-FFF2-40B4-BE49-F238E27FC236}">
                <a16:creationId xmlns:a16="http://schemas.microsoft.com/office/drawing/2014/main" id="{C5CC1C5B-8FF1-4FBF-9618-46B571F5E40C}"/>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848590">
            <a:off x="-567492" y="-652329"/>
            <a:ext cx="4001278" cy="4001278"/>
          </a:xfrm>
          <a:prstGeom prst="rect">
            <a:avLst/>
          </a:prstGeom>
        </p:spPr>
      </p:pic>
    </p:spTree>
    <p:extLst>
      <p:ext uri="{BB962C8B-B14F-4D97-AF65-F5344CB8AC3E}">
        <p14:creationId xmlns:p14="http://schemas.microsoft.com/office/powerpoint/2010/main" val="27999323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2BA0C-51E7-4F59-AF0A-B14A2AA55FAB}"/>
              </a:ext>
            </a:extLst>
          </p:cNvPr>
          <p:cNvSpPr>
            <a:spLocks noGrp="1"/>
          </p:cNvSpPr>
          <p:nvPr>
            <p:ph type="title"/>
          </p:nvPr>
        </p:nvSpPr>
        <p:spPr/>
        <p:txBody>
          <a:bodyPr>
            <a:normAutofit fontScale="90000"/>
          </a:bodyPr>
          <a:lstStyle/>
          <a:p>
            <a:pPr algn="ctr"/>
            <a:r>
              <a:rPr lang="en-CA" sz="7200" b="1" i="0" dirty="0">
                <a:solidFill>
                  <a:srgbClr val="000000"/>
                </a:solidFill>
                <a:effectLst/>
                <a:latin typeface="Arial" panose="020B0604020202020204" pitchFamily="34" charset="0"/>
                <a:cs typeface="Arial" panose="020B0604020202020204" pitchFamily="34" charset="0"/>
              </a:rPr>
              <a:t>What Is My Credit Limit?</a:t>
            </a:r>
            <a:r>
              <a:rPr lang="en-CA" sz="7200" b="0" i="0" dirty="0">
                <a:solidFill>
                  <a:srgbClr val="000000"/>
                </a:solidFill>
                <a:effectLst/>
                <a:latin typeface="Arial" panose="020B0604020202020204" pitchFamily="34" charset="0"/>
                <a:cs typeface="Arial" panose="020B0604020202020204" pitchFamily="34" charset="0"/>
              </a:rPr>
              <a:t> </a:t>
            </a:r>
            <a:endParaRPr lang="en-US" sz="72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F284EF1-B92F-480A-8910-8B3038BBB1DF}"/>
              </a:ext>
            </a:extLst>
          </p:cNvPr>
          <p:cNvSpPr txBox="1"/>
          <p:nvPr/>
        </p:nvSpPr>
        <p:spPr>
          <a:xfrm>
            <a:off x="753448" y="2173747"/>
            <a:ext cx="7028283" cy="830997"/>
          </a:xfrm>
          <a:prstGeom prst="rect">
            <a:avLst/>
          </a:prstGeom>
          <a:noFill/>
        </p:spPr>
        <p:txBody>
          <a:bodyPr wrap="square">
            <a:spAutoFit/>
          </a:bodyPr>
          <a:lstStyle/>
          <a:p>
            <a:pPr marL="342900" indent="-342900">
              <a:buFont typeface="Arial" panose="020B0604020202020204" pitchFamily="34" charset="0"/>
              <a:buChar char="•"/>
            </a:pPr>
            <a:r>
              <a:rPr lang="en-CA" sz="2400" b="0" i="0" dirty="0">
                <a:solidFill>
                  <a:srgbClr val="000000"/>
                </a:solidFill>
                <a:effectLst/>
                <a:latin typeface="Tw Cen MT" panose="020B0602020104020603" pitchFamily="34" charset="0"/>
              </a:rPr>
              <a:t>Your </a:t>
            </a:r>
            <a:r>
              <a:rPr lang="en-CA" sz="2400" b="0" i="0" dirty="0">
                <a:solidFill>
                  <a:srgbClr val="000000"/>
                </a:solidFill>
                <a:effectLst/>
                <a:latin typeface="Tw Cen MT" panose="020B0602020104020603" pitchFamily="34" charset="0"/>
                <a:hlinkClick r:id="rId2" action="ppaction://hlinksldjump" tooltip="This is the maximum amount you can charge to your credit card or business account."/>
              </a:rPr>
              <a:t>credit limit </a:t>
            </a:r>
            <a:r>
              <a:rPr lang="en-CA" sz="2400" b="0" i="0" dirty="0">
                <a:solidFill>
                  <a:srgbClr val="000000"/>
                </a:solidFill>
                <a:effectLst/>
                <a:latin typeface="Tw Cen MT" panose="020B0602020104020603" pitchFamily="34" charset="0"/>
              </a:rPr>
              <a:t>is calculated with your repayment capacity, your </a:t>
            </a:r>
            <a:r>
              <a:rPr lang="en-CA" sz="2400" b="0" i="0" dirty="0">
                <a:solidFill>
                  <a:srgbClr val="000000"/>
                </a:solidFill>
                <a:effectLst/>
                <a:latin typeface="Tw Cen MT" panose="020B0602020104020603" pitchFamily="34" charset="0"/>
                <a:hlinkClick r:id="rId2" action="ppaction://hlinksldjump" tooltip="Very often, you will have to provide something which will show that you will repay your loan. This can be as simple as a promissory note (as kind of IOU), or a mortgage if it is a building."/>
              </a:rPr>
              <a:t>guarantees</a:t>
            </a:r>
            <a:r>
              <a:rPr lang="en-CA" sz="2400" b="0" i="0" dirty="0">
                <a:solidFill>
                  <a:srgbClr val="000000"/>
                </a:solidFill>
                <a:effectLst/>
                <a:latin typeface="Tw Cen MT" panose="020B0602020104020603" pitchFamily="34" charset="0"/>
              </a:rPr>
              <a:t> and your credit score. </a:t>
            </a:r>
            <a:endParaRPr lang="en-US" sz="2400" dirty="0"/>
          </a:p>
        </p:txBody>
      </p:sp>
      <p:pic>
        <p:nvPicPr>
          <p:cNvPr id="6" name="Picture 5">
            <a:extLst>
              <a:ext uri="{FF2B5EF4-FFF2-40B4-BE49-F238E27FC236}">
                <a16:creationId xmlns:a16="http://schemas.microsoft.com/office/drawing/2014/main" id="{00C822B5-29FF-490B-A1BF-58B3D78AFD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9897" y="3251718"/>
            <a:ext cx="3431592" cy="3380118"/>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37067550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3109</TotalTime>
  <Words>888</Words>
  <Application>Microsoft Office PowerPoint</Application>
  <PresentationFormat>Widescreen</PresentationFormat>
  <Paragraphs>137</Paragraphs>
  <Slides>40</Slides>
  <Notes>1</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Arial</vt:lpstr>
      <vt:lpstr>Calibri</vt:lpstr>
      <vt:lpstr>Calibri Light</vt:lpstr>
      <vt:lpstr>Cooper Black</vt:lpstr>
      <vt:lpstr>Segoe UI</vt:lpstr>
      <vt:lpstr>Times New Roman</vt:lpstr>
      <vt:lpstr>Tw Cen MT</vt:lpstr>
      <vt:lpstr>Office Theme</vt:lpstr>
      <vt:lpstr>Entrepreneur Local Learning Centers</vt:lpstr>
      <vt:lpstr>SEMINAR 14: MAINTAINING A GOOD CREDIT REPORT</vt:lpstr>
      <vt:lpstr>What Is It? </vt:lpstr>
      <vt:lpstr>What Does It Do?</vt:lpstr>
      <vt:lpstr>Why Is It Important? </vt:lpstr>
      <vt:lpstr>Who Looks At Your Credit Report? </vt:lpstr>
      <vt:lpstr> Who Will Check on My Credit Report? </vt:lpstr>
      <vt:lpstr>Credit in Nunavik </vt:lpstr>
      <vt:lpstr>What Is My Credit Limit? </vt:lpstr>
      <vt:lpstr>How Is It Calculated? </vt:lpstr>
      <vt:lpstr>How Can I Improve It? </vt:lpstr>
      <vt:lpstr>What Information Is In A Credit Report?</vt:lpstr>
      <vt:lpstr> Information on a Credit  Report </vt:lpstr>
      <vt:lpstr>SELF-EVALUATION </vt:lpstr>
      <vt:lpstr>How To Build A Good Credit Score? | How To Improve My Credit?</vt:lpstr>
      <vt:lpstr>Tips to Build a Better Credit Score</vt:lpstr>
      <vt:lpstr>SELF-EVALUATION </vt:lpstr>
      <vt:lpstr>The Benefits Of A Good Business Credit Score</vt:lpstr>
      <vt:lpstr>The Benefits Of A Good Business Credit Score</vt:lpstr>
      <vt:lpstr>SELF-EVALUATION </vt:lpstr>
      <vt:lpstr>TRUE OR FALSE</vt:lpstr>
      <vt:lpstr>TRUE OR FALSE</vt:lpstr>
      <vt:lpstr>GLOSSARY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Keilan Baker</dc:creator>
  <cp:lastModifiedBy>Dave McMullen</cp:lastModifiedBy>
  <cp:revision>21</cp:revision>
  <dcterms:created xsi:type="dcterms:W3CDTF">2020-06-30T23:37:17Z</dcterms:created>
  <dcterms:modified xsi:type="dcterms:W3CDTF">2021-05-05T18:32:03Z</dcterms:modified>
</cp:coreProperties>
</file>