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347" r:id="rId2"/>
    <p:sldId id="256" r:id="rId3"/>
    <p:sldId id="257" r:id="rId4"/>
    <p:sldId id="321" r:id="rId5"/>
    <p:sldId id="322" r:id="rId6"/>
    <p:sldId id="323" r:id="rId7"/>
    <p:sldId id="324" r:id="rId8"/>
    <p:sldId id="325" r:id="rId9"/>
    <p:sldId id="326" r:id="rId10"/>
    <p:sldId id="327" r:id="rId11"/>
    <p:sldId id="328" r:id="rId12"/>
    <p:sldId id="329" r:id="rId13"/>
    <p:sldId id="330" r:id="rId14"/>
    <p:sldId id="331" r:id="rId15"/>
    <p:sldId id="299" r:id="rId16"/>
    <p:sldId id="340" r:id="rId17"/>
    <p:sldId id="345" r:id="rId18"/>
    <p:sldId id="346" r:id="rId19"/>
    <p:sldId id="319" r:id="rId20"/>
    <p:sldId id="291" r:id="rId21"/>
    <p:sldId id="292" r:id="rId22"/>
    <p:sldId id="293" r:id="rId23"/>
    <p:sldId id="332" r:id="rId24"/>
    <p:sldId id="333" r:id="rId25"/>
    <p:sldId id="334" r:id="rId26"/>
    <p:sldId id="335" r:id="rId27"/>
    <p:sldId id="336" r:id="rId28"/>
    <p:sldId id="337" r:id="rId29"/>
    <p:sldId id="338" r:id="rId30"/>
    <p:sldId id="339" r:id="rId31"/>
    <p:sldId id="341" r:id="rId32"/>
    <p:sldId id="342" r:id="rId33"/>
    <p:sldId id="343" r:id="rId34"/>
    <p:sldId id="344"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ilan Baker" initials="KB" lastIdx="3" clrIdx="0">
    <p:extLst>
      <p:ext uri="{19B8F6BF-5375-455C-9EA6-DF929625EA0E}">
        <p15:presenceInfo xmlns:p15="http://schemas.microsoft.com/office/powerpoint/2012/main" userId="f55a0ce9be160cb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311" autoAdjust="0"/>
    <p:restoredTop sz="94660"/>
  </p:normalViewPr>
  <p:slideViewPr>
    <p:cSldViewPr snapToGrid="0">
      <p:cViewPr varScale="1">
        <p:scale>
          <a:sx n="109" d="100"/>
          <a:sy n="109" d="100"/>
        </p:scale>
        <p:origin x="36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7-09T20:45:39.616" idx="3">
    <p:pos x="10" y="10"/>
    <p:text>Also unsure as to this answer. I am putting false because timely bill payments are not the only factor to a credit score.</p:text>
    <p:extLst>
      <p:ext uri="{C676402C-5697-4E1C-873F-D02D1690AC5C}">
        <p15:threadingInfo xmlns:p15="http://schemas.microsoft.com/office/powerpoint/2012/main" timeZoneBias="2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6319D9-E7FD-4340-BCFC-3FD21783A19B}" type="datetimeFigureOut">
              <a:rPr lang="en-CA" smtClean="0"/>
              <a:t>2021-05-05</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25A24E-63B3-4075-9515-41187CA8F664}" type="slidenum">
              <a:rPr lang="en-CA" smtClean="0"/>
              <a:t>‹#›</a:t>
            </a:fld>
            <a:endParaRPr lang="en-CA"/>
          </a:p>
        </p:txBody>
      </p:sp>
    </p:spTree>
    <p:extLst>
      <p:ext uri="{BB962C8B-B14F-4D97-AF65-F5344CB8AC3E}">
        <p14:creationId xmlns:p14="http://schemas.microsoft.com/office/powerpoint/2010/main" val="36966017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7893C85-EB2E-4318-901C-A3AB50D25613}"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extLst>
      <p:ext uri="{BB962C8B-B14F-4D97-AF65-F5344CB8AC3E}">
        <p14:creationId xmlns:p14="http://schemas.microsoft.com/office/powerpoint/2010/main" val="3010138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CF4B9-2F6D-469D-B77F-D8C2002F42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F0344E-1789-4635-BC68-2EDE73B5B7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4267931-AB49-441D-A667-344192E35F76}"/>
              </a:ext>
            </a:extLst>
          </p:cNvPr>
          <p:cNvSpPr>
            <a:spLocks noGrp="1"/>
          </p:cNvSpPr>
          <p:nvPr>
            <p:ph type="dt" sz="half" idx="10"/>
          </p:nvPr>
        </p:nvSpPr>
        <p:spPr/>
        <p:txBody>
          <a:bodyPr/>
          <a:lstStyle/>
          <a:p>
            <a:fld id="{D4C3DC5A-B633-4B35-9788-F5AB160B682B}" type="datetimeFigureOut">
              <a:rPr lang="en-US" smtClean="0"/>
              <a:t>5/5/2021</a:t>
            </a:fld>
            <a:endParaRPr lang="en-US"/>
          </a:p>
        </p:txBody>
      </p:sp>
      <p:sp>
        <p:nvSpPr>
          <p:cNvPr id="5" name="Footer Placeholder 4">
            <a:extLst>
              <a:ext uri="{FF2B5EF4-FFF2-40B4-BE49-F238E27FC236}">
                <a16:creationId xmlns:a16="http://schemas.microsoft.com/office/drawing/2014/main" id="{A779BACA-57C1-4052-8642-43DFA3E611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406903-DA34-45A3-82A2-C2A46C72C73E}"/>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2087830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72979-2D36-4914-B5C2-E3753E9737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AE2834-B9A0-4CDD-88FB-B409C79FE1F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6DEE51-9877-4E54-A938-A99DD5A6E78D}"/>
              </a:ext>
            </a:extLst>
          </p:cNvPr>
          <p:cNvSpPr>
            <a:spLocks noGrp="1"/>
          </p:cNvSpPr>
          <p:nvPr>
            <p:ph type="dt" sz="half" idx="10"/>
          </p:nvPr>
        </p:nvSpPr>
        <p:spPr/>
        <p:txBody>
          <a:bodyPr/>
          <a:lstStyle/>
          <a:p>
            <a:fld id="{D4C3DC5A-B633-4B35-9788-F5AB160B682B}" type="datetimeFigureOut">
              <a:rPr lang="en-US" smtClean="0"/>
              <a:t>5/5/2021</a:t>
            </a:fld>
            <a:endParaRPr lang="en-US"/>
          </a:p>
        </p:txBody>
      </p:sp>
      <p:sp>
        <p:nvSpPr>
          <p:cNvPr id="5" name="Footer Placeholder 4">
            <a:extLst>
              <a:ext uri="{FF2B5EF4-FFF2-40B4-BE49-F238E27FC236}">
                <a16:creationId xmlns:a16="http://schemas.microsoft.com/office/drawing/2014/main" id="{222334A4-FEE3-4DCD-B2B6-81B89FEB71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1A2D89-204B-4F35-B64B-55F07D6DE4EC}"/>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093482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E0198A-6F2C-4B9B-88A5-29CD940BE7D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721172-C34F-4ED4-B27B-8BBE561805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A4EA5D-FF6D-4D1C-8A35-A6405B28C7E4}"/>
              </a:ext>
            </a:extLst>
          </p:cNvPr>
          <p:cNvSpPr>
            <a:spLocks noGrp="1"/>
          </p:cNvSpPr>
          <p:nvPr>
            <p:ph type="dt" sz="half" idx="10"/>
          </p:nvPr>
        </p:nvSpPr>
        <p:spPr/>
        <p:txBody>
          <a:bodyPr/>
          <a:lstStyle/>
          <a:p>
            <a:fld id="{D4C3DC5A-B633-4B35-9788-F5AB160B682B}" type="datetimeFigureOut">
              <a:rPr lang="en-US" smtClean="0"/>
              <a:t>5/5/2021</a:t>
            </a:fld>
            <a:endParaRPr lang="en-US"/>
          </a:p>
        </p:txBody>
      </p:sp>
      <p:sp>
        <p:nvSpPr>
          <p:cNvPr id="5" name="Footer Placeholder 4">
            <a:extLst>
              <a:ext uri="{FF2B5EF4-FFF2-40B4-BE49-F238E27FC236}">
                <a16:creationId xmlns:a16="http://schemas.microsoft.com/office/drawing/2014/main" id="{12B32AC9-6F1D-4FAE-8B95-BE42D75E0E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CD3865-2168-40EE-8F5E-F085A965CAB3}"/>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2532741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9B66B-A028-4D74-94E0-4CC27B04C0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430821-92EF-468E-9380-A0D83CE535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847EC8-626A-4D24-8547-4A1875F6C514}"/>
              </a:ext>
            </a:extLst>
          </p:cNvPr>
          <p:cNvSpPr>
            <a:spLocks noGrp="1"/>
          </p:cNvSpPr>
          <p:nvPr>
            <p:ph type="dt" sz="half" idx="10"/>
          </p:nvPr>
        </p:nvSpPr>
        <p:spPr/>
        <p:txBody>
          <a:bodyPr/>
          <a:lstStyle/>
          <a:p>
            <a:fld id="{D4C3DC5A-B633-4B35-9788-F5AB160B682B}" type="datetimeFigureOut">
              <a:rPr lang="en-US" smtClean="0"/>
              <a:t>5/5/2021</a:t>
            </a:fld>
            <a:endParaRPr lang="en-US"/>
          </a:p>
        </p:txBody>
      </p:sp>
      <p:sp>
        <p:nvSpPr>
          <p:cNvPr id="5" name="Footer Placeholder 4">
            <a:extLst>
              <a:ext uri="{FF2B5EF4-FFF2-40B4-BE49-F238E27FC236}">
                <a16:creationId xmlns:a16="http://schemas.microsoft.com/office/drawing/2014/main" id="{CC40A873-EA6C-4999-A04A-F0091F8BD7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E97DD0-87CF-461E-AA68-676AEABFAD88}"/>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929883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4D12C-CD37-4FF2-AFA5-54873E66AC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45025D4-40C8-449A-A750-96A361DE8F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88BE8C-6502-4F09-824D-2E051F11D2D7}"/>
              </a:ext>
            </a:extLst>
          </p:cNvPr>
          <p:cNvSpPr>
            <a:spLocks noGrp="1"/>
          </p:cNvSpPr>
          <p:nvPr>
            <p:ph type="dt" sz="half" idx="10"/>
          </p:nvPr>
        </p:nvSpPr>
        <p:spPr/>
        <p:txBody>
          <a:bodyPr/>
          <a:lstStyle/>
          <a:p>
            <a:fld id="{D4C3DC5A-B633-4B35-9788-F5AB160B682B}" type="datetimeFigureOut">
              <a:rPr lang="en-US" smtClean="0"/>
              <a:t>5/5/2021</a:t>
            </a:fld>
            <a:endParaRPr lang="en-US"/>
          </a:p>
        </p:txBody>
      </p:sp>
      <p:sp>
        <p:nvSpPr>
          <p:cNvPr id="5" name="Footer Placeholder 4">
            <a:extLst>
              <a:ext uri="{FF2B5EF4-FFF2-40B4-BE49-F238E27FC236}">
                <a16:creationId xmlns:a16="http://schemas.microsoft.com/office/drawing/2014/main" id="{FCF2537E-0687-40F9-A1A9-B15751D121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4FB6D7-58C4-4054-A3D3-4CF8C9FA6961}"/>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802866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43282-9B61-4ED1-B0AC-5022C955EF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15C9D1-8F22-44B7-81D8-2BE76D67CE8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4D065A-CFEE-44E2-92A1-9BBFAF14ECF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2618466-FD20-4210-BB47-B8765AEB57AE}"/>
              </a:ext>
            </a:extLst>
          </p:cNvPr>
          <p:cNvSpPr>
            <a:spLocks noGrp="1"/>
          </p:cNvSpPr>
          <p:nvPr>
            <p:ph type="dt" sz="half" idx="10"/>
          </p:nvPr>
        </p:nvSpPr>
        <p:spPr/>
        <p:txBody>
          <a:bodyPr/>
          <a:lstStyle/>
          <a:p>
            <a:fld id="{D4C3DC5A-B633-4B35-9788-F5AB160B682B}" type="datetimeFigureOut">
              <a:rPr lang="en-US" smtClean="0"/>
              <a:t>5/5/2021</a:t>
            </a:fld>
            <a:endParaRPr lang="en-US"/>
          </a:p>
        </p:txBody>
      </p:sp>
      <p:sp>
        <p:nvSpPr>
          <p:cNvPr id="6" name="Footer Placeholder 5">
            <a:extLst>
              <a:ext uri="{FF2B5EF4-FFF2-40B4-BE49-F238E27FC236}">
                <a16:creationId xmlns:a16="http://schemas.microsoft.com/office/drawing/2014/main" id="{F421CC1E-9F51-436E-AE89-A7CDAA5039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21AA6D-5293-4DB5-8B94-48454A7317CB}"/>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677203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4427D-1CB9-4915-A565-7FAD9C34A85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42E555E-64D2-41D8-91E2-E51056DD28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2EF4AB-897D-49B0-ADB1-F696BA61EF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2C424A3-982C-4EAB-9D76-218AA9B7C8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649E28-CAE5-4885-BB3B-EFCA939AA7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6C2887A-966A-443C-8636-1274287EA392}"/>
              </a:ext>
            </a:extLst>
          </p:cNvPr>
          <p:cNvSpPr>
            <a:spLocks noGrp="1"/>
          </p:cNvSpPr>
          <p:nvPr>
            <p:ph type="dt" sz="half" idx="10"/>
          </p:nvPr>
        </p:nvSpPr>
        <p:spPr/>
        <p:txBody>
          <a:bodyPr/>
          <a:lstStyle/>
          <a:p>
            <a:fld id="{D4C3DC5A-B633-4B35-9788-F5AB160B682B}" type="datetimeFigureOut">
              <a:rPr lang="en-US" smtClean="0"/>
              <a:t>5/5/2021</a:t>
            </a:fld>
            <a:endParaRPr lang="en-US"/>
          </a:p>
        </p:txBody>
      </p:sp>
      <p:sp>
        <p:nvSpPr>
          <p:cNvPr id="8" name="Footer Placeholder 7">
            <a:extLst>
              <a:ext uri="{FF2B5EF4-FFF2-40B4-BE49-F238E27FC236}">
                <a16:creationId xmlns:a16="http://schemas.microsoft.com/office/drawing/2014/main" id="{2D143A7D-E261-4BE4-A27A-CA246A63B4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0687434-4CD2-4C35-948D-9C3B4431133A}"/>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29827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C88C5-C9A3-4802-B07C-7DBD5F6BA9C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46718D-816F-4732-990E-54FAC6F5CB39}"/>
              </a:ext>
            </a:extLst>
          </p:cNvPr>
          <p:cNvSpPr>
            <a:spLocks noGrp="1"/>
          </p:cNvSpPr>
          <p:nvPr>
            <p:ph type="dt" sz="half" idx="10"/>
          </p:nvPr>
        </p:nvSpPr>
        <p:spPr/>
        <p:txBody>
          <a:bodyPr/>
          <a:lstStyle/>
          <a:p>
            <a:fld id="{D4C3DC5A-B633-4B35-9788-F5AB160B682B}" type="datetimeFigureOut">
              <a:rPr lang="en-US" smtClean="0"/>
              <a:t>5/5/2021</a:t>
            </a:fld>
            <a:endParaRPr lang="en-US"/>
          </a:p>
        </p:txBody>
      </p:sp>
      <p:sp>
        <p:nvSpPr>
          <p:cNvPr id="4" name="Footer Placeholder 3">
            <a:extLst>
              <a:ext uri="{FF2B5EF4-FFF2-40B4-BE49-F238E27FC236}">
                <a16:creationId xmlns:a16="http://schemas.microsoft.com/office/drawing/2014/main" id="{B5037649-94E6-44E6-81F0-D47610E82AE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D52E30-5CE8-4963-AF00-FE7F9B58648E}"/>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449788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7C137D-D873-4441-A26A-384D428ABBCC}"/>
              </a:ext>
            </a:extLst>
          </p:cNvPr>
          <p:cNvSpPr>
            <a:spLocks noGrp="1"/>
          </p:cNvSpPr>
          <p:nvPr>
            <p:ph type="dt" sz="half" idx="10"/>
          </p:nvPr>
        </p:nvSpPr>
        <p:spPr/>
        <p:txBody>
          <a:bodyPr/>
          <a:lstStyle/>
          <a:p>
            <a:fld id="{D4C3DC5A-B633-4B35-9788-F5AB160B682B}" type="datetimeFigureOut">
              <a:rPr lang="en-US" smtClean="0"/>
              <a:t>5/5/2021</a:t>
            </a:fld>
            <a:endParaRPr lang="en-US"/>
          </a:p>
        </p:txBody>
      </p:sp>
      <p:sp>
        <p:nvSpPr>
          <p:cNvPr id="3" name="Footer Placeholder 2">
            <a:extLst>
              <a:ext uri="{FF2B5EF4-FFF2-40B4-BE49-F238E27FC236}">
                <a16:creationId xmlns:a16="http://schemas.microsoft.com/office/drawing/2014/main" id="{ECEB4AFD-8618-4B4A-A5E0-F02D008A5FA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ED19AB1-D289-483B-AA0D-FC95F7D4E8B9}"/>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484735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E02E3-6104-41B8-B735-33DFA6E7F8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AC68E58-B843-4E2E-9BC5-30D694119B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6FC9B25-D16B-48EA-BDE9-2D64718B5D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A616D9-CBD7-4FAF-B71F-4B8F13A85A74}"/>
              </a:ext>
            </a:extLst>
          </p:cNvPr>
          <p:cNvSpPr>
            <a:spLocks noGrp="1"/>
          </p:cNvSpPr>
          <p:nvPr>
            <p:ph type="dt" sz="half" idx="10"/>
          </p:nvPr>
        </p:nvSpPr>
        <p:spPr/>
        <p:txBody>
          <a:bodyPr/>
          <a:lstStyle/>
          <a:p>
            <a:fld id="{D4C3DC5A-B633-4B35-9788-F5AB160B682B}" type="datetimeFigureOut">
              <a:rPr lang="en-US" smtClean="0"/>
              <a:t>5/5/2021</a:t>
            </a:fld>
            <a:endParaRPr lang="en-US"/>
          </a:p>
        </p:txBody>
      </p:sp>
      <p:sp>
        <p:nvSpPr>
          <p:cNvPr id="6" name="Footer Placeholder 5">
            <a:extLst>
              <a:ext uri="{FF2B5EF4-FFF2-40B4-BE49-F238E27FC236}">
                <a16:creationId xmlns:a16="http://schemas.microsoft.com/office/drawing/2014/main" id="{9460886F-0B70-4AEE-8076-0CAB6DFFA0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CF586A-AE12-450A-9873-CD396ADEF242}"/>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4181734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1C8BA-F854-4FCC-B7FB-592429DD0E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DFDD202-8ED2-4E4C-9055-A5A6D0CFBC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A2DA0C7-8DAB-4A98-93B4-3E3BED3DD3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C390AA-08AE-45C6-9CBD-EFE553008B90}"/>
              </a:ext>
            </a:extLst>
          </p:cNvPr>
          <p:cNvSpPr>
            <a:spLocks noGrp="1"/>
          </p:cNvSpPr>
          <p:nvPr>
            <p:ph type="dt" sz="half" idx="10"/>
          </p:nvPr>
        </p:nvSpPr>
        <p:spPr/>
        <p:txBody>
          <a:bodyPr/>
          <a:lstStyle/>
          <a:p>
            <a:fld id="{D4C3DC5A-B633-4B35-9788-F5AB160B682B}" type="datetimeFigureOut">
              <a:rPr lang="en-US" smtClean="0"/>
              <a:t>5/5/2021</a:t>
            </a:fld>
            <a:endParaRPr lang="en-US"/>
          </a:p>
        </p:txBody>
      </p:sp>
      <p:sp>
        <p:nvSpPr>
          <p:cNvPr id="6" name="Footer Placeholder 5">
            <a:extLst>
              <a:ext uri="{FF2B5EF4-FFF2-40B4-BE49-F238E27FC236}">
                <a16:creationId xmlns:a16="http://schemas.microsoft.com/office/drawing/2014/main" id="{FF963992-D131-41D1-80F9-C8A3EC7D73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13186D-1549-4147-B7FA-B014B19F25DF}"/>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256722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749320-D1F0-4137-930E-8E4B77DF00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C108095-0C9D-4E5F-955B-17F18AB82D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58487F-69A9-4FE9-95A5-6169B65759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C3DC5A-B633-4B35-9788-F5AB160B682B}" type="datetimeFigureOut">
              <a:rPr lang="en-US" smtClean="0"/>
              <a:t>5/5/2021</a:t>
            </a:fld>
            <a:endParaRPr lang="en-US"/>
          </a:p>
        </p:txBody>
      </p:sp>
      <p:sp>
        <p:nvSpPr>
          <p:cNvPr id="5" name="Footer Placeholder 4">
            <a:extLst>
              <a:ext uri="{FF2B5EF4-FFF2-40B4-BE49-F238E27FC236}">
                <a16:creationId xmlns:a16="http://schemas.microsoft.com/office/drawing/2014/main" id="{1678FD83-5BCA-4E0C-9A48-67734EA02A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DA832BB-3145-476C-BA5E-9D87810699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0A02F3-4255-4C54-99DD-912A274ED4A3}" type="slidenum">
              <a:rPr lang="en-US" smtClean="0"/>
              <a:t>‹#›</a:t>
            </a:fld>
            <a:endParaRPr lang="en-US"/>
          </a:p>
        </p:txBody>
      </p:sp>
    </p:spTree>
    <p:extLst>
      <p:ext uri="{BB962C8B-B14F-4D97-AF65-F5344CB8AC3E}">
        <p14:creationId xmlns:p14="http://schemas.microsoft.com/office/powerpoint/2010/main" val="3602408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1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slide" Target="slide21.xml"/><Relationship Id="rId1" Type="http://schemas.openxmlformats.org/officeDocument/2006/relationships/slideLayout" Target="../slideLayouts/slideLayout6.xml"/><Relationship Id="rId4" Type="http://schemas.openxmlformats.org/officeDocument/2006/relationships/slide" Target="slide22.xml"/></Relationships>
</file>

<file path=ppt/slides/_rels/slide13.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slide" Target="slide24.xml"/><Relationship Id="rId1" Type="http://schemas.openxmlformats.org/officeDocument/2006/relationships/slideLayout" Target="../slideLayouts/slideLayout6.xml"/><Relationship Id="rId5" Type="http://schemas.openxmlformats.org/officeDocument/2006/relationships/slide" Target="slide26.xml"/><Relationship Id="rId4" Type="http://schemas.openxmlformats.org/officeDocument/2006/relationships/slide" Target="slide23.xml"/></Relationships>
</file>

<file path=ppt/slides/_rels/slide14.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slide" Target="slide28.xml"/><Relationship Id="rId1" Type="http://schemas.openxmlformats.org/officeDocument/2006/relationships/slideLayout" Target="../slideLayouts/slideLayout6.xml"/><Relationship Id="rId5" Type="http://schemas.openxmlformats.org/officeDocument/2006/relationships/slide" Target="slide27.xml"/><Relationship Id="rId4" Type="http://schemas.openxmlformats.org/officeDocument/2006/relationships/slide" Target="slide30.xml"/></Relationships>
</file>

<file path=ppt/slides/_rels/slide15.xml.rels><?xml version="1.0" encoding="UTF-8" standalone="yes"?>
<Relationships xmlns="http://schemas.openxmlformats.org/package/2006/relationships"><Relationship Id="rId3" Type="http://schemas.openxmlformats.org/officeDocument/2006/relationships/slide" Target="slide31.xml"/><Relationship Id="rId2" Type="http://schemas.openxmlformats.org/officeDocument/2006/relationships/slide" Target="slide32.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slide" Target="slide34.xml"/><Relationship Id="rId2" Type="http://schemas.openxmlformats.org/officeDocument/2006/relationships/slide" Target="slide33.xml"/><Relationship Id="rId1" Type="http://schemas.openxmlformats.org/officeDocument/2006/relationships/slideLayout" Target="../slideLayouts/slideLayout6.xml"/><Relationship Id="rId4" Type="http://schemas.openxmlformats.org/officeDocument/2006/relationships/comments" Target="../comments/comment1.xml"/></Relationships>
</file>

<file path=ppt/slides/_rels/slide17.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slide" Target="slide3.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 Target="slide15.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slide" Target="slide17.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slide" Target="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slide" Target="slide17.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47814" y="299289"/>
            <a:ext cx="9120187" cy="1600200"/>
          </a:xfrm>
        </p:spPr>
        <p:txBody>
          <a:bodyPr>
            <a:noAutofit/>
          </a:bodyPr>
          <a:lstStyle/>
          <a:p>
            <a:pPr eaLnBrk="1" hangingPunct="1">
              <a:defRPr/>
            </a:pPr>
            <a:r>
              <a:rPr lang="en-US" b="1" dirty="0">
                <a:latin typeface="Cooper Black" panose="0208090404030B020404" pitchFamily="18" charset="0"/>
                <a:cs typeface="Arial" panose="020B0604020202020204" pitchFamily="34" charset="0"/>
              </a:rPr>
              <a:t>Entrepreneur</a:t>
            </a:r>
            <a:br>
              <a:rPr lang="en-US" b="1" dirty="0">
                <a:latin typeface="Cooper Black" panose="0208090404030B020404" pitchFamily="18" charset="0"/>
                <a:cs typeface="Arial" panose="020B0604020202020204" pitchFamily="34" charset="0"/>
              </a:rPr>
            </a:br>
            <a:r>
              <a:rPr lang="en-US" b="1" dirty="0">
                <a:latin typeface="Cooper Black" panose="0208090404030B020404" pitchFamily="18" charset="0"/>
                <a:cs typeface="Arial" panose="020B0604020202020204" pitchFamily="34" charset="0"/>
              </a:rPr>
              <a:t>Local Learning Centers</a:t>
            </a:r>
            <a:endParaRPr lang="en-US" b="1" i="1" dirty="0">
              <a:latin typeface="Cooper Black" panose="0208090404030B020404" pitchFamily="18" charset="0"/>
              <a:cs typeface="Arial" panose="020B0604020202020204" pitchFamily="34" charset="0"/>
            </a:endParaRPr>
          </a:p>
        </p:txBody>
      </p:sp>
      <p:sp>
        <p:nvSpPr>
          <p:cNvPr id="3" name="Rectangle 2"/>
          <p:cNvSpPr txBox="1">
            <a:spLocks noChangeArrowheads="1"/>
          </p:cNvSpPr>
          <p:nvPr/>
        </p:nvSpPr>
        <p:spPr bwMode="auto">
          <a:xfrm>
            <a:off x="6477000" y="4038600"/>
            <a:ext cx="1524000" cy="838200"/>
          </a:xfrm>
          <a:prstGeom prst="rect">
            <a:avLst/>
          </a:prstGeom>
          <a:noFill/>
          <a:ln w="9525">
            <a:noFill/>
            <a:miter lim="800000"/>
            <a:headEnd/>
            <a:tailEnd/>
          </a:ln>
          <a:effectLst/>
        </p:spPr>
        <p:txBody>
          <a:bodyPr anchor="ctr"/>
          <a:lstStyle/>
          <a:p>
            <a:pPr algn="ctr" eaLnBrk="1" hangingPunct="1">
              <a:defRPr/>
            </a:pPr>
            <a:endParaRPr lang="en-US" sz="2800" b="1" kern="0" dirty="0">
              <a:solidFill>
                <a:schemeClr val="tx2"/>
              </a:solidFill>
              <a:effectLst>
                <a:outerShdw blurRad="38100" dist="38100" dir="2700000" algn="tl">
                  <a:srgbClr val="000000"/>
                </a:outerShdw>
              </a:effectLst>
              <a:latin typeface="+mj-lt"/>
              <a:ea typeface="+mj-ea"/>
              <a:cs typeface="+mj-cs"/>
            </a:endParaRPr>
          </a:p>
        </p:txBody>
      </p:sp>
      <p:pic>
        <p:nvPicPr>
          <p:cNvPr id="614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1001" y="2444552"/>
            <a:ext cx="6297827" cy="1576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71462" y="2682839"/>
            <a:ext cx="2939921" cy="288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29200" y="4561057"/>
            <a:ext cx="5334000" cy="1904245"/>
          </a:xfrm>
          <a:prstGeom prst="rect">
            <a:avLst/>
          </a:prstGeom>
        </p:spPr>
      </p:pic>
    </p:spTree>
    <p:extLst>
      <p:ext uri="{BB962C8B-B14F-4D97-AF65-F5344CB8AC3E}">
        <p14:creationId xmlns:p14="http://schemas.microsoft.com/office/powerpoint/2010/main" val="40007159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2C8DC-F583-4DF4-A251-E0FAAF6484D9}"/>
              </a:ext>
            </a:extLst>
          </p:cNvPr>
          <p:cNvSpPr>
            <a:spLocks noGrp="1"/>
          </p:cNvSpPr>
          <p:nvPr>
            <p:ph type="title"/>
          </p:nvPr>
        </p:nvSpPr>
        <p:spPr/>
        <p:txBody>
          <a:bodyPr>
            <a:normAutofit fontScale="90000"/>
          </a:bodyPr>
          <a:lstStyle/>
          <a:p>
            <a:pPr algn="ctr"/>
            <a:r>
              <a:rPr lang="en-CA" sz="7200" b="1" i="0" dirty="0">
                <a:solidFill>
                  <a:srgbClr val="000000"/>
                </a:solidFill>
                <a:effectLst/>
                <a:latin typeface="Arial" panose="020B0604020202020204" pitchFamily="34" charset="0"/>
                <a:cs typeface="Arial" panose="020B0604020202020204" pitchFamily="34" charset="0"/>
              </a:rPr>
              <a:t>Government </a:t>
            </a:r>
            <a:r>
              <a:rPr lang="en-CA" sz="6700" b="1" i="0" dirty="0">
                <a:solidFill>
                  <a:srgbClr val="000000"/>
                </a:solidFill>
                <a:effectLst/>
                <a:latin typeface="Arial" panose="020B0604020202020204" pitchFamily="34" charset="0"/>
                <a:cs typeface="Arial" panose="020B0604020202020204" pitchFamily="34" charset="0"/>
              </a:rPr>
              <a:t>Remittances</a:t>
            </a:r>
            <a:r>
              <a:rPr lang="en-CA" sz="7200" b="0" i="0" dirty="0">
                <a:solidFill>
                  <a:srgbClr val="000000"/>
                </a:solidFill>
                <a:effectLst/>
                <a:latin typeface="Arial" panose="020B0604020202020204" pitchFamily="34" charset="0"/>
                <a:cs typeface="Arial" panose="020B0604020202020204" pitchFamily="34" charset="0"/>
              </a:rPr>
              <a:t>  </a:t>
            </a:r>
            <a:endParaRPr lang="en-US" sz="72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76F0998F-D15F-4C1F-84E4-6EA211367B1F}"/>
              </a:ext>
            </a:extLst>
          </p:cNvPr>
          <p:cNvSpPr txBox="1"/>
          <p:nvPr/>
        </p:nvSpPr>
        <p:spPr>
          <a:xfrm>
            <a:off x="514350" y="1690688"/>
            <a:ext cx="11677650" cy="1569660"/>
          </a:xfrm>
          <a:prstGeom prst="rect">
            <a:avLst/>
          </a:prstGeom>
          <a:noFill/>
        </p:spPr>
        <p:txBody>
          <a:bodyPr wrap="square">
            <a:spAutoFit/>
          </a:bodyPr>
          <a:lstStyle/>
          <a:p>
            <a:pPr algn="l" rtl="0" fontAlgn="base">
              <a:buFont typeface="Arial" panose="020B0604020202020204" pitchFamily="34" charset="0"/>
              <a:buChar char="•"/>
            </a:pPr>
            <a:r>
              <a:rPr lang="en-CA" sz="2400" b="0" i="0" dirty="0">
                <a:solidFill>
                  <a:srgbClr val="000000"/>
                </a:solidFill>
                <a:effectLst/>
                <a:latin typeface="Tw Cen MT" panose="020B0602020104020603" pitchFamily="34" charset="0"/>
              </a:rPr>
              <a:t>All employers are required to remit payments to the government tax deducted from your employee’s wages, which include Provincial and Federal </a:t>
            </a:r>
            <a:r>
              <a:rPr lang="en-CA" sz="2400" b="0" i="0" dirty="0">
                <a:solidFill>
                  <a:srgbClr val="000000"/>
                </a:solidFill>
                <a:effectLst/>
                <a:latin typeface="Tw Cen MT" panose="020B0602020104020603" pitchFamily="34" charset="0"/>
                <a:hlinkClick r:id="rId2" action="ppaction://hlinksldjump" tooltip="When doing payroll, employers must take off certain amounts on behalf of governments. These include income taxes, government pension contributions, employment insurance, etc. but can also include private pension plans, rent, private health insurance, etc. "/>
              </a:rPr>
              <a:t>payroll deductions </a:t>
            </a:r>
            <a:r>
              <a:rPr lang="en-CA" sz="2400" b="0" i="0" dirty="0">
                <a:solidFill>
                  <a:srgbClr val="000000"/>
                </a:solidFill>
                <a:effectLst/>
                <a:latin typeface="Tw Cen MT" panose="020B0602020104020603" pitchFamily="34" charset="0"/>
              </a:rPr>
              <a:t>such as: </a:t>
            </a:r>
          </a:p>
          <a:p>
            <a:pPr algn="l" rtl="0" fontAlgn="base"/>
            <a:r>
              <a:rPr lang="en-CA" sz="2400" b="0" i="0" dirty="0">
                <a:solidFill>
                  <a:srgbClr val="000000"/>
                </a:solidFill>
                <a:effectLst/>
                <a:latin typeface="Tw Cen MT" panose="020B0602020104020603" pitchFamily="34" charset="0"/>
              </a:rPr>
              <a:t> - The QPP contributions, the EI premiums, and income tax deducted from your employee’s income, along with your share of QPP contributions and EI premiums. </a:t>
            </a:r>
          </a:p>
        </p:txBody>
      </p:sp>
      <p:sp>
        <p:nvSpPr>
          <p:cNvPr id="6" name="TextBox 5">
            <a:extLst>
              <a:ext uri="{FF2B5EF4-FFF2-40B4-BE49-F238E27FC236}">
                <a16:creationId xmlns:a16="http://schemas.microsoft.com/office/drawing/2014/main" id="{29124555-BA3A-4A64-90BE-6E1BDC7FD0F5}"/>
              </a:ext>
            </a:extLst>
          </p:cNvPr>
          <p:cNvSpPr txBox="1"/>
          <p:nvPr/>
        </p:nvSpPr>
        <p:spPr>
          <a:xfrm>
            <a:off x="514350" y="3678027"/>
            <a:ext cx="10678258" cy="1569660"/>
          </a:xfrm>
          <a:prstGeom prst="rect">
            <a:avLst/>
          </a:prstGeom>
          <a:noFill/>
        </p:spPr>
        <p:txBody>
          <a:bodyPr wrap="square">
            <a:spAutoFit/>
          </a:bodyPr>
          <a:lstStyle/>
          <a:p>
            <a:pPr algn="just" rtl="0" fontAlgn="base">
              <a:buFont typeface="Arial" panose="020B0604020202020204" pitchFamily="34" charset="0"/>
              <a:buChar char="•"/>
            </a:pPr>
            <a:r>
              <a:rPr lang="en-CA" sz="2400" b="0" i="0" dirty="0">
                <a:solidFill>
                  <a:srgbClr val="000000"/>
                </a:solidFill>
                <a:effectLst/>
                <a:latin typeface="Tw Cen MT" panose="020B0602020104020603" pitchFamily="34" charset="0"/>
              </a:rPr>
              <a:t>You will also have to pay the </a:t>
            </a:r>
            <a:r>
              <a:rPr lang="en-CA" sz="2400" b="0" i="0" dirty="0">
                <a:solidFill>
                  <a:srgbClr val="000000"/>
                </a:solidFill>
                <a:effectLst/>
                <a:latin typeface="Tw Cen MT" panose="020B0602020104020603" pitchFamily="34" charset="0"/>
                <a:hlinkClick r:id="rId3" action="ppaction://hlinksldjump" tooltip="As an employer, you will also have to send to the government what is known as the employer’s contribution. Sometimes these are amounts based on how much you have deducted from all your employees (employment insurance, government pension plans). Other contr"/>
              </a:rPr>
              <a:t>employers contributions </a:t>
            </a:r>
            <a:r>
              <a:rPr lang="en-CA" sz="2400" b="0" i="0" dirty="0">
                <a:solidFill>
                  <a:srgbClr val="000000"/>
                </a:solidFill>
                <a:effectLst/>
                <a:latin typeface="Tw Cen MT" panose="020B0602020104020603" pitchFamily="34" charset="0"/>
              </a:rPr>
              <a:t>towards: </a:t>
            </a:r>
          </a:p>
          <a:p>
            <a:pPr algn="just" rtl="0" fontAlgn="base"/>
            <a:r>
              <a:rPr lang="en-CA" sz="2400" b="0" i="0" dirty="0">
                <a:solidFill>
                  <a:srgbClr val="000000"/>
                </a:solidFill>
                <a:effectLst/>
                <a:latin typeface="Tw Cen MT" panose="020B0602020104020603" pitchFamily="34" charset="0"/>
              </a:rPr>
              <a:t>- QPP and EI </a:t>
            </a:r>
          </a:p>
          <a:p>
            <a:pPr algn="just" rtl="0" fontAlgn="base"/>
            <a:r>
              <a:rPr lang="en-CA" sz="2400" b="0" i="0" dirty="0">
                <a:solidFill>
                  <a:srgbClr val="000000"/>
                </a:solidFill>
                <a:effectLst/>
                <a:latin typeface="Tw Cen MT" panose="020B0602020104020603" pitchFamily="34" charset="0"/>
              </a:rPr>
              <a:t>- Health Insurance </a:t>
            </a:r>
          </a:p>
          <a:p>
            <a:pPr algn="just" rtl="0" fontAlgn="base"/>
            <a:r>
              <a:rPr lang="en-CA" sz="2400" b="0" i="0" dirty="0">
                <a:solidFill>
                  <a:srgbClr val="000000"/>
                </a:solidFill>
                <a:effectLst/>
                <a:latin typeface="Tw Cen MT" panose="020B0602020104020603" pitchFamily="34" charset="0"/>
              </a:rPr>
              <a:t>- </a:t>
            </a:r>
            <a:r>
              <a:rPr lang="en-CA" sz="2400" b="0" i="0" dirty="0">
                <a:solidFill>
                  <a:srgbClr val="000000"/>
                </a:solidFill>
                <a:effectLst/>
                <a:latin typeface="Tw Cen MT" panose="020B0602020104020603" pitchFamily="34" charset="0"/>
                <a:hlinkClick r:id="rId3" action="ppaction://hlinksldjump" tooltip="There is another type of employer’s contribution businesses in Quebec have to pay. This is to the Commission des normes, de l'équité, de la santé et de la sécurité du travail or CNESST. This organization covers a variety of functions – it insures workers f"/>
              </a:rPr>
              <a:t>Workplace safety and norms </a:t>
            </a:r>
            <a:endParaRPr lang="en-CA" sz="2400" b="0" i="0" dirty="0">
              <a:solidFill>
                <a:srgbClr val="000000"/>
              </a:solidFill>
              <a:effectLst/>
              <a:latin typeface="Tw Cen MT" panose="020B0602020104020603" pitchFamily="34" charset="0"/>
            </a:endParaRPr>
          </a:p>
        </p:txBody>
      </p:sp>
    </p:spTree>
    <p:extLst>
      <p:ext uri="{BB962C8B-B14F-4D97-AF65-F5344CB8AC3E}">
        <p14:creationId xmlns:p14="http://schemas.microsoft.com/office/powerpoint/2010/main" val="1353301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2C8DC-F583-4DF4-A251-E0FAAF6484D9}"/>
              </a:ext>
            </a:extLst>
          </p:cNvPr>
          <p:cNvSpPr>
            <a:spLocks noGrp="1"/>
          </p:cNvSpPr>
          <p:nvPr>
            <p:ph type="title"/>
          </p:nvPr>
        </p:nvSpPr>
        <p:spPr/>
        <p:txBody>
          <a:bodyPr>
            <a:normAutofit/>
          </a:bodyPr>
          <a:lstStyle/>
          <a:p>
            <a:pPr algn="ctr"/>
            <a:r>
              <a:rPr lang="en-CA" sz="7200" b="1" dirty="0">
                <a:latin typeface="Arial" panose="020B0604020202020204" pitchFamily="34" charset="0"/>
                <a:cs typeface="Arial" panose="020B0604020202020204" pitchFamily="34" charset="0"/>
              </a:rPr>
              <a:t>Myself</a:t>
            </a:r>
            <a:endParaRPr lang="en-US" sz="72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214B79F8-3186-48CD-97A8-25CF2A4110C3}"/>
              </a:ext>
            </a:extLst>
          </p:cNvPr>
          <p:cNvSpPr txBox="1"/>
          <p:nvPr/>
        </p:nvSpPr>
        <p:spPr>
          <a:xfrm>
            <a:off x="3981450" y="1490496"/>
            <a:ext cx="6096000" cy="461665"/>
          </a:xfrm>
          <a:prstGeom prst="rect">
            <a:avLst/>
          </a:prstGeom>
          <a:noFill/>
        </p:spPr>
        <p:txBody>
          <a:bodyPr wrap="square">
            <a:spAutoFit/>
          </a:bodyPr>
          <a:lstStyle/>
          <a:p>
            <a:r>
              <a:rPr lang="en-CA" sz="2400" b="0" i="0" dirty="0">
                <a:solidFill>
                  <a:srgbClr val="000000"/>
                </a:solidFill>
                <a:effectLst/>
                <a:latin typeface="Tw Cen MT" panose="020B0602020104020603" pitchFamily="34" charset="0"/>
              </a:rPr>
              <a:t>Last, but not the least, yourself! </a:t>
            </a:r>
            <a:endParaRPr lang="en-US" sz="2400" dirty="0"/>
          </a:p>
        </p:txBody>
      </p:sp>
      <p:sp>
        <p:nvSpPr>
          <p:cNvPr id="6" name="TextBox 5">
            <a:extLst>
              <a:ext uri="{FF2B5EF4-FFF2-40B4-BE49-F238E27FC236}">
                <a16:creationId xmlns:a16="http://schemas.microsoft.com/office/drawing/2014/main" id="{776C5E7B-93AB-47F9-B7BC-42D9B1418C47}"/>
              </a:ext>
            </a:extLst>
          </p:cNvPr>
          <p:cNvSpPr txBox="1"/>
          <p:nvPr/>
        </p:nvSpPr>
        <p:spPr>
          <a:xfrm>
            <a:off x="1480835" y="5315247"/>
            <a:ext cx="11906250" cy="461665"/>
          </a:xfrm>
          <a:prstGeom prst="rect">
            <a:avLst/>
          </a:prstGeom>
          <a:noFill/>
        </p:spPr>
        <p:txBody>
          <a:bodyPr wrap="square">
            <a:spAutoFit/>
          </a:bodyPr>
          <a:lstStyle/>
          <a:p>
            <a:r>
              <a:rPr lang="en-CA" sz="2400" b="0" i="0" dirty="0">
                <a:solidFill>
                  <a:srgbClr val="000000"/>
                </a:solidFill>
                <a:effectLst/>
                <a:latin typeface="Tw Cen MT" panose="020B0602020104020603" pitchFamily="34" charset="0"/>
              </a:rPr>
              <a:t>When doing financial projections, do not forget your salary to reflect reality.  </a:t>
            </a:r>
            <a:endParaRPr lang="en-US" sz="2400" dirty="0"/>
          </a:p>
        </p:txBody>
      </p:sp>
      <p:pic>
        <p:nvPicPr>
          <p:cNvPr id="8" name="Picture 7">
            <a:extLst>
              <a:ext uri="{FF2B5EF4-FFF2-40B4-BE49-F238E27FC236}">
                <a16:creationId xmlns:a16="http://schemas.microsoft.com/office/drawing/2014/main" id="{05193FFA-CEB4-4BC5-B09F-5AF4F6FE05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58040" y="2104607"/>
            <a:ext cx="2675920" cy="3058194"/>
          </a:xfrm>
          <a:prstGeom prst="rect">
            <a:avLst/>
          </a:prstGeom>
          <a:ln w="19050">
            <a:solidFill>
              <a:schemeClr val="tx1"/>
            </a:solidFill>
          </a:ln>
        </p:spPr>
      </p:pic>
    </p:spTree>
    <p:extLst>
      <p:ext uri="{BB962C8B-B14F-4D97-AF65-F5344CB8AC3E}">
        <p14:creationId xmlns:p14="http://schemas.microsoft.com/office/powerpoint/2010/main" val="18739500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C9CF3564-DBAE-4F67-A50E-F272217A536F}"/>
              </a:ext>
            </a:extLst>
          </p:cNvPr>
          <p:cNvGrpSpPr/>
          <p:nvPr/>
        </p:nvGrpSpPr>
        <p:grpSpPr>
          <a:xfrm>
            <a:off x="237744" y="2896097"/>
            <a:ext cx="536537" cy="1948655"/>
            <a:chOff x="461865" y="2905780"/>
            <a:chExt cx="447871" cy="1844313"/>
          </a:xfrm>
        </p:grpSpPr>
        <p:sp>
          <p:nvSpPr>
            <p:cNvPr id="11" name="Rectangle: Rounded Corners 10">
              <a:extLst>
                <a:ext uri="{FF2B5EF4-FFF2-40B4-BE49-F238E27FC236}">
                  <a16:creationId xmlns:a16="http://schemas.microsoft.com/office/drawing/2014/main" id="{C4E9E52E-7E8E-438E-B720-8BCD93F4D555}"/>
                </a:ext>
              </a:extLst>
            </p:cNvPr>
            <p:cNvSpPr/>
            <p:nvPr/>
          </p:nvSpPr>
          <p:spPr>
            <a:xfrm>
              <a:off x="461865" y="4334174"/>
              <a:ext cx="447871" cy="415919"/>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id="{1DA825D7-2691-473E-A680-DC0E72FF3CBA}"/>
                </a:ext>
              </a:extLst>
            </p:cNvPr>
            <p:cNvSpPr/>
            <p:nvPr/>
          </p:nvSpPr>
          <p:spPr>
            <a:xfrm>
              <a:off x="461866" y="3549306"/>
              <a:ext cx="447870" cy="41591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49B58FF1-341D-4F93-A512-399435464E33}"/>
                </a:ext>
              </a:extLst>
            </p:cNvPr>
            <p:cNvSpPr/>
            <p:nvPr/>
          </p:nvSpPr>
          <p:spPr>
            <a:xfrm>
              <a:off x="461865" y="2905780"/>
              <a:ext cx="447871" cy="40291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grpSp>
      <p:sp>
        <p:nvSpPr>
          <p:cNvPr id="2" name="Title 1">
            <a:extLst>
              <a:ext uri="{FF2B5EF4-FFF2-40B4-BE49-F238E27FC236}">
                <a16:creationId xmlns:a16="http://schemas.microsoft.com/office/drawing/2014/main" id="{5EE6112C-54A2-41ED-A049-D892745D58F6}"/>
              </a:ext>
            </a:extLst>
          </p:cNvPr>
          <p:cNvSpPr>
            <a:spLocks noGrp="1"/>
          </p:cNvSpPr>
          <p:nvPr>
            <p:ph type="title"/>
          </p:nvPr>
        </p:nvSpPr>
        <p:spPr/>
        <p:txBody>
          <a:bodyPr>
            <a:normAutofit/>
          </a:bodyPr>
          <a:lstStyle/>
          <a:p>
            <a:pPr algn="ctr"/>
            <a:r>
              <a:rPr lang="en-CA" sz="7200" b="1" dirty="0">
                <a:latin typeface="Arial" panose="020B0604020202020204" pitchFamily="34" charset="0"/>
                <a:cs typeface="Arial" panose="020B0604020202020204" pitchFamily="34" charset="0"/>
              </a:rPr>
              <a:t>SELF-EVALUATION</a:t>
            </a:r>
            <a:endParaRPr lang="en-US" sz="7200" b="1"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B9DE4C3D-B09D-4E9A-83BE-465562EDB09A}"/>
              </a:ext>
            </a:extLst>
          </p:cNvPr>
          <p:cNvSpPr txBox="1"/>
          <p:nvPr/>
        </p:nvSpPr>
        <p:spPr>
          <a:xfrm>
            <a:off x="280797" y="1740572"/>
            <a:ext cx="6096000" cy="523220"/>
          </a:xfrm>
          <a:prstGeom prst="rect">
            <a:avLst/>
          </a:prstGeom>
          <a:noFill/>
        </p:spPr>
        <p:txBody>
          <a:bodyPr wrap="square">
            <a:spAutoFit/>
          </a:bodyPr>
          <a:lstStyle/>
          <a:p>
            <a:r>
              <a:rPr lang="fr-FR" sz="2800" b="0" i="0" dirty="0" err="1">
                <a:solidFill>
                  <a:srgbClr val="000000"/>
                </a:solidFill>
                <a:effectLst/>
                <a:latin typeface="Tw Cen MT" panose="020B0602020104020603" pitchFamily="34" charset="0"/>
              </a:rPr>
              <a:t>Which</a:t>
            </a:r>
            <a:r>
              <a:rPr lang="fr-FR" sz="2800" b="0" i="0" dirty="0">
                <a:solidFill>
                  <a:srgbClr val="000000"/>
                </a:solidFill>
                <a:effectLst/>
                <a:latin typeface="Tw Cen MT" panose="020B0602020104020603" pitchFamily="34" charset="0"/>
              </a:rPr>
              <a:t> of the </a:t>
            </a:r>
            <a:r>
              <a:rPr lang="fr-FR" sz="2800" b="0" i="0" dirty="0" err="1">
                <a:solidFill>
                  <a:srgbClr val="000000"/>
                </a:solidFill>
                <a:effectLst/>
                <a:latin typeface="Tw Cen MT" panose="020B0602020104020603" pitchFamily="34" charset="0"/>
              </a:rPr>
              <a:t>following</a:t>
            </a:r>
            <a:r>
              <a:rPr lang="fr-FR" sz="2800" b="0" i="0" dirty="0">
                <a:solidFill>
                  <a:srgbClr val="000000"/>
                </a:solidFill>
                <a:effectLst/>
                <a:latin typeface="Tw Cen MT" panose="020B0602020104020603" pitchFamily="34" charset="0"/>
              </a:rPr>
              <a:t> </a:t>
            </a:r>
            <a:r>
              <a:rPr lang="fr-FR" sz="2800" b="0" i="0" dirty="0" err="1">
                <a:solidFill>
                  <a:srgbClr val="000000"/>
                </a:solidFill>
                <a:effectLst/>
                <a:latin typeface="Tw Cen MT" panose="020B0602020104020603" pitchFamily="34" charset="0"/>
              </a:rPr>
              <a:t>is</a:t>
            </a:r>
            <a:r>
              <a:rPr lang="fr-FR" sz="2800" b="0" i="0" dirty="0">
                <a:solidFill>
                  <a:srgbClr val="000000"/>
                </a:solidFill>
                <a:effectLst/>
                <a:latin typeface="Tw Cen MT" panose="020B0602020104020603" pitchFamily="34" charset="0"/>
              </a:rPr>
              <a:t> false?</a:t>
            </a:r>
            <a:endParaRPr lang="en-US" sz="2800" dirty="0"/>
          </a:p>
        </p:txBody>
      </p:sp>
      <p:sp>
        <p:nvSpPr>
          <p:cNvPr id="8" name="TextBox 7">
            <a:extLst>
              <a:ext uri="{FF2B5EF4-FFF2-40B4-BE49-F238E27FC236}">
                <a16:creationId xmlns:a16="http://schemas.microsoft.com/office/drawing/2014/main" id="{5A765233-00FC-4B47-AC00-591A08D08827}"/>
              </a:ext>
            </a:extLst>
          </p:cNvPr>
          <p:cNvSpPr txBox="1"/>
          <p:nvPr/>
        </p:nvSpPr>
        <p:spPr>
          <a:xfrm>
            <a:off x="237744" y="2608987"/>
            <a:ext cx="12278106" cy="2939394"/>
          </a:xfrm>
          <a:prstGeom prst="rect">
            <a:avLst/>
          </a:prstGeom>
          <a:noFill/>
        </p:spPr>
        <p:txBody>
          <a:bodyPr wrap="square">
            <a:spAutoFit/>
          </a:bodyPr>
          <a:lstStyle/>
          <a:p>
            <a:pPr algn="l" rtl="0" fontAlgn="base">
              <a:lnSpc>
                <a:spcPct val="200000"/>
              </a:lnSpc>
            </a:pPr>
            <a:r>
              <a:rPr lang="en-CA" sz="2400" dirty="0">
                <a:solidFill>
                  <a:srgbClr val="000000"/>
                </a:solidFill>
                <a:latin typeface="Tw Cen MT" panose="020B0602020104020603" pitchFamily="34" charset="0"/>
                <a:hlinkClick r:id="rId2" action="ppaction://hlinksldjump"/>
              </a:rPr>
              <a:t>A.</a:t>
            </a:r>
            <a:r>
              <a:rPr lang="en-CA" sz="2400" dirty="0">
                <a:solidFill>
                  <a:srgbClr val="000000"/>
                </a:solidFill>
                <a:latin typeface="Tw Cen MT" panose="020B0602020104020603" pitchFamily="34" charset="0"/>
              </a:rPr>
              <a:t>   </a:t>
            </a:r>
            <a:r>
              <a:rPr lang="en-CA" sz="2400" b="0" i="0" dirty="0">
                <a:solidFill>
                  <a:srgbClr val="000000"/>
                </a:solidFill>
                <a:effectLst/>
                <a:latin typeface="Tw Cen MT" panose="020B0602020104020603" pitchFamily="34" charset="0"/>
              </a:rPr>
              <a:t>You don’t have to register for sales taxes if your sales are less than $30,000/year </a:t>
            </a:r>
            <a:endParaRPr lang="en-CA" sz="2400" b="0" i="0" dirty="0">
              <a:solidFill>
                <a:srgbClr val="000000"/>
              </a:solidFill>
              <a:effectLst/>
              <a:latin typeface="Segoe UI" panose="020B0502040204020203" pitchFamily="34" charset="0"/>
            </a:endParaRPr>
          </a:p>
          <a:p>
            <a:pPr algn="l" rtl="0" fontAlgn="base">
              <a:lnSpc>
                <a:spcPct val="200000"/>
              </a:lnSpc>
            </a:pPr>
            <a:r>
              <a:rPr lang="en-CA" sz="2400" dirty="0">
                <a:solidFill>
                  <a:srgbClr val="000000"/>
                </a:solidFill>
                <a:latin typeface="Tw Cen MT" panose="020B0602020104020603" pitchFamily="34" charset="0"/>
                <a:hlinkClick r:id="rId3" action="ppaction://hlinksldjump"/>
              </a:rPr>
              <a:t>B.</a:t>
            </a:r>
            <a:r>
              <a:rPr lang="en-CA" sz="2400" dirty="0">
                <a:solidFill>
                  <a:srgbClr val="000000"/>
                </a:solidFill>
                <a:latin typeface="Tw Cen MT" panose="020B0602020104020603" pitchFamily="34" charset="0"/>
              </a:rPr>
              <a:t> </a:t>
            </a:r>
            <a:r>
              <a:rPr lang="en-CA" sz="2400" b="0" i="0" dirty="0">
                <a:solidFill>
                  <a:srgbClr val="000000"/>
                </a:solidFill>
                <a:effectLst/>
                <a:latin typeface="Tw Cen MT" panose="020B0602020104020603" pitchFamily="34" charset="0"/>
              </a:rPr>
              <a:t>   You don’t have to pay payroll taxes if your payroll is less than $30,000/year </a:t>
            </a:r>
            <a:endParaRPr lang="en-CA" sz="2400" b="0" i="0" dirty="0">
              <a:solidFill>
                <a:srgbClr val="000000"/>
              </a:solidFill>
              <a:effectLst/>
              <a:latin typeface="Segoe UI" panose="020B0502040204020203" pitchFamily="34" charset="0"/>
            </a:endParaRPr>
          </a:p>
          <a:p>
            <a:pPr algn="l" rtl="0" fontAlgn="base">
              <a:lnSpc>
                <a:spcPct val="200000"/>
              </a:lnSpc>
            </a:pPr>
            <a:r>
              <a:rPr lang="en-CA" sz="2400" dirty="0">
                <a:solidFill>
                  <a:srgbClr val="000000"/>
                </a:solidFill>
                <a:latin typeface="Tw Cen MT" panose="020B0602020104020603" pitchFamily="34" charset="0"/>
                <a:hlinkClick r:id="rId4" action="ppaction://hlinksldjump"/>
              </a:rPr>
              <a:t>C.</a:t>
            </a:r>
            <a:r>
              <a:rPr lang="en-CA" sz="2400" dirty="0">
                <a:solidFill>
                  <a:srgbClr val="000000"/>
                </a:solidFill>
                <a:latin typeface="Tw Cen MT" panose="020B0602020104020603" pitchFamily="34" charset="0"/>
              </a:rPr>
              <a:t> </a:t>
            </a:r>
            <a:r>
              <a:rPr lang="en-CA" sz="2400" b="0" i="0" dirty="0">
                <a:solidFill>
                  <a:srgbClr val="000000"/>
                </a:solidFill>
                <a:effectLst/>
                <a:latin typeface="Tw Cen MT" panose="020B0602020104020603" pitchFamily="34" charset="0"/>
              </a:rPr>
              <a:t>  Employers pay to Employment Insurance and Quebec Pension Plan based on their employees’ contributions </a:t>
            </a:r>
            <a:endParaRPr lang="en-CA" sz="2400" b="0" i="0"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15788384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C31653D9-591E-472B-9C59-C12E78C7C411}"/>
              </a:ext>
            </a:extLst>
          </p:cNvPr>
          <p:cNvGrpSpPr/>
          <p:nvPr/>
        </p:nvGrpSpPr>
        <p:grpSpPr>
          <a:xfrm>
            <a:off x="440090" y="2709115"/>
            <a:ext cx="550510" cy="2830997"/>
            <a:chOff x="461865" y="2809278"/>
            <a:chExt cx="459535" cy="2702201"/>
          </a:xfrm>
        </p:grpSpPr>
        <p:sp>
          <p:nvSpPr>
            <p:cNvPr id="8" name="Rectangle: Rounded Corners 7">
              <a:extLst>
                <a:ext uri="{FF2B5EF4-FFF2-40B4-BE49-F238E27FC236}">
                  <a16:creationId xmlns:a16="http://schemas.microsoft.com/office/drawing/2014/main" id="{1DE86C32-4343-49FF-BBC9-32678CD005C4}"/>
                </a:ext>
              </a:extLst>
            </p:cNvPr>
            <p:cNvSpPr/>
            <p:nvPr/>
          </p:nvSpPr>
          <p:spPr>
            <a:xfrm>
              <a:off x="473529" y="4990705"/>
              <a:ext cx="447871" cy="52077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dirty="0"/>
            </a:p>
          </p:txBody>
        </p:sp>
        <p:sp>
          <p:nvSpPr>
            <p:cNvPr id="9" name="Rectangle: Rounded Corners 8">
              <a:extLst>
                <a:ext uri="{FF2B5EF4-FFF2-40B4-BE49-F238E27FC236}">
                  <a16:creationId xmlns:a16="http://schemas.microsoft.com/office/drawing/2014/main" id="{78459F18-0D52-4D02-B7AD-FCA879CFFC28}"/>
                </a:ext>
              </a:extLst>
            </p:cNvPr>
            <p:cNvSpPr/>
            <p:nvPr/>
          </p:nvSpPr>
          <p:spPr>
            <a:xfrm>
              <a:off x="461865" y="4229319"/>
              <a:ext cx="447871" cy="52077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C326AF03-0E9D-4D85-995B-0D8F3B374BE4}"/>
                </a:ext>
              </a:extLst>
            </p:cNvPr>
            <p:cNvSpPr/>
            <p:nvPr/>
          </p:nvSpPr>
          <p:spPr>
            <a:xfrm>
              <a:off x="461866" y="3444452"/>
              <a:ext cx="447870" cy="520773"/>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1" name="Rectangle: Rounded Corners 10">
              <a:extLst>
                <a:ext uri="{FF2B5EF4-FFF2-40B4-BE49-F238E27FC236}">
                  <a16:creationId xmlns:a16="http://schemas.microsoft.com/office/drawing/2014/main" id="{88ABE4D6-59F6-4508-9D51-F0DE1FB59530}"/>
                </a:ext>
              </a:extLst>
            </p:cNvPr>
            <p:cNvSpPr/>
            <p:nvPr/>
          </p:nvSpPr>
          <p:spPr>
            <a:xfrm>
              <a:off x="461865" y="2809278"/>
              <a:ext cx="447871" cy="49941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grpSp>
      <p:sp>
        <p:nvSpPr>
          <p:cNvPr id="2" name="Title 1">
            <a:extLst>
              <a:ext uri="{FF2B5EF4-FFF2-40B4-BE49-F238E27FC236}">
                <a16:creationId xmlns:a16="http://schemas.microsoft.com/office/drawing/2014/main" id="{5EE6112C-54A2-41ED-A049-D892745D58F6}"/>
              </a:ext>
            </a:extLst>
          </p:cNvPr>
          <p:cNvSpPr>
            <a:spLocks noGrp="1"/>
          </p:cNvSpPr>
          <p:nvPr>
            <p:ph type="title"/>
          </p:nvPr>
        </p:nvSpPr>
        <p:spPr/>
        <p:txBody>
          <a:bodyPr>
            <a:normAutofit/>
          </a:bodyPr>
          <a:lstStyle/>
          <a:p>
            <a:pPr algn="ctr"/>
            <a:r>
              <a:rPr lang="en-CA" sz="7200" b="1" dirty="0">
                <a:latin typeface="Arial" panose="020B0604020202020204" pitchFamily="34" charset="0"/>
                <a:cs typeface="Arial" panose="020B0604020202020204" pitchFamily="34" charset="0"/>
              </a:rPr>
              <a:t>SELF-EVALUATION</a:t>
            </a:r>
            <a:endParaRPr lang="en-US" sz="72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8717966-5F05-42B0-8605-6E7B5434B026}"/>
              </a:ext>
            </a:extLst>
          </p:cNvPr>
          <p:cNvSpPr txBox="1"/>
          <p:nvPr/>
        </p:nvSpPr>
        <p:spPr>
          <a:xfrm>
            <a:off x="323850" y="1787009"/>
            <a:ext cx="6096000" cy="584775"/>
          </a:xfrm>
          <a:prstGeom prst="rect">
            <a:avLst/>
          </a:prstGeom>
          <a:noFill/>
        </p:spPr>
        <p:txBody>
          <a:bodyPr wrap="square">
            <a:spAutoFit/>
          </a:bodyPr>
          <a:lstStyle/>
          <a:p>
            <a:r>
              <a:rPr lang="en-CA" sz="3200" b="0" i="0" dirty="0">
                <a:solidFill>
                  <a:srgbClr val="000000"/>
                </a:solidFill>
                <a:effectLst/>
                <a:latin typeface="Tw Cen MT" panose="020B0602020104020603" pitchFamily="34" charset="0"/>
              </a:rPr>
              <a:t>What is an overhead expenses? </a:t>
            </a:r>
            <a:endParaRPr lang="en-US" sz="3200" dirty="0"/>
          </a:p>
        </p:txBody>
      </p:sp>
      <p:sp>
        <p:nvSpPr>
          <p:cNvPr id="6" name="TextBox 5">
            <a:extLst>
              <a:ext uri="{FF2B5EF4-FFF2-40B4-BE49-F238E27FC236}">
                <a16:creationId xmlns:a16="http://schemas.microsoft.com/office/drawing/2014/main" id="{0BF479A8-5B0B-4CCC-B3DF-15E40E2CD881}"/>
              </a:ext>
            </a:extLst>
          </p:cNvPr>
          <p:cNvSpPr txBox="1"/>
          <p:nvPr/>
        </p:nvSpPr>
        <p:spPr>
          <a:xfrm>
            <a:off x="552450" y="2486251"/>
            <a:ext cx="6096000" cy="2939394"/>
          </a:xfrm>
          <a:prstGeom prst="rect">
            <a:avLst/>
          </a:prstGeom>
          <a:noFill/>
        </p:spPr>
        <p:txBody>
          <a:bodyPr wrap="square">
            <a:spAutoFit/>
          </a:bodyPr>
          <a:lstStyle/>
          <a:p>
            <a:pPr algn="l" rtl="0" fontAlgn="base">
              <a:lnSpc>
                <a:spcPct val="200000"/>
              </a:lnSpc>
            </a:pPr>
            <a:r>
              <a:rPr lang="en-CA" sz="2400" dirty="0">
                <a:solidFill>
                  <a:srgbClr val="000000"/>
                </a:solidFill>
                <a:latin typeface="Tw Cen MT" panose="020B0602020104020603" pitchFamily="34" charset="0"/>
                <a:hlinkClick r:id="rId2" action="ppaction://hlinksldjump"/>
              </a:rPr>
              <a:t>A.</a:t>
            </a:r>
            <a:r>
              <a:rPr lang="en-CA" sz="2400" dirty="0">
                <a:solidFill>
                  <a:srgbClr val="000000"/>
                </a:solidFill>
                <a:latin typeface="Tw Cen MT" panose="020B0602020104020603" pitchFamily="34" charset="0"/>
              </a:rPr>
              <a:t> </a:t>
            </a:r>
            <a:r>
              <a:rPr lang="en-CA" sz="2400" b="0" i="0" dirty="0">
                <a:solidFill>
                  <a:srgbClr val="000000"/>
                </a:solidFill>
                <a:effectLst/>
                <a:latin typeface="Tw Cen MT" panose="020B0602020104020603" pitchFamily="34" charset="0"/>
              </a:rPr>
              <a:t> Inventory costs </a:t>
            </a:r>
            <a:endParaRPr lang="en-CA" sz="2400" b="0" i="0" dirty="0">
              <a:solidFill>
                <a:srgbClr val="000000"/>
              </a:solidFill>
              <a:effectLst/>
              <a:latin typeface="Segoe UI" panose="020B0502040204020203" pitchFamily="34" charset="0"/>
            </a:endParaRPr>
          </a:p>
          <a:p>
            <a:pPr algn="l" rtl="0" fontAlgn="base">
              <a:lnSpc>
                <a:spcPct val="200000"/>
              </a:lnSpc>
            </a:pPr>
            <a:r>
              <a:rPr lang="en-CA" sz="2400" dirty="0">
                <a:solidFill>
                  <a:srgbClr val="000000"/>
                </a:solidFill>
                <a:latin typeface="Tw Cen MT" panose="020B0602020104020603" pitchFamily="34" charset="0"/>
                <a:hlinkClick r:id="rId3" action="ppaction://hlinksldjump"/>
              </a:rPr>
              <a:t>B.</a:t>
            </a:r>
            <a:r>
              <a:rPr lang="en-CA" sz="2400" dirty="0">
                <a:solidFill>
                  <a:srgbClr val="000000"/>
                </a:solidFill>
                <a:latin typeface="Tw Cen MT" panose="020B0602020104020603" pitchFamily="34" charset="0"/>
              </a:rPr>
              <a:t> </a:t>
            </a:r>
            <a:r>
              <a:rPr lang="en-CA" sz="2400" b="0" i="0" dirty="0">
                <a:solidFill>
                  <a:srgbClr val="000000"/>
                </a:solidFill>
                <a:effectLst/>
                <a:latin typeface="Tw Cen MT" panose="020B0602020104020603" pitchFamily="34" charset="0"/>
              </a:rPr>
              <a:t> Payroll and payroll contributions </a:t>
            </a:r>
            <a:endParaRPr lang="en-CA" sz="2400" b="0" i="0" dirty="0">
              <a:solidFill>
                <a:srgbClr val="000000"/>
              </a:solidFill>
              <a:effectLst/>
              <a:latin typeface="Segoe UI" panose="020B0502040204020203" pitchFamily="34" charset="0"/>
            </a:endParaRPr>
          </a:p>
          <a:p>
            <a:pPr algn="l" rtl="0" fontAlgn="base">
              <a:lnSpc>
                <a:spcPct val="200000"/>
              </a:lnSpc>
            </a:pPr>
            <a:r>
              <a:rPr lang="en-CA" sz="2400" dirty="0">
                <a:solidFill>
                  <a:srgbClr val="000000"/>
                </a:solidFill>
                <a:latin typeface="Tw Cen MT" panose="020B0602020104020603" pitchFamily="34" charset="0"/>
                <a:hlinkClick r:id="rId4" action="ppaction://hlinksldjump"/>
              </a:rPr>
              <a:t>C.</a:t>
            </a:r>
            <a:r>
              <a:rPr lang="en-CA" sz="2400" dirty="0">
                <a:solidFill>
                  <a:srgbClr val="000000"/>
                </a:solidFill>
                <a:latin typeface="Tw Cen MT" panose="020B0602020104020603" pitchFamily="34" charset="0"/>
              </a:rPr>
              <a:t> </a:t>
            </a:r>
            <a:r>
              <a:rPr lang="en-CA" sz="2400" b="0" i="0" dirty="0">
                <a:solidFill>
                  <a:srgbClr val="000000"/>
                </a:solidFill>
                <a:effectLst/>
                <a:latin typeface="Tw Cen MT" panose="020B0602020104020603" pitchFamily="34" charset="0"/>
              </a:rPr>
              <a:t> Heating costs </a:t>
            </a:r>
            <a:endParaRPr lang="en-CA" sz="2400" b="0" i="0" dirty="0">
              <a:solidFill>
                <a:srgbClr val="000000"/>
              </a:solidFill>
              <a:effectLst/>
              <a:latin typeface="Segoe UI" panose="020B0502040204020203" pitchFamily="34" charset="0"/>
            </a:endParaRPr>
          </a:p>
          <a:p>
            <a:pPr algn="l" rtl="0" fontAlgn="base">
              <a:lnSpc>
                <a:spcPct val="200000"/>
              </a:lnSpc>
            </a:pPr>
            <a:r>
              <a:rPr lang="en-CA" sz="2400" dirty="0">
                <a:solidFill>
                  <a:srgbClr val="000000"/>
                </a:solidFill>
                <a:latin typeface="Tw Cen MT" panose="020B0602020104020603" pitchFamily="34" charset="0"/>
                <a:hlinkClick r:id="rId5" action="ppaction://hlinksldjump"/>
              </a:rPr>
              <a:t>D.</a:t>
            </a:r>
            <a:r>
              <a:rPr lang="en-CA" sz="2400" dirty="0">
                <a:solidFill>
                  <a:srgbClr val="000000"/>
                </a:solidFill>
                <a:latin typeface="Tw Cen MT" panose="020B0602020104020603" pitchFamily="34" charset="0"/>
              </a:rPr>
              <a:t> </a:t>
            </a:r>
            <a:r>
              <a:rPr lang="en-CA" sz="2400" b="0" i="0" dirty="0">
                <a:solidFill>
                  <a:srgbClr val="000000"/>
                </a:solidFill>
                <a:effectLst/>
                <a:latin typeface="Tw Cen MT" panose="020B0602020104020603" pitchFamily="34" charset="0"/>
              </a:rPr>
              <a:t> Shipping expenses </a:t>
            </a:r>
            <a:endParaRPr lang="en-CA" sz="2400" b="0" i="0"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42388475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5BDE9FC5-4E6C-4976-8025-A5651574A80F}"/>
              </a:ext>
            </a:extLst>
          </p:cNvPr>
          <p:cNvGrpSpPr/>
          <p:nvPr/>
        </p:nvGrpSpPr>
        <p:grpSpPr>
          <a:xfrm>
            <a:off x="562945" y="2566240"/>
            <a:ext cx="550510" cy="2830997"/>
            <a:chOff x="461865" y="2809278"/>
            <a:chExt cx="459535" cy="2702201"/>
          </a:xfrm>
        </p:grpSpPr>
        <p:sp>
          <p:nvSpPr>
            <p:cNvPr id="10" name="Rectangle: Rounded Corners 9">
              <a:extLst>
                <a:ext uri="{FF2B5EF4-FFF2-40B4-BE49-F238E27FC236}">
                  <a16:creationId xmlns:a16="http://schemas.microsoft.com/office/drawing/2014/main" id="{9FA45051-D7A2-4798-B8A4-877D7938F9BC}"/>
                </a:ext>
              </a:extLst>
            </p:cNvPr>
            <p:cNvSpPr/>
            <p:nvPr/>
          </p:nvSpPr>
          <p:spPr>
            <a:xfrm>
              <a:off x="473529" y="4990705"/>
              <a:ext cx="447871" cy="52077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dirty="0"/>
            </a:p>
          </p:txBody>
        </p:sp>
        <p:sp>
          <p:nvSpPr>
            <p:cNvPr id="11" name="Rectangle: Rounded Corners 10">
              <a:extLst>
                <a:ext uri="{FF2B5EF4-FFF2-40B4-BE49-F238E27FC236}">
                  <a16:creationId xmlns:a16="http://schemas.microsoft.com/office/drawing/2014/main" id="{576E2376-6D9E-4925-9433-4611ED042446}"/>
                </a:ext>
              </a:extLst>
            </p:cNvPr>
            <p:cNvSpPr/>
            <p:nvPr/>
          </p:nvSpPr>
          <p:spPr>
            <a:xfrm>
              <a:off x="461865" y="4229319"/>
              <a:ext cx="447871" cy="52077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id="{1B8B49FB-FA37-42D6-A3BE-542AC0E5AF4E}"/>
                </a:ext>
              </a:extLst>
            </p:cNvPr>
            <p:cNvSpPr/>
            <p:nvPr/>
          </p:nvSpPr>
          <p:spPr>
            <a:xfrm>
              <a:off x="461866" y="3444452"/>
              <a:ext cx="447870" cy="520773"/>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8DFE8886-1F25-43E6-91AE-BCD61777FD5A}"/>
                </a:ext>
              </a:extLst>
            </p:cNvPr>
            <p:cNvSpPr/>
            <p:nvPr/>
          </p:nvSpPr>
          <p:spPr>
            <a:xfrm>
              <a:off x="461865" y="2809278"/>
              <a:ext cx="447871" cy="49941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grpSp>
      <p:sp>
        <p:nvSpPr>
          <p:cNvPr id="2" name="Title 1">
            <a:extLst>
              <a:ext uri="{FF2B5EF4-FFF2-40B4-BE49-F238E27FC236}">
                <a16:creationId xmlns:a16="http://schemas.microsoft.com/office/drawing/2014/main" id="{5EE6112C-54A2-41ED-A049-D892745D58F6}"/>
              </a:ext>
            </a:extLst>
          </p:cNvPr>
          <p:cNvSpPr>
            <a:spLocks noGrp="1"/>
          </p:cNvSpPr>
          <p:nvPr>
            <p:ph type="title"/>
          </p:nvPr>
        </p:nvSpPr>
        <p:spPr/>
        <p:txBody>
          <a:bodyPr>
            <a:normAutofit/>
          </a:bodyPr>
          <a:lstStyle/>
          <a:p>
            <a:pPr algn="ctr"/>
            <a:r>
              <a:rPr lang="en-CA" sz="7200" b="1" dirty="0">
                <a:latin typeface="Arial" panose="020B0604020202020204" pitchFamily="34" charset="0"/>
                <a:cs typeface="Arial" panose="020B0604020202020204" pitchFamily="34" charset="0"/>
              </a:rPr>
              <a:t>SELF-EVALUATION</a:t>
            </a:r>
            <a:endParaRPr lang="en-US" sz="7200" b="1"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7075C31D-9AF4-4053-9705-8E7DE9310D74}"/>
              </a:ext>
            </a:extLst>
          </p:cNvPr>
          <p:cNvSpPr txBox="1"/>
          <p:nvPr/>
        </p:nvSpPr>
        <p:spPr>
          <a:xfrm>
            <a:off x="628650" y="1573768"/>
            <a:ext cx="6096000" cy="584775"/>
          </a:xfrm>
          <a:prstGeom prst="rect">
            <a:avLst/>
          </a:prstGeom>
          <a:noFill/>
        </p:spPr>
        <p:txBody>
          <a:bodyPr wrap="square">
            <a:spAutoFit/>
          </a:bodyPr>
          <a:lstStyle/>
          <a:p>
            <a:r>
              <a:rPr lang="fr-FR" sz="3200" b="0" i="0" dirty="0" err="1">
                <a:solidFill>
                  <a:srgbClr val="000000"/>
                </a:solidFill>
                <a:effectLst/>
                <a:latin typeface="Tw Cen MT" panose="020B0602020104020603" pitchFamily="34" charset="0"/>
              </a:rPr>
              <a:t>What</a:t>
            </a:r>
            <a:r>
              <a:rPr lang="fr-FR" sz="3200" b="0" i="0" dirty="0">
                <a:solidFill>
                  <a:srgbClr val="000000"/>
                </a:solidFill>
                <a:effectLst/>
                <a:latin typeface="Tw Cen MT" panose="020B0602020104020603" pitchFamily="34" charset="0"/>
              </a:rPr>
              <a:t> </a:t>
            </a:r>
            <a:r>
              <a:rPr lang="fr-FR" sz="3200" b="0" i="0" dirty="0" err="1">
                <a:solidFill>
                  <a:srgbClr val="000000"/>
                </a:solidFill>
                <a:effectLst/>
                <a:latin typeface="Tw Cen MT" panose="020B0602020104020603" pitchFamily="34" charset="0"/>
              </a:rPr>
              <a:t>is</a:t>
            </a:r>
            <a:r>
              <a:rPr lang="fr-FR" sz="3200" b="0" i="0" dirty="0">
                <a:solidFill>
                  <a:srgbClr val="000000"/>
                </a:solidFill>
                <a:effectLst/>
                <a:latin typeface="Tw Cen MT" panose="020B0602020104020603" pitchFamily="34" charset="0"/>
              </a:rPr>
              <a:t> </a:t>
            </a:r>
            <a:r>
              <a:rPr lang="fr-FR" sz="3200" b="0" i="0" dirty="0" err="1">
                <a:solidFill>
                  <a:srgbClr val="000000"/>
                </a:solidFill>
                <a:effectLst/>
                <a:latin typeface="Tw Cen MT" panose="020B0602020104020603" pitchFamily="34" charset="0"/>
              </a:rPr>
              <a:t>loan</a:t>
            </a:r>
            <a:r>
              <a:rPr lang="fr-FR" sz="3200" b="0" i="0" dirty="0">
                <a:solidFill>
                  <a:srgbClr val="000000"/>
                </a:solidFill>
                <a:effectLst/>
                <a:latin typeface="Tw Cen MT" panose="020B0602020104020603" pitchFamily="34" charset="0"/>
              </a:rPr>
              <a:t> </a:t>
            </a:r>
            <a:r>
              <a:rPr lang="fr-FR" sz="3200" b="0" i="0" dirty="0" err="1">
                <a:solidFill>
                  <a:srgbClr val="000000"/>
                </a:solidFill>
                <a:effectLst/>
                <a:latin typeface="Tw Cen MT" panose="020B0602020104020603" pitchFamily="34" charset="0"/>
              </a:rPr>
              <a:t>principle</a:t>
            </a:r>
            <a:r>
              <a:rPr lang="fr-FR" sz="3200" b="0" i="0" dirty="0">
                <a:solidFill>
                  <a:srgbClr val="000000"/>
                </a:solidFill>
                <a:effectLst/>
                <a:latin typeface="Tw Cen MT" panose="020B0602020104020603" pitchFamily="34" charset="0"/>
              </a:rPr>
              <a:t>? </a:t>
            </a:r>
            <a:endParaRPr lang="en-US" sz="3200" dirty="0"/>
          </a:p>
        </p:txBody>
      </p:sp>
      <p:sp>
        <p:nvSpPr>
          <p:cNvPr id="8" name="TextBox 7">
            <a:extLst>
              <a:ext uri="{FF2B5EF4-FFF2-40B4-BE49-F238E27FC236}">
                <a16:creationId xmlns:a16="http://schemas.microsoft.com/office/drawing/2014/main" id="{CC5A1AC2-45D4-4981-B6D3-604FEB26C7A1}"/>
              </a:ext>
            </a:extLst>
          </p:cNvPr>
          <p:cNvSpPr txBox="1"/>
          <p:nvPr/>
        </p:nvSpPr>
        <p:spPr>
          <a:xfrm>
            <a:off x="688338" y="2344838"/>
            <a:ext cx="9467850" cy="2939394"/>
          </a:xfrm>
          <a:prstGeom prst="rect">
            <a:avLst/>
          </a:prstGeom>
          <a:noFill/>
        </p:spPr>
        <p:txBody>
          <a:bodyPr wrap="square">
            <a:spAutoFit/>
          </a:bodyPr>
          <a:lstStyle/>
          <a:p>
            <a:pPr algn="l" rtl="0" fontAlgn="base">
              <a:lnSpc>
                <a:spcPct val="200000"/>
              </a:lnSpc>
            </a:pPr>
            <a:r>
              <a:rPr lang="en-CA" sz="2400" dirty="0">
                <a:solidFill>
                  <a:srgbClr val="000000"/>
                </a:solidFill>
                <a:latin typeface="Tw Cen MT" panose="020B0602020104020603" pitchFamily="34" charset="0"/>
                <a:hlinkClick r:id="rId2" action="ppaction://hlinksldjump"/>
              </a:rPr>
              <a:t>A.</a:t>
            </a:r>
            <a:r>
              <a:rPr lang="en-CA" sz="2400" dirty="0">
                <a:solidFill>
                  <a:srgbClr val="000000"/>
                </a:solidFill>
                <a:latin typeface="Tw Cen MT" panose="020B0602020104020603" pitchFamily="34" charset="0"/>
              </a:rPr>
              <a:t> </a:t>
            </a:r>
            <a:r>
              <a:rPr lang="en-CA" sz="2400" b="0" i="0" dirty="0">
                <a:solidFill>
                  <a:srgbClr val="000000"/>
                </a:solidFill>
                <a:effectLst/>
                <a:latin typeface="Tw Cen MT" panose="020B0602020104020603" pitchFamily="34" charset="0"/>
              </a:rPr>
              <a:t> Another term for a loan agreement </a:t>
            </a:r>
            <a:endParaRPr lang="en-CA" sz="2400" b="0" i="0" dirty="0">
              <a:solidFill>
                <a:srgbClr val="000000"/>
              </a:solidFill>
              <a:effectLst/>
              <a:latin typeface="Segoe UI" panose="020B0502040204020203" pitchFamily="34" charset="0"/>
            </a:endParaRPr>
          </a:p>
          <a:p>
            <a:pPr algn="l" rtl="0" fontAlgn="base">
              <a:lnSpc>
                <a:spcPct val="200000"/>
              </a:lnSpc>
            </a:pPr>
            <a:r>
              <a:rPr lang="en-CA" sz="2400" dirty="0">
                <a:solidFill>
                  <a:srgbClr val="000000"/>
                </a:solidFill>
                <a:latin typeface="Tw Cen MT" panose="020B0602020104020603" pitchFamily="34" charset="0"/>
                <a:hlinkClick r:id="rId3" action="ppaction://hlinksldjump"/>
              </a:rPr>
              <a:t>B.</a:t>
            </a:r>
            <a:r>
              <a:rPr lang="en-CA" sz="2400" dirty="0">
                <a:solidFill>
                  <a:srgbClr val="000000"/>
                </a:solidFill>
                <a:latin typeface="Tw Cen MT" panose="020B0602020104020603" pitchFamily="34" charset="0"/>
              </a:rPr>
              <a:t> </a:t>
            </a:r>
            <a:r>
              <a:rPr lang="en-CA" sz="2400" b="0" i="0" dirty="0">
                <a:solidFill>
                  <a:srgbClr val="000000"/>
                </a:solidFill>
                <a:effectLst/>
                <a:latin typeface="Tw Cen MT" panose="020B0602020104020603" pitchFamily="34" charset="0"/>
              </a:rPr>
              <a:t> Your regular loan repayment amount </a:t>
            </a:r>
            <a:endParaRPr lang="en-CA" sz="2400" b="0" i="0" dirty="0">
              <a:solidFill>
                <a:srgbClr val="000000"/>
              </a:solidFill>
              <a:effectLst/>
              <a:latin typeface="Segoe UI" panose="020B0502040204020203" pitchFamily="34" charset="0"/>
            </a:endParaRPr>
          </a:p>
          <a:p>
            <a:pPr algn="l" rtl="0" fontAlgn="base">
              <a:lnSpc>
                <a:spcPct val="200000"/>
              </a:lnSpc>
            </a:pPr>
            <a:r>
              <a:rPr lang="en-CA" sz="2400" dirty="0">
                <a:solidFill>
                  <a:srgbClr val="000000"/>
                </a:solidFill>
                <a:latin typeface="Tw Cen MT" panose="020B0602020104020603" pitchFamily="34" charset="0"/>
                <a:hlinkClick r:id="rId4" action="ppaction://hlinksldjump"/>
              </a:rPr>
              <a:t>C.</a:t>
            </a:r>
            <a:r>
              <a:rPr lang="en-CA" sz="2400" dirty="0">
                <a:solidFill>
                  <a:srgbClr val="000000"/>
                </a:solidFill>
                <a:latin typeface="Tw Cen MT" panose="020B0602020104020603" pitchFamily="34" charset="0"/>
              </a:rPr>
              <a:t> </a:t>
            </a:r>
            <a:r>
              <a:rPr lang="en-CA" sz="2400" b="0" i="0" dirty="0">
                <a:solidFill>
                  <a:srgbClr val="000000"/>
                </a:solidFill>
                <a:effectLst/>
                <a:latin typeface="Tw Cen MT" panose="020B0602020104020603" pitchFamily="34" charset="0"/>
              </a:rPr>
              <a:t> The amount of the money owed plus interest </a:t>
            </a:r>
            <a:endParaRPr lang="en-CA" sz="2400" b="0" i="0" dirty="0">
              <a:solidFill>
                <a:srgbClr val="000000"/>
              </a:solidFill>
              <a:effectLst/>
              <a:latin typeface="Segoe UI" panose="020B0502040204020203" pitchFamily="34" charset="0"/>
            </a:endParaRPr>
          </a:p>
          <a:p>
            <a:pPr algn="l" rtl="0" fontAlgn="base">
              <a:lnSpc>
                <a:spcPct val="200000"/>
              </a:lnSpc>
            </a:pPr>
            <a:r>
              <a:rPr lang="en-CA" sz="2400" dirty="0">
                <a:solidFill>
                  <a:srgbClr val="000000"/>
                </a:solidFill>
                <a:latin typeface="Tw Cen MT" panose="020B0602020104020603" pitchFamily="34" charset="0"/>
                <a:hlinkClick r:id="rId5" action="ppaction://hlinksldjump"/>
              </a:rPr>
              <a:t>D.</a:t>
            </a:r>
            <a:r>
              <a:rPr lang="en-CA" sz="2400" dirty="0">
                <a:solidFill>
                  <a:srgbClr val="000000"/>
                </a:solidFill>
                <a:latin typeface="Tw Cen MT" panose="020B0602020104020603" pitchFamily="34" charset="0"/>
              </a:rPr>
              <a:t> </a:t>
            </a:r>
            <a:r>
              <a:rPr lang="en-CA" sz="2400" b="0" i="0" dirty="0">
                <a:solidFill>
                  <a:srgbClr val="000000"/>
                </a:solidFill>
                <a:effectLst/>
                <a:latin typeface="Tw Cen MT" panose="020B0602020104020603" pitchFamily="34" charset="0"/>
              </a:rPr>
              <a:t> The amount of the money owed without interest </a:t>
            </a:r>
            <a:endParaRPr lang="en-CA" sz="2400" b="0" i="0"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42901072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1FCD3-04C3-4E89-8F8C-17F8A72DC4DE}"/>
              </a:ext>
            </a:extLst>
          </p:cNvPr>
          <p:cNvSpPr>
            <a:spLocks noGrp="1"/>
          </p:cNvSpPr>
          <p:nvPr>
            <p:ph type="title"/>
          </p:nvPr>
        </p:nvSpPr>
        <p:spPr/>
        <p:txBody>
          <a:bodyPr>
            <a:normAutofit/>
          </a:bodyPr>
          <a:lstStyle/>
          <a:p>
            <a:pPr algn="ctr"/>
            <a:r>
              <a:rPr lang="en-CA" sz="6600" b="1" dirty="0">
                <a:latin typeface="Arial" panose="020B0604020202020204" pitchFamily="34" charset="0"/>
                <a:cs typeface="Arial" panose="020B0604020202020204" pitchFamily="34" charset="0"/>
              </a:rPr>
              <a:t>TRUE OR FALSE</a:t>
            </a:r>
            <a:endParaRPr lang="en-US" sz="66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9E33BDF1-1967-418A-B1A2-CEDDE14B1FC5}"/>
              </a:ext>
            </a:extLst>
          </p:cNvPr>
          <p:cNvSpPr txBox="1"/>
          <p:nvPr/>
        </p:nvSpPr>
        <p:spPr>
          <a:xfrm>
            <a:off x="2702379" y="2098129"/>
            <a:ext cx="6787242" cy="461665"/>
          </a:xfrm>
          <a:prstGeom prst="rect">
            <a:avLst/>
          </a:prstGeom>
          <a:noFill/>
        </p:spPr>
        <p:txBody>
          <a:bodyPr wrap="square">
            <a:spAutoFit/>
          </a:bodyPr>
          <a:lstStyle/>
          <a:p>
            <a:pPr algn="ctr"/>
            <a:r>
              <a:rPr lang="en-CA" sz="2400" b="0" i="0">
                <a:solidFill>
                  <a:srgbClr val="000000"/>
                </a:solidFill>
                <a:effectLst/>
                <a:latin typeface="Tw Cen MT" panose="020B0602020104020603" pitchFamily="34" charset="0"/>
              </a:rPr>
              <a:t>I always pay myself first, it is a question of surviving.  </a:t>
            </a:r>
            <a:endParaRPr lang="en-US" sz="3600" dirty="0"/>
          </a:p>
        </p:txBody>
      </p:sp>
      <p:grpSp>
        <p:nvGrpSpPr>
          <p:cNvPr id="7" name="Group 6">
            <a:extLst>
              <a:ext uri="{FF2B5EF4-FFF2-40B4-BE49-F238E27FC236}">
                <a16:creationId xmlns:a16="http://schemas.microsoft.com/office/drawing/2014/main" id="{56C1FEBA-5AB5-460E-8CE9-DB1D2425B4B1}"/>
              </a:ext>
            </a:extLst>
          </p:cNvPr>
          <p:cNvGrpSpPr/>
          <p:nvPr/>
        </p:nvGrpSpPr>
        <p:grpSpPr>
          <a:xfrm>
            <a:off x="3418113" y="3601617"/>
            <a:ext cx="5355775" cy="1138334"/>
            <a:chOff x="3418113" y="3601617"/>
            <a:chExt cx="5355775" cy="1138334"/>
          </a:xfrm>
        </p:grpSpPr>
        <p:sp>
          <p:nvSpPr>
            <p:cNvPr id="5" name="Rectangle: Rounded Corners 4">
              <a:hlinkClick r:id="rId2" action="ppaction://hlinksldjump"/>
              <a:extLst>
                <a:ext uri="{FF2B5EF4-FFF2-40B4-BE49-F238E27FC236}">
                  <a16:creationId xmlns:a16="http://schemas.microsoft.com/office/drawing/2014/main" id="{B2EB9CEA-08DC-437E-9410-B217174C9C09}"/>
                </a:ext>
              </a:extLst>
            </p:cNvPr>
            <p:cNvSpPr/>
            <p:nvPr/>
          </p:nvSpPr>
          <p:spPr>
            <a:xfrm>
              <a:off x="7517366" y="3601617"/>
              <a:ext cx="1256522" cy="1138333"/>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False</a:t>
              </a:r>
              <a:endParaRPr lang="en-US" sz="2400" dirty="0"/>
            </a:p>
          </p:txBody>
        </p:sp>
        <p:sp>
          <p:nvSpPr>
            <p:cNvPr id="6" name="Rectangle: Rounded Corners 5">
              <a:hlinkClick r:id="rId3" action="ppaction://hlinksldjump"/>
              <a:extLst>
                <a:ext uri="{FF2B5EF4-FFF2-40B4-BE49-F238E27FC236}">
                  <a16:creationId xmlns:a16="http://schemas.microsoft.com/office/drawing/2014/main" id="{5605162C-B46D-4DEE-8006-FE4937660161}"/>
                </a:ext>
              </a:extLst>
            </p:cNvPr>
            <p:cNvSpPr/>
            <p:nvPr/>
          </p:nvSpPr>
          <p:spPr>
            <a:xfrm>
              <a:off x="3418113" y="3601617"/>
              <a:ext cx="1256522" cy="1138334"/>
            </a:xfrm>
            <a:prstGeom prst="roundRect">
              <a:avLst/>
            </a:prstGeom>
            <a:solidFill>
              <a:schemeClr val="accent6"/>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CA" sz="2800" dirty="0"/>
                <a:t>True</a:t>
              </a:r>
              <a:endParaRPr lang="en-US" sz="2800" dirty="0"/>
            </a:p>
          </p:txBody>
        </p:sp>
      </p:grpSp>
    </p:spTree>
    <p:extLst>
      <p:ext uri="{BB962C8B-B14F-4D97-AF65-F5344CB8AC3E}">
        <p14:creationId xmlns:p14="http://schemas.microsoft.com/office/powerpoint/2010/main" val="35887108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1FCD3-04C3-4E89-8F8C-17F8A72DC4DE}"/>
              </a:ext>
            </a:extLst>
          </p:cNvPr>
          <p:cNvSpPr>
            <a:spLocks noGrp="1"/>
          </p:cNvSpPr>
          <p:nvPr>
            <p:ph type="title"/>
          </p:nvPr>
        </p:nvSpPr>
        <p:spPr/>
        <p:txBody>
          <a:bodyPr>
            <a:normAutofit/>
          </a:bodyPr>
          <a:lstStyle/>
          <a:p>
            <a:pPr algn="ctr"/>
            <a:r>
              <a:rPr lang="en-CA" sz="6600" b="1" dirty="0">
                <a:latin typeface="Arial" panose="020B0604020202020204" pitchFamily="34" charset="0"/>
                <a:cs typeface="Arial" panose="020B0604020202020204" pitchFamily="34" charset="0"/>
              </a:rPr>
              <a:t>TRUE OR FALSE</a:t>
            </a:r>
            <a:endParaRPr lang="en-US" sz="66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9E33BDF1-1967-418A-B1A2-CEDDE14B1FC5}"/>
              </a:ext>
            </a:extLst>
          </p:cNvPr>
          <p:cNvSpPr txBox="1"/>
          <p:nvPr/>
        </p:nvSpPr>
        <p:spPr>
          <a:xfrm>
            <a:off x="2702379" y="2098129"/>
            <a:ext cx="6787242" cy="830997"/>
          </a:xfrm>
          <a:prstGeom prst="rect">
            <a:avLst/>
          </a:prstGeom>
          <a:noFill/>
        </p:spPr>
        <p:txBody>
          <a:bodyPr wrap="square">
            <a:spAutoFit/>
          </a:bodyPr>
          <a:lstStyle/>
          <a:p>
            <a:pPr algn="ctr"/>
            <a:r>
              <a:rPr lang="en-CA" sz="2400" b="0" i="0">
                <a:solidFill>
                  <a:srgbClr val="000000"/>
                </a:solidFill>
                <a:effectLst/>
                <a:latin typeface="Tw Cen MT" panose="020B0602020104020603" pitchFamily="34" charset="0"/>
              </a:rPr>
              <a:t>If I pay my entire bill on time, I will always have a good credit score.  </a:t>
            </a:r>
            <a:endParaRPr lang="en-US" sz="3600" dirty="0"/>
          </a:p>
        </p:txBody>
      </p:sp>
      <p:grpSp>
        <p:nvGrpSpPr>
          <p:cNvPr id="7" name="Group 6">
            <a:extLst>
              <a:ext uri="{FF2B5EF4-FFF2-40B4-BE49-F238E27FC236}">
                <a16:creationId xmlns:a16="http://schemas.microsoft.com/office/drawing/2014/main" id="{56C1FEBA-5AB5-460E-8CE9-DB1D2425B4B1}"/>
              </a:ext>
            </a:extLst>
          </p:cNvPr>
          <p:cNvGrpSpPr/>
          <p:nvPr/>
        </p:nvGrpSpPr>
        <p:grpSpPr>
          <a:xfrm>
            <a:off x="3418113" y="3601617"/>
            <a:ext cx="5355775" cy="1138334"/>
            <a:chOff x="3418113" y="3601617"/>
            <a:chExt cx="5355775" cy="1138334"/>
          </a:xfrm>
        </p:grpSpPr>
        <p:sp>
          <p:nvSpPr>
            <p:cNvPr id="5" name="Rectangle: Rounded Corners 4">
              <a:hlinkClick r:id="rId2" action="ppaction://hlinksldjump"/>
              <a:extLst>
                <a:ext uri="{FF2B5EF4-FFF2-40B4-BE49-F238E27FC236}">
                  <a16:creationId xmlns:a16="http://schemas.microsoft.com/office/drawing/2014/main" id="{B2EB9CEA-08DC-437E-9410-B217174C9C09}"/>
                </a:ext>
              </a:extLst>
            </p:cNvPr>
            <p:cNvSpPr/>
            <p:nvPr/>
          </p:nvSpPr>
          <p:spPr>
            <a:xfrm>
              <a:off x="7517366" y="3601617"/>
              <a:ext cx="1256522" cy="1138333"/>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False</a:t>
              </a:r>
              <a:endParaRPr lang="en-US" sz="2400" dirty="0"/>
            </a:p>
          </p:txBody>
        </p:sp>
        <p:sp>
          <p:nvSpPr>
            <p:cNvPr id="6" name="Rectangle: Rounded Corners 5">
              <a:hlinkClick r:id="rId3" action="ppaction://hlinksldjump"/>
              <a:extLst>
                <a:ext uri="{FF2B5EF4-FFF2-40B4-BE49-F238E27FC236}">
                  <a16:creationId xmlns:a16="http://schemas.microsoft.com/office/drawing/2014/main" id="{5605162C-B46D-4DEE-8006-FE4937660161}"/>
                </a:ext>
              </a:extLst>
            </p:cNvPr>
            <p:cNvSpPr/>
            <p:nvPr/>
          </p:nvSpPr>
          <p:spPr>
            <a:xfrm>
              <a:off x="3418113" y="3601617"/>
              <a:ext cx="1256522" cy="1138334"/>
            </a:xfrm>
            <a:prstGeom prst="roundRect">
              <a:avLst/>
            </a:prstGeom>
            <a:solidFill>
              <a:schemeClr val="accent6"/>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CA" sz="2800" dirty="0"/>
                <a:t>True</a:t>
              </a:r>
              <a:endParaRPr lang="en-US" sz="2800" dirty="0"/>
            </a:p>
          </p:txBody>
        </p:sp>
      </p:grpSp>
    </p:spTree>
    <p:extLst>
      <p:ext uri="{BB962C8B-B14F-4D97-AF65-F5344CB8AC3E}">
        <p14:creationId xmlns:p14="http://schemas.microsoft.com/office/powerpoint/2010/main" val="28021604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DC7F6-D41F-4B69-ABCE-ED9874740431}"/>
              </a:ext>
            </a:extLst>
          </p:cNvPr>
          <p:cNvSpPr>
            <a:spLocks noGrp="1"/>
          </p:cNvSpPr>
          <p:nvPr>
            <p:ph type="title"/>
          </p:nvPr>
        </p:nvSpPr>
        <p:spPr>
          <a:xfrm>
            <a:off x="838200" y="-152400"/>
            <a:ext cx="10515600" cy="1325563"/>
          </a:xfrm>
        </p:spPr>
        <p:txBody>
          <a:bodyPr>
            <a:normAutofit/>
          </a:bodyPr>
          <a:lstStyle/>
          <a:p>
            <a:pPr algn="ctr"/>
            <a:r>
              <a:rPr lang="en-CA" sz="6600" b="1" dirty="0">
                <a:latin typeface="Arial" panose="020B0604020202020204" pitchFamily="34" charset="0"/>
                <a:cs typeface="Arial" panose="020B0604020202020204" pitchFamily="34" charset="0"/>
              </a:rPr>
              <a:t>GLOSSARY</a:t>
            </a:r>
            <a:endParaRPr lang="en-US" sz="66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9C357E4-F4D9-4C1B-BF6E-E068B559A1F4}"/>
              </a:ext>
            </a:extLst>
          </p:cNvPr>
          <p:cNvSpPr txBox="1"/>
          <p:nvPr/>
        </p:nvSpPr>
        <p:spPr>
          <a:xfrm>
            <a:off x="66675" y="886520"/>
            <a:ext cx="12058650" cy="6001643"/>
          </a:xfrm>
          <a:prstGeom prst="rect">
            <a:avLst/>
          </a:prstGeom>
          <a:noFill/>
        </p:spPr>
        <p:txBody>
          <a:bodyPr wrap="square">
            <a:spAutoFit/>
          </a:bodyPr>
          <a:lstStyle/>
          <a:p>
            <a:pPr algn="l" rtl="0" fontAlgn="base"/>
            <a:r>
              <a:rPr lang="en-CA" sz="2400" b="0" i="0" u="sng" dirty="0">
                <a:solidFill>
                  <a:srgbClr val="000000"/>
                </a:solidFill>
                <a:effectLst/>
                <a:latin typeface="Tw Cen MT" panose="020B0602020104020603" pitchFamily="34" charset="0"/>
                <a:hlinkClick r:id="rId2" action="ppaction://hlinksldjump"/>
              </a:rPr>
              <a:t>Principal</a:t>
            </a:r>
            <a:r>
              <a:rPr lang="en-CA" sz="2400" b="0" i="0" dirty="0">
                <a:solidFill>
                  <a:srgbClr val="000000"/>
                </a:solidFill>
                <a:effectLst/>
                <a:latin typeface="Tw Cen MT" panose="020B0602020104020603" pitchFamily="34" charset="0"/>
              </a:rPr>
              <a:t> This is the balance of the loan remaining to pay. It starts at the full amount of the loan and works its way to zero by the last loan payment. </a:t>
            </a:r>
            <a:endParaRPr lang="en-CA" sz="2400" b="0" i="0" dirty="0">
              <a:solidFill>
                <a:srgbClr val="000000"/>
              </a:solidFill>
              <a:effectLst/>
              <a:latin typeface="Segoe UI" panose="020B0502040204020203" pitchFamily="34" charset="0"/>
            </a:endParaRPr>
          </a:p>
          <a:p>
            <a:pPr algn="l" rtl="0" fontAlgn="base"/>
            <a:r>
              <a:rPr lang="en-CA" sz="2400" b="0" i="0" u="sng" dirty="0">
                <a:solidFill>
                  <a:srgbClr val="000000"/>
                </a:solidFill>
                <a:effectLst/>
                <a:latin typeface="Tw Cen MT" panose="020B0602020104020603" pitchFamily="34" charset="0"/>
                <a:hlinkClick r:id="rId2" action="ppaction://hlinksldjump"/>
              </a:rPr>
              <a:t>Interest</a:t>
            </a:r>
            <a:r>
              <a:rPr lang="en-CA" sz="2400" b="0" i="0" dirty="0">
                <a:solidFill>
                  <a:srgbClr val="000000"/>
                </a:solidFill>
                <a:effectLst/>
                <a:latin typeface="Tw Cen MT" panose="020B0602020104020603" pitchFamily="34" charset="0"/>
              </a:rPr>
              <a:t> Almost all loans require interest payments. Usually this is a fixed rate, i.e. 4%, but it can be a variable rate (prime rate + 2%). Interest is charged against the balance of the loan remaining, and decreases as you pay off the loan. </a:t>
            </a:r>
            <a:endParaRPr lang="en-CA" sz="2400" b="0" i="0" dirty="0">
              <a:solidFill>
                <a:srgbClr val="000000"/>
              </a:solidFill>
              <a:effectLst/>
              <a:latin typeface="Segoe UI" panose="020B0502040204020203" pitchFamily="34" charset="0"/>
            </a:endParaRPr>
          </a:p>
          <a:p>
            <a:pPr algn="l" rtl="0" fontAlgn="base"/>
            <a:r>
              <a:rPr lang="en-CA" sz="2400" b="0" i="0" u="sng" dirty="0">
                <a:solidFill>
                  <a:srgbClr val="000000"/>
                </a:solidFill>
                <a:effectLst/>
                <a:latin typeface="Tw Cen MT" panose="020B0602020104020603" pitchFamily="34" charset="0"/>
                <a:hlinkClick r:id="rId2" action="ppaction://hlinksldjump"/>
              </a:rPr>
              <a:t>Debts</a:t>
            </a:r>
            <a:r>
              <a:rPr lang="en-CA" sz="2400" b="0" i="0" dirty="0">
                <a:solidFill>
                  <a:srgbClr val="000000"/>
                </a:solidFill>
                <a:effectLst/>
                <a:latin typeface="Tw Cen MT" panose="020B0602020104020603" pitchFamily="34" charset="0"/>
              </a:rPr>
              <a:t> Money which your business owes is called Accounts Payable. These can be for utilities, loans, inventory, government payments, etc. Money which your business is owed is called Accounts Receivable. These are usually invoices which a client has yet to pay. </a:t>
            </a:r>
            <a:endParaRPr lang="en-CA" sz="2400" b="0" i="0" dirty="0">
              <a:solidFill>
                <a:srgbClr val="000000"/>
              </a:solidFill>
              <a:effectLst/>
              <a:latin typeface="Segoe UI" panose="020B0502040204020203" pitchFamily="34" charset="0"/>
            </a:endParaRPr>
          </a:p>
          <a:p>
            <a:pPr algn="l" rtl="0" fontAlgn="base"/>
            <a:r>
              <a:rPr lang="en-CA" sz="2400" b="0" i="0" u="sng" dirty="0">
                <a:solidFill>
                  <a:srgbClr val="000000"/>
                </a:solidFill>
                <a:effectLst/>
                <a:latin typeface="Tw Cen MT" panose="020B0602020104020603" pitchFamily="34" charset="0"/>
                <a:hlinkClick r:id="rId3" action="ppaction://hlinksldjump"/>
              </a:rPr>
              <a:t>Payroll Deduction</a:t>
            </a:r>
            <a:r>
              <a:rPr lang="en-CA" sz="2400" b="0" i="0" dirty="0">
                <a:solidFill>
                  <a:srgbClr val="000000"/>
                </a:solidFill>
                <a:effectLst/>
                <a:latin typeface="Tw Cen MT" panose="020B0602020104020603" pitchFamily="34" charset="0"/>
                <a:hlinkClick r:id="rId3" action="ppaction://hlinksldjump"/>
              </a:rPr>
              <a:t> </a:t>
            </a:r>
            <a:r>
              <a:rPr lang="en-CA" sz="2400" b="0" i="0" dirty="0">
                <a:solidFill>
                  <a:srgbClr val="000000"/>
                </a:solidFill>
                <a:effectLst/>
                <a:latin typeface="Tw Cen MT" panose="020B0602020104020603" pitchFamily="34" charset="0"/>
              </a:rPr>
              <a:t>When doing payroll, employers must take off certain amounts on behalf of governments. These include income taxes, government pension contributions, employment insurance, etc. but can also include private pension plans, rent, private health insurance, etc. You must remember you are holding these amounts on behalf of the governments or other organizations: it is not your money although it is in your bank account. You will have to pay these amounts regularly, often on a monthly basis. </a:t>
            </a:r>
            <a:endParaRPr lang="en-CA" sz="2400" b="0" i="0" dirty="0">
              <a:solidFill>
                <a:srgbClr val="000000"/>
              </a:solidFill>
              <a:effectLst/>
              <a:latin typeface="Segoe UI" panose="020B0502040204020203" pitchFamily="34" charset="0"/>
            </a:endParaRPr>
          </a:p>
        </p:txBody>
      </p:sp>
      <p:sp>
        <p:nvSpPr>
          <p:cNvPr id="5" name="Rectangle 4">
            <a:extLst>
              <a:ext uri="{FF2B5EF4-FFF2-40B4-BE49-F238E27FC236}">
                <a16:creationId xmlns:a16="http://schemas.microsoft.com/office/drawing/2014/main" id="{01CA7A5E-1EAE-483D-BDA0-40C9067A0E6C}"/>
              </a:ext>
            </a:extLst>
          </p:cNvPr>
          <p:cNvSpPr/>
          <p:nvPr/>
        </p:nvSpPr>
        <p:spPr>
          <a:xfrm>
            <a:off x="8692434" y="163157"/>
            <a:ext cx="3295457" cy="72336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CA" sz="2400" dirty="0">
                <a:ln w="0"/>
                <a:solidFill>
                  <a:schemeClr val="tx1"/>
                </a:solidFill>
                <a:effectLst>
                  <a:outerShdw blurRad="38100" dist="19050" dir="2700000" algn="tl" rotWithShape="0">
                    <a:schemeClr val="dk1">
                      <a:alpha val="40000"/>
                    </a:schemeClr>
                  </a:outerShdw>
                </a:effectLst>
              </a:rPr>
              <a:t>Click on the word to go back to that slide.</a:t>
            </a:r>
            <a:endParaRPr lang="en-US" sz="2400" dirty="0">
              <a:ln w="0"/>
              <a:solidFill>
                <a:schemeClr val="tx1"/>
              </a:solidFill>
              <a:effectLst>
                <a:outerShdw blurRad="38100" dist="19050" dir="2700000" algn="tl" rotWithShape="0">
                  <a:schemeClr val="dk1">
                    <a:alpha val="40000"/>
                  </a:schemeClr>
                </a:outerShdw>
              </a:effectLst>
            </a:endParaRPr>
          </a:p>
        </p:txBody>
      </p:sp>
      <p:sp>
        <p:nvSpPr>
          <p:cNvPr id="6" name="Arrow: Right 5">
            <a:extLst>
              <a:ext uri="{FF2B5EF4-FFF2-40B4-BE49-F238E27FC236}">
                <a16:creationId xmlns:a16="http://schemas.microsoft.com/office/drawing/2014/main" id="{2DC7E7AD-3B9A-4422-AC6F-01C5AACF8920}"/>
              </a:ext>
            </a:extLst>
          </p:cNvPr>
          <p:cNvSpPr/>
          <p:nvPr/>
        </p:nvSpPr>
        <p:spPr>
          <a:xfrm>
            <a:off x="10782300" y="6344793"/>
            <a:ext cx="1343025" cy="437007"/>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808938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3B39985-9347-4587-94FE-B27A027F4F7A}"/>
              </a:ext>
            </a:extLst>
          </p:cNvPr>
          <p:cNvSpPr txBox="1"/>
          <p:nvPr/>
        </p:nvSpPr>
        <p:spPr>
          <a:xfrm>
            <a:off x="209549" y="186750"/>
            <a:ext cx="11915776" cy="3046988"/>
          </a:xfrm>
          <a:prstGeom prst="rect">
            <a:avLst/>
          </a:prstGeom>
          <a:noFill/>
        </p:spPr>
        <p:txBody>
          <a:bodyPr wrap="square">
            <a:spAutoFit/>
          </a:bodyPr>
          <a:lstStyle/>
          <a:p>
            <a:pPr algn="l" rtl="0" fontAlgn="base"/>
            <a:r>
              <a:rPr lang="en-CA" sz="2400" b="0" i="0" u="sng" dirty="0">
                <a:solidFill>
                  <a:srgbClr val="000000"/>
                </a:solidFill>
                <a:effectLst/>
                <a:latin typeface="Tw Cen MT" panose="020B0602020104020603" pitchFamily="34" charset="0"/>
                <a:hlinkClick r:id="rId2" action="ppaction://hlinksldjump"/>
              </a:rPr>
              <a:t>Employer’s Contribution</a:t>
            </a:r>
            <a:r>
              <a:rPr lang="en-CA" sz="2400" b="0" i="0" dirty="0">
                <a:solidFill>
                  <a:srgbClr val="000000"/>
                </a:solidFill>
                <a:effectLst/>
                <a:latin typeface="Tw Cen MT" panose="020B0602020104020603" pitchFamily="34" charset="0"/>
                <a:hlinkClick r:id="rId2" action="ppaction://hlinksldjump"/>
              </a:rPr>
              <a:t> </a:t>
            </a:r>
            <a:r>
              <a:rPr lang="en-CA" sz="2400" b="0" i="0" dirty="0">
                <a:solidFill>
                  <a:srgbClr val="000000"/>
                </a:solidFill>
                <a:effectLst/>
                <a:latin typeface="Tw Cen MT" panose="020B0602020104020603" pitchFamily="34" charset="0"/>
              </a:rPr>
              <a:t>As an employer, you will also have to send to the government what is known as the employer’s contribution. Sometimes these are amounts based on how much you have deducted from all your employees (employment insurance, government pension plans). Other contributions, such as to the Quebec Health Insurance Plan, are a percentage of your total payroll.  You should make sure these amounts are in your bank account so that when you send in your monthly remittance, you have enough to cover these debts. </a:t>
            </a:r>
            <a:endParaRPr lang="en-CA" sz="2400" b="0" i="0" dirty="0">
              <a:solidFill>
                <a:srgbClr val="000000"/>
              </a:solidFill>
              <a:effectLst/>
              <a:latin typeface="Segoe UI" panose="020B0502040204020203" pitchFamily="34" charset="0"/>
            </a:endParaRPr>
          </a:p>
        </p:txBody>
      </p:sp>
      <p:sp>
        <p:nvSpPr>
          <p:cNvPr id="6" name="TextBox 5">
            <a:extLst>
              <a:ext uri="{FF2B5EF4-FFF2-40B4-BE49-F238E27FC236}">
                <a16:creationId xmlns:a16="http://schemas.microsoft.com/office/drawing/2014/main" id="{22C255AC-B746-401F-9BF5-9066C52C715A}"/>
              </a:ext>
            </a:extLst>
          </p:cNvPr>
          <p:cNvSpPr txBox="1"/>
          <p:nvPr/>
        </p:nvSpPr>
        <p:spPr>
          <a:xfrm>
            <a:off x="209549" y="3175636"/>
            <a:ext cx="12296775" cy="3785652"/>
          </a:xfrm>
          <a:prstGeom prst="rect">
            <a:avLst/>
          </a:prstGeom>
          <a:noFill/>
        </p:spPr>
        <p:txBody>
          <a:bodyPr wrap="square">
            <a:spAutoFit/>
          </a:bodyPr>
          <a:lstStyle/>
          <a:p>
            <a:r>
              <a:rPr lang="en-CA" sz="2400" b="0" i="0" u="sng" dirty="0">
                <a:solidFill>
                  <a:srgbClr val="000000"/>
                </a:solidFill>
                <a:effectLst/>
                <a:latin typeface="Tw Cen MT" panose="020B0602020104020603" pitchFamily="34" charset="0"/>
                <a:hlinkClick r:id="rId2" action="ppaction://hlinksldjump"/>
              </a:rPr>
              <a:t>Workplace Safety and Norms</a:t>
            </a:r>
            <a:r>
              <a:rPr lang="en-CA" sz="2400" b="0" i="0" dirty="0">
                <a:solidFill>
                  <a:srgbClr val="000000"/>
                </a:solidFill>
                <a:effectLst/>
                <a:latin typeface="Tw Cen MT" panose="020B0602020104020603" pitchFamily="34" charset="0"/>
                <a:hlinkClick r:id="rId2" action="ppaction://hlinksldjump"/>
              </a:rPr>
              <a:t> </a:t>
            </a:r>
            <a:r>
              <a:rPr lang="en-CA" sz="2400" b="0" i="0" dirty="0">
                <a:solidFill>
                  <a:srgbClr val="000000"/>
                </a:solidFill>
                <a:effectLst/>
                <a:latin typeface="Tw Cen MT" panose="020B0602020104020603" pitchFamily="34" charset="0"/>
              </a:rPr>
              <a:t>There is another type of employer’s contribution businesses in Quebec have to pay. This is to the Commission des </a:t>
            </a:r>
            <a:r>
              <a:rPr lang="en-CA" sz="2400" b="0" i="0" dirty="0" err="1">
                <a:solidFill>
                  <a:srgbClr val="000000"/>
                </a:solidFill>
                <a:effectLst/>
                <a:latin typeface="Tw Cen MT" panose="020B0602020104020603" pitchFamily="34" charset="0"/>
              </a:rPr>
              <a:t>normes</a:t>
            </a:r>
            <a:r>
              <a:rPr lang="en-CA" sz="2400" b="0" i="0" dirty="0">
                <a:solidFill>
                  <a:srgbClr val="000000"/>
                </a:solidFill>
                <a:effectLst/>
                <a:latin typeface="Tw Cen MT" panose="020B0602020104020603" pitchFamily="34" charset="0"/>
              </a:rPr>
              <a:t>, de </a:t>
            </a:r>
            <a:r>
              <a:rPr lang="en-CA" sz="2400" b="0" i="0" dirty="0" err="1">
                <a:solidFill>
                  <a:srgbClr val="000000"/>
                </a:solidFill>
                <a:effectLst/>
                <a:latin typeface="Tw Cen MT" panose="020B0602020104020603" pitchFamily="34" charset="0"/>
              </a:rPr>
              <a:t>l'équité</a:t>
            </a:r>
            <a:r>
              <a:rPr lang="en-CA" sz="2400" b="0" i="0" dirty="0">
                <a:solidFill>
                  <a:srgbClr val="000000"/>
                </a:solidFill>
                <a:effectLst/>
                <a:latin typeface="Tw Cen MT" panose="020B0602020104020603" pitchFamily="34" charset="0"/>
              </a:rPr>
              <a:t>, de la santé et de la </a:t>
            </a:r>
            <a:r>
              <a:rPr lang="en-CA" sz="2400" b="0" i="0" dirty="0" err="1">
                <a:solidFill>
                  <a:srgbClr val="000000"/>
                </a:solidFill>
                <a:effectLst/>
                <a:latin typeface="Tw Cen MT" panose="020B0602020104020603" pitchFamily="34" charset="0"/>
              </a:rPr>
              <a:t>sécurité</a:t>
            </a:r>
            <a:r>
              <a:rPr lang="en-CA" sz="2400" b="0" i="0" dirty="0">
                <a:solidFill>
                  <a:srgbClr val="000000"/>
                </a:solidFill>
                <a:effectLst/>
                <a:latin typeface="Tw Cen MT" panose="020B0602020104020603" pitchFamily="34" charset="0"/>
              </a:rPr>
              <a:t> du travail or CNESST. This organization covers a variety of functions – it insures workers for work-related accidents, it maintains minimum wage standards, it mediates disputes between employers and employees for things such as statutory holiday payments and vacation pay, and a number of other issues involving the workplace. You will periodically receive a request for payment from CNESST, and how you will make the calculation. Then you pay the amount in the CNESST box on your regular Revenue Quebec remittances. </a:t>
            </a:r>
            <a:endParaRPr lang="en-US" sz="2400" dirty="0"/>
          </a:p>
        </p:txBody>
      </p:sp>
    </p:spTree>
    <p:extLst>
      <p:ext uri="{BB962C8B-B14F-4D97-AF65-F5344CB8AC3E}">
        <p14:creationId xmlns:p14="http://schemas.microsoft.com/office/powerpoint/2010/main" val="15837265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1A7475-EA94-4EEE-817F-4F5029F976A2}"/>
              </a:ext>
            </a:extLst>
          </p:cNvPr>
          <p:cNvSpPr txBox="1"/>
          <p:nvPr/>
        </p:nvSpPr>
        <p:spPr>
          <a:xfrm>
            <a:off x="2195804" y="1063690"/>
            <a:ext cx="7800391" cy="3139321"/>
          </a:xfrm>
          <a:prstGeom prst="rect">
            <a:avLst/>
          </a:prstGeom>
          <a:noFill/>
        </p:spPr>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CA" sz="6600" dirty="0">
                <a:ln w="0"/>
                <a:solidFill>
                  <a:schemeClr val="accent6">
                    <a:lumMod val="60000"/>
                    <a:lumOff val="40000"/>
                  </a:schemeClr>
                </a:solidFill>
                <a:effectLst>
                  <a:glow rad="101600">
                    <a:schemeClr val="accent6">
                      <a:satMod val="175000"/>
                      <a:alpha val="40000"/>
                    </a:schemeClr>
                  </a:glow>
                  <a:outerShdw blurRad="38100" dist="19050" dir="2700000" algn="tl" rotWithShape="0">
                    <a:schemeClr val="dk1">
                      <a:alpha val="40000"/>
                    </a:schemeClr>
                  </a:outerShdw>
                </a:effectLst>
              </a:rPr>
              <a:t>Congratulations, you have completed this module!</a:t>
            </a:r>
            <a:r>
              <a:rPr lang="en-CA" sz="66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a:t>
            </a:r>
            <a:endParaRPr lang="en-US" sz="6600" b="1" dirty="0">
              <a:ln/>
              <a:solidFill>
                <a:schemeClr val="accent3"/>
              </a:solidFill>
            </a:endParaRPr>
          </a:p>
        </p:txBody>
      </p:sp>
      <p:sp>
        <p:nvSpPr>
          <p:cNvPr id="3" name="TextBox 2">
            <a:extLst>
              <a:ext uri="{FF2B5EF4-FFF2-40B4-BE49-F238E27FC236}">
                <a16:creationId xmlns:a16="http://schemas.microsoft.com/office/drawing/2014/main" id="{1E0FA0AC-3880-4254-A8F5-293DCD90CC28}"/>
              </a:ext>
            </a:extLst>
          </p:cNvPr>
          <p:cNvSpPr txBox="1"/>
          <p:nvPr/>
        </p:nvSpPr>
        <p:spPr>
          <a:xfrm>
            <a:off x="2962577" y="4409103"/>
            <a:ext cx="6266844" cy="523220"/>
          </a:xfrm>
          <a:prstGeom prst="rect">
            <a:avLst/>
          </a:prstGeom>
          <a:noFill/>
        </p:spPr>
        <p:txBody>
          <a:bodyPr wrap="none" rtlCol="0">
            <a:spAutoFit/>
          </a:bodyPr>
          <a:lstStyle/>
          <a:p>
            <a:r>
              <a:rPr lang="en-CA" sz="2800" dirty="0"/>
              <a:t>The next Module will be: Social Financing</a:t>
            </a:r>
            <a:endParaRPr lang="en-US" sz="2800" dirty="0"/>
          </a:p>
        </p:txBody>
      </p:sp>
      <p:grpSp>
        <p:nvGrpSpPr>
          <p:cNvPr id="4" name="Group 3">
            <a:extLst>
              <a:ext uri="{FF2B5EF4-FFF2-40B4-BE49-F238E27FC236}">
                <a16:creationId xmlns:a16="http://schemas.microsoft.com/office/drawing/2014/main" id="{46857C66-D892-4134-A931-22A840CC1362}"/>
              </a:ext>
            </a:extLst>
          </p:cNvPr>
          <p:cNvGrpSpPr/>
          <p:nvPr/>
        </p:nvGrpSpPr>
        <p:grpSpPr>
          <a:xfrm>
            <a:off x="4267839" y="5878857"/>
            <a:ext cx="4276819" cy="627572"/>
            <a:chOff x="161831" y="6169003"/>
            <a:chExt cx="4276819" cy="627572"/>
          </a:xfrm>
        </p:grpSpPr>
        <p:pic>
          <p:nvPicPr>
            <p:cNvPr id="5" name="Picture 4">
              <a:extLst>
                <a:ext uri="{FF2B5EF4-FFF2-40B4-BE49-F238E27FC236}">
                  <a16:creationId xmlns:a16="http://schemas.microsoft.com/office/drawing/2014/main" id="{D55347D2-CEAB-4BE5-89E6-25197637A254}"/>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C9901EFE-AE32-49A8-A27C-13A58F5138B4}"/>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64ED21EC-3265-4656-9981-5AC3CABA4FEE}"/>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9797704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0F3F2-02B5-479E-97D2-55A394C9B2BC}"/>
              </a:ext>
            </a:extLst>
          </p:cNvPr>
          <p:cNvSpPr>
            <a:spLocks noGrp="1"/>
          </p:cNvSpPr>
          <p:nvPr>
            <p:ph type="ctrTitle"/>
          </p:nvPr>
        </p:nvSpPr>
        <p:spPr/>
        <p:txBody>
          <a:bodyPr>
            <a:normAutofit fontScale="90000"/>
          </a:bodyPr>
          <a:lstStyle/>
          <a:p>
            <a:r>
              <a:rPr lang="en-CA" sz="6600" b="1" i="0" cap="all" dirty="0">
                <a:effectLst/>
                <a:latin typeface="Arial" panose="020B0604020202020204" pitchFamily="34" charset="0"/>
                <a:cs typeface="Arial" panose="020B0604020202020204" pitchFamily="34" charset="0"/>
              </a:rPr>
              <a:t>Seminar 15:</a:t>
            </a:r>
            <a:br>
              <a:rPr lang="en-CA" sz="6600" b="1" i="0" cap="all" dirty="0">
                <a:effectLst/>
                <a:latin typeface="Arial" panose="020B0604020202020204" pitchFamily="34" charset="0"/>
                <a:cs typeface="Arial" panose="020B0604020202020204" pitchFamily="34" charset="0"/>
              </a:rPr>
            </a:br>
            <a:r>
              <a:rPr lang="en-CA" sz="6600" b="1" i="0" cap="all" dirty="0">
                <a:effectLst/>
                <a:latin typeface="Arial" panose="020B0604020202020204" pitchFamily="34" charset="0"/>
                <a:cs typeface="Arial" panose="020B0604020202020204" pitchFamily="34" charset="0"/>
              </a:rPr>
              <a:t>WHOM DO I NEED TO PAY? </a:t>
            </a:r>
            <a:endParaRPr lang="en-US" sz="6600" b="1"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3DA6AA7-8A52-408E-9EE5-5FC29F859E5E}"/>
              </a:ext>
            </a:extLst>
          </p:cNvPr>
          <p:cNvSpPr>
            <a:spLocks noGrp="1"/>
          </p:cNvSpPr>
          <p:nvPr>
            <p:ph type="subTitle" idx="1"/>
          </p:nvPr>
        </p:nvSpPr>
        <p:spPr/>
        <p:txBody>
          <a:bodyPr>
            <a:normAutofit/>
          </a:bodyPr>
          <a:lstStyle/>
          <a:p>
            <a:pPr algn="ctr" rtl="0" fontAlgn="base"/>
            <a:r>
              <a:rPr lang="en-CA" sz="3200" b="0" i="0" dirty="0">
                <a:solidFill>
                  <a:srgbClr val="000000"/>
                </a:solidFill>
                <a:effectLst/>
                <a:latin typeface="Tw Cen MT" panose="020B0602020104020603" pitchFamily="34" charset="0"/>
              </a:rPr>
              <a:t>A business has financial obligations just as we do as individuals. </a:t>
            </a:r>
            <a:endParaRPr lang="en-CA" sz="4000" b="0" i="0" dirty="0">
              <a:solidFill>
                <a:srgbClr val="000000"/>
              </a:solidFill>
              <a:effectLst/>
              <a:latin typeface="Segoe UI" panose="020B0502040204020203" pitchFamily="34" charset="0"/>
            </a:endParaRPr>
          </a:p>
          <a:p>
            <a:pPr algn="ctr" rtl="0" fontAlgn="base"/>
            <a:r>
              <a:rPr lang="en-CA" sz="3200" b="0" i="0" u="sng" dirty="0">
                <a:solidFill>
                  <a:srgbClr val="000000"/>
                </a:solidFill>
                <a:effectLst/>
                <a:latin typeface="Tw Cen MT" panose="020B0602020104020603" pitchFamily="34" charset="0"/>
              </a:rPr>
              <a:t>Here are some important expenses to keep in mind:</a:t>
            </a:r>
            <a:r>
              <a:rPr lang="en-CA" sz="3200" b="0" i="0" dirty="0">
                <a:solidFill>
                  <a:srgbClr val="000000"/>
                </a:solidFill>
                <a:effectLst/>
                <a:latin typeface="Tw Cen MT" panose="020B0602020104020603" pitchFamily="34" charset="0"/>
              </a:rPr>
              <a:t> </a:t>
            </a:r>
            <a:endParaRPr lang="en-CA" sz="4000" b="0" i="0" dirty="0">
              <a:solidFill>
                <a:srgbClr val="000000"/>
              </a:solidFill>
              <a:effectLst/>
              <a:latin typeface="Segoe UI" panose="020B0502040204020203" pitchFamily="34" charset="0"/>
            </a:endParaRPr>
          </a:p>
          <a:p>
            <a:endParaRPr lang="en-US" sz="4000" dirty="0"/>
          </a:p>
        </p:txBody>
      </p:sp>
      <p:grpSp>
        <p:nvGrpSpPr>
          <p:cNvPr id="4" name="Group 3">
            <a:extLst>
              <a:ext uri="{FF2B5EF4-FFF2-40B4-BE49-F238E27FC236}">
                <a16:creationId xmlns:a16="http://schemas.microsoft.com/office/drawing/2014/main" id="{C3DCD0A6-2C18-42B5-83EC-9055A82A7461}"/>
              </a:ext>
            </a:extLst>
          </p:cNvPr>
          <p:cNvGrpSpPr/>
          <p:nvPr/>
        </p:nvGrpSpPr>
        <p:grpSpPr>
          <a:xfrm>
            <a:off x="161831" y="6169003"/>
            <a:ext cx="4276819" cy="627572"/>
            <a:chOff x="161831" y="6169003"/>
            <a:chExt cx="4276819" cy="627572"/>
          </a:xfrm>
        </p:grpSpPr>
        <p:pic>
          <p:nvPicPr>
            <p:cNvPr id="5" name="Picture 4">
              <a:extLst>
                <a:ext uri="{FF2B5EF4-FFF2-40B4-BE49-F238E27FC236}">
                  <a16:creationId xmlns:a16="http://schemas.microsoft.com/office/drawing/2014/main" id="{0A40C968-A7EB-448D-9990-CAEB3960FA1E}"/>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585F610B-508A-40EE-83B5-49189E6D5667}"/>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0FF02596-85FE-4E1B-BC63-9BBC55191609}"/>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8" name="Group 7">
            <a:extLst>
              <a:ext uri="{FF2B5EF4-FFF2-40B4-BE49-F238E27FC236}">
                <a16:creationId xmlns:a16="http://schemas.microsoft.com/office/drawing/2014/main" id="{77DEDBA2-2E22-4E63-9322-4FEB91316382}"/>
              </a:ext>
            </a:extLst>
          </p:cNvPr>
          <p:cNvGrpSpPr/>
          <p:nvPr/>
        </p:nvGrpSpPr>
        <p:grpSpPr>
          <a:xfrm>
            <a:off x="314231" y="6321403"/>
            <a:ext cx="4276819" cy="627572"/>
            <a:chOff x="161831" y="6169003"/>
            <a:chExt cx="4276819" cy="627572"/>
          </a:xfrm>
        </p:grpSpPr>
        <p:pic>
          <p:nvPicPr>
            <p:cNvPr id="9" name="Picture 8">
              <a:extLst>
                <a:ext uri="{FF2B5EF4-FFF2-40B4-BE49-F238E27FC236}">
                  <a16:creationId xmlns:a16="http://schemas.microsoft.com/office/drawing/2014/main" id="{C5CB4ECB-FF1C-49F8-9C89-6498984CCCB6}"/>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CE23332F-D455-4A54-8FED-AB0BEFA4F0E6}"/>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8">
              <a:extLst>
                <a:ext uri="{FF2B5EF4-FFF2-40B4-BE49-F238E27FC236}">
                  <a16:creationId xmlns:a16="http://schemas.microsoft.com/office/drawing/2014/main" id="{68358AFD-1AC0-4ACE-B829-9878912CDBC4}"/>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7285181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59AC5-2636-4548-B2DD-56C1A5E9E42F}"/>
              </a:ext>
            </a:extLst>
          </p:cNvPr>
          <p:cNvSpPr>
            <a:spLocks noGrp="1"/>
          </p:cNvSpPr>
          <p:nvPr>
            <p:ph type="title"/>
          </p:nvPr>
        </p:nvSpPr>
        <p:spPr/>
        <p:txBody>
          <a:bodyPr/>
          <a:lstStyle/>
          <a:p>
            <a:endParaRPr lang="en-US"/>
          </a:p>
        </p:txBody>
      </p:sp>
      <p:sp>
        <p:nvSpPr>
          <p:cNvPr id="10" name="Rectangle 9">
            <a:extLst>
              <a:ext uri="{FF2B5EF4-FFF2-40B4-BE49-F238E27FC236}">
                <a16:creationId xmlns:a16="http://schemas.microsoft.com/office/drawing/2014/main" id="{68D932FE-951A-49B0-9E48-10E7F83DE7F8}"/>
              </a:ext>
            </a:extLst>
          </p:cNvPr>
          <p:cNvSpPr/>
          <p:nvPr/>
        </p:nvSpPr>
        <p:spPr>
          <a:xfrm>
            <a:off x="3048000" y="2040666"/>
            <a:ext cx="6096000" cy="1569660"/>
          </a:xfrm>
          <a:prstGeom prst="rect">
            <a:avLst/>
          </a:prstGeom>
        </p:spPr>
        <p:txBody>
          <a:bodyPr>
            <a:spAutoFit/>
          </a:bodyPr>
          <a:lstStyle/>
          <a:p>
            <a:pPr lvl="0" algn="ctr"/>
            <a:r>
              <a:rPr lang="en-US" sz="4800" dirty="0">
                <a:solidFill>
                  <a:prstClr val="black"/>
                </a:solidFill>
                <a:latin typeface="Arial" panose="020B0604020202020204" pitchFamily="34" charset="0"/>
                <a:cs typeface="Arial" panose="020B0604020202020204" pitchFamily="34" charset="0"/>
              </a:rPr>
              <a:t>Congratulations, you are correct!</a:t>
            </a:r>
          </a:p>
        </p:txBody>
      </p:sp>
      <p:sp>
        <p:nvSpPr>
          <p:cNvPr id="11" name="Rectangle: Rounded Corners 10">
            <a:hlinkClick r:id="rId2" action="ppaction://hlinksldjump"/>
            <a:extLst>
              <a:ext uri="{FF2B5EF4-FFF2-40B4-BE49-F238E27FC236}">
                <a16:creationId xmlns:a16="http://schemas.microsoft.com/office/drawing/2014/main" id="{95DB7F49-C6DC-48BF-BCBF-DFB106822CDC}"/>
              </a:ext>
            </a:extLst>
          </p:cNvPr>
          <p:cNvSpPr/>
          <p:nvPr/>
        </p:nvSpPr>
        <p:spPr>
          <a:xfrm>
            <a:off x="5236684" y="3577484"/>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Tree>
    <p:extLst>
      <p:ext uri="{BB962C8B-B14F-4D97-AF65-F5344CB8AC3E}">
        <p14:creationId xmlns:p14="http://schemas.microsoft.com/office/powerpoint/2010/main" val="14090995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907E3-5C4D-4042-B70B-B9A31BD1B13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16E5F49-669A-4923-8686-3EB91C6C6A4C}"/>
              </a:ext>
            </a:extLst>
          </p:cNvPr>
          <p:cNvSpPr>
            <a:spLocks noGrp="1"/>
          </p:cNvSpPr>
          <p:nvPr>
            <p:ph idx="1"/>
          </p:nvPr>
        </p:nvSpPr>
        <p:spPr/>
        <p:txBody>
          <a:bodyPr/>
          <a:lstStyle/>
          <a:p>
            <a:endParaRPr lang="en-US" dirty="0"/>
          </a:p>
        </p:txBody>
      </p:sp>
      <p:sp>
        <p:nvSpPr>
          <p:cNvPr id="4" name="TextBox 3">
            <a:extLst>
              <a:ext uri="{FF2B5EF4-FFF2-40B4-BE49-F238E27FC236}">
                <a16:creationId xmlns:a16="http://schemas.microsoft.com/office/drawing/2014/main" id="{C019F2D3-8C17-4845-9B73-7CDB2979A8CF}"/>
              </a:ext>
            </a:extLst>
          </p:cNvPr>
          <p:cNvSpPr txBox="1"/>
          <p:nvPr/>
        </p:nvSpPr>
        <p:spPr>
          <a:xfrm>
            <a:off x="3613532" y="2357610"/>
            <a:ext cx="4572000" cy="1446550"/>
          </a:xfrm>
          <a:prstGeom prst="rect">
            <a:avLst/>
          </a:prstGeom>
          <a:noFill/>
        </p:spPr>
        <p:txBody>
          <a:bodyPr wrap="square" rtlCol="0">
            <a:spAutoFit/>
          </a:bodyPr>
          <a:lstStyle/>
          <a:p>
            <a:pPr algn="ctr"/>
            <a:r>
              <a:rPr lang="en-US" sz="4400" dirty="0"/>
              <a:t>Sorry. Please try again.</a:t>
            </a:r>
          </a:p>
        </p:txBody>
      </p:sp>
      <p:sp>
        <p:nvSpPr>
          <p:cNvPr id="5" name="Rectangle: Rounded Corners 4">
            <a:hlinkClick r:id="rId2" action="ppaction://hlinksldjump"/>
            <a:extLst>
              <a:ext uri="{FF2B5EF4-FFF2-40B4-BE49-F238E27FC236}">
                <a16:creationId xmlns:a16="http://schemas.microsoft.com/office/drawing/2014/main" id="{F4C7EC8C-D965-4830-9B19-25C6DFE890EB}"/>
              </a:ext>
            </a:extLst>
          </p:cNvPr>
          <p:cNvSpPr/>
          <p:nvPr/>
        </p:nvSpPr>
        <p:spPr>
          <a:xfrm>
            <a:off x="5001658" y="3804160"/>
            <a:ext cx="1795749" cy="1318683"/>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30989038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907E3-5C4D-4042-B70B-B9A31BD1B13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16E5F49-669A-4923-8686-3EB91C6C6A4C}"/>
              </a:ext>
            </a:extLst>
          </p:cNvPr>
          <p:cNvSpPr>
            <a:spLocks noGrp="1"/>
          </p:cNvSpPr>
          <p:nvPr>
            <p:ph idx="1"/>
          </p:nvPr>
        </p:nvSpPr>
        <p:spPr/>
        <p:txBody>
          <a:bodyPr/>
          <a:lstStyle/>
          <a:p>
            <a:endParaRPr lang="en-US" dirty="0"/>
          </a:p>
        </p:txBody>
      </p:sp>
      <p:sp>
        <p:nvSpPr>
          <p:cNvPr id="4" name="TextBox 3">
            <a:extLst>
              <a:ext uri="{FF2B5EF4-FFF2-40B4-BE49-F238E27FC236}">
                <a16:creationId xmlns:a16="http://schemas.microsoft.com/office/drawing/2014/main" id="{C019F2D3-8C17-4845-9B73-7CDB2979A8CF}"/>
              </a:ext>
            </a:extLst>
          </p:cNvPr>
          <p:cNvSpPr txBox="1"/>
          <p:nvPr/>
        </p:nvSpPr>
        <p:spPr>
          <a:xfrm>
            <a:off x="3613532" y="2357610"/>
            <a:ext cx="4572000" cy="1446550"/>
          </a:xfrm>
          <a:prstGeom prst="rect">
            <a:avLst/>
          </a:prstGeom>
          <a:noFill/>
        </p:spPr>
        <p:txBody>
          <a:bodyPr wrap="square" rtlCol="0">
            <a:spAutoFit/>
          </a:bodyPr>
          <a:lstStyle/>
          <a:p>
            <a:pPr algn="ctr"/>
            <a:r>
              <a:rPr lang="en-US" sz="4400" dirty="0"/>
              <a:t>Sorry. Please try again.</a:t>
            </a:r>
          </a:p>
        </p:txBody>
      </p:sp>
      <p:sp>
        <p:nvSpPr>
          <p:cNvPr id="5" name="Rectangle: Rounded Corners 4">
            <a:hlinkClick r:id="rId2" action="ppaction://hlinksldjump"/>
            <a:extLst>
              <a:ext uri="{FF2B5EF4-FFF2-40B4-BE49-F238E27FC236}">
                <a16:creationId xmlns:a16="http://schemas.microsoft.com/office/drawing/2014/main" id="{F4C7EC8C-D965-4830-9B19-25C6DFE890EB}"/>
              </a:ext>
            </a:extLst>
          </p:cNvPr>
          <p:cNvSpPr/>
          <p:nvPr/>
        </p:nvSpPr>
        <p:spPr>
          <a:xfrm>
            <a:off x="5001658" y="3804160"/>
            <a:ext cx="1795749" cy="1318683"/>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42890372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59AC5-2636-4548-B2DD-56C1A5E9E42F}"/>
              </a:ext>
            </a:extLst>
          </p:cNvPr>
          <p:cNvSpPr>
            <a:spLocks noGrp="1"/>
          </p:cNvSpPr>
          <p:nvPr>
            <p:ph type="title"/>
          </p:nvPr>
        </p:nvSpPr>
        <p:spPr/>
        <p:txBody>
          <a:bodyPr/>
          <a:lstStyle/>
          <a:p>
            <a:endParaRPr lang="en-US"/>
          </a:p>
        </p:txBody>
      </p:sp>
      <p:sp>
        <p:nvSpPr>
          <p:cNvPr id="10" name="Rectangle 9">
            <a:extLst>
              <a:ext uri="{FF2B5EF4-FFF2-40B4-BE49-F238E27FC236}">
                <a16:creationId xmlns:a16="http://schemas.microsoft.com/office/drawing/2014/main" id="{68D932FE-951A-49B0-9E48-10E7F83DE7F8}"/>
              </a:ext>
            </a:extLst>
          </p:cNvPr>
          <p:cNvSpPr/>
          <p:nvPr/>
        </p:nvSpPr>
        <p:spPr>
          <a:xfrm>
            <a:off x="3048000" y="2040666"/>
            <a:ext cx="6096000" cy="1569660"/>
          </a:xfrm>
          <a:prstGeom prst="rect">
            <a:avLst/>
          </a:prstGeom>
        </p:spPr>
        <p:txBody>
          <a:bodyPr>
            <a:spAutoFit/>
          </a:bodyPr>
          <a:lstStyle/>
          <a:p>
            <a:pPr lvl="0" algn="ctr"/>
            <a:r>
              <a:rPr lang="en-US" sz="4800" dirty="0">
                <a:solidFill>
                  <a:prstClr val="black"/>
                </a:solidFill>
                <a:latin typeface="Arial" panose="020B0604020202020204" pitchFamily="34" charset="0"/>
                <a:cs typeface="Arial" panose="020B0604020202020204" pitchFamily="34" charset="0"/>
              </a:rPr>
              <a:t>Congratulations, you are correct!</a:t>
            </a:r>
          </a:p>
        </p:txBody>
      </p:sp>
      <p:sp>
        <p:nvSpPr>
          <p:cNvPr id="11" name="Rectangle: Rounded Corners 10">
            <a:hlinkClick r:id="rId2" action="ppaction://hlinksldjump"/>
            <a:extLst>
              <a:ext uri="{FF2B5EF4-FFF2-40B4-BE49-F238E27FC236}">
                <a16:creationId xmlns:a16="http://schemas.microsoft.com/office/drawing/2014/main" id="{95DB7F49-C6DC-48BF-BCBF-DFB106822CDC}"/>
              </a:ext>
            </a:extLst>
          </p:cNvPr>
          <p:cNvSpPr/>
          <p:nvPr/>
        </p:nvSpPr>
        <p:spPr>
          <a:xfrm>
            <a:off x="5236684" y="3577484"/>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Tree>
    <p:extLst>
      <p:ext uri="{BB962C8B-B14F-4D97-AF65-F5344CB8AC3E}">
        <p14:creationId xmlns:p14="http://schemas.microsoft.com/office/powerpoint/2010/main" val="3399715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907E3-5C4D-4042-B70B-B9A31BD1B13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16E5F49-669A-4923-8686-3EB91C6C6A4C}"/>
              </a:ext>
            </a:extLst>
          </p:cNvPr>
          <p:cNvSpPr>
            <a:spLocks noGrp="1"/>
          </p:cNvSpPr>
          <p:nvPr>
            <p:ph idx="1"/>
          </p:nvPr>
        </p:nvSpPr>
        <p:spPr/>
        <p:txBody>
          <a:bodyPr/>
          <a:lstStyle/>
          <a:p>
            <a:endParaRPr lang="en-US" dirty="0"/>
          </a:p>
        </p:txBody>
      </p:sp>
      <p:sp>
        <p:nvSpPr>
          <p:cNvPr id="4" name="TextBox 3">
            <a:extLst>
              <a:ext uri="{FF2B5EF4-FFF2-40B4-BE49-F238E27FC236}">
                <a16:creationId xmlns:a16="http://schemas.microsoft.com/office/drawing/2014/main" id="{C019F2D3-8C17-4845-9B73-7CDB2979A8CF}"/>
              </a:ext>
            </a:extLst>
          </p:cNvPr>
          <p:cNvSpPr txBox="1"/>
          <p:nvPr/>
        </p:nvSpPr>
        <p:spPr>
          <a:xfrm>
            <a:off x="3613532" y="2357610"/>
            <a:ext cx="4572000" cy="1446550"/>
          </a:xfrm>
          <a:prstGeom prst="rect">
            <a:avLst/>
          </a:prstGeom>
          <a:noFill/>
        </p:spPr>
        <p:txBody>
          <a:bodyPr wrap="square" rtlCol="0">
            <a:spAutoFit/>
          </a:bodyPr>
          <a:lstStyle/>
          <a:p>
            <a:pPr algn="ctr"/>
            <a:r>
              <a:rPr lang="en-US" sz="4400" dirty="0"/>
              <a:t>Sorry. Please try again.</a:t>
            </a:r>
          </a:p>
        </p:txBody>
      </p:sp>
      <p:sp>
        <p:nvSpPr>
          <p:cNvPr id="5" name="Rectangle: Rounded Corners 4">
            <a:hlinkClick r:id="rId2" action="ppaction://hlinksldjump"/>
            <a:extLst>
              <a:ext uri="{FF2B5EF4-FFF2-40B4-BE49-F238E27FC236}">
                <a16:creationId xmlns:a16="http://schemas.microsoft.com/office/drawing/2014/main" id="{F4C7EC8C-D965-4830-9B19-25C6DFE890EB}"/>
              </a:ext>
            </a:extLst>
          </p:cNvPr>
          <p:cNvSpPr/>
          <p:nvPr/>
        </p:nvSpPr>
        <p:spPr>
          <a:xfrm>
            <a:off x="5001658" y="3804160"/>
            <a:ext cx="1795749" cy="1318683"/>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29625887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907E3-5C4D-4042-B70B-B9A31BD1B13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16E5F49-669A-4923-8686-3EB91C6C6A4C}"/>
              </a:ext>
            </a:extLst>
          </p:cNvPr>
          <p:cNvSpPr>
            <a:spLocks noGrp="1"/>
          </p:cNvSpPr>
          <p:nvPr>
            <p:ph idx="1"/>
          </p:nvPr>
        </p:nvSpPr>
        <p:spPr/>
        <p:txBody>
          <a:bodyPr/>
          <a:lstStyle/>
          <a:p>
            <a:endParaRPr lang="en-US" dirty="0"/>
          </a:p>
        </p:txBody>
      </p:sp>
      <p:sp>
        <p:nvSpPr>
          <p:cNvPr id="4" name="TextBox 3">
            <a:extLst>
              <a:ext uri="{FF2B5EF4-FFF2-40B4-BE49-F238E27FC236}">
                <a16:creationId xmlns:a16="http://schemas.microsoft.com/office/drawing/2014/main" id="{C019F2D3-8C17-4845-9B73-7CDB2979A8CF}"/>
              </a:ext>
            </a:extLst>
          </p:cNvPr>
          <p:cNvSpPr txBox="1"/>
          <p:nvPr/>
        </p:nvSpPr>
        <p:spPr>
          <a:xfrm>
            <a:off x="3613532" y="2357610"/>
            <a:ext cx="4572000" cy="1446550"/>
          </a:xfrm>
          <a:prstGeom prst="rect">
            <a:avLst/>
          </a:prstGeom>
          <a:noFill/>
        </p:spPr>
        <p:txBody>
          <a:bodyPr wrap="square" rtlCol="0">
            <a:spAutoFit/>
          </a:bodyPr>
          <a:lstStyle/>
          <a:p>
            <a:pPr algn="ctr"/>
            <a:r>
              <a:rPr lang="en-US" sz="4400" dirty="0"/>
              <a:t>Sorry. Please try again.</a:t>
            </a:r>
          </a:p>
        </p:txBody>
      </p:sp>
      <p:sp>
        <p:nvSpPr>
          <p:cNvPr id="5" name="Rectangle: Rounded Corners 4">
            <a:hlinkClick r:id="rId2" action="ppaction://hlinksldjump"/>
            <a:extLst>
              <a:ext uri="{FF2B5EF4-FFF2-40B4-BE49-F238E27FC236}">
                <a16:creationId xmlns:a16="http://schemas.microsoft.com/office/drawing/2014/main" id="{F4C7EC8C-D965-4830-9B19-25C6DFE890EB}"/>
              </a:ext>
            </a:extLst>
          </p:cNvPr>
          <p:cNvSpPr/>
          <p:nvPr/>
        </p:nvSpPr>
        <p:spPr>
          <a:xfrm>
            <a:off x="5001658" y="3804160"/>
            <a:ext cx="1795749" cy="1318683"/>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35965115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907E3-5C4D-4042-B70B-B9A31BD1B13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16E5F49-669A-4923-8686-3EB91C6C6A4C}"/>
              </a:ext>
            </a:extLst>
          </p:cNvPr>
          <p:cNvSpPr>
            <a:spLocks noGrp="1"/>
          </p:cNvSpPr>
          <p:nvPr>
            <p:ph idx="1"/>
          </p:nvPr>
        </p:nvSpPr>
        <p:spPr/>
        <p:txBody>
          <a:bodyPr/>
          <a:lstStyle/>
          <a:p>
            <a:endParaRPr lang="en-US" dirty="0"/>
          </a:p>
        </p:txBody>
      </p:sp>
      <p:sp>
        <p:nvSpPr>
          <p:cNvPr id="4" name="TextBox 3">
            <a:extLst>
              <a:ext uri="{FF2B5EF4-FFF2-40B4-BE49-F238E27FC236}">
                <a16:creationId xmlns:a16="http://schemas.microsoft.com/office/drawing/2014/main" id="{C019F2D3-8C17-4845-9B73-7CDB2979A8CF}"/>
              </a:ext>
            </a:extLst>
          </p:cNvPr>
          <p:cNvSpPr txBox="1"/>
          <p:nvPr/>
        </p:nvSpPr>
        <p:spPr>
          <a:xfrm>
            <a:off x="3613532" y="2357610"/>
            <a:ext cx="4572000" cy="1446550"/>
          </a:xfrm>
          <a:prstGeom prst="rect">
            <a:avLst/>
          </a:prstGeom>
          <a:noFill/>
        </p:spPr>
        <p:txBody>
          <a:bodyPr wrap="square" rtlCol="0">
            <a:spAutoFit/>
          </a:bodyPr>
          <a:lstStyle/>
          <a:p>
            <a:pPr algn="ctr"/>
            <a:r>
              <a:rPr lang="en-US" sz="4400" dirty="0"/>
              <a:t>Sorry. Please try again.</a:t>
            </a:r>
          </a:p>
        </p:txBody>
      </p:sp>
      <p:sp>
        <p:nvSpPr>
          <p:cNvPr id="5" name="Rectangle: Rounded Corners 4">
            <a:hlinkClick r:id="rId2" action="ppaction://hlinksldjump"/>
            <a:extLst>
              <a:ext uri="{FF2B5EF4-FFF2-40B4-BE49-F238E27FC236}">
                <a16:creationId xmlns:a16="http://schemas.microsoft.com/office/drawing/2014/main" id="{F4C7EC8C-D965-4830-9B19-25C6DFE890EB}"/>
              </a:ext>
            </a:extLst>
          </p:cNvPr>
          <p:cNvSpPr/>
          <p:nvPr/>
        </p:nvSpPr>
        <p:spPr>
          <a:xfrm>
            <a:off x="5001658" y="3804160"/>
            <a:ext cx="1795749" cy="1318683"/>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160490378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59AC5-2636-4548-B2DD-56C1A5E9E42F}"/>
              </a:ext>
            </a:extLst>
          </p:cNvPr>
          <p:cNvSpPr>
            <a:spLocks noGrp="1"/>
          </p:cNvSpPr>
          <p:nvPr>
            <p:ph type="title"/>
          </p:nvPr>
        </p:nvSpPr>
        <p:spPr/>
        <p:txBody>
          <a:bodyPr/>
          <a:lstStyle/>
          <a:p>
            <a:endParaRPr lang="en-US"/>
          </a:p>
        </p:txBody>
      </p:sp>
      <p:sp>
        <p:nvSpPr>
          <p:cNvPr id="10" name="Rectangle 9">
            <a:extLst>
              <a:ext uri="{FF2B5EF4-FFF2-40B4-BE49-F238E27FC236}">
                <a16:creationId xmlns:a16="http://schemas.microsoft.com/office/drawing/2014/main" id="{68D932FE-951A-49B0-9E48-10E7F83DE7F8}"/>
              </a:ext>
            </a:extLst>
          </p:cNvPr>
          <p:cNvSpPr/>
          <p:nvPr/>
        </p:nvSpPr>
        <p:spPr>
          <a:xfrm>
            <a:off x="3048000" y="2040666"/>
            <a:ext cx="6096000" cy="1569660"/>
          </a:xfrm>
          <a:prstGeom prst="rect">
            <a:avLst/>
          </a:prstGeom>
        </p:spPr>
        <p:txBody>
          <a:bodyPr>
            <a:spAutoFit/>
          </a:bodyPr>
          <a:lstStyle/>
          <a:p>
            <a:pPr lvl="0" algn="ctr"/>
            <a:r>
              <a:rPr lang="en-US" sz="4800" dirty="0">
                <a:solidFill>
                  <a:prstClr val="black"/>
                </a:solidFill>
                <a:latin typeface="Arial" panose="020B0604020202020204" pitchFamily="34" charset="0"/>
                <a:cs typeface="Arial" panose="020B0604020202020204" pitchFamily="34" charset="0"/>
              </a:rPr>
              <a:t>Congratulations, you are correct!</a:t>
            </a:r>
          </a:p>
        </p:txBody>
      </p:sp>
      <p:sp>
        <p:nvSpPr>
          <p:cNvPr id="11" name="Rectangle: Rounded Corners 10">
            <a:hlinkClick r:id="rId2" action="ppaction://hlinksldjump"/>
            <a:extLst>
              <a:ext uri="{FF2B5EF4-FFF2-40B4-BE49-F238E27FC236}">
                <a16:creationId xmlns:a16="http://schemas.microsoft.com/office/drawing/2014/main" id="{95DB7F49-C6DC-48BF-BCBF-DFB106822CDC}"/>
              </a:ext>
            </a:extLst>
          </p:cNvPr>
          <p:cNvSpPr/>
          <p:nvPr/>
        </p:nvSpPr>
        <p:spPr>
          <a:xfrm>
            <a:off x="5236684" y="3577484"/>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Tree>
    <p:extLst>
      <p:ext uri="{BB962C8B-B14F-4D97-AF65-F5344CB8AC3E}">
        <p14:creationId xmlns:p14="http://schemas.microsoft.com/office/powerpoint/2010/main" val="27642616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907E3-5C4D-4042-B70B-B9A31BD1B13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16E5F49-669A-4923-8686-3EB91C6C6A4C}"/>
              </a:ext>
            </a:extLst>
          </p:cNvPr>
          <p:cNvSpPr>
            <a:spLocks noGrp="1"/>
          </p:cNvSpPr>
          <p:nvPr>
            <p:ph idx="1"/>
          </p:nvPr>
        </p:nvSpPr>
        <p:spPr/>
        <p:txBody>
          <a:bodyPr/>
          <a:lstStyle/>
          <a:p>
            <a:endParaRPr lang="en-US" dirty="0"/>
          </a:p>
        </p:txBody>
      </p:sp>
      <p:sp>
        <p:nvSpPr>
          <p:cNvPr id="4" name="TextBox 3">
            <a:extLst>
              <a:ext uri="{FF2B5EF4-FFF2-40B4-BE49-F238E27FC236}">
                <a16:creationId xmlns:a16="http://schemas.microsoft.com/office/drawing/2014/main" id="{C019F2D3-8C17-4845-9B73-7CDB2979A8CF}"/>
              </a:ext>
            </a:extLst>
          </p:cNvPr>
          <p:cNvSpPr txBox="1"/>
          <p:nvPr/>
        </p:nvSpPr>
        <p:spPr>
          <a:xfrm>
            <a:off x="3613532" y="2357610"/>
            <a:ext cx="4572000" cy="1446550"/>
          </a:xfrm>
          <a:prstGeom prst="rect">
            <a:avLst/>
          </a:prstGeom>
          <a:noFill/>
        </p:spPr>
        <p:txBody>
          <a:bodyPr wrap="square" rtlCol="0">
            <a:spAutoFit/>
          </a:bodyPr>
          <a:lstStyle/>
          <a:p>
            <a:pPr algn="ctr"/>
            <a:r>
              <a:rPr lang="en-US" sz="4400" dirty="0"/>
              <a:t>Sorry. Please try again.</a:t>
            </a:r>
          </a:p>
        </p:txBody>
      </p:sp>
      <p:sp>
        <p:nvSpPr>
          <p:cNvPr id="5" name="Rectangle: Rounded Corners 4">
            <a:hlinkClick r:id="rId2" action="ppaction://hlinksldjump"/>
            <a:extLst>
              <a:ext uri="{FF2B5EF4-FFF2-40B4-BE49-F238E27FC236}">
                <a16:creationId xmlns:a16="http://schemas.microsoft.com/office/drawing/2014/main" id="{F4C7EC8C-D965-4830-9B19-25C6DFE890EB}"/>
              </a:ext>
            </a:extLst>
          </p:cNvPr>
          <p:cNvSpPr/>
          <p:nvPr/>
        </p:nvSpPr>
        <p:spPr>
          <a:xfrm>
            <a:off x="5001658" y="3804160"/>
            <a:ext cx="1795749" cy="1318683"/>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16917295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907E3-5C4D-4042-B70B-B9A31BD1B13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16E5F49-669A-4923-8686-3EB91C6C6A4C}"/>
              </a:ext>
            </a:extLst>
          </p:cNvPr>
          <p:cNvSpPr>
            <a:spLocks noGrp="1"/>
          </p:cNvSpPr>
          <p:nvPr>
            <p:ph idx="1"/>
          </p:nvPr>
        </p:nvSpPr>
        <p:spPr/>
        <p:txBody>
          <a:bodyPr/>
          <a:lstStyle/>
          <a:p>
            <a:endParaRPr lang="en-US" dirty="0"/>
          </a:p>
        </p:txBody>
      </p:sp>
      <p:sp>
        <p:nvSpPr>
          <p:cNvPr id="4" name="TextBox 3">
            <a:extLst>
              <a:ext uri="{FF2B5EF4-FFF2-40B4-BE49-F238E27FC236}">
                <a16:creationId xmlns:a16="http://schemas.microsoft.com/office/drawing/2014/main" id="{C019F2D3-8C17-4845-9B73-7CDB2979A8CF}"/>
              </a:ext>
            </a:extLst>
          </p:cNvPr>
          <p:cNvSpPr txBox="1"/>
          <p:nvPr/>
        </p:nvSpPr>
        <p:spPr>
          <a:xfrm>
            <a:off x="3613532" y="2357610"/>
            <a:ext cx="4572000" cy="1446550"/>
          </a:xfrm>
          <a:prstGeom prst="rect">
            <a:avLst/>
          </a:prstGeom>
          <a:noFill/>
        </p:spPr>
        <p:txBody>
          <a:bodyPr wrap="square" rtlCol="0">
            <a:spAutoFit/>
          </a:bodyPr>
          <a:lstStyle/>
          <a:p>
            <a:pPr algn="ctr"/>
            <a:r>
              <a:rPr lang="en-US" sz="4400" dirty="0"/>
              <a:t>Sorry. Please try again.</a:t>
            </a:r>
          </a:p>
        </p:txBody>
      </p:sp>
      <p:sp>
        <p:nvSpPr>
          <p:cNvPr id="5" name="Rectangle: Rounded Corners 4">
            <a:hlinkClick r:id="rId2" action="ppaction://hlinksldjump"/>
            <a:extLst>
              <a:ext uri="{FF2B5EF4-FFF2-40B4-BE49-F238E27FC236}">
                <a16:creationId xmlns:a16="http://schemas.microsoft.com/office/drawing/2014/main" id="{F4C7EC8C-D965-4830-9B19-25C6DFE890EB}"/>
              </a:ext>
            </a:extLst>
          </p:cNvPr>
          <p:cNvSpPr/>
          <p:nvPr/>
        </p:nvSpPr>
        <p:spPr>
          <a:xfrm>
            <a:off x="5001658" y="3804160"/>
            <a:ext cx="1795749" cy="1318683"/>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12141423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240CF-2912-4391-AFBE-F4008877E8D6}"/>
              </a:ext>
            </a:extLst>
          </p:cNvPr>
          <p:cNvSpPr>
            <a:spLocks noGrp="1"/>
          </p:cNvSpPr>
          <p:nvPr>
            <p:ph type="title"/>
          </p:nvPr>
        </p:nvSpPr>
        <p:spPr/>
        <p:txBody>
          <a:bodyPr>
            <a:normAutofit/>
          </a:bodyPr>
          <a:lstStyle/>
          <a:p>
            <a:pPr algn="ctr"/>
            <a:r>
              <a:rPr lang="en-CA" sz="7200" b="1" i="0" dirty="0">
                <a:solidFill>
                  <a:srgbClr val="000000"/>
                </a:solidFill>
                <a:effectLst/>
                <a:latin typeface="Arial" panose="020B0604020202020204" pitchFamily="34" charset="0"/>
                <a:cs typeface="Arial" panose="020B0604020202020204" pitchFamily="34" charset="0"/>
              </a:rPr>
              <a:t>Loans</a:t>
            </a:r>
            <a:r>
              <a:rPr lang="en-CA" sz="7200" b="0" i="0" dirty="0">
                <a:solidFill>
                  <a:srgbClr val="000000"/>
                </a:solidFill>
                <a:effectLst/>
                <a:latin typeface="Arial" panose="020B0604020202020204" pitchFamily="34" charset="0"/>
                <a:cs typeface="Arial" panose="020B0604020202020204" pitchFamily="34" charset="0"/>
              </a:rPr>
              <a:t> </a:t>
            </a:r>
            <a:endParaRPr lang="en-US" sz="199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AF23F5C-520C-4F08-B552-EA648B04B13A}"/>
              </a:ext>
            </a:extLst>
          </p:cNvPr>
          <p:cNvSpPr txBox="1"/>
          <p:nvPr/>
        </p:nvSpPr>
        <p:spPr>
          <a:xfrm>
            <a:off x="191654" y="1452924"/>
            <a:ext cx="9017001" cy="3416320"/>
          </a:xfrm>
          <a:prstGeom prst="rect">
            <a:avLst/>
          </a:prstGeom>
          <a:noFill/>
        </p:spPr>
        <p:txBody>
          <a:bodyPr wrap="square">
            <a:spAutoFit/>
          </a:bodyPr>
          <a:lstStyle/>
          <a:p>
            <a:pPr algn="l" rtl="0" fontAlgn="base">
              <a:buFont typeface="Arial" panose="020B0604020202020204" pitchFamily="34" charset="0"/>
              <a:buChar char="•"/>
            </a:pPr>
            <a:r>
              <a:rPr lang="en-CA" sz="2400" b="0" i="0" dirty="0">
                <a:solidFill>
                  <a:srgbClr val="000000"/>
                </a:solidFill>
                <a:effectLst/>
                <a:latin typeface="Tw Cen MT" panose="020B0602020104020603" pitchFamily="34" charset="0"/>
              </a:rPr>
              <a:t>You will have to repay the money previously borrowed from a lender according to the loan terms and conditions. </a:t>
            </a:r>
            <a:br>
              <a:rPr lang="en-CA" sz="2400" b="0" i="0" dirty="0">
                <a:solidFill>
                  <a:srgbClr val="000000"/>
                </a:solidFill>
                <a:effectLst/>
                <a:latin typeface="Tw Cen MT" panose="020B0602020104020603" pitchFamily="34" charset="0"/>
              </a:rPr>
            </a:br>
            <a:endParaRPr lang="en-CA" sz="2400" b="0" i="0" dirty="0">
              <a:solidFill>
                <a:srgbClr val="000000"/>
              </a:solidFill>
              <a:effectLst/>
              <a:latin typeface="Tw Cen MT" panose="020B0602020104020603" pitchFamily="34" charset="0"/>
            </a:endParaRPr>
          </a:p>
          <a:p>
            <a:pPr algn="l" rtl="0" fontAlgn="base">
              <a:buFont typeface="Arial" panose="020B0604020202020204" pitchFamily="34" charset="0"/>
              <a:buChar char="•"/>
            </a:pPr>
            <a:r>
              <a:rPr lang="en-CA" sz="2400" b="0" i="0" dirty="0">
                <a:solidFill>
                  <a:srgbClr val="000000"/>
                </a:solidFill>
                <a:effectLst/>
                <a:latin typeface="Tw Cen MT" panose="020B0602020104020603" pitchFamily="34" charset="0"/>
              </a:rPr>
              <a:t>Typically, the loans are periodically repaid including </a:t>
            </a:r>
            <a:r>
              <a:rPr lang="en-CA" sz="2400" b="0" i="0" dirty="0">
                <a:solidFill>
                  <a:srgbClr val="000000"/>
                </a:solidFill>
                <a:effectLst/>
                <a:latin typeface="Tw Cen MT" panose="020B0602020104020603" pitchFamily="34" charset="0"/>
                <a:hlinkClick r:id="rId2" action="ppaction://hlinksldjump" tooltip="This is the balance of the loan remaining to pay. It starts at the full amount of the loan and works its way to zero by the last loan payment. "/>
              </a:rPr>
              <a:t>principal</a:t>
            </a:r>
            <a:r>
              <a:rPr lang="en-CA" sz="2400" b="0" i="0" dirty="0">
                <a:solidFill>
                  <a:srgbClr val="000000"/>
                </a:solidFill>
                <a:effectLst/>
                <a:latin typeface="Tw Cen MT" panose="020B0602020104020603" pitchFamily="34" charset="0"/>
              </a:rPr>
              <a:t> and </a:t>
            </a:r>
            <a:r>
              <a:rPr lang="en-CA" sz="2400" b="0" i="0" dirty="0">
                <a:solidFill>
                  <a:srgbClr val="000000"/>
                </a:solidFill>
                <a:effectLst/>
                <a:latin typeface="Tw Cen MT" panose="020B0602020104020603" pitchFamily="34" charset="0"/>
                <a:hlinkClick r:id="rId2" action="ppaction://hlinksldjump" tooltip="Almost all loans require interest payments. Usually this is a fixed rate, i.e. 4%, but it can be a variable rate (prime rate + 2%). Interest is charged against the balance of the loan remaining, and decreases as you pay off the loan."/>
              </a:rPr>
              <a:t>interest</a:t>
            </a:r>
            <a:r>
              <a:rPr lang="en-CA" sz="2400" b="0" i="0" dirty="0">
                <a:solidFill>
                  <a:srgbClr val="000000"/>
                </a:solidFill>
                <a:effectLst/>
                <a:latin typeface="Tw Cen MT" panose="020B0602020104020603" pitchFamily="34" charset="0"/>
              </a:rPr>
              <a:t>.</a:t>
            </a:r>
            <a:br>
              <a:rPr lang="en-CA" sz="2400" b="0" i="0" dirty="0">
                <a:solidFill>
                  <a:srgbClr val="000000"/>
                </a:solidFill>
                <a:effectLst/>
                <a:latin typeface="Tw Cen MT" panose="020B0602020104020603" pitchFamily="34" charset="0"/>
              </a:rPr>
            </a:br>
            <a:r>
              <a:rPr lang="en-CA" sz="2400" b="0" i="0" dirty="0">
                <a:solidFill>
                  <a:srgbClr val="000000"/>
                </a:solidFill>
                <a:effectLst/>
                <a:latin typeface="Tw Cen MT" panose="020B0602020104020603" pitchFamily="34" charset="0"/>
              </a:rPr>
              <a:t> </a:t>
            </a:r>
          </a:p>
          <a:p>
            <a:pPr algn="l" rtl="0" fontAlgn="base">
              <a:buFont typeface="Arial" panose="020B0604020202020204" pitchFamily="34" charset="0"/>
              <a:buChar char="•"/>
            </a:pPr>
            <a:r>
              <a:rPr lang="en-CA" sz="2400" b="0" i="0" dirty="0">
                <a:solidFill>
                  <a:srgbClr val="000000"/>
                </a:solidFill>
                <a:effectLst/>
                <a:latin typeface="Tw Cen MT" panose="020B0602020104020603" pitchFamily="34" charset="0"/>
              </a:rPr>
              <a:t>Common types of loans include auto loans, mortgages, credit card charges, </a:t>
            </a:r>
            <a:r>
              <a:rPr lang="en-CA" sz="2400" b="0" i="0" dirty="0" err="1">
                <a:solidFill>
                  <a:srgbClr val="000000"/>
                </a:solidFill>
                <a:effectLst/>
                <a:latin typeface="Tw Cen MT" panose="020B0602020104020603" pitchFamily="34" charset="0"/>
              </a:rPr>
              <a:t>businesss</a:t>
            </a:r>
            <a:r>
              <a:rPr lang="en-CA" sz="2400" b="0" i="0" dirty="0">
                <a:solidFill>
                  <a:srgbClr val="000000"/>
                </a:solidFill>
                <a:effectLst/>
                <a:latin typeface="Tw Cen MT" panose="020B0602020104020603" pitchFamily="34" charset="0"/>
              </a:rPr>
              <a:t> loans and other </a:t>
            </a:r>
            <a:r>
              <a:rPr lang="en-CA" sz="2400" b="0" i="0" dirty="0">
                <a:solidFill>
                  <a:srgbClr val="000000"/>
                </a:solidFill>
                <a:effectLst/>
                <a:latin typeface="Tw Cen MT" panose="020B0602020104020603" pitchFamily="34" charset="0"/>
                <a:hlinkClick r:id="rId2" action="ppaction://hlinksldjump" tooltip="Money which your business owes is called Accounts Payable. These can be for utilities, loans, inventory, government payments, etc. Money which your business is owed is called Accounts Receivable. These are usually invoices which a client has yet to pay. "/>
              </a:rPr>
              <a:t>debts</a:t>
            </a:r>
            <a:r>
              <a:rPr lang="en-CA" sz="2400" b="0" i="0" dirty="0">
                <a:solidFill>
                  <a:srgbClr val="000000"/>
                </a:solidFill>
                <a:effectLst/>
                <a:latin typeface="Tw Cen MT" panose="020B0602020104020603" pitchFamily="34" charset="0"/>
              </a:rPr>
              <a:t> to a financial institution or organisation like KRG. </a:t>
            </a:r>
          </a:p>
        </p:txBody>
      </p:sp>
      <p:pic>
        <p:nvPicPr>
          <p:cNvPr id="6" name="Picture 5">
            <a:extLst>
              <a:ext uri="{FF2B5EF4-FFF2-40B4-BE49-F238E27FC236}">
                <a16:creationId xmlns:a16="http://schemas.microsoft.com/office/drawing/2014/main" id="{42B7759E-4C91-4E1A-9A79-9B401FE0EA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56782" y="2911765"/>
            <a:ext cx="3343564" cy="334356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2688334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907E3-5C4D-4042-B70B-B9A31BD1B13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16E5F49-669A-4923-8686-3EB91C6C6A4C}"/>
              </a:ext>
            </a:extLst>
          </p:cNvPr>
          <p:cNvSpPr>
            <a:spLocks noGrp="1"/>
          </p:cNvSpPr>
          <p:nvPr>
            <p:ph idx="1"/>
          </p:nvPr>
        </p:nvSpPr>
        <p:spPr/>
        <p:txBody>
          <a:bodyPr/>
          <a:lstStyle/>
          <a:p>
            <a:endParaRPr lang="en-US" dirty="0"/>
          </a:p>
        </p:txBody>
      </p:sp>
      <p:sp>
        <p:nvSpPr>
          <p:cNvPr id="4" name="TextBox 3">
            <a:extLst>
              <a:ext uri="{FF2B5EF4-FFF2-40B4-BE49-F238E27FC236}">
                <a16:creationId xmlns:a16="http://schemas.microsoft.com/office/drawing/2014/main" id="{C019F2D3-8C17-4845-9B73-7CDB2979A8CF}"/>
              </a:ext>
            </a:extLst>
          </p:cNvPr>
          <p:cNvSpPr txBox="1"/>
          <p:nvPr/>
        </p:nvSpPr>
        <p:spPr>
          <a:xfrm>
            <a:off x="3613532" y="2357610"/>
            <a:ext cx="4572000" cy="1446550"/>
          </a:xfrm>
          <a:prstGeom prst="rect">
            <a:avLst/>
          </a:prstGeom>
          <a:noFill/>
        </p:spPr>
        <p:txBody>
          <a:bodyPr wrap="square" rtlCol="0">
            <a:spAutoFit/>
          </a:bodyPr>
          <a:lstStyle/>
          <a:p>
            <a:pPr algn="ctr"/>
            <a:r>
              <a:rPr lang="en-US" sz="4400" dirty="0"/>
              <a:t>Sorry. Please try again.</a:t>
            </a:r>
          </a:p>
        </p:txBody>
      </p:sp>
      <p:sp>
        <p:nvSpPr>
          <p:cNvPr id="5" name="Rectangle: Rounded Corners 4">
            <a:hlinkClick r:id="rId2" action="ppaction://hlinksldjump"/>
            <a:extLst>
              <a:ext uri="{FF2B5EF4-FFF2-40B4-BE49-F238E27FC236}">
                <a16:creationId xmlns:a16="http://schemas.microsoft.com/office/drawing/2014/main" id="{F4C7EC8C-D965-4830-9B19-25C6DFE890EB}"/>
              </a:ext>
            </a:extLst>
          </p:cNvPr>
          <p:cNvSpPr/>
          <p:nvPr/>
        </p:nvSpPr>
        <p:spPr>
          <a:xfrm>
            <a:off x="5001658" y="3804160"/>
            <a:ext cx="1795749" cy="1318683"/>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134771392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59AC5-2636-4548-B2DD-56C1A5E9E42F}"/>
              </a:ext>
            </a:extLst>
          </p:cNvPr>
          <p:cNvSpPr>
            <a:spLocks noGrp="1"/>
          </p:cNvSpPr>
          <p:nvPr>
            <p:ph type="title"/>
          </p:nvPr>
        </p:nvSpPr>
        <p:spPr/>
        <p:txBody>
          <a:bodyPr/>
          <a:lstStyle/>
          <a:p>
            <a:endParaRPr lang="en-US"/>
          </a:p>
        </p:txBody>
      </p:sp>
      <p:sp>
        <p:nvSpPr>
          <p:cNvPr id="10" name="Rectangle 9">
            <a:extLst>
              <a:ext uri="{FF2B5EF4-FFF2-40B4-BE49-F238E27FC236}">
                <a16:creationId xmlns:a16="http://schemas.microsoft.com/office/drawing/2014/main" id="{68D932FE-951A-49B0-9E48-10E7F83DE7F8}"/>
              </a:ext>
            </a:extLst>
          </p:cNvPr>
          <p:cNvSpPr/>
          <p:nvPr/>
        </p:nvSpPr>
        <p:spPr>
          <a:xfrm>
            <a:off x="3048000" y="2040666"/>
            <a:ext cx="6096000" cy="1569660"/>
          </a:xfrm>
          <a:prstGeom prst="rect">
            <a:avLst/>
          </a:prstGeom>
        </p:spPr>
        <p:txBody>
          <a:bodyPr>
            <a:spAutoFit/>
          </a:bodyPr>
          <a:lstStyle/>
          <a:p>
            <a:pPr lvl="0" algn="ctr"/>
            <a:r>
              <a:rPr lang="en-US" sz="4800" dirty="0">
                <a:solidFill>
                  <a:prstClr val="black"/>
                </a:solidFill>
                <a:latin typeface="Arial" panose="020B0604020202020204" pitchFamily="34" charset="0"/>
                <a:cs typeface="Arial" panose="020B0604020202020204" pitchFamily="34" charset="0"/>
              </a:rPr>
              <a:t>Congratulations, you are correct!</a:t>
            </a:r>
          </a:p>
        </p:txBody>
      </p:sp>
      <p:sp>
        <p:nvSpPr>
          <p:cNvPr id="11" name="Rectangle: Rounded Corners 10">
            <a:hlinkClick r:id="rId2" action="ppaction://hlinksldjump"/>
            <a:extLst>
              <a:ext uri="{FF2B5EF4-FFF2-40B4-BE49-F238E27FC236}">
                <a16:creationId xmlns:a16="http://schemas.microsoft.com/office/drawing/2014/main" id="{95DB7F49-C6DC-48BF-BCBF-DFB106822CDC}"/>
              </a:ext>
            </a:extLst>
          </p:cNvPr>
          <p:cNvSpPr/>
          <p:nvPr/>
        </p:nvSpPr>
        <p:spPr>
          <a:xfrm>
            <a:off x="5236684" y="3577484"/>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Tree>
    <p:extLst>
      <p:ext uri="{BB962C8B-B14F-4D97-AF65-F5344CB8AC3E}">
        <p14:creationId xmlns:p14="http://schemas.microsoft.com/office/powerpoint/2010/main" val="25144390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907E3-5C4D-4042-B70B-B9A31BD1B13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16E5F49-669A-4923-8686-3EB91C6C6A4C}"/>
              </a:ext>
            </a:extLst>
          </p:cNvPr>
          <p:cNvSpPr>
            <a:spLocks noGrp="1"/>
          </p:cNvSpPr>
          <p:nvPr>
            <p:ph idx="1"/>
          </p:nvPr>
        </p:nvSpPr>
        <p:spPr/>
        <p:txBody>
          <a:bodyPr/>
          <a:lstStyle/>
          <a:p>
            <a:endParaRPr lang="en-US" dirty="0"/>
          </a:p>
        </p:txBody>
      </p:sp>
      <p:sp>
        <p:nvSpPr>
          <p:cNvPr id="4" name="TextBox 3">
            <a:extLst>
              <a:ext uri="{FF2B5EF4-FFF2-40B4-BE49-F238E27FC236}">
                <a16:creationId xmlns:a16="http://schemas.microsoft.com/office/drawing/2014/main" id="{C019F2D3-8C17-4845-9B73-7CDB2979A8CF}"/>
              </a:ext>
            </a:extLst>
          </p:cNvPr>
          <p:cNvSpPr txBox="1"/>
          <p:nvPr/>
        </p:nvSpPr>
        <p:spPr>
          <a:xfrm>
            <a:off x="3613532" y="2357610"/>
            <a:ext cx="4572000" cy="1446550"/>
          </a:xfrm>
          <a:prstGeom prst="rect">
            <a:avLst/>
          </a:prstGeom>
          <a:noFill/>
        </p:spPr>
        <p:txBody>
          <a:bodyPr wrap="square" rtlCol="0">
            <a:spAutoFit/>
          </a:bodyPr>
          <a:lstStyle/>
          <a:p>
            <a:pPr algn="ctr"/>
            <a:r>
              <a:rPr lang="en-US" sz="4400" dirty="0"/>
              <a:t>Sorry. Please try again.</a:t>
            </a:r>
          </a:p>
        </p:txBody>
      </p:sp>
      <p:sp>
        <p:nvSpPr>
          <p:cNvPr id="5" name="Rectangle: Rounded Corners 4">
            <a:hlinkClick r:id="rId2" action="ppaction://hlinksldjump"/>
            <a:extLst>
              <a:ext uri="{FF2B5EF4-FFF2-40B4-BE49-F238E27FC236}">
                <a16:creationId xmlns:a16="http://schemas.microsoft.com/office/drawing/2014/main" id="{F4C7EC8C-D965-4830-9B19-25C6DFE890EB}"/>
              </a:ext>
            </a:extLst>
          </p:cNvPr>
          <p:cNvSpPr/>
          <p:nvPr/>
        </p:nvSpPr>
        <p:spPr>
          <a:xfrm>
            <a:off x="5001658" y="3804160"/>
            <a:ext cx="1795749" cy="1318683"/>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334762747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59AC5-2636-4548-B2DD-56C1A5E9E42F}"/>
              </a:ext>
            </a:extLst>
          </p:cNvPr>
          <p:cNvSpPr>
            <a:spLocks noGrp="1"/>
          </p:cNvSpPr>
          <p:nvPr>
            <p:ph type="title"/>
          </p:nvPr>
        </p:nvSpPr>
        <p:spPr/>
        <p:txBody>
          <a:bodyPr/>
          <a:lstStyle/>
          <a:p>
            <a:endParaRPr lang="en-US"/>
          </a:p>
        </p:txBody>
      </p:sp>
      <p:sp>
        <p:nvSpPr>
          <p:cNvPr id="10" name="Rectangle 9">
            <a:extLst>
              <a:ext uri="{FF2B5EF4-FFF2-40B4-BE49-F238E27FC236}">
                <a16:creationId xmlns:a16="http://schemas.microsoft.com/office/drawing/2014/main" id="{68D932FE-951A-49B0-9E48-10E7F83DE7F8}"/>
              </a:ext>
            </a:extLst>
          </p:cNvPr>
          <p:cNvSpPr/>
          <p:nvPr/>
        </p:nvSpPr>
        <p:spPr>
          <a:xfrm>
            <a:off x="3048000" y="2040666"/>
            <a:ext cx="6096000" cy="1569660"/>
          </a:xfrm>
          <a:prstGeom prst="rect">
            <a:avLst/>
          </a:prstGeom>
        </p:spPr>
        <p:txBody>
          <a:bodyPr>
            <a:spAutoFit/>
          </a:bodyPr>
          <a:lstStyle/>
          <a:p>
            <a:pPr lvl="0" algn="ctr"/>
            <a:r>
              <a:rPr lang="en-US" sz="4800" dirty="0">
                <a:solidFill>
                  <a:prstClr val="black"/>
                </a:solidFill>
                <a:latin typeface="Arial" panose="020B0604020202020204" pitchFamily="34" charset="0"/>
                <a:cs typeface="Arial" panose="020B0604020202020204" pitchFamily="34" charset="0"/>
              </a:rPr>
              <a:t>Congratulations, you are correct!</a:t>
            </a:r>
          </a:p>
        </p:txBody>
      </p:sp>
      <p:sp>
        <p:nvSpPr>
          <p:cNvPr id="11" name="Rectangle: Rounded Corners 10">
            <a:hlinkClick r:id="rId2" action="ppaction://hlinksldjump"/>
            <a:extLst>
              <a:ext uri="{FF2B5EF4-FFF2-40B4-BE49-F238E27FC236}">
                <a16:creationId xmlns:a16="http://schemas.microsoft.com/office/drawing/2014/main" id="{95DB7F49-C6DC-48BF-BCBF-DFB106822CDC}"/>
              </a:ext>
            </a:extLst>
          </p:cNvPr>
          <p:cNvSpPr/>
          <p:nvPr/>
        </p:nvSpPr>
        <p:spPr>
          <a:xfrm>
            <a:off x="5236684" y="3577484"/>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Tree>
    <p:extLst>
      <p:ext uri="{BB962C8B-B14F-4D97-AF65-F5344CB8AC3E}">
        <p14:creationId xmlns:p14="http://schemas.microsoft.com/office/powerpoint/2010/main" val="171256738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907E3-5C4D-4042-B70B-B9A31BD1B13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16E5F49-669A-4923-8686-3EB91C6C6A4C}"/>
              </a:ext>
            </a:extLst>
          </p:cNvPr>
          <p:cNvSpPr>
            <a:spLocks noGrp="1"/>
          </p:cNvSpPr>
          <p:nvPr>
            <p:ph idx="1"/>
          </p:nvPr>
        </p:nvSpPr>
        <p:spPr/>
        <p:txBody>
          <a:bodyPr/>
          <a:lstStyle/>
          <a:p>
            <a:endParaRPr lang="en-US" dirty="0"/>
          </a:p>
        </p:txBody>
      </p:sp>
      <p:sp>
        <p:nvSpPr>
          <p:cNvPr id="4" name="TextBox 3">
            <a:extLst>
              <a:ext uri="{FF2B5EF4-FFF2-40B4-BE49-F238E27FC236}">
                <a16:creationId xmlns:a16="http://schemas.microsoft.com/office/drawing/2014/main" id="{C019F2D3-8C17-4845-9B73-7CDB2979A8CF}"/>
              </a:ext>
            </a:extLst>
          </p:cNvPr>
          <p:cNvSpPr txBox="1"/>
          <p:nvPr/>
        </p:nvSpPr>
        <p:spPr>
          <a:xfrm>
            <a:off x="3613532" y="2357610"/>
            <a:ext cx="4572000" cy="1446550"/>
          </a:xfrm>
          <a:prstGeom prst="rect">
            <a:avLst/>
          </a:prstGeom>
          <a:noFill/>
        </p:spPr>
        <p:txBody>
          <a:bodyPr wrap="square" rtlCol="0">
            <a:spAutoFit/>
          </a:bodyPr>
          <a:lstStyle/>
          <a:p>
            <a:pPr algn="ctr"/>
            <a:r>
              <a:rPr lang="en-US" sz="4400" dirty="0"/>
              <a:t>Sorry. Please try again.</a:t>
            </a:r>
          </a:p>
        </p:txBody>
      </p:sp>
      <p:sp>
        <p:nvSpPr>
          <p:cNvPr id="5" name="Rectangle: Rounded Corners 4">
            <a:hlinkClick r:id="rId2" action="ppaction://hlinksldjump"/>
            <a:extLst>
              <a:ext uri="{FF2B5EF4-FFF2-40B4-BE49-F238E27FC236}">
                <a16:creationId xmlns:a16="http://schemas.microsoft.com/office/drawing/2014/main" id="{F4C7EC8C-D965-4830-9B19-25C6DFE890EB}"/>
              </a:ext>
            </a:extLst>
          </p:cNvPr>
          <p:cNvSpPr/>
          <p:nvPr/>
        </p:nvSpPr>
        <p:spPr>
          <a:xfrm>
            <a:off x="5001658" y="3804160"/>
            <a:ext cx="1795749" cy="1318683"/>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19790676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2C8DC-F583-4DF4-A251-E0FAAF6484D9}"/>
              </a:ext>
            </a:extLst>
          </p:cNvPr>
          <p:cNvSpPr>
            <a:spLocks noGrp="1"/>
          </p:cNvSpPr>
          <p:nvPr>
            <p:ph type="title"/>
          </p:nvPr>
        </p:nvSpPr>
        <p:spPr>
          <a:xfrm>
            <a:off x="838200" y="746125"/>
            <a:ext cx="10515600" cy="1325563"/>
          </a:xfrm>
        </p:spPr>
        <p:txBody>
          <a:bodyPr>
            <a:noAutofit/>
          </a:bodyPr>
          <a:lstStyle/>
          <a:p>
            <a:pPr algn="ctr" rtl="0" fontAlgn="base"/>
            <a:r>
              <a:rPr lang="en-CA" sz="6600" b="1" i="0" dirty="0">
                <a:solidFill>
                  <a:srgbClr val="000000"/>
                </a:solidFill>
                <a:effectLst/>
                <a:latin typeface="Arial" panose="020B0604020202020204" pitchFamily="34" charset="0"/>
                <a:cs typeface="Arial" panose="020B0604020202020204" pitchFamily="34" charset="0"/>
              </a:rPr>
              <a:t>Vendors, Suppliers</a:t>
            </a:r>
            <a:r>
              <a:rPr lang="en-CA" sz="6600" b="0" i="0" dirty="0">
                <a:solidFill>
                  <a:srgbClr val="000000"/>
                </a:solidFill>
                <a:effectLst/>
                <a:latin typeface="Arial" panose="020B0604020202020204" pitchFamily="34" charset="0"/>
                <a:cs typeface="Arial" panose="020B0604020202020204" pitchFamily="34" charset="0"/>
              </a:rPr>
              <a:t> </a:t>
            </a:r>
            <a:br>
              <a:rPr lang="en-CA" sz="6600" b="0" i="0" dirty="0">
                <a:solidFill>
                  <a:srgbClr val="000000"/>
                </a:solidFill>
                <a:effectLst/>
                <a:latin typeface="Arial" panose="020B0604020202020204" pitchFamily="34" charset="0"/>
                <a:cs typeface="Arial" panose="020B0604020202020204" pitchFamily="34" charset="0"/>
              </a:rPr>
            </a:br>
            <a:r>
              <a:rPr lang="en-CA" sz="6600" b="1" i="0" dirty="0">
                <a:solidFill>
                  <a:srgbClr val="000000"/>
                </a:solidFill>
                <a:effectLst/>
                <a:latin typeface="Arial" panose="020B0604020202020204" pitchFamily="34" charset="0"/>
                <a:cs typeface="Arial" panose="020B0604020202020204" pitchFamily="34" charset="0"/>
              </a:rPr>
              <a:t>(Bills And Invoices)</a:t>
            </a:r>
            <a:r>
              <a:rPr lang="en-CA" sz="6600" b="0" i="0" dirty="0">
                <a:solidFill>
                  <a:srgbClr val="000000"/>
                </a:solidFill>
                <a:effectLst/>
                <a:latin typeface="Arial" panose="020B0604020202020204" pitchFamily="34" charset="0"/>
                <a:cs typeface="Arial" panose="020B0604020202020204" pitchFamily="34" charset="0"/>
              </a:rPr>
              <a:t> </a:t>
            </a:r>
            <a:r>
              <a:rPr lang="en-CA" sz="6600" b="0" i="0" dirty="0">
                <a:solidFill>
                  <a:srgbClr val="000000"/>
                </a:solidFill>
                <a:effectLst/>
                <a:latin typeface="Segoe UI" panose="020B0502040204020203" pitchFamily="34" charset="0"/>
              </a:rPr>
              <a:t/>
            </a:r>
            <a:br>
              <a:rPr lang="en-CA" sz="6600" b="0" i="0" dirty="0">
                <a:solidFill>
                  <a:srgbClr val="000000"/>
                </a:solidFill>
                <a:effectLst/>
                <a:latin typeface="Segoe UI" panose="020B0502040204020203" pitchFamily="34" charset="0"/>
              </a:rPr>
            </a:br>
            <a:endParaRPr lang="en-US" sz="6600" dirty="0"/>
          </a:p>
        </p:txBody>
      </p:sp>
      <p:sp>
        <p:nvSpPr>
          <p:cNvPr id="4" name="TextBox 3">
            <a:extLst>
              <a:ext uri="{FF2B5EF4-FFF2-40B4-BE49-F238E27FC236}">
                <a16:creationId xmlns:a16="http://schemas.microsoft.com/office/drawing/2014/main" id="{8325E350-59A6-4076-B4DF-CDA4461E8B12}"/>
              </a:ext>
            </a:extLst>
          </p:cNvPr>
          <p:cNvSpPr txBox="1"/>
          <p:nvPr/>
        </p:nvSpPr>
        <p:spPr>
          <a:xfrm>
            <a:off x="247649" y="2274838"/>
            <a:ext cx="9934575" cy="1569660"/>
          </a:xfrm>
          <a:prstGeom prst="rect">
            <a:avLst/>
          </a:prstGeom>
          <a:noFill/>
        </p:spPr>
        <p:txBody>
          <a:bodyPr wrap="square">
            <a:spAutoFit/>
          </a:bodyPr>
          <a:lstStyle/>
          <a:p>
            <a:pPr algn="l" rtl="0" fontAlgn="base">
              <a:buFont typeface="Arial" panose="020B0604020202020204" pitchFamily="34" charset="0"/>
              <a:buChar char="•"/>
            </a:pPr>
            <a:r>
              <a:rPr lang="en-CA" sz="2400" b="0" i="0" dirty="0">
                <a:solidFill>
                  <a:srgbClr val="000000"/>
                </a:solidFill>
                <a:effectLst/>
                <a:latin typeface="Tw Cen MT" panose="020B0602020104020603" pitchFamily="34" charset="0"/>
              </a:rPr>
              <a:t>You need to pay your suppliers in due time to keep a good relation with them. Not doing so will damage your reputation and could result in late payment charges and shortage in supplies.  </a:t>
            </a:r>
          </a:p>
          <a:p>
            <a:pPr algn="l" rtl="0" fontAlgn="base">
              <a:buFont typeface="Arial" panose="020B0604020202020204" pitchFamily="34" charset="0"/>
              <a:buChar char="•"/>
            </a:pPr>
            <a:endParaRPr lang="en-CA" sz="2400" b="0" i="0" dirty="0">
              <a:solidFill>
                <a:srgbClr val="000000"/>
              </a:solidFill>
              <a:effectLst/>
              <a:latin typeface="Tw Cen MT" panose="020B0602020104020603" pitchFamily="34" charset="0"/>
            </a:endParaRPr>
          </a:p>
        </p:txBody>
      </p:sp>
      <p:sp>
        <p:nvSpPr>
          <p:cNvPr id="6" name="TextBox 5">
            <a:extLst>
              <a:ext uri="{FF2B5EF4-FFF2-40B4-BE49-F238E27FC236}">
                <a16:creationId xmlns:a16="http://schemas.microsoft.com/office/drawing/2014/main" id="{2DC53867-2A84-4186-9428-2B7514D1DAFE}"/>
              </a:ext>
            </a:extLst>
          </p:cNvPr>
          <p:cNvSpPr txBox="1"/>
          <p:nvPr/>
        </p:nvSpPr>
        <p:spPr>
          <a:xfrm>
            <a:off x="2009776" y="3613858"/>
            <a:ext cx="6096000" cy="830997"/>
          </a:xfrm>
          <a:prstGeom prst="rect">
            <a:avLst/>
          </a:prstGeom>
          <a:noFill/>
        </p:spPr>
        <p:txBody>
          <a:bodyPr wrap="square">
            <a:spAutoFit/>
          </a:bodyPr>
          <a:lstStyle/>
          <a:p>
            <a:pPr algn="l" rtl="0" fontAlgn="base">
              <a:buFont typeface="Arial" panose="020B0604020202020204" pitchFamily="34" charset="0"/>
              <a:buChar char="•"/>
            </a:pPr>
            <a:r>
              <a:rPr lang="en-CA" sz="2400" b="0" i="0" dirty="0">
                <a:solidFill>
                  <a:srgbClr val="000000"/>
                </a:solidFill>
                <a:effectLst/>
                <a:latin typeface="Tw Cen MT" panose="020B0602020104020603" pitchFamily="34" charset="0"/>
              </a:rPr>
              <a:t>Agree with a system for resolving any payment disputes. </a:t>
            </a:r>
          </a:p>
        </p:txBody>
      </p:sp>
      <p:sp>
        <p:nvSpPr>
          <p:cNvPr id="8" name="TextBox 7">
            <a:extLst>
              <a:ext uri="{FF2B5EF4-FFF2-40B4-BE49-F238E27FC236}">
                <a16:creationId xmlns:a16="http://schemas.microsoft.com/office/drawing/2014/main" id="{FFEF5C16-2C83-4D09-83C9-48E9781FF640}"/>
              </a:ext>
            </a:extLst>
          </p:cNvPr>
          <p:cNvSpPr txBox="1"/>
          <p:nvPr/>
        </p:nvSpPr>
        <p:spPr>
          <a:xfrm>
            <a:off x="2000247" y="4678307"/>
            <a:ext cx="6429378" cy="830997"/>
          </a:xfrm>
          <a:prstGeom prst="rect">
            <a:avLst/>
          </a:prstGeom>
          <a:noFill/>
        </p:spPr>
        <p:txBody>
          <a:bodyPr wrap="square">
            <a:spAutoFit/>
          </a:bodyPr>
          <a:lstStyle/>
          <a:p>
            <a:pPr algn="l" rtl="0" fontAlgn="base">
              <a:buFont typeface="Arial" panose="020B0604020202020204" pitchFamily="34" charset="0"/>
              <a:buChar char="•"/>
            </a:pPr>
            <a:r>
              <a:rPr lang="en-CA" sz="2400" b="0" i="0" dirty="0">
                <a:solidFill>
                  <a:srgbClr val="000000"/>
                </a:solidFill>
                <a:effectLst/>
                <a:latin typeface="Tw Cen MT" panose="020B0602020104020603" pitchFamily="34" charset="0"/>
              </a:rPr>
              <a:t>Prompt payment could result in better deals from the seller. </a:t>
            </a:r>
          </a:p>
        </p:txBody>
      </p:sp>
      <p:pic>
        <p:nvPicPr>
          <p:cNvPr id="10" name="Picture 9">
            <a:extLst>
              <a:ext uri="{FF2B5EF4-FFF2-40B4-BE49-F238E27FC236}">
                <a16:creationId xmlns:a16="http://schemas.microsoft.com/office/drawing/2014/main" id="{60A2C5FE-EB80-4200-A4C4-98E8BC6F6954}"/>
              </a:ext>
            </a:extLst>
          </p:cNvPr>
          <p:cNvPicPr>
            <a:picLocks noChangeAspect="1"/>
          </p:cNvPicPr>
          <p:nvPr/>
        </p:nvPicPr>
        <p:blipFill>
          <a:blip r:embed="rId2" cstate="hq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rot="21272375">
            <a:off x="9052136" y="2431934"/>
            <a:ext cx="3741645" cy="3741645"/>
          </a:xfrm>
          <a:prstGeom prst="rect">
            <a:avLst/>
          </a:prstGeom>
        </p:spPr>
      </p:pic>
    </p:spTree>
    <p:extLst>
      <p:ext uri="{BB962C8B-B14F-4D97-AF65-F5344CB8AC3E}">
        <p14:creationId xmlns:p14="http://schemas.microsoft.com/office/powerpoint/2010/main" val="13099891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2C8DC-F583-4DF4-A251-E0FAAF6484D9}"/>
              </a:ext>
            </a:extLst>
          </p:cNvPr>
          <p:cNvSpPr>
            <a:spLocks noGrp="1"/>
          </p:cNvSpPr>
          <p:nvPr>
            <p:ph type="title"/>
          </p:nvPr>
        </p:nvSpPr>
        <p:spPr/>
        <p:txBody>
          <a:bodyPr>
            <a:normAutofit/>
          </a:bodyPr>
          <a:lstStyle/>
          <a:p>
            <a:pPr algn="ctr"/>
            <a:r>
              <a:rPr lang="en-CA" sz="6600" b="1" i="0" dirty="0">
                <a:solidFill>
                  <a:srgbClr val="000000"/>
                </a:solidFill>
                <a:effectLst/>
                <a:latin typeface="Arial" panose="020B0604020202020204" pitchFamily="34" charset="0"/>
                <a:cs typeface="Arial" panose="020B0604020202020204" pitchFamily="34" charset="0"/>
              </a:rPr>
              <a:t>Hydro-Quebec </a:t>
            </a:r>
            <a:endParaRPr lang="en-US" sz="66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E0C6EED1-9250-4D2C-BC35-39595D85455E}"/>
              </a:ext>
            </a:extLst>
          </p:cNvPr>
          <p:cNvSpPr txBox="1"/>
          <p:nvPr/>
        </p:nvSpPr>
        <p:spPr>
          <a:xfrm>
            <a:off x="276224" y="2009686"/>
            <a:ext cx="11439525" cy="830997"/>
          </a:xfrm>
          <a:prstGeom prst="rect">
            <a:avLst/>
          </a:prstGeom>
          <a:noFill/>
        </p:spPr>
        <p:txBody>
          <a:bodyPr wrap="square">
            <a:spAutoFit/>
          </a:bodyPr>
          <a:lstStyle/>
          <a:p>
            <a:pPr algn="l" rtl="0" fontAlgn="base">
              <a:buFont typeface="Arial" panose="020B0604020202020204" pitchFamily="34" charset="0"/>
              <a:buChar char="•"/>
            </a:pPr>
            <a:r>
              <a:rPr lang="en-CA" sz="2400" b="0" i="0" dirty="0">
                <a:solidFill>
                  <a:srgbClr val="000000"/>
                </a:solidFill>
                <a:effectLst/>
                <a:latin typeface="Tw Cen MT" panose="020B0602020104020603" pitchFamily="34" charset="0"/>
              </a:rPr>
              <a:t>It is difficult to imagine our life without electricity. Make sure you pay Hydro if you don’t want this to become a reality.  </a:t>
            </a:r>
          </a:p>
        </p:txBody>
      </p:sp>
      <p:sp>
        <p:nvSpPr>
          <p:cNvPr id="5" name="TextBox 4">
            <a:extLst>
              <a:ext uri="{FF2B5EF4-FFF2-40B4-BE49-F238E27FC236}">
                <a16:creationId xmlns:a16="http://schemas.microsoft.com/office/drawing/2014/main" id="{B9906716-96AA-40BC-8B12-6E120E758A52}"/>
              </a:ext>
            </a:extLst>
          </p:cNvPr>
          <p:cNvSpPr txBox="1"/>
          <p:nvPr/>
        </p:nvSpPr>
        <p:spPr>
          <a:xfrm rot="20800596">
            <a:off x="6505575" y="3418394"/>
            <a:ext cx="1162498" cy="461665"/>
          </a:xfrm>
          <a:prstGeom prst="rect">
            <a:avLst/>
          </a:prstGeom>
          <a:noFill/>
        </p:spPr>
        <p:txBody>
          <a:bodyPr wrap="none" rtlCol="0">
            <a:spAutoFit/>
          </a:bodyPr>
          <a:lstStyle/>
          <a:p>
            <a:r>
              <a:rPr lang="en-CA" sz="2400" b="1" i="1" dirty="0"/>
              <a:t>Pro Tip:</a:t>
            </a:r>
            <a:endParaRPr lang="en-US" sz="2400" b="1" i="1" dirty="0"/>
          </a:p>
        </p:txBody>
      </p:sp>
      <p:sp>
        <p:nvSpPr>
          <p:cNvPr id="7" name="TextBox 6">
            <a:extLst>
              <a:ext uri="{FF2B5EF4-FFF2-40B4-BE49-F238E27FC236}">
                <a16:creationId xmlns:a16="http://schemas.microsoft.com/office/drawing/2014/main" id="{8298286B-EDB5-430C-9DCB-8ED8A1447E08}"/>
              </a:ext>
            </a:extLst>
          </p:cNvPr>
          <p:cNvSpPr txBox="1"/>
          <p:nvPr/>
        </p:nvSpPr>
        <p:spPr>
          <a:xfrm>
            <a:off x="6468024" y="3919449"/>
            <a:ext cx="5948365" cy="830997"/>
          </a:xfrm>
          <a:prstGeom prst="rect">
            <a:avLst/>
          </a:prstGeom>
          <a:noFill/>
        </p:spPr>
        <p:txBody>
          <a:bodyPr wrap="square">
            <a:spAutoFit/>
          </a:bodyPr>
          <a:lstStyle/>
          <a:p>
            <a:pPr algn="l" rtl="0" fontAlgn="base"/>
            <a:r>
              <a:rPr lang="en-CA" sz="2400" b="0" i="0" dirty="0">
                <a:solidFill>
                  <a:srgbClr val="000000"/>
                </a:solidFill>
                <a:effectLst/>
                <a:latin typeface="Tw Cen MT" panose="020B0602020104020603" pitchFamily="34" charset="0"/>
              </a:rPr>
              <a:t>You normally have 21 days after receiving a bill to make the payment. </a:t>
            </a:r>
          </a:p>
        </p:txBody>
      </p:sp>
      <p:pic>
        <p:nvPicPr>
          <p:cNvPr id="9" name="Picture 8">
            <a:extLst>
              <a:ext uri="{FF2B5EF4-FFF2-40B4-BE49-F238E27FC236}">
                <a16:creationId xmlns:a16="http://schemas.microsoft.com/office/drawing/2014/main" id="{07A5096E-1BA5-43F1-BD40-A4526AD654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8225" y="3054996"/>
            <a:ext cx="3390900" cy="3390900"/>
          </a:xfrm>
          <a:prstGeom prst="roundRect">
            <a:avLst>
              <a:gd name="adj" fmla="val 16667"/>
            </a:avLst>
          </a:prstGeom>
          <a:ln>
            <a:solidFill>
              <a:schemeClr val="tx1"/>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3890271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2C8DC-F583-4DF4-A251-E0FAAF6484D9}"/>
              </a:ext>
            </a:extLst>
          </p:cNvPr>
          <p:cNvSpPr>
            <a:spLocks noGrp="1"/>
          </p:cNvSpPr>
          <p:nvPr>
            <p:ph type="title"/>
          </p:nvPr>
        </p:nvSpPr>
        <p:spPr/>
        <p:txBody>
          <a:bodyPr>
            <a:normAutofit/>
          </a:bodyPr>
          <a:lstStyle/>
          <a:p>
            <a:pPr algn="ctr"/>
            <a:r>
              <a:rPr lang="en-CA" sz="7200" b="1" i="0" dirty="0">
                <a:solidFill>
                  <a:srgbClr val="000000"/>
                </a:solidFill>
                <a:effectLst/>
                <a:latin typeface="Arial" panose="020B0604020202020204" pitchFamily="34" charset="0"/>
                <a:cs typeface="Arial" panose="020B0604020202020204" pitchFamily="34" charset="0"/>
              </a:rPr>
              <a:t>Municipal Tax</a:t>
            </a:r>
            <a:r>
              <a:rPr lang="en-CA" sz="7200" b="0" i="0" dirty="0">
                <a:solidFill>
                  <a:srgbClr val="000000"/>
                </a:solidFill>
                <a:effectLst/>
                <a:latin typeface="Arial" panose="020B0604020202020204" pitchFamily="34" charset="0"/>
                <a:cs typeface="Arial" panose="020B0604020202020204" pitchFamily="34" charset="0"/>
              </a:rPr>
              <a:t> </a:t>
            </a:r>
            <a:endParaRPr lang="en-US" sz="72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6CB623E5-1EDE-4443-AFDD-69B7C3FD650B}"/>
              </a:ext>
            </a:extLst>
          </p:cNvPr>
          <p:cNvSpPr txBox="1"/>
          <p:nvPr/>
        </p:nvSpPr>
        <p:spPr>
          <a:xfrm>
            <a:off x="2324100" y="2195770"/>
            <a:ext cx="7543800" cy="830997"/>
          </a:xfrm>
          <a:prstGeom prst="rect">
            <a:avLst/>
          </a:prstGeom>
          <a:noFill/>
        </p:spPr>
        <p:txBody>
          <a:bodyPr wrap="square">
            <a:spAutoFit/>
          </a:bodyPr>
          <a:lstStyle/>
          <a:p>
            <a:pPr algn="ctr"/>
            <a:r>
              <a:rPr lang="en-CA" sz="2400" b="0" i="0" dirty="0">
                <a:solidFill>
                  <a:srgbClr val="000000"/>
                </a:solidFill>
                <a:effectLst/>
                <a:latin typeface="Tw Cen MT" panose="020B0602020104020603" pitchFamily="34" charset="0"/>
              </a:rPr>
              <a:t>The municipal tax pays for services offered to the residents and businesses established in the municipality. </a:t>
            </a:r>
            <a:endParaRPr lang="en-US" sz="2400" dirty="0"/>
          </a:p>
        </p:txBody>
      </p:sp>
      <p:pic>
        <p:nvPicPr>
          <p:cNvPr id="6" name="Picture 5">
            <a:extLst>
              <a:ext uri="{FF2B5EF4-FFF2-40B4-BE49-F238E27FC236}">
                <a16:creationId xmlns:a16="http://schemas.microsoft.com/office/drawing/2014/main" id="{64DA891C-AC45-4F6B-BEB7-AB2E9F5040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5325" y="3169642"/>
            <a:ext cx="3181350" cy="318135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5766800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2C8DC-F583-4DF4-A251-E0FAAF6484D9}"/>
              </a:ext>
            </a:extLst>
          </p:cNvPr>
          <p:cNvSpPr>
            <a:spLocks noGrp="1"/>
          </p:cNvSpPr>
          <p:nvPr>
            <p:ph type="title"/>
          </p:nvPr>
        </p:nvSpPr>
        <p:spPr/>
        <p:txBody>
          <a:bodyPr>
            <a:normAutofit/>
          </a:bodyPr>
          <a:lstStyle/>
          <a:p>
            <a:pPr algn="ctr"/>
            <a:r>
              <a:rPr lang="en-CA" sz="7200" b="1" i="0" dirty="0">
                <a:solidFill>
                  <a:srgbClr val="000000"/>
                </a:solidFill>
                <a:effectLst/>
                <a:latin typeface="Arial" panose="020B0604020202020204" pitchFamily="34" charset="0"/>
                <a:cs typeface="Arial" panose="020B0604020202020204" pitchFamily="34" charset="0"/>
              </a:rPr>
              <a:t>Sales Taxes Collected</a:t>
            </a:r>
            <a:r>
              <a:rPr lang="en-CA" sz="7200" b="0" i="0" dirty="0">
                <a:solidFill>
                  <a:srgbClr val="000000"/>
                </a:solidFill>
                <a:effectLst/>
                <a:latin typeface="Arial" panose="020B0604020202020204" pitchFamily="34" charset="0"/>
                <a:cs typeface="Arial" panose="020B0604020202020204" pitchFamily="34" charset="0"/>
              </a:rPr>
              <a:t> </a:t>
            </a:r>
            <a:endParaRPr lang="en-US" sz="72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7DAE8C20-1052-441E-81D7-9F91FAAC2BD8}"/>
              </a:ext>
            </a:extLst>
          </p:cNvPr>
          <p:cNvSpPr txBox="1"/>
          <p:nvPr/>
        </p:nvSpPr>
        <p:spPr>
          <a:xfrm>
            <a:off x="1328737" y="2096006"/>
            <a:ext cx="9534525" cy="3046988"/>
          </a:xfrm>
          <a:prstGeom prst="rect">
            <a:avLst/>
          </a:prstGeom>
          <a:noFill/>
        </p:spPr>
        <p:txBody>
          <a:bodyPr wrap="square">
            <a:spAutoFit/>
          </a:bodyPr>
          <a:lstStyle/>
          <a:p>
            <a:pPr algn="ctr" rtl="0" fontAlgn="base">
              <a:buFont typeface="Arial" panose="020B0604020202020204" pitchFamily="34" charset="0"/>
              <a:buChar char="•"/>
            </a:pPr>
            <a:r>
              <a:rPr lang="en-CA" sz="2400" b="0" i="0" dirty="0">
                <a:solidFill>
                  <a:srgbClr val="000000"/>
                </a:solidFill>
                <a:effectLst/>
                <a:latin typeface="Tw Cen MT" panose="020B0602020104020603" pitchFamily="34" charset="0"/>
              </a:rPr>
              <a:t>You are considered as small suppliers if you do not exceed $30,000 of sales for the last year and do not have to collect sales taxes in this case. </a:t>
            </a:r>
            <a:br>
              <a:rPr lang="en-CA" sz="2400" b="0" i="0" dirty="0">
                <a:solidFill>
                  <a:srgbClr val="000000"/>
                </a:solidFill>
                <a:effectLst/>
                <a:latin typeface="Tw Cen MT" panose="020B0602020104020603" pitchFamily="34" charset="0"/>
              </a:rPr>
            </a:br>
            <a:endParaRPr lang="en-CA" sz="2400" b="0" i="0" dirty="0">
              <a:solidFill>
                <a:srgbClr val="000000"/>
              </a:solidFill>
              <a:effectLst/>
              <a:latin typeface="Tw Cen MT" panose="020B0602020104020603" pitchFamily="34" charset="0"/>
            </a:endParaRPr>
          </a:p>
          <a:p>
            <a:pPr algn="ctr" rtl="0" fontAlgn="base">
              <a:buFont typeface="Arial" panose="020B0604020202020204" pitchFamily="34" charset="0"/>
              <a:buChar char="•"/>
            </a:pPr>
            <a:r>
              <a:rPr lang="en-CA" sz="2400" b="0" i="0" dirty="0">
                <a:solidFill>
                  <a:srgbClr val="000000"/>
                </a:solidFill>
                <a:effectLst/>
                <a:latin typeface="Tw Cen MT" panose="020B0602020104020603" pitchFamily="34" charset="0"/>
              </a:rPr>
              <a:t>If your sales are higher than $30,000 for the last four quarters, you have to register for GST and QST and start collecting it on taxable supplies.</a:t>
            </a:r>
            <a:br>
              <a:rPr lang="en-CA" sz="2400" b="0" i="0" dirty="0">
                <a:solidFill>
                  <a:srgbClr val="000000"/>
                </a:solidFill>
                <a:effectLst/>
                <a:latin typeface="Tw Cen MT" panose="020B0602020104020603" pitchFamily="34" charset="0"/>
              </a:rPr>
            </a:br>
            <a:r>
              <a:rPr lang="en-CA" sz="2400" b="0" i="0" dirty="0">
                <a:solidFill>
                  <a:srgbClr val="000000"/>
                </a:solidFill>
                <a:effectLst/>
                <a:latin typeface="Tw Cen MT" panose="020B0602020104020603" pitchFamily="34" charset="0"/>
              </a:rPr>
              <a:t> </a:t>
            </a:r>
          </a:p>
          <a:p>
            <a:pPr algn="ctr" rtl="0" fontAlgn="base">
              <a:buFont typeface="Arial" panose="020B0604020202020204" pitchFamily="34" charset="0"/>
              <a:buChar char="•"/>
            </a:pPr>
            <a:r>
              <a:rPr lang="en-CA" sz="2400" b="0" i="0" dirty="0">
                <a:solidFill>
                  <a:srgbClr val="000000"/>
                </a:solidFill>
                <a:effectLst/>
                <a:latin typeface="Tw Cen MT" panose="020B0602020104020603" pitchFamily="34" charset="0"/>
              </a:rPr>
              <a:t>Any amount of GST or QST you collect is considered to be held in trust for the government. </a:t>
            </a:r>
          </a:p>
        </p:txBody>
      </p:sp>
    </p:spTree>
    <p:extLst>
      <p:ext uri="{BB962C8B-B14F-4D97-AF65-F5344CB8AC3E}">
        <p14:creationId xmlns:p14="http://schemas.microsoft.com/office/powerpoint/2010/main" val="3998629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2C8DC-F583-4DF4-A251-E0FAAF6484D9}"/>
              </a:ext>
            </a:extLst>
          </p:cNvPr>
          <p:cNvSpPr>
            <a:spLocks noGrp="1"/>
          </p:cNvSpPr>
          <p:nvPr>
            <p:ph type="title"/>
          </p:nvPr>
        </p:nvSpPr>
        <p:spPr/>
        <p:txBody>
          <a:bodyPr>
            <a:normAutofit/>
          </a:bodyPr>
          <a:lstStyle/>
          <a:p>
            <a:pPr algn="ctr"/>
            <a:r>
              <a:rPr lang="en-CA" sz="6600" b="1" i="0" dirty="0">
                <a:solidFill>
                  <a:srgbClr val="222222"/>
                </a:solidFill>
                <a:effectLst/>
                <a:latin typeface="Arial" panose="020B0604020202020204" pitchFamily="34" charset="0"/>
              </a:rPr>
              <a:t>Overhead Expenses</a:t>
            </a:r>
            <a:r>
              <a:rPr lang="en-CA" sz="6600" b="0" i="0" dirty="0">
                <a:solidFill>
                  <a:srgbClr val="222222"/>
                </a:solidFill>
                <a:effectLst/>
                <a:latin typeface="Arial" panose="020B0604020202020204" pitchFamily="34" charset="0"/>
              </a:rPr>
              <a:t>  </a:t>
            </a:r>
            <a:endParaRPr lang="en-US" sz="6600" dirty="0"/>
          </a:p>
        </p:txBody>
      </p:sp>
      <p:sp>
        <p:nvSpPr>
          <p:cNvPr id="4" name="TextBox 3">
            <a:extLst>
              <a:ext uri="{FF2B5EF4-FFF2-40B4-BE49-F238E27FC236}">
                <a16:creationId xmlns:a16="http://schemas.microsoft.com/office/drawing/2014/main" id="{7E735FE5-0FF6-4472-AD11-600200867520}"/>
              </a:ext>
            </a:extLst>
          </p:cNvPr>
          <p:cNvSpPr txBox="1"/>
          <p:nvPr/>
        </p:nvSpPr>
        <p:spPr>
          <a:xfrm>
            <a:off x="200025" y="1819096"/>
            <a:ext cx="8991600" cy="1200329"/>
          </a:xfrm>
          <a:prstGeom prst="rect">
            <a:avLst/>
          </a:prstGeom>
          <a:noFill/>
        </p:spPr>
        <p:txBody>
          <a:bodyPr wrap="square">
            <a:spAutoFit/>
          </a:bodyPr>
          <a:lstStyle/>
          <a:p>
            <a:r>
              <a:rPr lang="en-CA" sz="2400" b="0" i="0" dirty="0">
                <a:solidFill>
                  <a:srgbClr val="000000"/>
                </a:solidFill>
                <a:effectLst/>
                <a:latin typeface="Tw Cen MT" panose="020B0602020104020603" pitchFamily="34" charset="0"/>
              </a:rPr>
              <a:t>Overhead includes accounting fees, advertising, insurance, interest, legal fees, labour burden, rent, repairs, telephone bills, travel expenditures, and other utilities. </a:t>
            </a:r>
            <a:endParaRPr lang="en-US" sz="2400" dirty="0"/>
          </a:p>
        </p:txBody>
      </p:sp>
      <p:pic>
        <p:nvPicPr>
          <p:cNvPr id="6" name="Picture 5">
            <a:extLst>
              <a:ext uri="{FF2B5EF4-FFF2-40B4-BE49-F238E27FC236}">
                <a16:creationId xmlns:a16="http://schemas.microsoft.com/office/drawing/2014/main" id="{8C849D59-DC89-4AAC-9E8C-B2085E9B44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799070">
            <a:off x="8553450" y="2628901"/>
            <a:ext cx="2895599" cy="289559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8" name="Picture 7">
            <a:extLst>
              <a:ext uri="{FF2B5EF4-FFF2-40B4-BE49-F238E27FC236}">
                <a16:creationId xmlns:a16="http://schemas.microsoft.com/office/drawing/2014/main" id="{5E0A34BB-0F15-46FA-AB13-331D346D6693}"/>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62512" y="3571875"/>
            <a:ext cx="3583561" cy="3286125"/>
          </a:xfrm>
          <a:prstGeom prst="rect">
            <a:avLst/>
          </a:prstGeom>
        </p:spPr>
      </p:pic>
    </p:spTree>
    <p:extLst>
      <p:ext uri="{BB962C8B-B14F-4D97-AF65-F5344CB8AC3E}">
        <p14:creationId xmlns:p14="http://schemas.microsoft.com/office/powerpoint/2010/main" val="35546756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2C8DC-F583-4DF4-A251-E0FAAF6484D9}"/>
              </a:ext>
            </a:extLst>
          </p:cNvPr>
          <p:cNvSpPr>
            <a:spLocks noGrp="1"/>
          </p:cNvSpPr>
          <p:nvPr>
            <p:ph type="title"/>
          </p:nvPr>
        </p:nvSpPr>
        <p:spPr/>
        <p:txBody>
          <a:bodyPr>
            <a:normAutofit/>
          </a:bodyPr>
          <a:lstStyle/>
          <a:p>
            <a:pPr algn="ctr"/>
            <a:r>
              <a:rPr lang="en-CA" sz="7200" b="1" i="0" dirty="0">
                <a:solidFill>
                  <a:srgbClr val="000000"/>
                </a:solidFill>
                <a:effectLst/>
                <a:latin typeface="Arial" panose="020B0604020202020204" pitchFamily="34" charset="0"/>
                <a:cs typeface="Arial" panose="020B0604020202020204" pitchFamily="34" charset="0"/>
              </a:rPr>
              <a:t>Employees </a:t>
            </a:r>
            <a:endParaRPr lang="en-US" sz="72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3FC05C1-669A-47CC-8564-65F2FEEDF314}"/>
              </a:ext>
            </a:extLst>
          </p:cNvPr>
          <p:cNvSpPr txBox="1"/>
          <p:nvPr/>
        </p:nvSpPr>
        <p:spPr>
          <a:xfrm>
            <a:off x="161924" y="1826003"/>
            <a:ext cx="11763376" cy="1569660"/>
          </a:xfrm>
          <a:prstGeom prst="rect">
            <a:avLst/>
          </a:prstGeom>
          <a:noFill/>
        </p:spPr>
        <p:txBody>
          <a:bodyPr wrap="square">
            <a:spAutoFit/>
          </a:bodyPr>
          <a:lstStyle/>
          <a:p>
            <a:pPr algn="l" rtl="0" fontAlgn="base">
              <a:buFont typeface="Arial" panose="020B0604020202020204" pitchFamily="34" charset="0"/>
              <a:buChar char="•"/>
            </a:pPr>
            <a:r>
              <a:rPr lang="en-CA" sz="2400" b="0" i="0" dirty="0">
                <a:solidFill>
                  <a:srgbClr val="000000"/>
                </a:solidFill>
                <a:effectLst/>
                <a:latin typeface="Tw Cen MT" panose="020B0602020104020603" pitchFamily="34" charset="0"/>
              </a:rPr>
              <a:t>As an employer, you have to pay wages to your employees.  </a:t>
            </a:r>
            <a:br>
              <a:rPr lang="en-CA" sz="2400" b="0" i="0" dirty="0">
                <a:solidFill>
                  <a:srgbClr val="000000"/>
                </a:solidFill>
                <a:effectLst/>
                <a:latin typeface="Tw Cen MT" panose="020B0602020104020603" pitchFamily="34" charset="0"/>
              </a:rPr>
            </a:br>
            <a:endParaRPr lang="en-CA" sz="2400" b="0" i="0" dirty="0">
              <a:solidFill>
                <a:srgbClr val="000000"/>
              </a:solidFill>
              <a:effectLst/>
              <a:latin typeface="Tw Cen MT" panose="020B0602020104020603" pitchFamily="34" charset="0"/>
            </a:endParaRPr>
          </a:p>
          <a:p>
            <a:pPr algn="l" rtl="0" fontAlgn="base">
              <a:buFont typeface="Arial" panose="020B0604020202020204" pitchFamily="34" charset="0"/>
              <a:buChar char="•"/>
            </a:pPr>
            <a:r>
              <a:rPr lang="en-CA" sz="2400" b="0" i="0" dirty="0">
                <a:solidFill>
                  <a:srgbClr val="000000"/>
                </a:solidFill>
                <a:effectLst/>
                <a:latin typeface="Tw Cen MT" panose="020B0602020104020603" pitchFamily="34" charset="0"/>
              </a:rPr>
              <a:t>You have to produce a regular pay period for the deposits and issue a pay sheet to your employees. </a:t>
            </a:r>
          </a:p>
        </p:txBody>
      </p:sp>
      <p:pic>
        <p:nvPicPr>
          <p:cNvPr id="6" name="Picture 5">
            <a:extLst>
              <a:ext uri="{FF2B5EF4-FFF2-40B4-BE49-F238E27FC236}">
                <a16:creationId xmlns:a16="http://schemas.microsoft.com/office/drawing/2014/main" id="{854F321F-A50B-48B7-8D2E-EBFDF09FBC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67200" y="3395663"/>
            <a:ext cx="7562850" cy="3153708"/>
          </a:xfrm>
          <a:prstGeom prst="rect">
            <a:avLst/>
          </a:prstGeom>
          <a:ln w="38100" cap="sq">
            <a:solidFill>
              <a:srgbClr val="000000"/>
            </a:solidFill>
            <a:prstDash val="solid"/>
            <a:miter lim="800000"/>
          </a:ln>
          <a:effectLst>
            <a:outerShdw blurRad="76200" dir="13500000" sy="23000" kx="1200000" algn="br" rotWithShape="0">
              <a:prstClr val="black">
                <a:alpha val="20000"/>
              </a:prstClr>
            </a:outerShdw>
          </a:effectLst>
          <a:scene3d>
            <a:camera prst="orthographicFront"/>
            <a:lightRig rig="threePt" dir="t"/>
          </a:scene3d>
          <a:sp3d>
            <a:bevelT prst="relaxedInset"/>
          </a:sp3d>
        </p:spPr>
      </p:pic>
    </p:spTree>
    <p:extLst>
      <p:ext uri="{BB962C8B-B14F-4D97-AF65-F5344CB8AC3E}">
        <p14:creationId xmlns:p14="http://schemas.microsoft.com/office/powerpoint/2010/main" val="37325295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9866</TotalTime>
  <Words>388</Words>
  <Application>Microsoft Office PowerPoint</Application>
  <PresentationFormat>Widescreen</PresentationFormat>
  <Paragraphs>103</Paragraphs>
  <Slides>34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Arial</vt:lpstr>
      <vt:lpstr>Calibri</vt:lpstr>
      <vt:lpstr>Calibri Light</vt:lpstr>
      <vt:lpstr>Cooper Black</vt:lpstr>
      <vt:lpstr>Segoe UI</vt:lpstr>
      <vt:lpstr>Tw Cen MT</vt:lpstr>
      <vt:lpstr>Office Theme</vt:lpstr>
      <vt:lpstr>Entrepreneur Local Learning Centers</vt:lpstr>
      <vt:lpstr>Seminar 15: WHOM DO I NEED TO PAY? </vt:lpstr>
      <vt:lpstr>Loans </vt:lpstr>
      <vt:lpstr>Vendors, Suppliers  (Bills And Invoices)  </vt:lpstr>
      <vt:lpstr>Hydro-Quebec </vt:lpstr>
      <vt:lpstr>Municipal Tax </vt:lpstr>
      <vt:lpstr>Sales Taxes Collected </vt:lpstr>
      <vt:lpstr>Overhead Expenses  </vt:lpstr>
      <vt:lpstr>Employees </vt:lpstr>
      <vt:lpstr>Government Remittances  </vt:lpstr>
      <vt:lpstr>Myself</vt:lpstr>
      <vt:lpstr>SELF-EVALUATION</vt:lpstr>
      <vt:lpstr>SELF-EVALUATION</vt:lpstr>
      <vt:lpstr>SELF-EVALUATION</vt:lpstr>
      <vt:lpstr>TRUE OR FALSE</vt:lpstr>
      <vt:lpstr>TRUE OR FALSE</vt:lpstr>
      <vt:lpstr>GLOSSARY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BOOKKEEPING AND ACCOUNTING</dc:title>
  <dc:creator>Keilan Baker</dc:creator>
  <cp:lastModifiedBy>Dave McMullen</cp:lastModifiedBy>
  <cp:revision>28</cp:revision>
  <dcterms:created xsi:type="dcterms:W3CDTF">2020-06-25T22:44:13Z</dcterms:created>
  <dcterms:modified xsi:type="dcterms:W3CDTF">2021-05-05T18:36:41Z</dcterms:modified>
</cp:coreProperties>
</file>