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95" r:id="rId16"/>
    <p:sldId id="296" r:id="rId17"/>
    <p:sldId id="297" r:id="rId18"/>
    <p:sldId id="302" r:id="rId19"/>
    <p:sldId id="303" r:id="rId20"/>
    <p:sldId id="304" r:id="rId21"/>
    <p:sldId id="309" r:id="rId22"/>
    <p:sldId id="310" r:id="rId23"/>
    <p:sldId id="311" r:id="rId24"/>
    <p:sldId id="317" r:id="rId25"/>
    <p:sldId id="316" r:id="rId26"/>
    <p:sldId id="318" r:id="rId27"/>
    <p:sldId id="319" r:id="rId28"/>
    <p:sldId id="291" r:id="rId29"/>
    <p:sldId id="292" r:id="rId30"/>
    <p:sldId id="293" r:id="rId31"/>
    <p:sldId id="294" r:id="rId32"/>
    <p:sldId id="298" r:id="rId33"/>
    <p:sldId id="299" r:id="rId34"/>
    <p:sldId id="300" r:id="rId35"/>
    <p:sldId id="301" r:id="rId36"/>
    <p:sldId id="305" r:id="rId37"/>
    <p:sldId id="306" r:id="rId38"/>
    <p:sldId id="307" r:id="rId39"/>
    <p:sldId id="308" r:id="rId40"/>
    <p:sldId id="312" r:id="rId41"/>
    <p:sldId id="31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3"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77674-CDF5-8843-BFE9-F8905AF32F29}" v="1" dt="2020-07-14T02:16:32.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20" autoAdjust="0"/>
    <p:restoredTop sz="94660"/>
  </p:normalViewPr>
  <p:slideViewPr>
    <p:cSldViewPr snapToGrid="0">
      <p:cViewPr varScale="1">
        <p:scale>
          <a:sx n="109" d="100"/>
          <a:sy n="109" d="100"/>
        </p:scale>
        <p:origin x="4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591A6-2EFA-4A7A-A603-77826E7511C6}" type="datetimeFigureOut">
              <a:rPr lang="en-CA" smtClean="0"/>
              <a:t>2021-05-05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5E0A2-FECF-4F07-9346-EFE5EA405DC3}" type="slidenum">
              <a:rPr lang="en-CA" smtClean="0"/>
              <a:t>‹#›</a:t>
            </a:fld>
            <a:endParaRPr lang="en-CA"/>
          </a:p>
        </p:txBody>
      </p:sp>
    </p:spTree>
    <p:extLst>
      <p:ext uri="{BB962C8B-B14F-4D97-AF65-F5344CB8AC3E}">
        <p14:creationId xmlns:p14="http://schemas.microsoft.com/office/powerpoint/2010/main" val="315312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9092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8EAF-5E1D-49E0-9005-82B4FF921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F6A94B-F83C-42F9-AB7F-CE75F062F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A41AF0-5A23-47FB-BE9C-4E9EF5D6648F}"/>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5" name="Footer Placeholder 4">
            <a:extLst>
              <a:ext uri="{FF2B5EF4-FFF2-40B4-BE49-F238E27FC236}">
                <a16:creationId xmlns:a16="http://schemas.microsoft.com/office/drawing/2014/main" id="{B5C3F77C-C5FF-4AAE-A8E8-E79E24E81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033CF-2B97-4C99-B96C-799DD4606099}"/>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65700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06A2-1A88-4E1D-AB18-8C0947F4D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8DD66E-B88D-4B8F-B7D0-CC7A261639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7D0C6-52BD-4179-A9E1-A858A0C8A059}"/>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5" name="Footer Placeholder 4">
            <a:extLst>
              <a:ext uri="{FF2B5EF4-FFF2-40B4-BE49-F238E27FC236}">
                <a16:creationId xmlns:a16="http://schemas.microsoft.com/office/drawing/2014/main" id="{E2ABC914-1944-4E47-9B8A-99729AE0B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86586-C737-4E4C-BE2E-AA11D95746E2}"/>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130935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C7F4-58D9-4736-9F67-C19564957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70435-5D77-4232-AAE8-093319C10E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E404F-4EAE-41F9-81D6-7F394F679E20}"/>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5" name="Footer Placeholder 4">
            <a:extLst>
              <a:ext uri="{FF2B5EF4-FFF2-40B4-BE49-F238E27FC236}">
                <a16:creationId xmlns:a16="http://schemas.microsoft.com/office/drawing/2014/main" id="{28888772-B3D5-47A4-807C-5C549FD2E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E0318-9F0A-43E2-B115-CCEDFB981363}"/>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416278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EB10-0339-4503-A288-90D4B9504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9A4A2-B0DA-4695-A3F2-D94D757A70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B4355-67BC-4AD8-A6F5-9AF28C53A5B1}"/>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5" name="Footer Placeholder 4">
            <a:extLst>
              <a:ext uri="{FF2B5EF4-FFF2-40B4-BE49-F238E27FC236}">
                <a16:creationId xmlns:a16="http://schemas.microsoft.com/office/drawing/2014/main" id="{99A65148-DD8F-468B-A433-C517B6B7C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B7DA6-0A7C-4841-A806-D4DB72F23340}"/>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331401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0D23-73DB-4EEC-B9AA-8621D4AC80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934FE8-5ECF-47CD-9123-9E81DC4F3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2BA34-4A6F-4073-A701-2844B2422239}"/>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5" name="Footer Placeholder 4">
            <a:extLst>
              <a:ext uri="{FF2B5EF4-FFF2-40B4-BE49-F238E27FC236}">
                <a16:creationId xmlns:a16="http://schemas.microsoft.com/office/drawing/2014/main" id="{42BBC31D-1A2A-4483-88E1-232A7C43F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DE735-4912-45B4-88FE-D9858B15E433}"/>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414257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C67E-8B76-416F-A9C2-2901337BB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CEF12-564B-46F8-8FA5-72C882DB94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75485-7DDF-4B54-9DA2-CE2CC6BCF7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788167-0D8C-4286-9776-6801A68D69D7}"/>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6" name="Footer Placeholder 5">
            <a:extLst>
              <a:ext uri="{FF2B5EF4-FFF2-40B4-BE49-F238E27FC236}">
                <a16:creationId xmlns:a16="http://schemas.microsoft.com/office/drawing/2014/main" id="{C6476EFC-8358-42C5-B239-D5802A8F3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AE5EE-3E76-4AE4-95E4-002E72767376}"/>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212393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33ED-76A7-4754-B3A9-69D849C476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BF4363-45B8-40C4-BD5D-73B1E7722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1CF51A-08D4-47F5-9138-C08E8FF715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3615C-FB19-4C7E-BFB4-9EF2A1323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AC761-7C88-41F5-AEEC-01D523E51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FF5B1B-435B-4A1F-B15F-01323AFA5A3D}"/>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8" name="Footer Placeholder 7">
            <a:extLst>
              <a:ext uri="{FF2B5EF4-FFF2-40B4-BE49-F238E27FC236}">
                <a16:creationId xmlns:a16="http://schemas.microsoft.com/office/drawing/2014/main" id="{B0C0D43F-16DD-4678-983D-300C269BF2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FE9F2B-63B2-42AE-9295-E2E971ADF5BB}"/>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331569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FEA8-6ACC-42B7-8080-2F8E486B93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B4F2F9-A5AA-47AB-B2E5-F347BA4C4387}"/>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4" name="Footer Placeholder 3">
            <a:extLst>
              <a:ext uri="{FF2B5EF4-FFF2-40B4-BE49-F238E27FC236}">
                <a16:creationId xmlns:a16="http://schemas.microsoft.com/office/drawing/2014/main" id="{027F0300-5BA4-492E-AF50-78D4ACA2AE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CFFEB0-AC38-4588-B35D-76A15967E457}"/>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105482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B0F9C-AAD0-4772-98FD-EBEBA5968FC4}"/>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3" name="Footer Placeholder 2">
            <a:extLst>
              <a:ext uri="{FF2B5EF4-FFF2-40B4-BE49-F238E27FC236}">
                <a16:creationId xmlns:a16="http://schemas.microsoft.com/office/drawing/2014/main" id="{0FD546A2-BFE7-4F69-90B0-9EF184CAF2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E923E3-9DAD-43C2-95A2-9F35352F1A57}"/>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349008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A6EF-6536-4598-889D-71A9E9830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6937B-C5B7-49D3-96AF-7257EA560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FB992F-3F00-486C-89D1-A0FC1B485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89064-D44F-48C3-AD20-7AF1B21C5C77}"/>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6" name="Footer Placeholder 5">
            <a:extLst>
              <a:ext uri="{FF2B5EF4-FFF2-40B4-BE49-F238E27FC236}">
                <a16:creationId xmlns:a16="http://schemas.microsoft.com/office/drawing/2014/main" id="{25F0E66D-3180-4A2F-B28E-DC4FB99EA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5FAB6-7B79-4EE9-97A2-D0201136C056}"/>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301332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97F5-1FDE-4136-8A78-5E7379E5F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AC6AC-CD09-4CA1-A558-81370107D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E540E-F27A-472E-BD27-423DCE81A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1B260-AB3E-41E3-9E6F-C96D63DBB1DD}"/>
              </a:ext>
            </a:extLst>
          </p:cNvPr>
          <p:cNvSpPr>
            <a:spLocks noGrp="1"/>
          </p:cNvSpPr>
          <p:nvPr>
            <p:ph type="dt" sz="half" idx="10"/>
          </p:nvPr>
        </p:nvSpPr>
        <p:spPr/>
        <p:txBody>
          <a:bodyPr/>
          <a:lstStyle/>
          <a:p>
            <a:fld id="{8459FFDE-EDD8-4A90-8365-9BB972B1F52C}" type="datetimeFigureOut">
              <a:rPr lang="en-US" smtClean="0"/>
              <a:t>5/5/2021</a:t>
            </a:fld>
            <a:endParaRPr lang="en-US"/>
          </a:p>
        </p:txBody>
      </p:sp>
      <p:sp>
        <p:nvSpPr>
          <p:cNvPr id="6" name="Footer Placeholder 5">
            <a:extLst>
              <a:ext uri="{FF2B5EF4-FFF2-40B4-BE49-F238E27FC236}">
                <a16:creationId xmlns:a16="http://schemas.microsoft.com/office/drawing/2014/main" id="{CF5BA532-D1E8-4056-B25F-A09F18DAEB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8BF27-BFF6-49DE-9A42-E4570D87FA2B}"/>
              </a:ext>
            </a:extLst>
          </p:cNvPr>
          <p:cNvSpPr>
            <a:spLocks noGrp="1"/>
          </p:cNvSpPr>
          <p:nvPr>
            <p:ph type="sldNum" sz="quarter" idx="12"/>
          </p:nvPr>
        </p:nvSpPr>
        <p:spPr/>
        <p:txBody>
          <a:bodyPr/>
          <a:lstStyle/>
          <a:p>
            <a:fld id="{450A9938-EE79-44C7-8ECE-D2F3258BD2BB}" type="slidenum">
              <a:rPr lang="en-US" smtClean="0"/>
              <a:t>‹#›</a:t>
            </a:fld>
            <a:endParaRPr lang="en-US"/>
          </a:p>
        </p:txBody>
      </p:sp>
    </p:spTree>
    <p:extLst>
      <p:ext uri="{BB962C8B-B14F-4D97-AF65-F5344CB8AC3E}">
        <p14:creationId xmlns:p14="http://schemas.microsoft.com/office/powerpoint/2010/main" val="169224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0653F-2915-422A-8160-ED9A69462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3C6D3B-C079-4A29-AA8D-5D1D7F36C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71A0C-473A-404F-8422-17B6FDB05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9FFDE-EDD8-4A90-8365-9BB972B1F52C}" type="datetimeFigureOut">
              <a:rPr lang="en-US" smtClean="0"/>
              <a:t>5/5/2021</a:t>
            </a:fld>
            <a:endParaRPr lang="en-US"/>
          </a:p>
        </p:txBody>
      </p:sp>
      <p:sp>
        <p:nvSpPr>
          <p:cNvPr id="5" name="Footer Placeholder 4">
            <a:extLst>
              <a:ext uri="{FF2B5EF4-FFF2-40B4-BE49-F238E27FC236}">
                <a16:creationId xmlns:a16="http://schemas.microsoft.com/office/drawing/2014/main" id="{06F818A8-3763-4ECC-8DA7-4F82D9D86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4767F9-9303-4C09-92F7-E81BD17C5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A9938-EE79-44C7-8ECE-D2F3258BD2BB}" type="slidenum">
              <a:rPr lang="en-US" smtClean="0"/>
              <a:t>‹#›</a:t>
            </a:fld>
            <a:endParaRPr lang="en-US"/>
          </a:p>
        </p:txBody>
      </p:sp>
    </p:spTree>
    <p:extLst>
      <p:ext uri="{BB962C8B-B14F-4D97-AF65-F5344CB8AC3E}">
        <p14:creationId xmlns:p14="http://schemas.microsoft.com/office/powerpoint/2010/main" val="115518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9.xml"/><Relationship Id="rId1" Type="http://schemas.openxmlformats.org/officeDocument/2006/relationships/slideLayout" Target="../slideLayouts/slideLayout6.xml"/><Relationship Id="rId5" Type="http://schemas.openxmlformats.org/officeDocument/2006/relationships/slide" Target="slide31.xml"/><Relationship Id="rId4" Type="http://schemas.openxmlformats.org/officeDocument/2006/relationships/slide" Target="slide30.xml"/></Relationships>
</file>

<file path=ppt/slides/_rels/slide15.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2.xml"/><Relationship Id="rId1" Type="http://schemas.openxmlformats.org/officeDocument/2006/relationships/slideLayout" Target="../slideLayouts/slideLayout6.xml"/><Relationship Id="rId5" Type="http://schemas.openxmlformats.org/officeDocument/2006/relationships/slide" Target="slide35.xml"/><Relationship Id="rId4" Type="http://schemas.openxmlformats.org/officeDocument/2006/relationships/slide" Target="slide3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7.xml"/><Relationship Id="rId1" Type="http://schemas.openxmlformats.org/officeDocument/2006/relationships/slideLayout" Target="../slideLayouts/slideLayout6.xml"/><Relationship Id="rId5" Type="http://schemas.openxmlformats.org/officeDocument/2006/relationships/slide" Target="slide39.xml"/><Relationship Id="rId4" Type="http://schemas.openxmlformats.org/officeDocument/2006/relationships/slide" Target="slide36.xml"/></Relationships>
</file>

<file path=ppt/slides/_rels/slide21.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4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 Target="slide25.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2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2049410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8D09-15E4-4C8F-A156-126623D6A60C}"/>
              </a:ext>
            </a:extLst>
          </p:cNvPr>
          <p:cNvSpPr>
            <a:spLocks noGrp="1"/>
          </p:cNvSpPr>
          <p:nvPr>
            <p:ph type="title"/>
          </p:nvPr>
        </p:nvSpPr>
        <p:spPr/>
        <p:txBody>
          <a:bodyPr>
            <a:normAutofit/>
          </a:bodyPr>
          <a:lstStyle/>
          <a:p>
            <a:pPr algn="ctr"/>
            <a:r>
              <a:rPr lang="en-CA" sz="7200" b="1" i="0" dirty="0">
                <a:solidFill>
                  <a:srgbClr val="000000"/>
                </a:solidFill>
                <a:effectLst/>
                <a:latin typeface="Calibri" panose="020F0502020204030204" pitchFamily="34" charset="0"/>
              </a:rPr>
              <a:t>KRG Loan </a:t>
            </a:r>
            <a:endParaRPr lang="en-US" sz="7200" b="1" dirty="0"/>
          </a:p>
        </p:txBody>
      </p:sp>
      <p:sp>
        <p:nvSpPr>
          <p:cNvPr id="4" name="TextBox 3">
            <a:extLst>
              <a:ext uri="{FF2B5EF4-FFF2-40B4-BE49-F238E27FC236}">
                <a16:creationId xmlns:a16="http://schemas.microsoft.com/office/drawing/2014/main" id="{6A22130F-A985-4981-B9F2-DF626B6479A5}"/>
              </a:ext>
            </a:extLst>
          </p:cNvPr>
          <p:cNvSpPr txBox="1"/>
          <p:nvPr/>
        </p:nvSpPr>
        <p:spPr>
          <a:xfrm>
            <a:off x="345233" y="1994032"/>
            <a:ext cx="6097554" cy="461665"/>
          </a:xfrm>
          <a:prstGeom prst="rect">
            <a:avLst/>
          </a:prstGeom>
          <a:noFill/>
        </p:spPr>
        <p:txBody>
          <a:bodyPr wrap="square">
            <a:spAutoFit/>
          </a:bodyPr>
          <a:lstStyle/>
          <a:p>
            <a:pPr algn="ctr"/>
            <a:r>
              <a:rPr lang="en-CA" sz="2400" b="0" i="0" dirty="0">
                <a:solidFill>
                  <a:srgbClr val="000000"/>
                </a:solidFill>
                <a:effectLst/>
                <a:latin typeface="Calibri" panose="020F0502020204030204" pitchFamily="34" charset="0"/>
              </a:rPr>
              <a:t>KRG Loan must be paid according to terms. </a:t>
            </a:r>
            <a:endParaRPr lang="en-US" sz="2400" dirty="0"/>
          </a:p>
        </p:txBody>
      </p:sp>
      <p:pic>
        <p:nvPicPr>
          <p:cNvPr id="6" name="Picture 5">
            <a:extLst>
              <a:ext uri="{FF2B5EF4-FFF2-40B4-BE49-F238E27FC236}">
                <a16:creationId xmlns:a16="http://schemas.microsoft.com/office/drawing/2014/main" id="{3919A3D1-1C50-44BB-AF96-94523C7F0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665" y="1690688"/>
            <a:ext cx="4837923" cy="483792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71245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3396-3177-467E-8C1B-190CCFD0E2AD}"/>
              </a:ext>
            </a:extLst>
          </p:cNvPr>
          <p:cNvSpPr>
            <a:spLocks noGrp="1"/>
          </p:cNvSpPr>
          <p:nvPr>
            <p:ph type="title"/>
          </p:nvPr>
        </p:nvSpPr>
        <p:spPr/>
        <p:txBody>
          <a:bodyPr>
            <a:noAutofit/>
          </a:bodyPr>
          <a:lstStyle/>
          <a:p>
            <a:pPr algn="ctr"/>
            <a:r>
              <a:rPr lang="en-CA" sz="6600" b="1" i="0" dirty="0">
                <a:solidFill>
                  <a:srgbClr val="000000"/>
                </a:solidFill>
                <a:effectLst/>
                <a:latin typeface="Calibri" panose="020F0502020204030204" pitchFamily="34" charset="0"/>
              </a:rPr>
              <a:t>What To Do If I Don’t Have Money To Pay Invoices?</a:t>
            </a:r>
            <a:r>
              <a:rPr lang="en-CA" sz="6600" b="0" i="0" dirty="0">
                <a:solidFill>
                  <a:srgbClr val="000000"/>
                </a:solidFill>
                <a:effectLst/>
                <a:latin typeface="Calibri" panose="020F0502020204030204" pitchFamily="34" charset="0"/>
              </a:rPr>
              <a:t> </a:t>
            </a:r>
            <a:endParaRPr lang="en-US" sz="6600" dirty="0"/>
          </a:p>
        </p:txBody>
      </p:sp>
      <p:sp>
        <p:nvSpPr>
          <p:cNvPr id="6" name="TextBox 5">
            <a:extLst>
              <a:ext uri="{FF2B5EF4-FFF2-40B4-BE49-F238E27FC236}">
                <a16:creationId xmlns:a16="http://schemas.microsoft.com/office/drawing/2014/main" id="{967BDFF4-92EF-4CB9-B94C-B00419D966D1}"/>
              </a:ext>
            </a:extLst>
          </p:cNvPr>
          <p:cNvSpPr txBox="1"/>
          <p:nvPr/>
        </p:nvSpPr>
        <p:spPr>
          <a:xfrm>
            <a:off x="286527" y="2229929"/>
            <a:ext cx="11618946" cy="3785652"/>
          </a:xfrm>
          <a:prstGeom prst="rect">
            <a:avLst/>
          </a:prstGeom>
          <a:noFill/>
        </p:spPr>
        <p:txBody>
          <a:bodyPr wrap="square">
            <a:spAutoFit/>
          </a:bodyPr>
          <a:lstStyle/>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Talk to KRG for advice</a:t>
            </a:r>
          </a:p>
          <a:p>
            <a:pPr algn="l" rtl="0" fontAlgn="base">
              <a:lnSpc>
                <a:spcPct val="200000"/>
              </a:lnSpc>
              <a:buFont typeface="Arial" panose="020B0604020202020204" pitchFamily="34" charset="0"/>
              <a:buChar char="•"/>
            </a:pPr>
            <a:r>
              <a:rPr lang="en-CA" sz="2400" dirty="0">
                <a:solidFill>
                  <a:srgbClr val="000000"/>
                </a:solidFill>
                <a:latin typeface="Calibri" panose="020F0502020204030204" pitchFamily="34" charset="0"/>
              </a:rPr>
              <a:t>Talk to your </a:t>
            </a:r>
            <a:r>
              <a:rPr lang="en-CA" sz="2400" b="0" i="0" dirty="0">
                <a:solidFill>
                  <a:srgbClr val="000000"/>
                </a:solidFill>
                <a:effectLst/>
                <a:latin typeface="Calibri" panose="020F0502020204030204" pitchFamily="34" charset="0"/>
              </a:rPr>
              <a:t>financial institution for .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Try selling some products or services at a discount (on sale) for quick cash.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Ask suppliers for extra time to pay your bills.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Set a target </a:t>
            </a:r>
            <a:r>
              <a:rPr lang="en-CA" sz="2400" b="0" i="0" dirty="0">
                <a:solidFill>
                  <a:srgbClr val="000000"/>
                </a:solidFill>
                <a:effectLst/>
                <a:latin typeface="Calibri" panose="020F0502020204030204" pitchFamily="34" charset="0"/>
                <a:hlinkClick r:id="rId2" action="ppaction://hlinksldjump" tooltip="Cash is the lifeblood of your business, and you should always make sure that you have enough cash in the form savings or reserve to cover any downturns in your business, or for your next sealift inventory, or for an expansion."/>
              </a:rPr>
              <a:t>cash reserve </a:t>
            </a:r>
            <a:r>
              <a:rPr lang="en-CA" sz="2400" b="0" i="0" dirty="0">
                <a:solidFill>
                  <a:srgbClr val="000000"/>
                </a:solidFill>
                <a:effectLst/>
                <a:latin typeface="Calibri" panose="020F0502020204030204" pitchFamily="34" charset="0"/>
              </a:rPr>
              <a:t>for unexpected spending and emergencies. </a:t>
            </a:r>
          </a:p>
        </p:txBody>
      </p:sp>
    </p:spTree>
    <p:extLst>
      <p:ext uri="{BB962C8B-B14F-4D97-AF65-F5344CB8AC3E}">
        <p14:creationId xmlns:p14="http://schemas.microsoft.com/office/powerpoint/2010/main" val="146522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fontScale="90000"/>
          </a:bodyPr>
          <a:lstStyle/>
          <a:p>
            <a:pPr algn="ctr"/>
            <a:r>
              <a:rPr lang="en-CA" sz="6600" b="1" i="0" dirty="0">
                <a:solidFill>
                  <a:srgbClr val="000000"/>
                </a:solidFill>
                <a:effectLst/>
                <a:latin typeface="Arial" panose="020B0604020202020204" pitchFamily="34" charset="0"/>
                <a:cs typeface="Arial" panose="020B0604020202020204" pitchFamily="34" charset="0"/>
              </a:rPr>
              <a:t>Creating A Business Budget</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EC20D40-A456-4E66-8351-E538468F2A8F}"/>
              </a:ext>
            </a:extLst>
          </p:cNvPr>
          <p:cNvSpPr txBox="1"/>
          <p:nvPr/>
        </p:nvSpPr>
        <p:spPr>
          <a:xfrm rot="21122230">
            <a:off x="651588" y="2657966"/>
            <a:ext cx="6097554"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This short video explains the concept behind making a budget, which the presenter also calls a plan . . . for your money. </a:t>
            </a:r>
            <a:endParaRPr lang="en-US" sz="2400" dirty="0"/>
          </a:p>
        </p:txBody>
      </p:sp>
      <p:pic>
        <p:nvPicPr>
          <p:cNvPr id="6" name="Picture 5">
            <a:extLst>
              <a:ext uri="{FF2B5EF4-FFF2-40B4-BE49-F238E27FC236}">
                <a16:creationId xmlns:a16="http://schemas.microsoft.com/office/drawing/2014/main" id="{F5D1B37F-2D0C-48DD-BA69-6CC8C86A9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636" y="2442170"/>
            <a:ext cx="3665376" cy="3665376"/>
          </a:xfrm>
          <a:prstGeom prst="rect">
            <a:avLst/>
          </a:prstGeom>
          <a:ln w="28575">
            <a:solidFill>
              <a:schemeClr val="tx1"/>
            </a:solidFill>
          </a:ln>
          <a:scene3d>
            <a:camera prst="perspectiveHeroicExtremeLeftFacing"/>
            <a:lightRig rig="threePt" dir="t"/>
          </a:scene3d>
        </p:spPr>
      </p:pic>
    </p:spTree>
    <p:extLst>
      <p:ext uri="{BB962C8B-B14F-4D97-AF65-F5344CB8AC3E}">
        <p14:creationId xmlns:p14="http://schemas.microsoft.com/office/powerpoint/2010/main" val="3936458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6600" b="1" dirty="0">
                <a:latin typeface="Arial" panose="020B0604020202020204" pitchFamily="34" charset="0"/>
                <a:cs typeface="Arial" panose="020B0604020202020204" pitchFamily="34" charset="0"/>
              </a:rPr>
              <a:t>Budgeting for Small Businesses</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8C1A549-317C-4E70-9699-D8E213AADC34}"/>
              </a:ext>
            </a:extLst>
          </p:cNvPr>
          <p:cNvSpPr txBox="1"/>
          <p:nvPr/>
        </p:nvSpPr>
        <p:spPr>
          <a:xfrm>
            <a:off x="-33434" y="2083846"/>
            <a:ext cx="12225434" cy="1200329"/>
          </a:xfrm>
          <a:prstGeom prst="rect">
            <a:avLst/>
          </a:prstGeom>
          <a:noFill/>
        </p:spPr>
        <p:txBody>
          <a:bodyPr wrap="square">
            <a:spAutoFit/>
          </a:bodyPr>
          <a:lstStyle/>
          <a:p>
            <a:pPr algn="ctr"/>
            <a:r>
              <a:rPr lang="en-CA" sz="2400" dirty="0">
                <a:effectLst/>
                <a:latin typeface="Calibri" panose="020F0502020204030204" pitchFamily="34" charset="0"/>
                <a:ea typeface="Calibri" panose="020F0502020204030204" pitchFamily="34" charset="0"/>
                <a:cs typeface="Times New Roman" panose="02020603050405020304" pitchFamily="18" charset="0"/>
              </a:rPr>
              <a:t>Think of running your business without a budget like driving blind. You can’t see where you’re headed, your speed, or any indications your car might be telling you. Having a budget is like a plan that helps you keep track of where you are with your business. </a:t>
            </a:r>
            <a:endParaRPr lang="en-US" sz="2400" dirty="0"/>
          </a:p>
        </p:txBody>
      </p:sp>
      <p:sp>
        <p:nvSpPr>
          <p:cNvPr id="6" name="TextBox 5">
            <a:extLst>
              <a:ext uri="{FF2B5EF4-FFF2-40B4-BE49-F238E27FC236}">
                <a16:creationId xmlns:a16="http://schemas.microsoft.com/office/drawing/2014/main" id="{8C31840E-EB8D-4CA3-9A95-A6E72FEEBEC7}"/>
              </a:ext>
            </a:extLst>
          </p:cNvPr>
          <p:cNvSpPr txBox="1"/>
          <p:nvPr/>
        </p:nvSpPr>
        <p:spPr>
          <a:xfrm>
            <a:off x="0" y="3573826"/>
            <a:ext cx="6116216" cy="558743"/>
          </a:xfrm>
          <a:prstGeom prst="rect">
            <a:avLst/>
          </a:prstGeom>
          <a:noFill/>
        </p:spPr>
        <p:txBody>
          <a:bodyPr wrap="square">
            <a:spAutoFit/>
          </a:bodyPr>
          <a:lstStyle/>
          <a:p>
            <a:pPr>
              <a:lnSpc>
                <a:spcPct val="115000"/>
              </a:lnSpc>
              <a:spcAft>
                <a:spcPts val="1000"/>
              </a:spcAft>
            </a:pPr>
            <a:r>
              <a:rPr lang="en-CA" sz="2800" u="sng" dirty="0">
                <a:effectLst/>
                <a:latin typeface="Calibri" panose="020F0502020204030204" pitchFamily="34" charset="0"/>
                <a:ea typeface="Calibri" panose="020F0502020204030204" pitchFamily="34" charset="0"/>
                <a:cs typeface="Times New Roman" panose="02020603050405020304" pitchFamily="18" charset="0"/>
              </a:rPr>
              <a:t>How to Create a Budget: </a:t>
            </a:r>
          </a:p>
        </p:txBody>
      </p:sp>
      <p:sp>
        <p:nvSpPr>
          <p:cNvPr id="7" name="Arrow: Right 6">
            <a:extLst>
              <a:ext uri="{FF2B5EF4-FFF2-40B4-BE49-F238E27FC236}">
                <a16:creationId xmlns:a16="http://schemas.microsoft.com/office/drawing/2014/main" id="{30B1E0E4-55B4-40C5-8433-1588C713BA14}"/>
              </a:ext>
            </a:extLst>
          </p:cNvPr>
          <p:cNvSpPr/>
          <p:nvPr/>
        </p:nvSpPr>
        <p:spPr>
          <a:xfrm>
            <a:off x="111967" y="4422220"/>
            <a:ext cx="2621901" cy="165200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Track expenses for two months</a:t>
            </a:r>
            <a:endParaRPr lang="en-US" sz="2400" dirty="0"/>
          </a:p>
        </p:txBody>
      </p:sp>
      <p:sp>
        <p:nvSpPr>
          <p:cNvPr id="9" name="Rectangle: Rounded Corners 8">
            <a:extLst>
              <a:ext uri="{FF2B5EF4-FFF2-40B4-BE49-F238E27FC236}">
                <a16:creationId xmlns:a16="http://schemas.microsoft.com/office/drawing/2014/main" id="{35C6CAA9-CC8C-4A53-9FF7-F75C397E610E}"/>
              </a:ext>
            </a:extLst>
          </p:cNvPr>
          <p:cNvSpPr/>
          <p:nvPr/>
        </p:nvSpPr>
        <p:spPr>
          <a:xfrm>
            <a:off x="5613114" y="4487779"/>
            <a:ext cx="1783453" cy="152089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Look to where to cut back</a:t>
            </a:r>
            <a:endParaRPr lang="en-US" sz="2400" dirty="0"/>
          </a:p>
        </p:txBody>
      </p:sp>
      <p:sp>
        <p:nvSpPr>
          <p:cNvPr id="10" name="Arrow: Right 9">
            <a:extLst>
              <a:ext uri="{FF2B5EF4-FFF2-40B4-BE49-F238E27FC236}">
                <a16:creationId xmlns:a16="http://schemas.microsoft.com/office/drawing/2014/main" id="{7736B779-DC78-47A9-B71C-BBD80077423D}"/>
              </a:ext>
            </a:extLst>
          </p:cNvPr>
          <p:cNvSpPr/>
          <p:nvPr/>
        </p:nvSpPr>
        <p:spPr>
          <a:xfrm>
            <a:off x="2819650" y="4422219"/>
            <a:ext cx="2793464" cy="188527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100" dirty="0"/>
              <a:t>Decide where you’d rather spend that money</a:t>
            </a:r>
            <a:endParaRPr lang="en-US" sz="2100" dirty="0"/>
          </a:p>
        </p:txBody>
      </p:sp>
      <p:pic>
        <p:nvPicPr>
          <p:cNvPr id="11" name="Creating a Business Budget">
            <a:hlinkClick r:id="" action="ppaction://media"/>
            <a:extLst>
              <a:ext uri="{FF2B5EF4-FFF2-40B4-BE49-F238E27FC236}">
                <a16:creationId xmlns:a16="http://schemas.microsoft.com/office/drawing/2014/main" id="{F2BBFDFE-2730-46C3-8C24-B5228FC60F19}"/>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515600" y="0"/>
            <a:ext cx="1676400" cy="942975"/>
          </a:xfrm>
          <a:prstGeom prst="rect">
            <a:avLst/>
          </a:prstGeom>
        </p:spPr>
      </p:pic>
    </p:spTree>
    <p:extLst>
      <p:ext uri="{BB962C8B-B14F-4D97-AF65-F5344CB8AC3E}">
        <p14:creationId xmlns:p14="http://schemas.microsoft.com/office/powerpoint/2010/main" val="23046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796135-DAB9-468E-9C7D-BF8197D2B761}"/>
              </a:ext>
            </a:extLst>
          </p:cNvPr>
          <p:cNvGrpSpPr/>
          <p:nvPr/>
        </p:nvGrpSpPr>
        <p:grpSpPr>
          <a:xfrm>
            <a:off x="520182" y="2645300"/>
            <a:ext cx="459535" cy="2605699"/>
            <a:chOff x="461865" y="2905780"/>
            <a:chExt cx="459535" cy="2605699"/>
          </a:xfrm>
        </p:grpSpPr>
        <p:sp>
          <p:nvSpPr>
            <p:cNvPr id="7" name="Rectangle: Rounded Corners 6">
              <a:extLst>
                <a:ext uri="{FF2B5EF4-FFF2-40B4-BE49-F238E27FC236}">
                  <a16:creationId xmlns:a16="http://schemas.microsoft.com/office/drawing/2014/main" id="{13D6E6E3-64F5-43F6-B4AD-D8C0F1AE853A}"/>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98F7550-6997-454F-B302-435C2D84CC82}"/>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D5D3BA8-3413-4A0E-9610-3DE23E8B7B3F}"/>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1324C21-E411-44ED-A16B-E0E874CE1834}"/>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911DA8-FC8F-4199-9359-05CF24AE0D9C}"/>
              </a:ext>
            </a:extLst>
          </p:cNvPr>
          <p:cNvSpPr txBox="1"/>
          <p:nvPr/>
        </p:nvSpPr>
        <p:spPr>
          <a:xfrm>
            <a:off x="520182" y="1690688"/>
            <a:ext cx="6097554" cy="584775"/>
          </a:xfrm>
          <a:prstGeom prst="rect">
            <a:avLst/>
          </a:prstGeom>
          <a:noFill/>
        </p:spPr>
        <p:txBody>
          <a:bodyPr wrap="square">
            <a:spAutoFit/>
          </a:bodyPr>
          <a:lstStyle/>
          <a:p>
            <a:r>
              <a:rPr lang="en-CA" sz="3200" b="0" i="0" dirty="0">
                <a:solidFill>
                  <a:srgbClr val="000000"/>
                </a:solidFill>
                <a:effectLst/>
                <a:latin typeface="WordVisi_MSFontService"/>
              </a:rPr>
              <a:t>A budget is . . .</a:t>
            </a:r>
            <a:endParaRPr lang="en-US" sz="3200" dirty="0"/>
          </a:p>
        </p:txBody>
      </p:sp>
      <p:sp>
        <p:nvSpPr>
          <p:cNvPr id="6" name="TextBox 5">
            <a:extLst>
              <a:ext uri="{FF2B5EF4-FFF2-40B4-BE49-F238E27FC236}">
                <a16:creationId xmlns:a16="http://schemas.microsoft.com/office/drawing/2014/main" id="{2268D027-7AC5-4F0A-8C45-2B30392E4B24}"/>
              </a:ext>
            </a:extLst>
          </p:cNvPr>
          <p:cNvSpPr txBox="1"/>
          <p:nvPr/>
        </p:nvSpPr>
        <p:spPr>
          <a:xfrm>
            <a:off x="520182" y="2293534"/>
            <a:ext cx="9125339"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b="0" i="0" dirty="0">
                <a:solidFill>
                  <a:srgbClr val="000000"/>
                </a:solidFill>
                <a:effectLst/>
                <a:latin typeface="Tw Cen MT" panose="020B0602020104020603" pitchFamily="34" charset="0"/>
                <a:hlinkClick r:id="rId2" action="ppaction://hlinksldjump"/>
              </a:rPr>
              <a:t> </a:t>
            </a:r>
            <a:r>
              <a:rPr lang="en-CA" sz="2400" b="0" i="0" dirty="0">
                <a:solidFill>
                  <a:srgbClr val="000000"/>
                </a:solidFill>
                <a:effectLst/>
                <a:latin typeface="Tw Cen MT" panose="020B0602020104020603" pitchFamily="34" charset="0"/>
              </a:rPr>
              <a:t> Very difficult to do for small businesses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A plan how to spend your money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Not necessary for small businesses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Very useful for banks and accountants only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563409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5400" b="1" i="0" dirty="0">
                <a:solidFill>
                  <a:srgbClr val="000000"/>
                </a:solidFill>
                <a:effectLst/>
                <a:latin typeface="Arial" panose="020B0604020202020204" pitchFamily="34" charset="0"/>
                <a:cs typeface="Arial" panose="020B0604020202020204" pitchFamily="34" charset="0"/>
              </a:rPr>
              <a:t>Making a Budget: How to Make a Company Budget Plan </a:t>
            </a:r>
            <a:endParaRPr lang="en-US" sz="5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650056-6598-4AD7-B4DA-6015367B14EE}"/>
              </a:ext>
            </a:extLst>
          </p:cNvPr>
          <p:cNvSpPr txBox="1"/>
          <p:nvPr/>
        </p:nvSpPr>
        <p:spPr>
          <a:xfrm>
            <a:off x="1406590" y="2915731"/>
            <a:ext cx="8782438" cy="1569660"/>
          </a:xfrm>
          <a:prstGeom prst="rect">
            <a:avLst/>
          </a:prstGeom>
          <a:noFill/>
        </p:spPr>
        <p:txBody>
          <a:bodyPr wrap="square">
            <a:spAutoFit/>
          </a:bodyPr>
          <a:lstStyle/>
          <a:p>
            <a:pPr algn="l" rtl="0" fontAlgn="base"/>
            <a:r>
              <a:rPr lang="en-CA" sz="2400" b="0" i="0" dirty="0">
                <a:solidFill>
                  <a:srgbClr val="000000"/>
                </a:solidFill>
                <a:effectLst/>
                <a:latin typeface="Tw Cen MT" panose="020B0602020104020603" pitchFamily="34" charset="0"/>
                <a:hlinkClick r:id="rId2" action="ppaction://hlinksldjump"/>
              </a:rPr>
              <a:t>This short video goes a little further into what the elements of a budget are. </a:t>
            </a:r>
            <a:r>
              <a:rPr lang="en-CA" sz="2400" b="0" i="0" dirty="0">
                <a:solidFill>
                  <a:srgbClr val="000000"/>
                </a:solidFill>
                <a:effectLst/>
                <a:latin typeface="Tw Cen MT" panose="020B0602020104020603" pitchFamily="34" charset="0"/>
              </a:rPr>
              <a:t>Note, although he is talking about business, the flip chart in the background seems to be a personal budget – pay more attention to his words.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645927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fontScale="90000"/>
          </a:bodyPr>
          <a:lstStyle/>
          <a:p>
            <a:pPr algn="ctr"/>
            <a:r>
              <a:rPr lang="en-CA" sz="6600" b="1" dirty="0">
                <a:latin typeface="Arial" panose="020B0604020202020204" pitchFamily="34" charset="0"/>
                <a:cs typeface="Arial" panose="020B0604020202020204" pitchFamily="34" charset="0"/>
              </a:rPr>
              <a:t>Company Budget </a:t>
            </a:r>
            <a:br>
              <a:rPr lang="en-CA" sz="6600" b="1" dirty="0">
                <a:latin typeface="Arial" panose="020B0604020202020204" pitchFamily="34" charset="0"/>
                <a:cs typeface="Arial" panose="020B0604020202020204" pitchFamily="34" charset="0"/>
              </a:rPr>
            </a:br>
            <a:r>
              <a:rPr lang="en-CA" sz="6600" b="1" dirty="0">
                <a:latin typeface="Arial" panose="020B0604020202020204" pitchFamily="34" charset="0"/>
                <a:cs typeface="Arial" panose="020B0604020202020204" pitchFamily="34" charset="0"/>
              </a:rPr>
              <a:t>Planning</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4BFFF5-7F97-4858-96ED-283BC7D566AC}"/>
              </a:ext>
            </a:extLst>
          </p:cNvPr>
          <p:cNvSpPr txBox="1"/>
          <p:nvPr/>
        </p:nvSpPr>
        <p:spPr>
          <a:xfrm>
            <a:off x="1359548" y="1837994"/>
            <a:ext cx="9472904" cy="492122"/>
          </a:xfrm>
          <a:prstGeom prst="rect">
            <a:avLst/>
          </a:prstGeom>
          <a:noFill/>
        </p:spPr>
        <p:txBody>
          <a:bodyPr wrap="square">
            <a:spAutoFit/>
          </a:bodyPr>
          <a:lstStyle/>
          <a:p>
            <a:pPr algn="ctr">
              <a:lnSpc>
                <a:spcPct val="115000"/>
              </a:lnSpc>
              <a:spcAft>
                <a:spcPts val="1000"/>
              </a:spcAft>
            </a:pPr>
            <a:r>
              <a:rPr lang="en-CA" sz="2400" u="sng" dirty="0">
                <a:effectLst/>
                <a:latin typeface="Calibri" panose="020F0502020204030204" pitchFamily="34" charset="0"/>
                <a:ea typeface="Calibri" panose="020F0502020204030204" pitchFamily="34" charset="0"/>
                <a:cs typeface="Times New Roman" panose="02020603050405020304" pitchFamily="18" charset="0"/>
              </a:rPr>
              <a:t>What are you looking to accomplish with you budget?</a:t>
            </a:r>
          </a:p>
        </p:txBody>
      </p:sp>
      <p:sp>
        <p:nvSpPr>
          <p:cNvPr id="6" name="TextBox 5">
            <a:extLst>
              <a:ext uri="{FF2B5EF4-FFF2-40B4-BE49-F238E27FC236}">
                <a16:creationId xmlns:a16="http://schemas.microsoft.com/office/drawing/2014/main" id="{B86DFA1B-4C47-4477-BEB9-66AB269EB30E}"/>
              </a:ext>
            </a:extLst>
          </p:cNvPr>
          <p:cNvSpPr txBox="1"/>
          <p:nvPr/>
        </p:nvSpPr>
        <p:spPr>
          <a:xfrm>
            <a:off x="-1" y="2477422"/>
            <a:ext cx="9274629" cy="492122"/>
          </a:xfrm>
          <a:prstGeom prst="rect">
            <a:avLst/>
          </a:prstGeom>
          <a:noFill/>
        </p:spPr>
        <p:txBody>
          <a:bodyPr wrap="square">
            <a:spAutoFit/>
          </a:bodyPr>
          <a:lstStyle/>
          <a:p>
            <a:pP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Simply put, a budget is the list of expenses and income.</a:t>
            </a:r>
          </a:p>
        </p:txBody>
      </p:sp>
      <p:sp>
        <p:nvSpPr>
          <p:cNvPr id="8" name="TextBox 7">
            <a:extLst>
              <a:ext uri="{FF2B5EF4-FFF2-40B4-BE49-F238E27FC236}">
                <a16:creationId xmlns:a16="http://schemas.microsoft.com/office/drawing/2014/main" id="{D29C2893-1A78-4265-AFEA-F04F96118475}"/>
              </a:ext>
            </a:extLst>
          </p:cNvPr>
          <p:cNvSpPr txBox="1"/>
          <p:nvPr/>
        </p:nvSpPr>
        <p:spPr>
          <a:xfrm>
            <a:off x="137627" y="3116850"/>
            <a:ext cx="6144208" cy="3721724"/>
          </a:xfrm>
          <a:prstGeom prst="rect">
            <a:avLst/>
          </a:prstGeom>
          <a:noFill/>
        </p:spPr>
        <p:txBody>
          <a:bodyPr wrap="square">
            <a:spAutoFit/>
          </a:bodyPr>
          <a:lstStyle/>
          <a:p>
            <a:pPr marL="342900" indent="-34290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Simple rule: if the income is comes out higher than the expenses, you’re doing OK. But expenses are something you should look at on a monthly basis. </a:t>
            </a:r>
          </a:p>
          <a:p>
            <a:pPr marL="342900" indent="-34290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Understand the difference between your wants and needs. </a:t>
            </a:r>
          </a:p>
          <a:p>
            <a:pP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6B6321B-DE14-4647-8D91-AE7C727820CF}"/>
              </a:ext>
            </a:extLst>
          </p:cNvPr>
          <p:cNvSpPr txBox="1"/>
          <p:nvPr/>
        </p:nvSpPr>
        <p:spPr>
          <a:xfrm>
            <a:off x="7046167" y="3116850"/>
            <a:ext cx="4597659" cy="2308324"/>
          </a:xfrm>
          <a:prstGeom prst="rect">
            <a:avLst/>
          </a:prstGeom>
          <a:noFill/>
        </p:spPr>
        <p:txBody>
          <a:bodyPr wrap="square">
            <a:spAutoFit/>
          </a:bodyPr>
          <a:lstStyle/>
          <a:p>
            <a:pPr marL="342900" indent="-34290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Every budget should consist of 50% towards your basic needs, 30% to your wants, and 20% towards reducing costs or investing in your company’s future. </a:t>
            </a:r>
            <a:endParaRPr lang="en-US" sz="2400" dirty="0"/>
          </a:p>
        </p:txBody>
      </p:sp>
      <p:pic>
        <p:nvPicPr>
          <p:cNvPr id="11" name="Making a Budget - How to Make a Company Budget Plan">
            <a:hlinkClick r:id="" action="ppaction://media"/>
            <a:extLst>
              <a:ext uri="{FF2B5EF4-FFF2-40B4-BE49-F238E27FC236}">
                <a16:creationId xmlns:a16="http://schemas.microsoft.com/office/drawing/2014/main" id="{C67BFDC3-B552-4C77-9388-C4A9C9D8FEE6}"/>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263672" y="0"/>
            <a:ext cx="1928327" cy="1084684"/>
          </a:xfrm>
          <a:prstGeom prst="rect">
            <a:avLst/>
          </a:prstGeom>
        </p:spPr>
      </p:pic>
    </p:spTree>
    <p:extLst>
      <p:ext uri="{BB962C8B-B14F-4D97-AF65-F5344CB8AC3E}">
        <p14:creationId xmlns:p14="http://schemas.microsoft.com/office/powerpoint/2010/main" val="5902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5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11"/>
                </p:tgtEl>
              </p:cMediaNode>
            </p:vide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75D00D-C21B-4D5A-877E-4F245040ACBA}"/>
              </a:ext>
            </a:extLst>
          </p:cNvPr>
          <p:cNvGrpSpPr/>
          <p:nvPr/>
        </p:nvGrpSpPr>
        <p:grpSpPr>
          <a:xfrm>
            <a:off x="408215" y="2972829"/>
            <a:ext cx="459535" cy="2605699"/>
            <a:chOff x="461865" y="2905780"/>
            <a:chExt cx="459535" cy="2605699"/>
          </a:xfrm>
        </p:grpSpPr>
        <p:sp>
          <p:nvSpPr>
            <p:cNvPr id="7" name="Rectangle: Rounded Corners 6">
              <a:extLst>
                <a:ext uri="{FF2B5EF4-FFF2-40B4-BE49-F238E27FC236}">
                  <a16:creationId xmlns:a16="http://schemas.microsoft.com/office/drawing/2014/main" id="{83467414-20A5-467E-A420-44DD3F600653}"/>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ED2F64F-04F7-4E86-AD9E-15C5B9BC43DC}"/>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AB088C9-C659-41A3-93AC-AF45898BEAFA}"/>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6D61EBE-73C9-4665-ADCB-B4150A107188}"/>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4DB361D-F8EC-4E8F-8B68-80171DF961DC}"/>
              </a:ext>
            </a:extLst>
          </p:cNvPr>
          <p:cNvSpPr txBox="1"/>
          <p:nvPr/>
        </p:nvSpPr>
        <p:spPr>
          <a:xfrm>
            <a:off x="408215" y="1818210"/>
            <a:ext cx="10210022" cy="461665"/>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According to the presenter, what is the most important aspect of budgeting? </a:t>
            </a:r>
            <a:endParaRPr lang="en-US" sz="2400" dirty="0"/>
          </a:p>
        </p:txBody>
      </p:sp>
      <p:sp>
        <p:nvSpPr>
          <p:cNvPr id="6" name="TextBox 5">
            <a:extLst>
              <a:ext uri="{FF2B5EF4-FFF2-40B4-BE49-F238E27FC236}">
                <a16:creationId xmlns:a16="http://schemas.microsoft.com/office/drawing/2014/main" id="{D5B6D03C-5FFD-4069-9565-ECCD0F3175BE}"/>
              </a:ext>
            </a:extLst>
          </p:cNvPr>
          <p:cNvSpPr txBox="1"/>
          <p:nvPr/>
        </p:nvSpPr>
        <p:spPr>
          <a:xfrm>
            <a:off x="408215" y="2639134"/>
            <a:ext cx="10210022"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A monthly review of your expenses to make sure they follow the plan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A big profit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Tweak your income to meet your expenses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It meets all your wants rather than your needs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402348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5400" b="1" i="0" dirty="0">
                <a:solidFill>
                  <a:srgbClr val="000000"/>
                </a:solidFill>
                <a:effectLst/>
                <a:latin typeface="Arial" panose="020B0604020202020204" pitchFamily="34" charset="0"/>
                <a:cs typeface="Arial" panose="020B0604020202020204" pitchFamily="34" charset="0"/>
              </a:rPr>
              <a:t>How To Set Up A Business Budget</a:t>
            </a:r>
            <a:endParaRPr lang="en-US" sz="5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FB149B-E2D5-42CF-B193-79A2FFFB5A18}"/>
              </a:ext>
            </a:extLst>
          </p:cNvPr>
          <p:cNvSpPr txBox="1"/>
          <p:nvPr/>
        </p:nvSpPr>
        <p:spPr>
          <a:xfrm>
            <a:off x="744117" y="2490015"/>
            <a:ext cx="6711042"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We now examine some of the basic elements used in making a budget</a:t>
            </a:r>
            <a:r>
              <a:rPr lang="en-CA" sz="2400" b="0" i="0" dirty="0">
                <a:solidFill>
                  <a:srgbClr val="000000"/>
                </a:solidFill>
                <a:effectLst/>
                <a:latin typeface="Tw Cen MT" panose="020B0602020104020603" pitchFamily="34" charset="0"/>
              </a:rPr>
              <a:t>. Revenues and e</a:t>
            </a:r>
            <a:r>
              <a:rPr lang="en-CA" sz="2400" b="0" i="0" dirty="0">
                <a:solidFill>
                  <a:srgbClr val="000000"/>
                </a:solidFill>
                <a:effectLst/>
                <a:latin typeface="Calibri" panose="020F0502020204030204" pitchFamily="34" charset="0"/>
              </a:rPr>
              <a:t>xpenses are considered. </a:t>
            </a:r>
            <a:endParaRPr lang="en-US" sz="2400" dirty="0"/>
          </a:p>
        </p:txBody>
      </p:sp>
      <p:pic>
        <p:nvPicPr>
          <p:cNvPr id="6" name="Picture 5">
            <a:extLst>
              <a:ext uri="{FF2B5EF4-FFF2-40B4-BE49-F238E27FC236}">
                <a16:creationId xmlns:a16="http://schemas.microsoft.com/office/drawing/2014/main" id="{AC8B529D-F30F-4DE0-AD99-1DDE66CBB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727" y="3242388"/>
            <a:ext cx="5041402" cy="3362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7938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a:xfrm>
            <a:off x="838200" y="-148058"/>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Budgeting a Business</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8EDF5F7-601A-48BA-B7B2-19C669A17DC7}"/>
              </a:ext>
            </a:extLst>
          </p:cNvPr>
          <p:cNvSpPr/>
          <p:nvPr/>
        </p:nvSpPr>
        <p:spPr>
          <a:xfrm>
            <a:off x="0" y="998576"/>
            <a:ext cx="5272725"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What is a Budget?</a:t>
            </a:r>
          </a:p>
        </p:txBody>
      </p:sp>
      <p:sp>
        <p:nvSpPr>
          <p:cNvPr id="5" name="TextBox 4">
            <a:extLst>
              <a:ext uri="{FF2B5EF4-FFF2-40B4-BE49-F238E27FC236}">
                <a16:creationId xmlns:a16="http://schemas.microsoft.com/office/drawing/2014/main" id="{C3707EC8-C8B5-4562-880B-FF9726F2B10F}"/>
              </a:ext>
            </a:extLst>
          </p:cNvPr>
          <p:cNvSpPr txBox="1"/>
          <p:nvPr/>
        </p:nvSpPr>
        <p:spPr>
          <a:xfrm>
            <a:off x="109635" y="1921906"/>
            <a:ext cx="5684675" cy="1766317"/>
          </a:xfrm>
          <a:prstGeom prst="rect">
            <a:avLst/>
          </a:prstGeom>
          <a:noFill/>
        </p:spPr>
        <p:txBody>
          <a:bodyPr wrap="square">
            <a:spAutoFit/>
          </a:bodyPr>
          <a:lstStyle/>
          <a:p>
            <a:pP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 A budget is a set limit of monies set aside for recurring expenses as well as non-recurring expenses – as stated before, it’s a plan that you stick with to keep on track. </a:t>
            </a:r>
          </a:p>
        </p:txBody>
      </p:sp>
      <p:sp>
        <p:nvSpPr>
          <p:cNvPr id="6" name="Rectangle 5">
            <a:extLst>
              <a:ext uri="{FF2B5EF4-FFF2-40B4-BE49-F238E27FC236}">
                <a16:creationId xmlns:a16="http://schemas.microsoft.com/office/drawing/2014/main" id="{FA7A1961-04CB-43FD-8D9F-25C3064D2B2F}"/>
              </a:ext>
            </a:extLst>
          </p:cNvPr>
          <p:cNvSpPr/>
          <p:nvPr/>
        </p:nvSpPr>
        <p:spPr>
          <a:xfrm>
            <a:off x="6510913" y="999838"/>
            <a:ext cx="5413610" cy="1754326"/>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How do we Create a Budget?</a:t>
            </a:r>
          </a:p>
        </p:txBody>
      </p:sp>
      <p:sp>
        <p:nvSpPr>
          <p:cNvPr id="7" name="TextBox 6">
            <a:extLst>
              <a:ext uri="{FF2B5EF4-FFF2-40B4-BE49-F238E27FC236}">
                <a16:creationId xmlns:a16="http://schemas.microsoft.com/office/drawing/2014/main" id="{A919A02B-14FB-4FD6-95C7-F9707759DC15}"/>
              </a:ext>
            </a:extLst>
          </p:cNvPr>
          <p:cNvSpPr txBox="1"/>
          <p:nvPr/>
        </p:nvSpPr>
        <p:spPr>
          <a:xfrm>
            <a:off x="6510913" y="2631344"/>
            <a:ext cx="5779387" cy="2677656"/>
          </a:xfrm>
          <a:prstGeom prst="rect">
            <a:avLst/>
          </a:prstGeom>
          <a:noFill/>
        </p:spPr>
        <p:txBody>
          <a:bodyPr wrap="square" rtlCol="0">
            <a:spAutoFit/>
          </a:bodyPr>
          <a:lstStyle/>
          <a:p>
            <a:r>
              <a:rPr lang="en-CA" sz="2400" dirty="0">
                <a:effectLst/>
                <a:latin typeface="Calibri" panose="020F0502020204030204" pitchFamily="34" charset="0"/>
                <a:ea typeface="Calibri" panose="020F0502020204030204" pitchFamily="34" charset="0"/>
                <a:cs typeface="Times New Roman" panose="02020603050405020304" pitchFamily="18" charset="0"/>
              </a:rPr>
              <a:t>1.Take account of all sources of income</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2. Take account of all sources of expenditures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3. Figure out the cost of recurring and non recurring expenses</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4. Enter this data into a format that you can look at on a regular basis</a:t>
            </a:r>
          </a:p>
          <a:p>
            <a:pPr marL="285750" indent="-285750">
              <a:buFont typeface="Arial" panose="020B0604020202020204" pitchFamily="34" charset="0"/>
              <a:buChar char="•"/>
            </a:pPr>
            <a:endParaRPr lang="en-US" sz="2400" dirty="0"/>
          </a:p>
        </p:txBody>
      </p:sp>
      <p:sp>
        <p:nvSpPr>
          <p:cNvPr id="10" name="TextBox 9">
            <a:extLst>
              <a:ext uri="{FF2B5EF4-FFF2-40B4-BE49-F238E27FC236}">
                <a16:creationId xmlns:a16="http://schemas.microsoft.com/office/drawing/2014/main" id="{BEFC7221-94F3-4F30-8669-F4A4EB42D83D}"/>
              </a:ext>
            </a:extLst>
          </p:cNvPr>
          <p:cNvSpPr txBox="1"/>
          <p:nvPr/>
        </p:nvSpPr>
        <p:spPr>
          <a:xfrm>
            <a:off x="501125" y="4939719"/>
            <a:ext cx="10602303" cy="1766317"/>
          </a:xfrm>
          <a:prstGeom prst="rect">
            <a:avLst/>
          </a:prstGeom>
          <a:noFill/>
        </p:spPr>
        <p:txBody>
          <a:bodyPr wrap="square">
            <a:spAutoFit/>
          </a:bodyPr>
          <a:lstStyle/>
          <a:p>
            <a:pPr>
              <a:lnSpc>
                <a:spcPct val="115000"/>
              </a:lnSpc>
              <a:spcAft>
                <a:spcPts val="1000"/>
              </a:spcAft>
            </a:pPr>
            <a:r>
              <a:rPr lang="en-CA" sz="2400" b="1" dirty="0">
                <a:effectLst/>
                <a:latin typeface="Calibri" panose="020F0502020204030204" pitchFamily="34" charset="0"/>
                <a:ea typeface="Calibri" panose="020F0502020204030204" pitchFamily="34" charset="0"/>
                <a:cs typeface="Times New Roman" panose="02020603050405020304" pitchFamily="18" charset="0"/>
              </a:rPr>
              <a:t>Recurring</a:t>
            </a:r>
            <a:r>
              <a:rPr lang="en-CA" sz="2400" dirty="0">
                <a:effectLst/>
                <a:latin typeface="Calibri" panose="020F0502020204030204" pitchFamily="34" charset="0"/>
                <a:ea typeface="Calibri" panose="020F0502020204030204" pitchFamily="34" charset="0"/>
                <a:cs typeface="Times New Roman" panose="02020603050405020304" pitchFamily="18" charset="0"/>
              </a:rPr>
              <a:t> costs refer to any </a:t>
            </a:r>
            <a:r>
              <a:rPr lang="en-CA" sz="2400" b="1" dirty="0">
                <a:effectLst/>
                <a:latin typeface="Calibri" panose="020F0502020204030204" pitchFamily="34" charset="0"/>
                <a:ea typeface="Calibri" panose="020F0502020204030204" pitchFamily="34" charset="0"/>
                <a:cs typeface="Times New Roman" panose="02020603050405020304" pitchFamily="18" charset="0"/>
              </a:rPr>
              <a:t>expense</a:t>
            </a:r>
            <a:r>
              <a:rPr lang="en-CA" sz="2400" dirty="0">
                <a:effectLst/>
                <a:latin typeface="Calibri" panose="020F0502020204030204" pitchFamily="34" charset="0"/>
                <a:ea typeface="Calibri" panose="020F0502020204030204" pitchFamily="34" charset="0"/>
                <a:cs typeface="Times New Roman" panose="02020603050405020304" pitchFamily="18" charset="0"/>
              </a:rPr>
              <a:t> that is known, anticipated, and occurs at regular intervals. </a:t>
            </a:r>
            <a:r>
              <a:rPr lang="en-CA" sz="2400" b="1" dirty="0">
                <a:effectLst/>
                <a:latin typeface="Calibri" panose="020F0502020204030204" pitchFamily="34" charset="0"/>
                <a:ea typeface="Calibri" panose="020F0502020204030204" pitchFamily="34" charset="0"/>
                <a:cs typeface="Times New Roman" panose="02020603050405020304" pitchFamily="18" charset="0"/>
              </a:rPr>
              <a:t>Nonrecurring</a:t>
            </a:r>
            <a:r>
              <a:rPr lang="en-CA" sz="2400" dirty="0">
                <a:effectLst/>
                <a:latin typeface="Calibri" panose="020F0502020204030204" pitchFamily="34" charset="0"/>
                <a:ea typeface="Calibri" panose="020F0502020204030204" pitchFamily="34" charset="0"/>
                <a:cs typeface="Times New Roman" panose="02020603050405020304" pitchFamily="18" charset="0"/>
              </a:rPr>
              <a:t> costs are one-of-a-kind </a:t>
            </a:r>
            <a:r>
              <a:rPr lang="en-CA" sz="2400" b="1" dirty="0">
                <a:effectLst/>
                <a:latin typeface="Calibri" panose="020F0502020204030204" pitchFamily="34" charset="0"/>
                <a:ea typeface="Calibri" panose="020F0502020204030204" pitchFamily="34" charset="0"/>
                <a:cs typeface="Times New Roman" panose="02020603050405020304" pitchFamily="18" charset="0"/>
              </a:rPr>
              <a:t>expenses</a:t>
            </a:r>
            <a:r>
              <a:rPr lang="en-CA" sz="2400" dirty="0">
                <a:effectLst/>
                <a:latin typeface="Calibri" panose="020F0502020204030204" pitchFamily="34" charset="0"/>
                <a:ea typeface="Calibri" panose="020F0502020204030204" pitchFamily="34" charset="0"/>
                <a:cs typeface="Times New Roman" panose="02020603050405020304" pitchFamily="18" charset="0"/>
              </a:rPr>
              <a:t> that occur at irregular intervals and thus are sometimes difficult to plan for or anticipate from a budgeting perspective.</a:t>
            </a:r>
          </a:p>
        </p:txBody>
      </p:sp>
      <p:pic>
        <p:nvPicPr>
          <p:cNvPr id="11" name="How To Setup A Business Budget">
            <a:hlinkClick r:id="" action="ppaction://media"/>
            <a:extLst>
              <a:ext uri="{FF2B5EF4-FFF2-40B4-BE49-F238E27FC236}">
                <a16:creationId xmlns:a16="http://schemas.microsoft.com/office/drawing/2014/main" id="{8A315E01-375E-40E7-B957-0D4A4FAA8F6C}"/>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811069" y="-14982"/>
            <a:ext cx="1380931" cy="1035699"/>
          </a:xfrm>
          <a:prstGeom prst="rect">
            <a:avLst/>
          </a:prstGeom>
        </p:spPr>
      </p:pic>
      <p:sp>
        <p:nvSpPr>
          <p:cNvPr id="4" name="TextBox 3">
            <a:extLst>
              <a:ext uri="{FF2B5EF4-FFF2-40B4-BE49-F238E27FC236}">
                <a16:creationId xmlns:a16="http://schemas.microsoft.com/office/drawing/2014/main" id="{5A14CEE5-7763-41E4-BD6E-ABF39A2F91E6}"/>
              </a:ext>
            </a:extLst>
          </p:cNvPr>
          <p:cNvSpPr txBox="1"/>
          <p:nvPr/>
        </p:nvSpPr>
        <p:spPr>
          <a:xfrm>
            <a:off x="822640" y="4078681"/>
            <a:ext cx="2673039" cy="707886"/>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i="1" dirty="0">
                <a:ln/>
                <a:solidFill>
                  <a:schemeClr val="accent3"/>
                </a:solidFill>
              </a:rPr>
              <a:t>Remember:</a:t>
            </a:r>
          </a:p>
        </p:txBody>
      </p:sp>
    </p:spTree>
    <p:extLst>
      <p:ext uri="{BB962C8B-B14F-4D97-AF65-F5344CB8AC3E}">
        <p14:creationId xmlns:p14="http://schemas.microsoft.com/office/powerpoint/2010/main" val="418399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07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cTn>
                <p:tgtEl>
                  <p:spTgt spid="11"/>
                </p:tgtEl>
              </p:cMediaNode>
            </p:video>
          </p:childTnLst>
        </p:cTn>
      </p:par>
    </p:tnLst>
    <p:bldLst>
      <p:bldP spid="3" grpId="0"/>
      <p:bldP spid="5" grpId="0"/>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FFDD-5D4B-4015-8A16-196439C09928}"/>
              </a:ext>
            </a:extLst>
          </p:cNvPr>
          <p:cNvSpPr>
            <a:spLocks noGrp="1"/>
          </p:cNvSpPr>
          <p:nvPr>
            <p:ph type="ctrTitle"/>
          </p:nvPr>
        </p:nvSpPr>
        <p:spPr/>
        <p:txBody>
          <a:bodyPr>
            <a:normAutofit fontScale="90000"/>
          </a:bodyPr>
          <a:lstStyle/>
          <a:p>
            <a:r>
              <a:rPr lang="en-CA" sz="6600" b="1" i="0" cap="all" dirty="0">
                <a:effectLst/>
                <a:latin typeface="Arial" panose="020B0604020202020204" pitchFamily="34" charset="0"/>
                <a:cs typeface="Arial" panose="020B0604020202020204" pitchFamily="34" charset="0"/>
              </a:rPr>
              <a:t>SEMINAR </a:t>
            </a:r>
            <a:r>
              <a:rPr lang="en-CA" sz="6600" b="1" cap="all" dirty="0">
                <a:latin typeface="Arial" panose="020B0604020202020204" pitchFamily="34" charset="0"/>
                <a:cs typeface="Arial" panose="020B0604020202020204" pitchFamily="34" charset="0"/>
              </a:rPr>
              <a:t>16</a:t>
            </a:r>
            <a:r>
              <a:rPr lang="en-CA" sz="6600" b="1" i="0" cap="all" dirty="0">
                <a:effectLst/>
                <a:latin typeface="Arial" panose="020B0604020202020204" pitchFamily="34" charset="0"/>
                <a:cs typeface="Arial" panose="020B0604020202020204" pitchFamily="34" charset="0"/>
              </a:rPr>
              <a:t>:</a:t>
            </a:r>
            <a:br>
              <a:rPr lang="en-CA" sz="6600" b="1" i="0" cap="all" dirty="0">
                <a:effectLst/>
                <a:latin typeface="Arial" panose="020B0604020202020204" pitchFamily="34" charset="0"/>
                <a:cs typeface="Arial" panose="020B0604020202020204" pitchFamily="34" charset="0"/>
              </a:rPr>
            </a:br>
            <a:r>
              <a:rPr lang="en-CA" sz="6600" b="1" i="0" cap="all" dirty="0">
                <a:effectLst/>
                <a:latin typeface="Arial" panose="020B0604020202020204" pitchFamily="34" charset="0"/>
                <a:cs typeface="Arial" panose="020B0604020202020204" pitchFamily="34" charset="0"/>
              </a:rPr>
              <a:t>CASH FLOW MANAGEMENT </a:t>
            </a:r>
            <a:endParaRPr lang="en-US" sz="6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156FE2E-5F37-48FF-967D-CC2D2A6C3B02}"/>
              </a:ext>
            </a:extLst>
          </p:cNvPr>
          <p:cNvSpPr>
            <a:spLocks noGrp="1"/>
          </p:cNvSpPr>
          <p:nvPr>
            <p:ph type="subTitle" idx="1"/>
          </p:nvPr>
        </p:nvSpPr>
        <p:spPr>
          <a:xfrm>
            <a:off x="1524000" y="3602038"/>
            <a:ext cx="9448800" cy="1948370"/>
          </a:xfrm>
        </p:spPr>
        <p:txBody>
          <a:bodyPr>
            <a:normAutofit/>
          </a:bodyPr>
          <a:lstStyle/>
          <a:p>
            <a:r>
              <a:rPr lang="en-CA" b="0" i="0" dirty="0">
                <a:solidFill>
                  <a:srgbClr val="000000"/>
                </a:solidFill>
                <a:effectLst/>
                <a:latin typeface="Calibri" panose="020F0502020204030204" pitchFamily="34" charset="0"/>
              </a:rPr>
              <a:t>You can compare this as doing a weather forecast. You analyze information to see what is coming ahead so you can properly prepare. A good cash flow management will help you get ready for slow periods and plan your financing for the busy ones.</a:t>
            </a:r>
          </a:p>
          <a:p>
            <a:r>
              <a:rPr lang="en-CA" b="0" i="0" u="sng" dirty="0">
                <a:solidFill>
                  <a:srgbClr val="000000"/>
                </a:solidFill>
                <a:effectLst/>
                <a:latin typeface="Calibri" panose="020F0502020204030204" pitchFamily="34" charset="0"/>
              </a:rPr>
              <a:t>The following will contribute to your peace of mind:</a:t>
            </a:r>
            <a:r>
              <a:rPr lang="en-CA" b="0" i="0" dirty="0">
                <a:solidFill>
                  <a:srgbClr val="000000"/>
                </a:solidFill>
                <a:effectLst/>
                <a:latin typeface="Calibri" panose="020F0502020204030204" pitchFamily="34" charset="0"/>
              </a:rPr>
              <a:t>  </a:t>
            </a:r>
            <a:endParaRPr lang="en-US" sz="3200" dirty="0"/>
          </a:p>
        </p:txBody>
      </p:sp>
      <p:grpSp>
        <p:nvGrpSpPr>
          <p:cNvPr id="4" name="Group 3">
            <a:extLst>
              <a:ext uri="{FF2B5EF4-FFF2-40B4-BE49-F238E27FC236}">
                <a16:creationId xmlns:a16="http://schemas.microsoft.com/office/drawing/2014/main" id="{80FE3708-C114-4EA0-BAB0-1CB428BE0C48}"/>
              </a:ext>
            </a:extLst>
          </p:cNvPr>
          <p:cNvGrpSpPr/>
          <p:nvPr/>
        </p:nvGrpSpPr>
        <p:grpSpPr>
          <a:xfrm>
            <a:off x="161831" y="6169003"/>
            <a:ext cx="4276819" cy="627572"/>
            <a:chOff x="161831" y="6169003"/>
            <a:chExt cx="4276819" cy="627572"/>
          </a:xfrm>
        </p:grpSpPr>
        <p:pic>
          <p:nvPicPr>
            <p:cNvPr id="5" name="Picture 4">
              <a:extLst>
                <a:ext uri="{FF2B5EF4-FFF2-40B4-BE49-F238E27FC236}">
                  <a16:creationId xmlns:a16="http://schemas.microsoft.com/office/drawing/2014/main" id="{29652960-727A-4FE7-A095-7A1C5D2656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205DF3-E1BE-4986-AB3D-417ACCE8BE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1E99EB0-ABC8-4D96-A679-AB3B88C8D9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850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D221D4-2BEA-49C1-9971-56F4DA5F7B9E}"/>
              </a:ext>
            </a:extLst>
          </p:cNvPr>
          <p:cNvGrpSpPr/>
          <p:nvPr/>
        </p:nvGrpSpPr>
        <p:grpSpPr>
          <a:xfrm>
            <a:off x="461865" y="2905780"/>
            <a:ext cx="459535" cy="2605699"/>
            <a:chOff x="461865" y="2905780"/>
            <a:chExt cx="459535" cy="2605699"/>
          </a:xfrm>
        </p:grpSpPr>
        <p:sp>
          <p:nvSpPr>
            <p:cNvPr id="3" name="Rectangle: Rounded Corners 2">
              <a:extLst>
                <a:ext uri="{FF2B5EF4-FFF2-40B4-BE49-F238E27FC236}">
                  <a16:creationId xmlns:a16="http://schemas.microsoft.com/office/drawing/2014/main" id="{EB39C8BA-DD4D-44ED-9BEB-1BF4000EDD53}"/>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476EE63-F89A-4440-ABB7-99953FE29AFD}"/>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9B99569-D12F-4D13-A077-811EBDB1D3C0}"/>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3BDA2B5-6863-4BA4-AA1C-0A0A95AF9193}"/>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721CC04-A126-4D90-B6AF-92E4A32A0565}"/>
              </a:ext>
            </a:extLst>
          </p:cNvPr>
          <p:cNvSpPr txBox="1"/>
          <p:nvPr/>
        </p:nvSpPr>
        <p:spPr>
          <a:xfrm>
            <a:off x="473529" y="1844742"/>
            <a:ext cx="10760528" cy="523220"/>
          </a:xfrm>
          <a:prstGeom prst="rect">
            <a:avLst/>
          </a:prstGeom>
          <a:noFill/>
        </p:spPr>
        <p:txBody>
          <a:bodyPr wrap="square">
            <a:spAutoFit/>
          </a:bodyPr>
          <a:lstStyle/>
          <a:p>
            <a:r>
              <a:rPr lang="en-CA" sz="2800" b="0" i="0" dirty="0">
                <a:solidFill>
                  <a:srgbClr val="000000"/>
                </a:solidFill>
                <a:effectLst/>
                <a:latin typeface="Tw Cen MT" panose="020B0602020104020603" pitchFamily="34" charset="0"/>
              </a:rPr>
              <a:t>Which is not a recurrent business expense? </a:t>
            </a:r>
            <a:endParaRPr lang="en-US" sz="2800" dirty="0"/>
          </a:p>
        </p:txBody>
      </p:sp>
      <p:sp>
        <p:nvSpPr>
          <p:cNvPr id="6" name="TextBox 5">
            <a:extLst>
              <a:ext uri="{FF2B5EF4-FFF2-40B4-BE49-F238E27FC236}">
                <a16:creationId xmlns:a16="http://schemas.microsoft.com/office/drawing/2014/main" id="{4CFFE4FE-EF00-41F3-B296-CA7B05A00577}"/>
              </a:ext>
            </a:extLst>
          </p:cNvPr>
          <p:cNvSpPr txBox="1"/>
          <p:nvPr/>
        </p:nvSpPr>
        <p:spPr>
          <a:xfrm>
            <a:off x="473529" y="2572085"/>
            <a:ext cx="9146332"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Rent paid for your office or shop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Payroll for your regular employees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Money paid for an advertisement in Nunatsiaq News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Bank fees for your account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705022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Autofit/>
          </a:bodyPr>
          <a:lstStyle/>
          <a:p>
            <a:pPr algn="ctr"/>
            <a:r>
              <a:rPr lang="en-CA" sz="5400" b="1" i="0" dirty="0">
                <a:solidFill>
                  <a:srgbClr val="000000"/>
                </a:solidFill>
                <a:effectLst/>
                <a:latin typeface="Arial" panose="020B0604020202020204" pitchFamily="34" charset="0"/>
                <a:cs typeface="Arial" panose="020B0604020202020204" pitchFamily="34" charset="0"/>
              </a:rPr>
              <a:t>Variance Analysis</a:t>
            </a:r>
            <a:endParaRPr lang="en-US" sz="5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9BC1DA0-BD1C-49E0-9FF2-3C71EC6DBFDD}"/>
              </a:ext>
            </a:extLst>
          </p:cNvPr>
          <p:cNvSpPr txBox="1"/>
          <p:nvPr/>
        </p:nvSpPr>
        <p:spPr>
          <a:xfrm>
            <a:off x="0" y="1674169"/>
            <a:ext cx="8689132" cy="2308324"/>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The previous three videos deal with why budgeting is important, and how to set one up. But budgeting is not a once-a-year activity; you must also compare it to your actual monthly or weekly sales. </a:t>
            </a:r>
          </a:p>
          <a:p>
            <a:endParaRPr lang="en-CA" sz="2400" dirty="0">
              <a:solidFill>
                <a:srgbClr val="000000"/>
              </a:solidFill>
              <a:latin typeface="Tw Cen MT" panose="020B0602020104020603" pitchFamily="34" charset="0"/>
            </a:endParaRPr>
          </a:p>
          <a:p>
            <a:r>
              <a:rPr lang="en-CA" sz="2400" b="0" i="0" dirty="0">
                <a:solidFill>
                  <a:srgbClr val="000000"/>
                </a:solidFill>
                <a:effectLst/>
                <a:latin typeface="Tw Cen MT" panose="020B0602020104020603" pitchFamily="34" charset="0"/>
              </a:rPr>
              <a:t>By doing this you can react quickly to address budget shortfalls or take advantage of profit opportunities. </a:t>
            </a:r>
            <a:endParaRPr lang="en-US" sz="2400" dirty="0"/>
          </a:p>
        </p:txBody>
      </p:sp>
      <p:sp>
        <p:nvSpPr>
          <p:cNvPr id="6" name="TextBox 5">
            <a:extLst>
              <a:ext uri="{FF2B5EF4-FFF2-40B4-BE49-F238E27FC236}">
                <a16:creationId xmlns:a16="http://schemas.microsoft.com/office/drawing/2014/main" id="{130022D0-6102-4576-8117-AC564C47B24F}"/>
              </a:ext>
            </a:extLst>
          </p:cNvPr>
          <p:cNvSpPr txBox="1"/>
          <p:nvPr/>
        </p:nvSpPr>
        <p:spPr>
          <a:xfrm rot="21129392">
            <a:off x="4299081" y="4440113"/>
            <a:ext cx="6097554"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By the way, this is a British video, so mentally replace the Pound symbol (£) with a Dollar sign($). </a:t>
            </a:r>
            <a:endParaRPr lang="en-US" sz="2400" dirty="0"/>
          </a:p>
        </p:txBody>
      </p:sp>
    </p:spTree>
    <p:extLst>
      <p:ext uri="{BB962C8B-B14F-4D97-AF65-F5344CB8AC3E}">
        <p14:creationId xmlns:p14="http://schemas.microsoft.com/office/powerpoint/2010/main" val="648973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DC922AC-B3A1-4C60-90AF-2BCCCEC146DF}"/>
              </a:ext>
            </a:extLst>
          </p:cNvPr>
          <p:cNvGrpSpPr/>
          <p:nvPr/>
        </p:nvGrpSpPr>
        <p:grpSpPr>
          <a:xfrm>
            <a:off x="514632" y="2037107"/>
            <a:ext cx="9980026" cy="2468449"/>
            <a:chOff x="514632" y="2037107"/>
            <a:chExt cx="9980026" cy="2468449"/>
          </a:xfrm>
        </p:grpSpPr>
        <p:sp>
          <p:nvSpPr>
            <p:cNvPr id="7" name="Rectangle: Diagonal Corners Rounded 6">
              <a:extLst>
                <a:ext uri="{FF2B5EF4-FFF2-40B4-BE49-F238E27FC236}">
                  <a16:creationId xmlns:a16="http://schemas.microsoft.com/office/drawing/2014/main" id="{5766C1F7-938C-4C33-A046-C14E1C8EAA6C}"/>
                </a:ext>
              </a:extLst>
            </p:cNvPr>
            <p:cNvSpPr/>
            <p:nvPr/>
          </p:nvSpPr>
          <p:spPr>
            <a:xfrm>
              <a:off x="4212355" y="2037107"/>
              <a:ext cx="2705878" cy="1015662"/>
            </a:xfrm>
            <a:prstGeom prst="round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tx1"/>
                  </a:solidFill>
                </a:rPr>
                <a:t>Two Types of Variants</a:t>
              </a:r>
              <a:endParaRPr lang="en-US" sz="2400" dirty="0">
                <a:solidFill>
                  <a:schemeClr val="tx1"/>
                </a:solidFill>
              </a:endParaRPr>
            </a:p>
          </p:txBody>
        </p:sp>
        <p:sp>
          <p:nvSpPr>
            <p:cNvPr id="8" name="Oval 7">
              <a:extLst>
                <a:ext uri="{FF2B5EF4-FFF2-40B4-BE49-F238E27FC236}">
                  <a16:creationId xmlns:a16="http://schemas.microsoft.com/office/drawing/2014/main" id="{FF21AC87-23C2-4475-B272-81FF97CACB73}"/>
                </a:ext>
              </a:extLst>
            </p:cNvPr>
            <p:cNvSpPr/>
            <p:nvPr/>
          </p:nvSpPr>
          <p:spPr>
            <a:xfrm>
              <a:off x="514632" y="2627783"/>
              <a:ext cx="2323323" cy="187777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Favourable: Costs are lower</a:t>
              </a:r>
              <a:endParaRPr lang="en-US" sz="2400" dirty="0"/>
            </a:p>
          </p:txBody>
        </p:sp>
        <p:sp>
          <p:nvSpPr>
            <p:cNvPr id="9" name="Oval 8">
              <a:extLst>
                <a:ext uri="{FF2B5EF4-FFF2-40B4-BE49-F238E27FC236}">
                  <a16:creationId xmlns:a16="http://schemas.microsoft.com/office/drawing/2014/main" id="{9FB7E508-C3AD-471B-91C2-8DE3276ED400}"/>
                </a:ext>
              </a:extLst>
            </p:cNvPr>
            <p:cNvSpPr/>
            <p:nvPr/>
          </p:nvSpPr>
          <p:spPr>
            <a:xfrm>
              <a:off x="8292633" y="2620177"/>
              <a:ext cx="2202025" cy="1877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Adverse: Costs are higher</a:t>
              </a:r>
              <a:endParaRPr lang="en-US" sz="2400" dirty="0"/>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a:xfrm>
            <a:off x="838200" y="-185381"/>
            <a:ext cx="10515600" cy="1325563"/>
          </a:xfrm>
        </p:spPr>
        <p:txBody>
          <a:bodyPr>
            <a:normAutofit fontScale="90000"/>
          </a:bodyPr>
          <a:lstStyle/>
          <a:p>
            <a:pPr algn="ctr"/>
            <a:r>
              <a:rPr lang="en-CA" sz="6600" b="1" dirty="0">
                <a:latin typeface="Arial" panose="020B0604020202020204" pitchFamily="34" charset="0"/>
                <a:cs typeface="Arial" panose="020B0604020202020204" pitchFamily="34" charset="0"/>
              </a:rPr>
              <a:t>Defining Variance Analysis</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7680027-81E8-49EA-96E9-4228D25373DD}"/>
              </a:ext>
            </a:extLst>
          </p:cNvPr>
          <p:cNvSpPr/>
          <p:nvPr/>
        </p:nvSpPr>
        <p:spPr>
          <a:xfrm>
            <a:off x="543345" y="765848"/>
            <a:ext cx="3842042" cy="1015663"/>
          </a:xfrm>
          <a:prstGeom prst="rect">
            <a:avLst/>
          </a:prstGeom>
          <a:noFill/>
          <a:effectLst/>
        </p:spPr>
        <p:txBody>
          <a:bodyPr wrap="square" lIns="91440" tIns="45720" rIns="91440" bIns="45720">
            <a:spAutoFit/>
            <a:scene3d>
              <a:camera prst="isometricOffAxis2Left"/>
              <a:lightRig rig="threePt" dir="t"/>
            </a:scene3d>
          </a:bodyPr>
          <a:lstStyle/>
          <a:p>
            <a:pPr algn="ctr"/>
            <a:r>
              <a:rPr lang="en-US" sz="6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Pr>
              <a:t>What is it?</a:t>
            </a:r>
          </a:p>
        </p:txBody>
      </p:sp>
      <p:sp>
        <p:nvSpPr>
          <p:cNvPr id="4" name="TextBox 3">
            <a:extLst>
              <a:ext uri="{FF2B5EF4-FFF2-40B4-BE49-F238E27FC236}">
                <a16:creationId xmlns:a16="http://schemas.microsoft.com/office/drawing/2014/main" id="{C17A429C-53BB-4FFE-9FA7-C03055F10EBE}"/>
              </a:ext>
            </a:extLst>
          </p:cNvPr>
          <p:cNvSpPr txBox="1"/>
          <p:nvPr/>
        </p:nvSpPr>
        <p:spPr>
          <a:xfrm>
            <a:off x="4212355" y="1140182"/>
            <a:ext cx="7314477" cy="1200329"/>
          </a:xfrm>
          <a:prstGeom prst="rect">
            <a:avLst/>
          </a:prstGeom>
          <a:noFill/>
        </p:spPr>
        <p:txBody>
          <a:bodyPr wrap="square" rtlCol="0">
            <a:spAutoFit/>
          </a:bodyPr>
          <a:lstStyle/>
          <a:p>
            <a:r>
              <a:rPr lang="en-CA" sz="2400" dirty="0"/>
              <a:t>…</a:t>
            </a:r>
            <a:r>
              <a:rPr lang="en-CA" sz="2400" dirty="0">
                <a:latin typeface="Calibri" panose="020F0502020204030204" pitchFamily="34" charset="0"/>
                <a:cs typeface="Times New Roman" panose="02020603050405020304" pitchFamily="18" charset="0"/>
              </a:rPr>
              <a:t>v</a:t>
            </a:r>
            <a:r>
              <a:rPr lang="en-CA" sz="2400" dirty="0">
                <a:effectLst/>
                <a:latin typeface="Calibri" panose="020F0502020204030204" pitchFamily="34" charset="0"/>
                <a:ea typeface="Calibri" panose="020F0502020204030204" pitchFamily="34" charset="0"/>
                <a:cs typeface="Times New Roman" panose="02020603050405020304" pitchFamily="18" charset="0"/>
              </a:rPr>
              <a:t>ariance analysis compares actual costs with budgeted costs and analyses the difference.</a:t>
            </a:r>
          </a:p>
          <a:p>
            <a:endParaRPr lang="en-US" sz="2400" dirty="0"/>
          </a:p>
        </p:txBody>
      </p:sp>
      <p:sp>
        <p:nvSpPr>
          <p:cNvPr id="12" name="TextBox 11">
            <a:extLst>
              <a:ext uri="{FF2B5EF4-FFF2-40B4-BE49-F238E27FC236}">
                <a16:creationId xmlns:a16="http://schemas.microsoft.com/office/drawing/2014/main" id="{73B69CC6-C48F-4947-9003-0D582E36F119}"/>
              </a:ext>
            </a:extLst>
          </p:cNvPr>
          <p:cNvSpPr txBox="1"/>
          <p:nvPr/>
        </p:nvSpPr>
        <p:spPr>
          <a:xfrm>
            <a:off x="3549365" y="2938132"/>
            <a:ext cx="4056068" cy="2615781"/>
          </a:xfrm>
          <a:prstGeom prst="rect">
            <a:avLst/>
          </a:prstGeom>
          <a:noFill/>
        </p:spPr>
        <p:txBody>
          <a:bodyPr wrap="square">
            <a:spAutoFit/>
          </a:bodyPr>
          <a:lstStyle/>
          <a:p>
            <a:pPr algn="ctr">
              <a:lnSpc>
                <a:spcPct val="115000"/>
              </a:lnSpc>
              <a:spcAft>
                <a:spcPts val="1000"/>
              </a:spcAft>
            </a:pPr>
            <a:r>
              <a:rPr lang="en-CA" sz="2200" b="1" dirty="0">
                <a:effectLst/>
                <a:latin typeface="Calibri" panose="020F0502020204030204" pitchFamily="34" charset="0"/>
                <a:ea typeface="Calibri" panose="020F0502020204030204" pitchFamily="34" charset="0"/>
                <a:cs typeface="Times New Roman" panose="02020603050405020304" pitchFamily="18" charset="0"/>
              </a:rPr>
              <a:t>Remember</a:t>
            </a:r>
            <a:r>
              <a:rPr lang="en-CA" sz="2400" dirty="0">
                <a:effectLst/>
                <a:latin typeface="Calibri" panose="020F0502020204030204" pitchFamily="34" charset="0"/>
                <a:ea typeface="Calibri" panose="020F0502020204030204" pitchFamily="34" charset="0"/>
                <a:cs typeface="Times New Roman" panose="02020603050405020304" pitchFamily="18" charset="0"/>
              </a:rPr>
              <a:t>: For a sales revenue or profit budget, favourable means revenue or profit is higher; adverse means sales or revenue is lower</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06CCC0C-289A-46AC-8C64-5DEA0A6BA586}"/>
              </a:ext>
            </a:extLst>
          </p:cNvPr>
          <p:cNvSpPr txBox="1"/>
          <p:nvPr/>
        </p:nvSpPr>
        <p:spPr>
          <a:xfrm>
            <a:off x="0" y="5076490"/>
            <a:ext cx="12542675" cy="1766317"/>
          </a:xfrm>
          <a:prstGeom prst="rect">
            <a:avLst/>
          </a:prstGeom>
          <a:noFill/>
        </p:spPr>
        <p:txBody>
          <a:bodyPr wrap="square">
            <a:spAutoFit/>
          </a:bodyPr>
          <a:lstStyle/>
          <a:p>
            <a:pP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For example: Say your budgeted (or planned) sales revenue is $500, but when you look at your income you see you’ve actually made $600. This gives a variance of 100 favourable. Conversely, if your budgeted material costs were $250 and the actual costs ended up at $300, then this gives a variance of 50 adverse. </a:t>
            </a:r>
          </a:p>
        </p:txBody>
      </p:sp>
      <p:pic>
        <p:nvPicPr>
          <p:cNvPr id="15" name="videoplayback (2)">
            <a:hlinkClick r:id="" action="ppaction://media"/>
            <a:extLst>
              <a:ext uri="{FF2B5EF4-FFF2-40B4-BE49-F238E27FC236}">
                <a16:creationId xmlns:a16="http://schemas.microsoft.com/office/drawing/2014/main" id="{9360C4C7-9FE1-4395-B8F7-D4F84338AACA}"/>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941563" y="15193"/>
            <a:ext cx="1170537" cy="877903"/>
          </a:xfrm>
          <a:prstGeom prst="rect">
            <a:avLst/>
          </a:prstGeom>
        </p:spPr>
      </p:pic>
    </p:spTree>
    <p:extLst>
      <p:ext uri="{BB962C8B-B14F-4D97-AF65-F5344CB8AC3E}">
        <p14:creationId xmlns:p14="http://schemas.microsoft.com/office/powerpoint/2010/main" val="38607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146"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15"/>
                </p:tgtEl>
              </p:cMediaNode>
            </p:video>
          </p:childTnLst>
        </p:cTn>
      </p:par>
    </p:tnLst>
    <p:bldLst>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801B3-C23A-409B-9F73-A77CCCE03A36}"/>
              </a:ext>
            </a:extLst>
          </p:cNvPr>
          <p:cNvGrpSpPr/>
          <p:nvPr/>
        </p:nvGrpSpPr>
        <p:grpSpPr>
          <a:xfrm>
            <a:off x="380224" y="2821804"/>
            <a:ext cx="447871" cy="1059444"/>
            <a:chOff x="461865" y="2905780"/>
            <a:chExt cx="447871" cy="1059444"/>
          </a:xfrm>
        </p:grpSpPr>
        <p:sp>
          <p:nvSpPr>
            <p:cNvPr id="9" name="Rectangle: Rounded Corners 8">
              <a:extLst>
                <a:ext uri="{FF2B5EF4-FFF2-40B4-BE49-F238E27FC236}">
                  <a16:creationId xmlns:a16="http://schemas.microsoft.com/office/drawing/2014/main" id="{0EEB0B49-57E7-444A-AE7F-0D680C5A5860}"/>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F96E502-99B0-44E9-92C3-DAC4F65A905E}"/>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D65A988-319B-4897-A01F-A0C46F2EA66D}"/>
              </a:ext>
            </a:extLst>
          </p:cNvPr>
          <p:cNvSpPr txBox="1"/>
          <p:nvPr/>
        </p:nvSpPr>
        <p:spPr>
          <a:xfrm>
            <a:off x="380224" y="1690688"/>
            <a:ext cx="6097554" cy="523220"/>
          </a:xfrm>
          <a:prstGeom prst="rect">
            <a:avLst/>
          </a:prstGeom>
          <a:noFill/>
        </p:spPr>
        <p:txBody>
          <a:bodyPr wrap="square">
            <a:spAutoFit/>
          </a:bodyPr>
          <a:lstStyle/>
          <a:p>
            <a:r>
              <a:rPr lang="en-US" sz="2800" b="0" i="0">
                <a:solidFill>
                  <a:srgbClr val="000000"/>
                </a:solidFill>
                <a:effectLst/>
                <a:latin typeface="Tw Cen MT" panose="020B0602020104020603" pitchFamily="34" charset="0"/>
              </a:rPr>
              <a:t>What is a favourable budget variance?</a:t>
            </a:r>
            <a:endParaRPr lang="en-US" sz="2800" dirty="0"/>
          </a:p>
        </p:txBody>
      </p:sp>
      <p:sp>
        <p:nvSpPr>
          <p:cNvPr id="6" name="TextBox 5">
            <a:extLst>
              <a:ext uri="{FF2B5EF4-FFF2-40B4-BE49-F238E27FC236}">
                <a16:creationId xmlns:a16="http://schemas.microsoft.com/office/drawing/2014/main" id="{326726EC-382F-474D-9706-12880D93CE96}"/>
              </a:ext>
            </a:extLst>
          </p:cNvPr>
          <p:cNvSpPr txBox="1"/>
          <p:nvPr/>
        </p:nvSpPr>
        <p:spPr>
          <a:xfrm>
            <a:off x="380224" y="2527336"/>
            <a:ext cx="6097554" cy="1462067"/>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When sales are less than predicted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When expenses are less than predicted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09193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ECF3-B97D-417A-B484-2A1DC0F15768}"/>
              </a:ext>
            </a:extLst>
          </p:cNvPr>
          <p:cNvSpPr>
            <a:spLocks noGrp="1"/>
          </p:cNvSpPr>
          <p:nvPr>
            <p:ph type="title"/>
          </p:nvPr>
        </p:nvSpPr>
        <p:spPr/>
        <p:txBody>
          <a:bodyPr>
            <a:normAutofit fontScale="90000"/>
          </a:bodyPr>
          <a:lstStyle/>
          <a:p>
            <a:pPr algn="ctr"/>
            <a:r>
              <a:rPr lang="en-CA" sz="6600" b="1" dirty="0">
                <a:latin typeface="Arial" panose="020B0604020202020204" pitchFamily="34" charset="0"/>
                <a:cs typeface="Arial" panose="020B0604020202020204" pitchFamily="34" charset="0"/>
              </a:rPr>
              <a:t>Questions To Think About</a:t>
            </a:r>
            <a:endParaRPr lang="en-US" sz="6600" b="1" dirty="0">
              <a:solidFill>
                <a:srgbClr val="00B05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44D2748-A961-49A3-BF18-EC690E2E3B95}"/>
              </a:ext>
            </a:extLst>
          </p:cNvPr>
          <p:cNvSpPr txBox="1"/>
          <p:nvPr/>
        </p:nvSpPr>
        <p:spPr>
          <a:xfrm>
            <a:off x="212271" y="2079381"/>
            <a:ext cx="10098055" cy="1569660"/>
          </a:xfrm>
          <a:prstGeom prst="rect">
            <a:avLst/>
          </a:prstGeom>
          <a:noFill/>
        </p:spPr>
        <p:txBody>
          <a:bodyPr wrap="square">
            <a:spAutoFit/>
          </a:bodyPr>
          <a:lstStyle/>
          <a:p>
            <a:pPr marL="285750" indent="-285750"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What should I do to avoid being out of money? </a:t>
            </a:r>
          </a:p>
          <a:p>
            <a:pPr algn="l" rtl="0" fontAlgn="base"/>
            <a:endParaRPr lang="en-CA" sz="24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I want to </a:t>
            </a:r>
            <a:r>
              <a:rPr lang="en-CA" sz="2400" dirty="0">
                <a:solidFill>
                  <a:srgbClr val="000000"/>
                </a:solidFill>
                <a:latin typeface="Calibri" panose="020F0502020204030204" pitchFamily="34" charset="0"/>
              </a:rPr>
              <a:t>bu</a:t>
            </a:r>
            <a:r>
              <a:rPr lang="en-CA" sz="2400" b="0" i="0" dirty="0">
                <a:solidFill>
                  <a:srgbClr val="000000"/>
                </a:solidFill>
                <a:effectLst/>
                <a:latin typeface="Calibri" panose="020F0502020204030204" pitchFamily="34" charset="0"/>
              </a:rPr>
              <a:t>y a new truck for my deliveries, which is the best way to pay for this type of purchase? </a:t>
            </a:r>
            <a:endParaRPr lang="en-CA" sz="24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B57EAC57-9D0A-4245-874E-BADC38825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870" y="3963554"/>
            <a:ext cx="9010260" cy="2603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6535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2277-3174-40F6-B451-13EBC9A87D3E}"/>
              </a:ext>
            </a:extLst>
          </p:cNvPr>
          <p:cNvSpPr>
            <a:spLocks noGrp="1"/>
          </p:cNvSpPr>
          <p:nvPr>
            <p:ph type="title"/>
          </p:nvPr>
        </p:nvSpPr>
        <p:spPr>
          <a:xfrm>
            <a:off x="892106" y="-182865"/>
            <a:ext cx="10515600" cy="1325563"/>
          </a:xfrm>
        </p:spPr>
        <p:txBody>
          <a:bodyPr>
            <a:normAutofit/>
          </a:bodyPr>
          <a:lstStyle/>
          <a:p>
            <a:pPr algn="ctr"/>
            <a:r>
              <a:rPr lang="en-CA" sz="4800" b="1" dirty="0">
                <a:latin typeface="Arial" panose="020B0604020202020204" pitchFamily="34" charset="0"/>
                <a:cs typeface="Arial" panose="020B0604020202020204" pitchFamily="34" charset="0"/>
              </a:rPr>
              <a:t>GLOSSARY</a:t>
            </a:r>
            <a:endParaRPr lang="en-US" sz="4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3CF9D6B-7138-4166-97A8-7871B420D8A5}"/>
              </a:ext>
            </a:extLst>
          </p:cNvPr>
          <p:cNvSpPr txBox="1"/>
          <p:nvPr/>
        </p:nvSpPr>
        <p:spPr>
          <a:xfrm>
            <a:off x="71012" y="712506"/>
            <a:ext cx="11336694" cy="5632311"/>
          </a:xfrm>
          <a:prstGeom prst="rect">
            <a:avLst/>
          </a:prstGeom>
          <a:noFill/>
        </p:spPr>
        <p:txBody>
          <a:bodyPr wrap="square" numCol="1">
            <a:spAutoFit/>
          </a:bodyPr>
          <a:lstStyle/>
          <a:p>
            <a:pPr marL="342900" indent="-34290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2" action="ppaction://hlinksldjump"/>
              </a:rPr>
              <a:t>Budget</a:t>
            </a:r>
            <a:r>
              <a:rPr lang="en-CA" sz="2400" b="0" i="0" dirty="0">
                <a:solidFill>
                  <a:srgbClr val="000000"/>
                </a:solidFill>
                <a:effectLst/>
                <a:latin typeface="Calibri" panose="020F0502020204030204" pitchFamily="34" charset="0"/>
              </a:rPr>
              <a:t> A budget is a cash flow road map where you predict the sources of cash as well as the ways in which you will use cash. This can be for your business on a monthly, yearly or longer basis. It can also be for a specific project such as building a new store. The important feature of a budget is to see if money coming in to the business coupled with cash reserves is able to cover expenses. </a:t>
            </a:r>
            <a:endParaRPr lang="en-CA" sz="2400" b="0" i="0" dirty="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2" action="ppaction://hlinksldjump"/>
              </a:rPr>
              <a:t>Line of Credit</a:t>
            </a:r>
            <a:r>
              <a:rPr lang="en-CA" sz="2400" b="0" i="0" dirty="0">
                <a:solidFill>
                  <a:srgbClr val="000000"/>
                </a:solidFill>
                <a:effectLst/>
                <a:latin typeface="Calibri" panose="020F0502020204030204" pitchFamily="34" charset="0"/>
                <a:hlinkClick r:id="rId2" action="ppaction://hlinksldjump"/>
              </a:rPr>
              <a:t> </a:t>
            </a:r>
            <a:r>
              <a:rPr lang="en-CA" sz="2400" b="0" i="0" dirty="0">
                <a:solidFill>
                  <a:srgbClr val="000000"/>
                </a:solidFill>
                <a:effectLst/>
                <a:latin typeface="Calibri" panose="020F0502020204030204" pitchFamily="34" charset="0"/>
              </a:rPr>
              <a:t>Banks as well as other lending institutions can offer a type of debt which allows you to take out funds up to your credit limit without having to make a request each time. You will have to make a minimum monthly payment, though. The interest rate on lines of credit is usually much lower than a credit card. </a:t>
            </a:r>
            <a:endParaRPr lang="en-CA" sz="2400" b="0" i="0" dirty="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3" action="ppaction://hlinksldjump"/>
              </a:rPr>
              <a:t>Budget Variance</a:t>
            </a:r>
            <a:r>
              <a:rPr lang="en-CA" sz="2400" b="0" i="0" dirty="0">
                <a:solidFill>
                  <a:srgbClr val="000000"/>
                </a:solidFill>
                <a:effectLst/>
                <a:latin typeface="Calibri" panose="020F0502020204030204" pitchFamily="34" charset="0"/>
                <a:hlinkClick r:id="rId3" action="ppaction://hlinksldjump"/>
              </a:rPr>
              <a:t> </a:t>
            </a:r>
            <a:r>
              <a:rPr lang="en-CA" sz="2400" b="0" i="0" dirty="0">
                <a:solidFill>
                  <a:srgbClr val="000000"/>
                </a:solidFill>
                <a:effectLst/>
                <a:latin typeface="Calibri" panose="020F0502020204030204" pitchFamily="34" charset="0"/>
              </a:rPr>
              <a:t>With budgeting, things never go exactly as planned. It is important to compare your predictions against the actual performance of your business as shown in your bookkeeping. It can point to dangers in the future if cash in flow is less than anticipated, or if your expenses are higher than you thought. You must then make some adjustments to make sure your business is healthy. </a:t>
            </a:r>
            <a:endParaRPr lang="en-CA" sz="2400" b="0" i="0" dirty="0">
              <a:solidFill>
                <a:srgbClr val="000000"/>
              </a:solidFill>
              <a:effectLst/>
              <a:latin typeface="Segoe UI" panose="020B0502040204020203" pitchFamily="34" charset="0"/>
            </a:endParaRPr>
          </a:p>
        </p:txBody>
      </p:sp>
      <p:sp>
        <p:nvSpPr>
          <p:cNvPr id="5" name="TextBox 4">
            <a:extLst>
              <a:ext uri="{FF2B5EF4-FFF2-40B4-BE49-F238E27FC236}">
                <a16:creationId xmlns:a16="http://schemas.microsoft.com/office/drawing/2014/main" id="{73398C38-E621-42F5-AC65-6FF0D82FD198}"/>
              </a:ext>
            </a:extLst>
          </p:cNvPr>
          <p:cNvSpPr txBox="1"/>
          <p:nvPr/>
        </p:nvSpPr>
        <p:spPr>
          <a:xfrm>
            <a:off x="9554547" y="6201477"/>
            <a:ext cx="1481816" cy="461665"/>
          </a:xfrm>
          <a:prstGeom prst="rect">
            <a:avLst/>
          </a:prstGeom>
          <a:noFill/>
        </p:spPr>
        <p:txBody>
          <a:bodyPr wrap="none" rtlCol="0">
            <a:spAutoFit/>
          </a:bodyPr>
          <a:lstStyle/>
          <a:p>
            <a:r>
              <a:rPr lang="en-CA" sz="2400" dirty="0"/>
              <a:t>Continued</a:t>
            </a:r>
            <a:endParaRPr lang="en-US" sz="2400" dirty="0"/>
          </a:p>
        </p:txBody>
      </p:sp>
      <p:sp>
        <p:nvSpPr>
          <p:cNvPr id="6" name="Arrow: Right 5">
            <a:extLst>
              <a:ext uri="{FF2B5EF4-FFF2-40B4-BE49-F238E27FC236}">
                <a16:creationId xmlns:a16="http://schemas.microsoft.com/office/drawing/2014/main" id="{1619C241-2477-4277-BD42-C7B5D7EDC70F}"/>
              </a:ext>
            </a:extLst>
          </p:cNvPr>
          <p:cNvSpPr/>
          <p:nvPr/>
        </p:nvSpPr>
        <p:spPr>
          <a:xfrm>
            <a:off x="11036363" y="6245765"/>
            <a:ext cx="742686" cy="373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7236E68-D210-43DA-AF03-FEFF49677A61}"/>
              </a:ext>
            </a:extLst>
          </p:cNvPr>
          <p:cNvSpPr/>
          <p:nvPr/>
        </p:nvSpPr>
        <p:spPr>
          <a:xfrm>
            <a:off x="8190525" y="76788"/>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06182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7C2E5B-A050-4321-BA1B-40E13DEC16D8}"/>
              </a:ext>
            </a:extLst>
          </p:cNvPr>
          <p:cNvSpPr txBox="1"/>
          <p:nvPr/>
        </p:nvSpPr>
        <p:spPr>
          <a:xfrm>
            <a:off x="184278" y="1016605"/>
            <a:ext cx="10228684" cy="5632311"/>
          </a:xfrm>
          <a:prstGeom prst="rect">
            <a:avLst/>
          </a:prstGeom>
          <a:noFill/>
        </p:spPr>
        <p:txBody>
          <a:bodyPr wrap="square">
            <a:spAutoFit/>
          </a:bodyPr>
          <a:lstStyle/>
          <a:p>
            <a:pPr marL="285750" indent="-28575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2" action="ppaction://hlinksldjump"/>
              </a:rPr>
              <a:t>Cash Sales</a:t>
            </a:r>
            <a:r>
              <a:rPr lang="en-CA" sz="2400" b="0" i="0" dirty="0">
                <a:solidFill>
                  <a:srgbClr val="000000"/>
                </a:solidFill>
                <a:effectLst/>
                <a:latin typeface="Calibri" panose="020F0502020204030204" pitchFamily="34" charset="0"/>
                <a:hlinkClick r:id="rId2" action="ppaction://hlinksldjump"/>
              </a:rPr>
              <a:t> </a:t>
            </a:r>
            <a:r>
              <a:rPr lang="en-CA" sz="2400" b="0" i="0" dirty="0">
                <a:solidFill>
                  <a:srgbClr val="000000"/>
                </a:solidFill>
                <a:effectLst/>
                <a:latin typeface="Calibri" panose="020F0502020204030204" pitchFamily="34" charset="0"/>
              </a:rPr>
              <a:t>When speaking of cash sales, this normally means the payment is made in coins or bills. But when we talk of cash in bookkeeping, we also include money on deposit in a bank, cheques and credit card receipts. </a:t>
            </a:r>
            <a:endParaRPr lang="en-CA" sz="24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3" action="ppaction://hlinksldjump"/>
              </a:rPr>
              <a:t>Invoice Terms</a:t>
            </a:r>
            <a:r>
              <a:rPr lang="en-CA" sz="2400" b="0" i="0" dirty="0">
                <a:solidFill>
                  <a:srgbClr val="000000"/>
                </a:solidFill>
                <a:effectLst/>
                <a:latin typeface="Calibri" panose="020F0502020204030204" pitchFamily="34" charset="0"/>
                <a:hlinkClick r:id="rId3" action="ppaction://hlinksldjump"/>
              </a:rPr>
              <a:t> </a:t>
            </a:r>
            <a:r>
              <a:rPr lang="en-CA" sz="2400" b="0" i="0" dirty="0">
                <a:solidFill>
                  <a:srgbClr val="000000"/>
                </a:solidFill>
                <a:effectLst/>
                <a:latin typeface="Calibri" panose="020F0502020204030204" pitchFamily="34" charset="0"/>
              </a:rPr>
              <a:t>When you receive an invoice from a supplier, it will show a lot of information. What you ordered, the cost of these items and where you should send your payment are all shown clearly. But in addition to this, there are invoice terms. If you see “Net 30”, this means you have 30 days to pay the invoice (or you may start paying interest as well). Also, some companies give discounts for speedy payments – for example, if you pay in less than 15 days you may receive a 2% discount on that invoice. </a:t>
            </a:r>
            <a:endParaRPr lang="en-CA" sz="24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4" action="ppaction://hlinksldjump"/>
              </a:rPr>
              <a:t>Cash Reserve</a:t>
            </a:r>
            <a:r>
              <a:rPr lang="en-CA" sz="2400" b="0" i="0" dirty="0">
                <a:solidFill>
                  <a:srgbClr val="000000"/>
                </a:solidFill>
                <a:effectLst/>
                <a:latin typeface="Calibri" panose="020F0502020204030204" pitchFamily="34" charset="0"/>
                <a:hlinkClick r:id="rId4" action="ppaction://hlinksldjump"/>
              </a:rPr>
              <a:t> </a:t>
            </a:r>
            <a:r>
              <a:rPr lang="en-CA" sz="2400" b="0" i="0" dirty="0">
                <a:solidFill>
                  <a:srgbClr val="000000"/>
                </a:solidFill>
                <a:effectLst/>
                <a:latin typeface="Calibri" panose="020F0502020204030204" pitchFamily="34" charset="0"/>
              </a:rPr>
              <a:t>Cash is the lifeblood of your business, and you should always make sure that you have enough cash in the form savings or reserve to cover any downturns in your business, or for your next sealift inventory, or for an expansion. </a:t>
            </a:r>
            <a:endParaRPr lang="en-CA" sz="2400" b="0" i="0" dirty="0">
              <a:solidFill>
                <a:srgbClr val="000000"/>
              </a:solidFill>
              <a:effectLst/>
              <a:latin typeface="Segoe UI" panose="020B0502040204020203" pitchFamily="34" charset="0"/>
            </a:endParaRPr>
          </a:p>
        </p:txBody>
      </p:sp>
      <p:sp>
        <p:nvSpPr>
          <p:cNvPr id="4" name="Title 1">
            <a:extLst>
              <a:ext uri="{FF2B5EF4-FFF2-40B4-BE49-F238E27FC236}">
                <a16:creationId xmlns:a16="http://schemas.microsoft.com/office/drawing/2014/main" id="{4A9F37AE-4282-4874-BEE7-88065A2D58AE}"/>
              </a:ext>
            </a:extLst>
          </p:cNvPr>
          <p:cNvSpPr txBox="1">
            <a:spLocks/>
          </p:cNvSpPr>
          <p:nvPr/>
        </p:nvSpPr>
        <p:spPr>
          <a:xfrm>
            <a:off x="838200" y="20908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a:latin typeface="Arial" panose="020B0604020202020204" pitchFamily="34" charset="0"/>
                <a:cs typeface="Arial" panose="020B0604020202020204" pitchFamily="34" charset="0"/>
              </a:rPr>
              <a:t>GLOSSARY</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37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1699988" y="4376057"/>
            <a:ext cx="8792022" cy="523220"/>
          </a:xfrm>
          <a:prstGeom prst="rect">
            <a:avLst/>
          </a:prstGeom>
          <a:noFill/>
        </p:spPr>
        <p:txBody>
          <a:bodyPr wrap="none" rtlCol="0">
            <a:spAutoFit/>
          </a:bodyPr>
          <a:lstStyle/>
          <a:p>
            <a:r>
              <a:rPr lang="en-CA" sz="2800" dirty="0"/>
              <a:t>The next Module will be: How To Handle Loonies &amp; Toonies</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3957589" y="5984365"/>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9770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409099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098903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35B9-77BE-4631-B2E6-D32F57F31FE2}"/>
              </a:ext>
            </a:extLst>
          </p:cNvPr>
          <p:cNvSpPr>
            <a:spLocks noGrp="1"/>
          </p:cNvSpPr>
          <p:nvPr>
            <p:ph type="title"/>
          </p:nvPr>
        </p:nvSpPr>
        <p:spPr/>
        <p:txBody>
          <a:bodyPr>
            <a:normAutofit/>
          </a:bodyPr>
          <a:lstStyle/>
          <a:p>
            <a:pPr algn="ctr"/>
            <a:r>
              <a:rPr lang="en-CA" sz="6600" b="1" i="0" dirty="0">
                <a:solidFill>
                  <a:srgbClr val="000000"/>
                </a:solidFill>
                <a:effectLst/>
                <a:latin typeface="Arial" panose="020B0604020202020204" pitchFamily="34" charset="0"/>
                <a:cs typeface="Arial" panose="020B0604020202020204" pitchFamily="34" charset="0"/>
              </a:rPr>
              <a:t>Do You Make Profit?</a:t>
            </a:r>
            <a:r>
              <a:rPr lang="en-CA" sz="6600" b="0" i="0" dirty="0">
                <a:solidFill>
                  <a:srgbClr val="000000"/>
                </a:solidFill>
                <a:effectLst/>
                <a:latin typeface="Arial" panose="020B0604020202020204" pitchFamily="34" charset="0"/>
                <a:cs typeface="Arial" panose="020B0604020202020204" pitchFamily="34" charset="0"/>
              </a:rPr>
              <a:t> </a:t>
            </a:r>
            <a:endParaRPr lang="en-US" sz="6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B7EFCE-F75F-4637-9998-47D1DC5147AC}"/>
              </a:ext>
            </a:extLst>
          </p:cNvPr>
          <p:cNvSpPr txBox="1"/>
          <p:nvPr/>
        </p:nvSpPr>
        <p:spPr>
          <a:xfrm>
            <a:off x="569214" y="1690688"/>
            <a:ext cx="9964674" cy="2862322"/>
          </a:xfrm>
          <a:prstGeom prst="rect">
            <a:avLst/>
          </a:prstGeom>
          <a:noFill/>
        </p:spPr>
        <p:txBody>
          <a:bodyPr wrap="square">
            <a:spAutoFit/>
          </a:bodyPr>
          <a:lstStyle/>
          <a:p>
            <a:pPr algn="l" rtl="0" fontAlgn="base">
              <a:buFont typeface="Arial" panose="020B0604020202020204" pitchFamily="34" charset="0"/>
              <a:buChar char="•"/>
            </a:pPr>
            <a:endParaRPr lang="en-CA"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First thing first, be sure that your business makes profits.  </a:t>
            </a:r>
          </a:p>
          <a:p>
            <a:pPr algn="l" rtl="0" fontAlgn="base"/>
            <a:endParaRPr lang="en-CA"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You have to look each products and/or services you sell, and analyze the profitability. </a:t>
            </a:r>
            <a:r>
              <a:rPr lang="en-CA" sz="2400" dirty="0">
                <a:solidFill>
                  <a:srgbClr val="000000"/>
                </a:solidFill>
                <a:latin typeface="Calibri" panose="020F0502020204030204" pitchFamily="34" charset="0"/>
              </a:rPr>
              <a:t>Do y</a:t>
            </a:r>
            <a:r>
              <a:rPr lang="en-CA" sz="2400" b="0" i="0" dirty="0">
                <a:solidFill>
                  <a:srgbClr val="000000"/>
                </a:solidFill>
                <a:effectLst/>
                <a:latin typeface="Calibri" panose="020F0502020204030204" pitchFamily="34" charset="0"/>
              </a:rPr>
              <a:t>ou pay a fair price for it and is it sold at a price which will give you some profit? </a:t>
            </a:r>
          </a:p>
          <a:p>
            <a:r>
              <a:rPr lang="en-CA" sz="1800" b="0" i="0" dirty="0">
                <a:solidFill>
                  <a:srgbClr val="000000"/>
                </a:solidFill>
                <a:effectLst/>
                <a:latin typeface="Calibri" panose="020F0502020204030204" pitchFamily="34" charset="0"/>
              </a:rPr>
              <a:t/>
            </a:r>
            <a:br>
              <a:rPr lang="en-CA" sz="1800" b="0" i="0" dirty="0">
                <a:solidFill>
                  <a:srgbClr val="000000"/>
                </a:solidFill>
                <a:effectLst/>
                <a:latin typeface="Calibri" panose="020F0502020204030204" pitchFamily="34" charset="0"/>
              </a:rPr>
            </a:br>
            <a:endParaRPr lang="en-US" dirty="0"/>
          </a:p>
        </p:txBody>
      </p:sp>
      <p:pic>
        <p:nvPicPr>
          <p:cNvPr id="6" name="Picture 5">
            <a:extLst>
              <a:ext uri="{FF2B5EF4-FFF2-40B4-BE49-F238E27FC236}">
                <a16:creationId xmlns:a16="http://schemas.microsoft.com/office/drawing/2014/main" id="{3273FB40-A540-47C4-A38D-B2D960345A4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40296" y="3731360"/>
            <a:ext cx="4315968" cy="2871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5874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289037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160255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8115662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561952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085507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553939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712801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842257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891504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607232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2BAF-6A23-4F6B-921B-911EF9724AF9}"/>
              </a:ext>
            </a:extLst>
          </p:cNvPr>
          <p:cNvSpPr>
            <a:spLocks noGrp="1"/>
          </p:cNvSpPr>
          <p:nvPr>
            <p:ph type="title"/>
          </p:nvPr>
        </p:nvSpPr>
        <p:spPr/>
        <p:txBody>
          <a:bodyPr>
            <a:normAutofit/>
          </a:bodyPr>
          <a:lstStyle/>
          <a:p>
            <a:pPr algn="ctr"/>
            <a:r>
              <a:rPr lang="en-CA" sz="6600" b="1" i="0" dirty="0">
                <a:solidFill>
                  <a:srgbClr val="000000"/>
                </a:solidFill>
                <a:effectLst/>
                <a:latin typeface="Calibri" panose="020F0502020204030204" pitchFamily="34" charset="0"/>
              </a:rPr>
              <a:t>Budget - Planning Ahead </a:t>
            </a:r>
            <a:endParaRPr lang="en-US" sz="6600" b="1" dirty="0"/>
          </a:p>
        </p:txBody>
      </p:sp>
      <p:sp>
        <p:nvSpPr>
          <p:cNvPr id="4" name="TextBox 3">
            <a:extLst>
              <a:ext uri="{FF2B5EF4-FFF2-40B4-BE49-F238E27FC236}">
                <a16:creationId xmlns:a16="http://schemas.microsoft.com/office/drawing/2014/main" id="{416FEC99-6C27-4FD1-9391-A93121BE1F77}"/>
              </a:ext>
            </a:extLst>
          </p:cNvPr>
          <p:cNvSpPr txBox="1"/>
          <p:nvPr/>
        </p:nvSpPr>
        <p:spPr>
          <a:xfrm>
            <a:off x="533384" y="1690688"/>
            <a:ext cx="8227314" cy="1938992"/>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A </a:t>
            </a:r>
            <a:r>
              <a:rPr lang="en-CA" sz="2400" b="0" i="0" dirty="0">
                <a:solidFill>
                  <a:srgbClr val="000000"/>
                </a:solidFill>
                <a:effectLst/>
                <a:latin typeface="Calibri" panose="020F0502020204030204" pitchFamily="34" charset="0"/>
                <a:hlinkClick r:id="rId2" action="ppaction://hlinksldjump" tooltip="A budget is a cash flow road map where you predict the sources of cash as well as the ways in which you will use cash. This can be for your business on a monthly, yearly or longer basis."/>
              </a:rPr>
              <a:t>budget</a:t>
            </a:r>
            <a:r>
              <a:rPr lang="en-CA" sz="2400" b="0" i="0" dirty="0">
                <a:solidFill>
                  <a:srgbClr val="000000"/>
                </a:solidFill>
                <a:effectLst/>
                <a:latin typeface="Calibri" panose="020F0502020204030204" pitchFamily="34" charset="0"/>
              </a:rPr>
              <a:t> helps you understand how your business is doing. It allows you to know when to borrow </a:t>
            </a:r>
            <a:r>
              <a:rPr lang="en-CA" sz="2400" b="0" i="0" dirty="0">
                <a:effectLst/>
                <a:latin typeface="Calibri" panose="020F0502020204030204" pitchFamily="34" charset="0"/>
              </a:rPr>
              <a:t>or to use your </a:t>
            </a:r>
            <a:r>
              <a:rPr lang="en-CA" sz="2400" b="0" i="0" dirty="0">
                <a:effectLst/>
                <a:latin typeface="Calibri" panose="020F0502020204030204" pitchFamily="34" charset="0"/>
                <a:hlinkClick r:id="rId2" action="ppaction://hlinksldjump" tooltip="Banks as well as other lending institutions can offer a type of debt which allows you to take out funds up to your credit limit without having to make a request each time. You will have to make a minimum monthly payment, though."/>
              </a:rPr>
              <a:t>line of credit.</a:t>
            </a:r>
            <a:endParaRPr lang="en-CA" sz="2400" b="0" i="0" dirty="0">
              <a:effectLst/>
              <a:latin typeface="Calibri" panose="020F0502020204030204" pitchFamily="34" charset="0"/>
            </a:endParaRPr>
          </a:p>
          <a:p>
            <a:pPr algn="l" rtl="0" fontAlgn="base"/>
            <a:endParaRPr lang="en-CA"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It is best is to do a one-year forecast to give you proper warnings.</a:t>
            </a:r>
          </a:p>
        </p:txBody>
      </p:sp>
      <p:pic>
        <p:nvPicPr>
          <p:cNvPr id="6" name="Picture 5">
            <a:extLst>
              <a:ext uri="{FF2B5EF4-FFF2-40B4-BE49-F238E27FC236}">
                <a16:creationId xmlns:a16="http://schemas.microsoft.com/office/drawing/2014/main" id="{3926A144-8ED9-4BF3-BD51-0F156C890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521" y="2443955"/>
            <a:ext cx="3899154" cy="38991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90105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464694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622082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6733-EBD5-4282-9D8C-F883D46BDDE8}"/>
              </a:ext>
            </a:extLst>
          </p:cNvPr>
          <p:cNvSpPr>
            <a:spLocks noGrp="1"/>
          </p:cNvSpPr>
          <p:nvPr>
            <p:ph type="title"/>
          </p:nvPr>
        </p:nvSpPr>
        <p:spPr/>
        <p:txBody>
          <a:bodyPr>
            <a:noAutofit/>
          </a:bodyPr>
          <a:lstStyle/>
          <a:p>
            <a:pPr algn="ctr"/>
            <a:r>
              <a:rPr lang="en-CA" sz="6600" b="1" i="0" dirty="0">
                <a:solidFill>
                  <a:srgbClr val="000000"/>
                </a:solidFill>
                <a:effectLst/>
                <a:latin typeface="Calibri" panose="020F0502020204030204" pitchFamily="34" charset="0"/>
              </a:rPr>
              <a:t>When Do I Spend And Stop Spending?</a:t>
            </a:r>
            <a:r>
              <a:rPr lang="en-CA" sz="6600" b="0" i="0" dirty="0">
                <a:solidFill>
                  <a:srgbClr val="000000"/>
                </a:solidFill>
                <a:effectLst/>
                <a:latin typeface="Calibri" panose="020F0502020204030204" pitchFamily="34" charset="0"/>
              </a:rPr>
              <a:t> </a:t>
            </a:r>
            <a:endParaRPr lang="en-US" sz="6600" dirty="0"/>
          </a:p>
        </p:txBody>
      </p:sp>
      <p:sp>
        <p:nvSpPr>
          <p:cNvPr id="4" name="TextBox 3">
            <a:extLst>
              <a:ext uri="{FF2B5EF4-FFF2-40B4-BE49-F238E27FC236}">
                <a16:creationId xmlns:a16="http://schemas.microsoft.com/office/drawing/2014/main" id="{8DFF8FDE-2DB3-4D8D-A5B4-8D598E62B7AD}"/>
              </a:ext>
            </a:extLst>
          </p:cNvPr>
          <p:cNvSpPr txBox="1"/>
          <p:nvPr/>
        </p:nvSpPr>
        <p:spPr>
          <a:xfrm>
            <a:off x="111966" y="2313905"/>
            <a:ext cx="8173618" cy="3046988"/>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A good budget will end the guesswork and you will know when to stop spending and when you can spend. </a:t>
            </a:r>
          </a:p>
          <a:p>
            <a:pPr algn="l" rtl="0" fontAlgn="base"/>
            <a:endParaRPr lang="en-CA"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Track your progress by monitoring your real cash flow and compare it to your projections. This is called a </a:t>
            </a:r>
            <a:r>
              <a:rPr lang="en-CA" sz="2400" b="0" i="0" dirty="0">
                <a:solidFill>
                  <a:srgbClr val="000000"/>
                </a:solidFill>
                <a:effectLst/>
                <a:latin typeface="Calibri" panose="020F0502020204030204" pitchFamily="34" charset="0"/>
                <a:hlinkClick r:id="rId2" action="ppaction://hlinksldjump" tooltip="With budgeting, things never go exactly as planned. It is important to compare your predictions against the actual performance of your business as shown in your bookkeeping. "/>
              </a:rPr>
              <a:t>budget variance </a:t>
            </a:r>
            <a:r>
              <a:rPr lang="en-CA" sz="2400" b="0" i="0" dirty="0">
                <a:solidFill>
                  <a:srgbClr val="000000"/>
                </a:solidFill>
                <a:effectLst/>
                <a:latin typeface="Calibri" panose="020F0502020204030204" pitchFamily="34" charset="0"/>
              </a:rPr>
              <a:t>report. </a:t>
            </a:r>
          </a:p>
          <a:p>
            <a:pPr algn="l" rtl="0" fontAlgn="base"/>
            <a:endParaRPr lang="en-CA"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Online bank services can help you save time. </a:t>
            </a:r>
          </a:p>
        </p:txBody>
      </p:sp>
      <p:pic>
        <p:nvPicPr>
          <p:cNvPr id="6" name="Picture 5">
            <a:extLst>
              <a:ext uri="{FF2B5EF4-FFF2-40B4-BE49-F238E27FC236}">
                <a16:creationId xmlns:a16="http://schemas.microsoft.com/office/drawing/2014/main" id="{A49AFF9C-DD32-4A5A-8827-24B0C1FC81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61473">
            <a:off x="8988206" y="1193403"/>
            <a:ext cx="2651398" cy="265139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97D590E4-454E-46E8-BDE8-8821D105C8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206005">
            <a:off x="7606060" y="4213440"/>
            <a:ext cx="2294904" cy="229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1257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8D09-15E4-4C8F-A156-126623D6A60C}"/>
              </a:ext>
            </a:extLst>
          </p:cNvPr>
          <p:cNvSpPr>
            <a:spLocks noGrp="1"/>
          </p:cNvSpPr>
          <p:nvPr>
            <p:ph type="title"/>
          </p:nvPr>
        </p:nvSpPr>
        <p:spPr/>
        <p:txBody>
          <a:bodyPr>
            <a:normAutofit/>
          </a:bodyPr>
          <a:lstStyle/>
          <a:p>
            <a:pPr algn="ctr"/>
            <a:r>
              <a:rPr lang="en-CA" sz="6600" b="1" i="0" dirty="0">
                <a:solidFill>
                  <a:srgbClr val="000000"/>
                </a:solidFill>
                <a:effectLst/>
                <a:latin typeface="Calibri" panose="020F0502020204030204" pitchFamily="34" charset="0"/>
              </a:rPr>
              <a:t>How Do I Control My Cash?</a:t>
            </a:r>
            <a:r>
              <a:rPr lang="en-CA" sz="6600" b="0" i="0" dirty="0">
                <a:solidFill>
                  <a:srgbClr val="000000"/>
                </a:solidFill>
                <a:effectLst/>
                <a:latin typeface="Calibri" panose="020F0502020204030204" pitchFamily="34" charset="0"/>
              </a:rPr>
              <a:t> </a:t>
            </a:r>
            <a:endParaRPr lang="en-US" sz="6600" dirty="0"/>
          </a:p>
        </p:txBody>
      </p:sp>
      <p:sp>
        <p:nvSpPr>
          <p:cNvPr id="4" name="TextBox 3">
            <a:extLst>
              <a:ext uri="{FF2B5EF4-FFF2-40B4-BE49-F238E27FC236}">
                <a16:creationId xmlns:a16="http://schemas.microsoft.com/office/drawing/2014/main" id="{76A3694F-163C-4B39-ACDD-2FA66F3915DF}"/>
              </a:ext>
            </a:extLst>
          </p:cNvPr>
          <p:cNvSpPr txBox="1"/>
          <p:nvPr/>
        </p:nvSpPr>
        <p:spPr>
          <a:xfrm>
            <a:off x="100305" y="1690688"/>
            <a:ext cx="8670470" cy="4420890"/>
          </a:xfrm>
          <a:prstGeom prst="rect">
            <a:avLst/>
          </a:prstGeom>
          <a:noFill/>
        </p:spPr>
        <p:txBody>
          <a:bodyPr wrap="square">
            <a:spAutoFit/>
          </a:bodyPr>
          <a:lstStyle/>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Prioritize </a:t>
            </a:r>
            <a:r>
              <a:rPr lang="en-CA" sz="2400" b="0" i="0" dirty="0">
                <a:solidFill>
                  <a:srgbClr val="000000"/>
                </a:solidFill>
                <a:effectLst/>
                <a:latin typeface="Calibri" panose="020F0502020204030204" pitchFamily="34" charset="0"/>
                <a:hlinkClick r:id="rId2" action="ppaction://hlinksldjump" tooltip="When speaking of cash sales, this normally means the payment is made in coins or bills. But when we talk of cash in bookkeeping, we also include money on deposit in a bank, cheques and credit card receipts. "/>
              </a:rPr>
              <a:t>cash sales </a:t>
            </a:r>
            <a:r>
              <a:rPr lang="en-CA" sz="2400" b="0" i="0" dirty="0">
                <a:solidFill>
                  <a:srgbClr val="000000"/>
                </a:solidFill>
                <a:effectLst/>
                <a:latin typeface="Calibri" panose="020F0502020204030204" pitchFamily="34" charset="0"/>
              </a:rPr>
              <a:t>than credit sales.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Minimize unnecessary expenses.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Rule of thumb: finance big purchases instead of paying with cash.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Pay cash for small short term buys.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Use credit for medium mid term buys. </a:t>
            </a:r>
          </a:p>
          <a:p>
            <a:pPr algn="l" rtl="0" fontAlgn="base">
              <a:lnSpc>
                <a:spcPct val="200000"/>
              </a:lnSpc>
              <a:buFont typeface="Arial" panose="020B0604020202020204" pitchFamily="34" charset="0"/>
              <a:buChar char="•"/>
            </a:pPr>
            <a:r>
              <a:rPr lang="en-CA" sz="2400" b="0" i="0" dirty="0">
                <a:solidFill>
                  <a:srgbClr val="000000"/>
                </a:solidFill>
                <a:effectLst/>
                <a:latin typeface="Calibri" panose="020F0502020204030204" pitchFamily="34" charset="0"/>
              </a:rPr>
              <a:t>Finance big long-term buys.</a:t>
            </a:r>
          </a:p>
        </p:txBody>
      </p:sp>
      <p:pic>
        <p:nvPicPr>
          <p:cNvPr id="8" name="Picture 7">
            <a:extLst>
              <a:ext uri="{FF2B5EF4-FFF2-40B4-BE49-F238E27FC236}">
                <a16:creationId xmlns:a16="http://schemas.microsoft.com/office/drawing/2014/main" id="{3A1A66D0-C478-40DC-B49A-62E606553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440" y="3881535"/>
            <a:ext cx="4280610" cy="2855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51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8D09-15E4-4C8F-A156-126623D6A60C}"/>
              </a:ext>
            </a:extLst>
          </p:cNvPr>
          <p:cNvSpPr>
            <a:spLocks noGrp="1"/>
          </p:cNvSpPr>
          <p:nvPr>
            <p:ph type="title"/>
          </p:nvPr>
        </p:nvSpPr>
        <p:spPr/>
        <p:txBody>
          <a:bodyPr>
            <a:normAutofit/>
          </a:bodyPr>
          <a:lstStyle/>
          <a:p>
            <a:pPr algn="ctr"/>
            <a:r>
              <a:rPr lang="en-CA" sz="7200" b="1" i="0" dirty="0">
                <a:solidFill>
                  <a:srgbClr val="000000"/>
                </a:solidFill>
                <a:effectLst/>
                <a:latin typeface="Arial" panose="020B0604020202020204" pitchFamily="34" charset="0"/>
                <a:cs typeface="Arial" panose="020B0604020202020204" pitchFamily="34" charset="0"/>
              </a:rPr>
              <a:t>Cash Sales </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0D8795-3189-48F2-8527-D16830CB620B}"/>
              </a:ext>
            </a:extLst>
          </p:cNvPr>
          <p:cNvSpPr txBox="1"/>
          <p:nvPr/>
        </p:nvSpPr>
        <p:spPr>
          <a:xfrm rot="21411501">
            <a:off x="510853" y="1929700"/>
            <a:ext cx="8745116" cy="830997"/>
          </a:xfrm>
          <a:prstGeom prst="rect">
            <a:avLst/>
          </a:prstGeom>
          <a:noFill/>
        </p:spPr>
        <p:txBody>
          <a:bodyPr wrap="square">
            <a:spAutoFit/>
          </a:bodyPr>
          <a:lstStyle/>
          <a:p>
            <a:r>
              <a:rPr lang="en-CA" sz="2400" b="0" i="0" dirty="0">
                <a:solidFill>
                  <a:srgbClr val="000000"/>
                </a:solidFill>
                <a:effectLst/>
                <a:latin typeface="Calibri" panose="020F0502020204030204" pitchFamily="34" charset="0"/>
              </a:rPr>
              <a:t>Cash sales are sales paid in full at once by paper money, cheques or credit cards. </a:t>
            </a:r>
            <a:endParaRPr lang="en-US" sz="2400" dirty="0"/>
          </a:p>
        </p:txBody>
      </p:sp>
      <p:pic>
        <p:nvPicPr>
          <p:cNvPr id="6" name="Picture 5">
            <a:extLst>
              <a:ext uri="{FF2B5EF4-FFF2-40B4-BE49-F238E27FC236}">
                <a16:creationId xmlns:a16="http://schemas.microsoft.com/office/drawing/2014/main" id="{D6316CF2-8581-4CEB-9B93-C15DE3624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105" y="3429000"/>
            <a:ext cx="4520707" cy="3060519"/>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7A9D0D19-7F1E-409A-9B18-64B70D47A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560" y="2999710"/>
            <a:ext cx="3805335" cy="38053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29282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8D09-15E4-4C8F-A156-126623D6A60C}"/>
              </a:ext>
            </a:extLst>
          </p:cNvPr>
          <p:cNvSpPr>
            <a:spLocks noGrp="1"/>
          </p:cNvSpPr>
          <p:nvPr>
            <p:ph type="title"/>
          </p:nvPr>
        </p:nvSpPr>
        <p:spPr/>
        <p:txBody>
          <a:bodyPr>
            <a:normAutofit/>
          </a:bodyPr>
          <a:lstStyle/>
          <a:p>
            <a:pPr algn="ctr"/>
            <a:r>
              <a:rPr lang="en-CA" sz="6600" b="1" i="0" dirty="0">
                <a:solidFill>
                  <a:srgbClr val="000000"/>
                </a:solidFill>
                <a:effectLst/>
                <a:latin typeface="Arial" panose="020B0604020202020204" pitchFamily="34" charset="0"/>
                <a:cs typeface="Arial" panose="020B0604020202020204" pitchFamily="34" charset="0"/>
              </a:rPr>
              <a:t>Credit Sales </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3200DE1-DAC2-4FF4-82E7-D5B1407B71FB}"/>
              </a:ext>
            </a:extLst>
          </p:cNvPr>
          <p:cNvSpPr txBox="1"/>
          <p:nvPr/>
        </p:nvSpPr>
        <p:spPr>
          <a:xfrm>
            <a:off x="146957" y="1465551"/>
            <a:ext cx="8297247" cy="2308324"/>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Credit sales are when you agree with your client to sell him something now but the payment will be received later. You are in fact financing his purchase so it delays your cash receipt. </a:t>
            </a:r>
          </a:p>
          <a:p>
            <a:pPr algn="l" rtl="0" fontAlgn="base"/>
            <a:endParaRPr lang="en-CA"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CA" sz="2400" b="0" i="0" dirty="0">
                <a:solidFill>
                  <a:srgbClr val="000000"/>
                </a:solidFill>
                <a:effectLst/>
                <a:latin typeface="Calibri" panose="020F0502020204030204" pitchFamily="34" charset="0"/>
              </a:rPr>
              <a:t>Be sure to send </a:t>
            </a:r>
            <a:r>
              <a:rPr lang="en-CA" sz="2400" b="0" i="0" dirty="0">
                <a:solidFill>
                  <a:srgbClr val="000000"/>
                </a:solidFill>
                <a:effectLst/>
                <a:latin typeface="Calibri" panose="020F0502020204030204" pitchFamily="34" charset="0"/>
                <a:hlinkClick r:id="rId2" action="ppaction://hlinksldjump" tooltip="When you receive an invoice from a supplier, it will show a lot of information. What you ordered, the cost of these items and where you should send your payment are all shown clearly. But in addition to this, there are invoice terms. If you see “Net 30”, t"/>
              </a:rPr>
              <a:t>invoices</a:t>
            </a:r>
            <a:r>
              <a:rPr lang="en-CA" sz="2400" b="0" i="0" dirty="0">
                <a:solidFill>
                  <a:srgbClr val="000000"/>
                </a:solidFill>
                <a:effectLst/>
                <a:latin typeface="Calibri" panose="020F0502020204030204" pitchFamily="34" charset="0"/>
              </a:rPr>
              <a:t> quickly to your clients and indicate terms of interest to slow payers. </a:t>
            </a:r>
          </a:p>
        </p:txBody>
      </p:sp>
      <p:pic>
        <p:nvPicPr>
          <p:cNvPr id="6" name="Picture 5">
            <a:extLst>
              <a:ext uri="{FF2B5EF4-FFF2-40B4-BE49-F238E27FC236}">
                <a16:creationId xmlns:a16="http://schemas.microsoft.com/office/drawing/2014/main" id="{AA7A4141-CC65-4866-8148-8FA6FEE1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429000"/>
            <a:ext cx="4313853" cy="3334608"/>
          </a:xfrm>
          <a:prstGeom prst="rect">
            <a:avLst/>
          </a:prstGeom>
          <a:ln w="19050">
            <a:solidFill>
              <a:schemeClr val="tx1"/>
            </a:solidFill>
          </a:ln>
          <a:scene3d>
            <a:camera prst="orthographicFront"/>
            <a:lightRig rig="threePt" dir="t"/>
          </a:scene3d>
          <a:sp3d>
            <a:bevelT prst="convex"/>
          </a:sp3d>
        </p:spPr>
      </p:pic>
    </p:spTree>
    <p:extLst>
      <p:ext uri="{BB962C8B-B14F-4D97-AF65-F5344CB8AC3E}">
        <p14:creationId xmlns:p14="http://schemas.microsoft.com/office/powerpoint/2010/main" val="11967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8D09-15E4-4C8F-A156-126623D6A60C}"/>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Suppliers</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2C002C2-91D1-445D-93D5-35917DD6074F}"/>
              </a:ext>
            </a:extLst>
          </p:cNvPr>
          <p:cNvSpPr txBox="1"/>
          <p:nvPr/>
        </p:nvSpPr>
        <p:spPr>
          <a:xfrm>
            <a:off x="3047223" y="1690688"/>
            <a:ext cx="6097554" cy="1200329"/>
          </a:xfrm>
          <a:prstGeom prst="rect">
            <a:avLst/>
          </a:prstGeom>
          <a:noFill/>
        </p:spPr>
        <p:txBody>
          <a:bodyPr wrap="square">
            <a:spAutoFit/>
          </a:bodyPr>
          <a:lstStyle/>
          <a:p>
            <a:pPr algn="ctr"/>
            <a:r>
              <a:rPr lang="en-CA" sz="2400" b="0" i="0" dirty="0">
                <a:solidFill>
                  <a:srgbClr val="000000"/>
                </a:solidFill>
                <a:effectLst/>
                <a:latin typeface="Calibri" panose="020F0502020204030204" pitchFamily="34" charset="0"/>
              </a:rPr>
              <a:t>Suppliers can ask you to pay for their product or service in full at the time of the sale or can offer you credit sales.</a:t>
            </a:r>
            <a:endParaRPr lang="en-US" sz="2400" dirty="0"/>
          </a:p>
        </p:txBody>
      </p:sp>
      <p:pic>
        <p:nvPicPr>
          <p:cNvPr id="6" name="Picture 5">
            <a:extLst>
              <a:ext uri="{FF2B5EF4-FFF2-40B4-BE49-F238E27FC236}">
                <a16:creationId xmlns:a16="http://schemas.microsoft.com/office/drawing/2014/main" id="{BD3633BE-1A2E-4458-9F87-21418E318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80914"/>
            <a:ext cx="4107024" cy="4107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117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8234</TotalTime>
  <Words>974</Words>
  <Application>Microsoft Office PowerPoint</Application>
  <PresentationFormat>Widescreen</PresentationFormat>
  <Paragraphs>149</Paragraphs>
  <Slides>41</Slides>
  <Notes>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Cooper Black</vt:lpstr>
      <vt:lpstr>Segoe UI</vt:lpstr>
      <vt:lpstr>Times New Roman</vt:lpstr>
      <vt:lpstr>Tw Cen MT</vt:lpstr>
      <vt:lpstr>WordVisi_MSFontService</vt:lpstr>
      <vt:lpstr>Office Theme</vt:lpstr>
      <vt:lpstr>Entrepreneur Local Learning Centers</vt:lpstr>
      <vt:lpstr>SEMINAR 16: CASH FLOW MANAGEMENT </vt:lpstr>
      <vt:lpstr>Do You Make Profit? </vt:lpstr>
      <vt:lpstr>Budget - Planning Ahead </vt:lpstr>
      <vt:lpstr>When Do I Spend And Stop Spending? </vt:lpstr>
      <vt:lpstr>How Do I Control My Cash? </vt:lpstr>
      <vt:lpstr>Cash Sales </vt:lpstr>
      <vt:lpstr>Credit Sales </vt:lpstr>
      <vt:lpstr>Suppliers</vt:lpstr>
      <vt:lpstr>KRG Loan </vt:lpstr>
      <vt:lpstr>What To Do If I Don’t Have Money To Pay Invoices? </vt:lpstr>
      <vt:lpstr>Creating A Business Budget</vt:lpstr>
      <vt:lpstr>Budgeting for Small Businesses</vt:lpstr>
      <vt:lpstr>SELF EVALUATION</vt:lpstr>
      <vt:lpstr>Making a Budget: How to Make a Company Budget Plan </vt:lpstr>
      <vt:lpstr>Company Budget  Planning</vt:lpstr>
      <vt:lpstr>SELF EVALUATION</vt:lpstr>
      <vt:lpstr>How To Set Up A Business Budget</vt:lpstr>
      <vt:lpstr>Budgeting a Business</vt:lpstr>
      <vt:lpstr>SELF EVALUATION</vt:lpstr>
      <vt:lpstr>Variance Analysis</vt:lpstr>
      <vt:lpstr>Defining Variance Analysis</vt:lpstr>
      <vt:lpstr>SELF EVALUATION</vt:lpstr>
      <vt:lpstr>Questions To Think About</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5.10: CASH FLOW MANAGEMENT</dc:title>
  <dc:creator>Keilan Baker</dc:creator>
  <cp:lastModifiedBy>Dave McMullen</cp:lastModifiedBy>
  <cp:revision>32</cp:revision>
  <dcterms:created xsi:type="dcterms:W3CDTF">2020-06-24T05:38:48Z</dcterms:created>
  <dcterms:modified xsi:type="dcterms:W3CDTF">2021-05-05T18:42:04Z</dcterms:modified>
</cp:coreProperties>
</file>