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328" r:id="rId2"/>
    <p:sldId id="256" r:id="rId3"/>
    <p:sldId id="257" r:id="rId4"/>
    <p:sldId id="258" r:id="rId5"/>
    <p:sldId id="259" r:id="rId6"/>
    <p:sldId id="295" r:id="rId7"/>
    <p:sldId id="268" r:id="rId8"/>
    <p:sldId id="301" r:id="rId9"/>
    <p:sldId id="302" r:id="rId10"/>
    <p:sldId id="296" r:id="rId11"/>
    <p:sldId id="303" r:id="rId12"/>
    <p:sldId id="304" r:id="rId13"/>
    <p:sldId id="305" r:id="rId14"/>
    <p:sldId id="322" r:id="rId15"/>
    <p:sldId id="325" r:id="rId16"/>
    <p:sldId id="321" r:id="rId17"/>
    <p:sldId id="319" r:id="rId18"/>
    <p:sldId id="329" r:id="rId19"/>
    <p:sldId id="330" r:id="rId20"/>
    <p:sldId id="331" r:id="rId21"/>
    <p:sldId id="332" r:id="rId22"/>
    <p:sldId id="297" r:id="rId23"/>
    <p:sldId id="298" r:id="rId24"/>
    <p:sldId id="299" r:id="rId25"/>
    <p:sldId id="300" r:id="rId26"/>
    <p:sldId id="291" r:id="rId27"/>
    <p:sldId id="292" r:id="rId28"/>
    <p:sldId id="293" r:id="rId29"/>
    <p:sldId id="294" r:id="rId30"/>
    <p:sldId id="306" r:id="rId31"/>
    <p:sldId id="307" r:id="rId32"/>
    <p:sldId id="308" r:id="rId33"/>
    <p:sldId id="309" r:id="rId34"/>
    <p:sldId id="323" r:id="rId35"/>
    <p:sldId id="324" r:id="rId36"/>
    <p:sldId id="326" r:id="rId37"/>
    <p:sldId id="32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ilan Baker" initials="KB" lastIdx="2" clrIdx="0">
    <p:extLst>
      <p:ext uri="{19B8F6BF-5375-455C-9EA6-DF929625EA0E}">
        <p15:presenceInfo xmlns:p15="http://schemas.microsoft.com/office/powerpoint/2012/main" userId="f55a0ce9be160cb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64" autoAdjust="0"/>
    <p:restoredTop sz="94660"/>
  </p:normalViewPr>
  <p:slideViewPr>
    <p:cSldViewPr snapToGrid="0">
      <p:cViewPr varScale="1">
        <p:scale>
          <a:sx n="106" d="100"/>
          <a:sy n="106" d="100"/>
        </p:scale>
        <p:origin x="258" y="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7-09T18:56:46.791" idx="2">
    <p:pos x="10" y="10"/>
    <p:text>Unsure of the correct answer here.</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675E2C-2683-47EA-BBEA-CF7EDB53A051}" type="datetimeFigureOut">
              <a:rPr lang="en-CA" smtClean="0"/>
              <a:t>2021-05-05</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E819D1-5AC5-4CFC-A70B-6BC49FCFE529}" type="slidenum">
              <a:rPr lang="en-CA" smtClean="0"/>
              <a:t>‹#›</a:t>
            </a:fld>
            <a:endParaRPr lang="en-CA"/>
          </a:p>
        </p:txBody>
      </p:sp>
    </p:spTree>
    <p:extLst>
      <p:ext uri="{BB962C8B-B14F-4D97-AF65-F5344CB8AC3E}">
        <p14:creationId xmlns:p14="http://schemas.microsoft.com/office/powerpoint/2010/main" val="3430885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7893C85-EB2E-4318-901C-A3AB50D25613}" type="slidenum">
              <a:rPr lang="en-US" altLang="en-US" smtClean="0">
                <a:latin typeface="Arial" panose="020B0604020202020204" pitchFamily="34" charset="0"/>
              </a:rPr>
              <a:pPr>
                <a:spcBef>
                  <a:spcPct val="0"/>
                </a:spcBef>
              </a:pPr>
              <a:t>1</a:t>
            </a:fld>
            <a:endParaRPr lang="en-US" altLang="en-US">
              <a:latin typeface="Arial" panose="020B0604020202020204" pitchFamily="34" charset="0"/>
            </a:endParaRPr>
          </a:p>
        </p:txBody>
      </p:sp>
    </p:spTree>
    <p:extLst>
      <p:ext uri="{BB962C8B-B14F-4D97-AF65-F5344CB8AC3E}">
        <p14:creationId xmlns:p14="http://schemas.microsoft.com/office/powerpoint/2010/main" val="4045121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CF4B9-2F6D-469D-B77F-D8C2002F42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F0344E-1789-4635-BC68-2EDE73B5B7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267931-AB49-441D-A667-344192E35F76}"/>
              </a:ext>
            </a:extLst>
          </p:cNvPr>
          <p:cNvSpPr>
            <a:spLocks noGrp="1"/>
          </p:cNvSpPr>
          <p:nvPr>
            <p:ph type="dt" sz="half" idx="10"/>
          </p:nvPr>
        </p:nvSpPr>
        <p:spPr/>
        <p:txBody>
          <a:bodyPr/>
          <a:lstStyle/>
          <a:p>
            <a:fld id="{D4C3DC5A-B633-4B35-9788-F5AB160B682B}" type="datetimeFigureOut">
              <a:rPr lang="en-US" smtClean="0"/>
              <a:t>5/5/2021</a:t>
            </a:fld>
            <a:endParaRPr lang="en-US"/>
          </a:p>
        </p:txBody>
      </p:sp>
      <p:sp>
        <p:nvSpPr>
          <p:cNvPr id="5" name="Footer Placeholder 4">
            <a:extLst>
              <a:ext uri="{FF2B5EF4-FFF2-40B4-BE49-F238E27FC236}">
                <a16:creationId xmlns:a16="http://schemas.microsoft.com/office/drawing/2014/main" id="{A779BACA-57C1-4052-8642-43DFA3E611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406903-DA34-45A3-82A2-C2A46C72C73E}"/>
              </a:ext>
            </a:extLst>
          </p:cNvPr>
          <p:cNvSpPr>
            <a:spLocks noGrp="1"/>
          </p:cNvSpPr>
          <p:nvPr>
            <p:ph type="sldNum" sz="quarter" idx="12"/>
          </p:nvPr>
        </p:nvSpPr>
        <p:spPr/>
        <p:txBody>
          <a:bodyPr/>
          <a:lstStyle/>
          <a:p>
            <a:fld id="{A90A02F3-4255-4C54-99DD-912A274ED4A3}" type="slidenum">
              <a:rPr lang="en-US" smtClean="0"/>
              <a:t>‹#›</a:t>
            </a:fld>
            <a:endParaRPr lang="en-US"/>
          </a:p>
        </p:txBody>
      </p:sp>
    </p:spTree>
    <p:extLst>
      <p:ext uri="{BB962C8B-B14F-4D97-AF65-F5344CB8AC3E}">
        <p14:creationId xmlns:p14="http://schemas.microsoft.com/office/powerpoint/2010/main" val="2087830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72979-2D36-4914-B5C2-E3753E9737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AE2834-B9A0-4CDD-88FB-B409C79FE1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6DEE51-9877-4E54-A938-A99DD5A6E78D}"/>
              </a:ext>
            </a:extLst>
          </p:cNvPr>
          <p:cNvSpPr>
            <a:spLocks noGrp="1"/>
          </p:cNvSpPr>
          <p:nvPr>
            <p:ph type="dt" sz="half" idx="10"/>
          </p:nvPr>
        </p:nvSpPr>
        <p:spPr/>
        <p:txBody>
          <a:bodyPr/>
          <a:lstStyle/>
          <a:p>
            <a:fld id="{D4C3DC5A-B633-4B35-9788-F5AB160B682B}" type="datetimeFigureOut">
              <a:rPr lang="en-US" smtClean="0"/>
              <a:t>5/5/2021</a:t>
            </a:fld>
            <a:endParaRPr lang="en-US"/>
          </a:p>
        </p:txBody>
      </p:sp>
      <p:sp>
        <p:nvSpPr>
          <p:cNvPr id="5" name="Footer Placeholder 4">
            <a:extLst>
              <a:ext uri="{FF2B5EF4-FFF2-40B4-BE49-F238E27FC236}">
                <a16:creationId xmlns:a16="http://schemas.microsoft.com/office/drawing/2014/main" id="{222334A4-FEE3-4DCD-B2B6-81B89FEB71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1A2D89-204B-4F35-B64B-55F07D6DE4EC}"/>
              </a:ext>
            </a:extLst>
          </p:cNvPr>
          <p:cNvSpPr>
            <a:spLocks noGrp="1"/>
          </p:cNvSpPr>
          <p:nvPr>
            <p:ph type="sldNum" sz="quarter" idx="12"/>
          </p:nvPr>
        </p:nvSpPr>
        <p:spPr/>
        <p:txBody>
          <a:bodyPr/>
          <a:lstStyle/>
          <a:p>
            <a:fld id="{A90A02F3-4255-4C54-99DD-912A274ED4A3}" type="slidenum">
              <a:rPr lang="en-US" smtClean="0"/>
              <a:t>‹#›</a:t>
            </a:fld>
            <a:endParaRPr lang="en-US"/>
          </a:p>
        </p:txBody>
      </p:sp>
    </p:spTree>
    <p:extLst>
      <p:ext uri="{BB962C8B-B14F-4D97-AF65-F5344CB8AC3E}">
        <p14:creationId xmlns:p14="http://schemas.microsoft.com/office/powerpoint/2010/main" val="3093482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E0198A-6F2C-4B9B-88A5-29CD940BE7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D721172-C34F-4ED4-B27B-8BBE561805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A4EA5D-FF6D-4D1C-8A35-A6405B28C7E4}"/>
              </a:ext>
            </a:extLst>
          </p:cNvPr>
          <p:cNvSpPr>
            <a:spLocks noGrp="1"/>
          </p:cNvSpPr>
          <p:nvPr>
            <p:ph type="dt" sz="half" idx="10"/>
          </p:nvPr>
        </p:nvSpPr>
        <p:spPr/>
        <p:txBody>
          <a:bodyPr/>
          <a:lstStyle/>
          <a:p>
            <a:fld id="{D4C3DC5A-B633-4B35-9788-F5AB160B682B}" type="datetimeFigureOut">
              <a:rPr lang="en-US" smtClean="0"/>
              <a:t>5/5/2021</a:t>
            </a:fld>
            <a:endParaRPr lang="en-US"/>
          </a:p>
        </p:txBody>
      </p:sp>
      <p:sp>
        <p:nvSpPr>
          <p:cNvPr id="5" name="Footer Placeholder 4">
            <a:extLst>
              <a:ext uri="{FF2B5EF4-FFF2-40B4-BE49-F238E27FC236}">
                <a16:creationId xmlns:a16="http://schemas.microsoft.com/office/drawing/2014/main" id="{12B32AC9-6F1D-4FAE-8B95-BE42D75E0E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CD3865-2168-40EE-8F5E-F085A965CAB3}"/>
              </a:ext>
            </a:extLst>
          </p:cNvPr>
          <p:cNvSpPr>
            <a:spLocks noGrp="1"/>
          </p:cNvSpPr>
          <p:nvPr>
            <p:ph type="sldNum" sz="quarter" idx="12"/>
          </p:nvPr>
        </p:nvSpPr>
        <p:spPr/>
        <p:txBody>
          <a:bodyPr/>
          <a:lstStyle/>
          <a:p>
            <a:fld id="{A90A02F3-4255-4C54-99DD-912A274ED4A3}" type="slidenum">
              <a:rPr lang="en-US" smtClean="0"/>
              <a:t>‹#›</a:t>
            </a:fld>
            <a:endParaRPr lang="en-US"/>
          </a:p>
        </p:txBody>
      </p:sp>
    </p:spTree>
    <p:extLst>
      <p:ext uri="{BB962C8B-B14F-4D97-AF65-F5344CB8AC3E}">
        <p14:creationId xmlns:p14="http://schemas.microsoft.com/office/powerpoint/2010/main" val="2532741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9B66B-A028-4D74-94E0-4CC27B04C0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430821-92EF-468E-9380-A0D83CE535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847EC8-626A-4D24-8547-4A1875F6C514}"/>
              </a:ext>
            </a:extLst>
          </p:cNvPr>
          <p:cNvSpPr>
            <a:spLocks noGrp="1"/>
          </p:cNvSpPr>
          <p:nvPr>
            <p:ph type="dt" sz="half" idx="10"/>
          </p:nvPr>
        </p:nvSpPr>
        <p:spPr/>
        <p:txBody>
          <a:bodyPr/>
          <a:lstStyle/>
          <a:p>
            <a:fld id="{D4C3DC5A-B633-4B35-9788-F5AB160B682B}" type="datetimeFigureOut">
              <a:rPr lang="en-US" smtClean="0"/>
              <a:t>5/5/2021</a:t>
            </a:fld>
            <a:endParaRPr lang="en-US"/>
          </a:p>
        </p:txBody>
      </p:sp>
      <p:sp>
        <p:nvSpPr>
          <p:cNvPr id="5" name="Footer Placeholder 4">
            <a:extLst>
              <a:ext uri="{FF2B5EF4-FFF2-40B4-BE49-F238E27FC236}">
                <a16:creationId xmlns:a16="http://schemas.microsoft.com/office/drawing/2014/main" id="{CC40A873-EA6C-4999-A04A-F0091F8BD7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E97DD0-87CF-461E-AA68-676AEABFAD88}"/>
              </a:ext>
            </a:extLst>
          </p:cNvPr>
          <p:cNvSpPr>
            <a:spLocks noGrp="1"/>
          </p:cNvSpPr>
          <p:nvPr>
            <p:ph type="sldNum" sz="quarter" idx="12"/>
          </p:nvPr>
        </p:nvSpPr>
        <p:spPr/>
        <p:txBody>
          <a:bodyPr/>
          <a:lstStyle/>
          <a:p>
            <a:fld id="{A90A02F3-4255-4C54-99DD-912A274ED4A3}" type="slidenum">
              <a:rPr lang="en-US" smtClean="0"/>
              <a:t>‹#›</a:t>
            </a:fld>
            <a:endParaRPr lang="en-US"/>
          </a:p>
        </p:txBody>
      </p:sp>
    </p:spTree>
    <p:extLst>
      <p:ext uri="{BB962C8B-B14F-4D97-AF65-F5344CB8AC3E}">
        <p14:creationId xmlns:p14="http://schemas.microsoft.com/office/powerpoint/2010/main" val="3929883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4D12C-CD37-4FF2-AFA5-54873E66AC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5025D4-40C8-449A-A750-96A361DE8F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88BE8C-6502-4F09-824D-2E051F11D2D7}"/>
              </a:ext>
            </a:extLst>
          </p:cNvPr>
          <p:cNvSpPr>
            <a:spLocks noGrp="1"/>
          </p:cNvSpPr>
          <p:nvPr>
            <p:ph type="dt" sz="half" idx="10"/>
          </p:nvPr>
        </p:nvSpPr>
        <p:spPr/>
        <p:txBody>
          <a:bodyPr/>
          <a:lstStyle/>
          <a:p>
            <a:fld id="{D4C3DC5A-B633-4B35-9788-F5AB160B682B}" type="datetimeFigureOut">
              <a:rPr lang="en-US" smtClean="0"/>
              <a:t>5/5/2021</a:t>
            </a:fld>
            <a:endParaRPr lang="en-US"/>
          </a:p>
        </p:txBody>
      </p:sp>
      <p:sp>
        <p:nvSpPr>
          <p:cNvPr id="5" name="Footer Placeholder 4">
            <a:extLst>
              <a:ext uri="{FF2B5EF4-FFF2-40B4-BE49-F238E27FC236}">
                <a16:creationId xmlns:a16="http://schemas.microsoft.com/office/drawing/2014/main" id="{FCF2537E-0687-40F9-A1A9-B15751D121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4FB6D7-58C4-4054-A3D3-4CF8C9FA6961}"/>
              </a:ext>
            </a:extLst>
          </p:cNvPr>
          <p:cNvSpPr>
            <a:spLocks noGrp="1"/>
          </p:cNvSpPr>
          <p:nvPr>
            <p:ph type="sldNum" sz="quarter" idx="12"/>
          </p:nvPr>
        </p:nvSpPr>
        <p:spPr/>
        <p:txBody>
          <a:bodyPr/>
          <a:lstStyle/>
          <a:p>
            <a:fld id="{A90A02F3-4255-4C54-99DD-912A274ED4A3}" type="slidenum">
              <a:rPr lang="en-US" smtClean="0"/>
              <a:t>‹#›</a:t>
            </a:fld>
            <a:endParaRPr lang="en-US"/>
          </a:p>
        </p:txBody>
      </p:sp>
    </p:spTree>
    <p:extLst>
      <p:ext uri="{BB962C8B-B14F-4D97-AF65-F5344CB8AC3E}">
        <p14:creationId xmlns:p14="http://schemas.microsoft.com/office/powerpoint/2010/main" val="802866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43282-9B61-4ED1-B0AC-5022C955EF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15C9D1-8F22-44B7-81D8-2BE76D67CE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4D065A-CFEE-44E2-92A1-9BBFAF14EC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618466-FD20-4210-BB47-B8765AEB57AE}"/>
              </a:ext>
            </a:extLst>
          </p:cNvPr>
          <p:cNvSpPr>
            <a:spLocks noGrp="1"/>
          </p:cNvSpPr>
          <p:nvPr>
            <p:ph type="dt" sz="half" idx="10"/>
          </p:nvPr>
        </p:nvSpPr>
        <p:spPr/>
        <p:txBody>
          <a:bodyPr/>
          <a:lstStyle/>
          <a:p>
            <a:fld id="{D4C3DC5A-B633-4B35-9788-F5AB160B682B}" type="datetimeFigureOut">
              <a:rPr lang="en-US" smtClean="0"/>
              <a:t>5/5/2021</a:t>
            </a:fld>
            <a:endParaRPr lang="en-US"/>
          </a:p>
        </p:txBody>
      </p:sp>
      <p:sp>
        <p:nvSpPr>
          <p:cNvPr id="6" name="Footer Placeholder 5">
            <a:extLst>
              <a:ext uri="{FF2B5EF4-FFF2-40B4-BE49-F238E27FC236}">
                <a16:creationId xmlns:a16="http://schemas.microsoft.com/office/drawing/2014/main" id="{F421CC1E-9F51-436E-AE89-A7CDAA5039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21AA6D-5293-4DB5-8B94-48454A7317CB}"/>
              </a:ext>
            </a:extLst>
          </p:cNvPr>
          <p:cNvSpPr>
            <a:spLocks noGrp="1"/>
          </p:cNvSpPr>
          <p:nvPr>
            <p:ph type="sldNum" sz="quarter" idx="12"/>
          </p:nvPr>
        </p:nvSpPr>
        <p:spPr/>
        <p:txBody>
          <a:bodyPr/>
          <a:lstStyle/>
          <a:p>
            <a:fld id="{A90A02F3-4255-4C54-99DD-912A274ED4A3}" type="slidenum">
              <a:rPr lang="en-US" smtClean="0"/>
              <a:t>‹#›</a:t>
            </a:fld>
            <a:endParaRPr lang="en-US"/>
          </a:p>
        </p:txBody>
      </p:sp>
    </p:spTree>
    <p:extLst>
      <p:ext uri="{BB962C8B-B14F-4D97-AF65-F5344CB8AC3E}">
        <p14:creationId xmlns:p14="http://schemas.microsoft.com/office/powerpoint/2010/main" val="3677203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4427D-1CB9-4915-A565-7FAD9C34A8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2E555E-64D2-41D8-91E2-E51056DD28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2EF4AB-897D-49B0-ADB1-F696BA61EF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C424A3-982C-4EAB-9D76-218AA9B7C8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649E28-CAE5-4885-BB3B-EFCA939AA7D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C2887A-966A-443C-8636-1274287EA392}"/>
              </a:ext>
            </a:extLst>
          </p:cNvPr>
          <p:cNvSpPr>
            <a:spLocks noGrp="1"/>
          </p:cNvSpPr>
          <p:nvPr>
            <p:ph type="dt" sz="half" idx="10"/>
          </p:nvPr>
        </p:nvSpPr>
        <p:spPr/>
        <p:txBody>
          <a:bodyPr/>
          <a:lstStyle/>
          <a:p>
            <a:fld id="{D4C3DC5A-B633-4B35-9788-F5AB160B682B}" type="datetimeFigureOut">
              <a:rPr lang="en-US" smtClean="0"/>
              <a:t>5/5/2021</a:t>
            </a:fld>
            <a:endParaRPr lang="en-US"/>
          </a:p>
        </p:txBody>
      </p:sp>
      <p:sp>
        <p:nvSpPr>
          <p:cNvPr id="8" name="Footer Placeholder 7">
            <a:extLst>
              <a:ext uri="{FF2B5EF4-FFF2-40B4-BE49-F238E27FC236}">
                <a16:creationId xmlns:a16="http://schemas.microsoft.com/office/drawing/2014/main" id="{2D143A7D-E261-4BE4-A27A-CA246A63B4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0687434-4CD2-4C35-948D-9C3B4431133A}"/>
              </a:ext>
            </a:extLst>
          </p:cNvPr>
          <p:cNvSpPr>
            <a:spLocks noGrp="1"/>
          </p:cNvSpPr>
          <p:nvPr>
            <p:ph type="sldNum" sz="quarter" idx="12"/>
          </p:nvPr>
        </p:nvSpPr>
        <p:spPr/>
        <p:txBody>
          <a:bodyPr/>
          <a:lstStyle/>
          <a:p>
            <a:fld id="{A90A02F3-4255-4C54-99DD-912A274ED4A3}" type="slidenum">
              <a:rPr lang="en-US" smtClean="0"/>
              <a:t>‹#›</a:t>
            </a:fld>
            <a:endParaRPr lang="en-US"/>
          </a:p>
        </p:txBody>
      </p:sp>
    </p:spTree>
    <p:extLst>
      <p:ext uri="{BB962C8B-B14F-4D97-AF65-F5344CB8AC3E}">
        <p14:creationId xmlns:p14="http://schemas.microsoft.com/office/powerpoint/2010/main" val="298271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C88C5-C9A3-4802-B07C-7DBD5F6BA9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46718D-816F-4732-990E-54FAC6F5CB39}"/>
              </a:ext>
            </a:extLst>
          </p:cNvPr>
          <p:cNvSpPr>
            <a:spLocks noGrp="1"/>
          </p:cNvSpPr>
          <p:nvPr>
            <p:ph type="dt" sz="half" idx="10"/>
          </p:nvPr>
        </p:nvSpPr>
        <p:spPr/>
        <p:txBody>
          <a:bodyPr/>
          <a:lstStyle/>
          <a:p>
            <a:fld id="{D4C3DC5A-B633-4B35-9788-F5AB160B682B}" type="datetimeFigureOut">
              <a:rPr lang="en-US" smtClean="0"/>
              <a:t>5/5/2021</a:t>
            </a:fld>
            <a:endParaRPr lang="en-US"/>
          </a:p>
        </p:txBody>
      </p:sp>
      <p:sp>
        <p:nvSpPr>
          <p:cNvPr id="4" name="Footer Placeholder 3">
            <a:extLst>
              <a:ext uri="{FF2B5EF4-FFF2-40B4-BE49-F238E27FC236}">
                <a16:creationId xmlns:a16="http://schemas.microsoft.com/office/drawing/2014/main" id="{B5037649-94E6-44E6-81F0-D47610E82A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D52E30-5CE8-4963-AF00-FE7F9B58648E}"/>
              </a:ext>
            </a:extLst>
          </p:cNvPr>
          <p:cNvSpPr>
            <a:spLocks noGrp="1"/>
          </p:cNvSpPr>
          <p:nvPr>
            <p:ph type="sldNum" sz="quarter" idx="12"/>
          </p:nvPr>
        </p:nvSpPr>
        <p:spPr/>
        <p:txBody>
          <a:bodyPr/>
          <a:lstStyle/>
          <a:p>
            <a:fld id="{A90A02F3-4255-4C54-99DD-912A274ED4A3}" type="slidenum">
              <a:rPr lang="en-US" smtClean="0"/>
              <a:t>‹#›</a:t>
            </a:fld>
            <a:endParaRPr lang="en-US"/>
          </a:p>
        </p:txBody>
      </p:sp>
    </p:spTree>
    <p:extLst>
      <p:ext uri="{BB962C8B-B14F-4D97-AF65-F5344CB8AC3E}">
        <p14:creationId xmlns:p14="http://schemas.microsoft.com/office/powerpoint/2010/main" val="1449788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7C137D-D873-4441-A26A-384D428ABBCC}"/>
              </a:ext>
            </a:extLst>
          </p:cNvPr>
          <p:cNvSpPr>
            <a:spLocks noGrp="1"/>
          </p:cNvSpPr>
          <p:nvPr>
            <p:ph type="dt" sz="half" idx="10"/>
          </p:nvPr>
        </p:nvSpPr>
        <p:spPr/>
        <p:txBody>
          <a:bodyPr/>
          <a:lstStyle/>
          <a:p>
            <a:fld id="{D4C3DC5A-B633-4B35-9788-F5AB160B682B}" type="datetimeFigureOut">
              <a:rPr lang="en-US" smtClean="0"/>
              <a:t>5/5/2021</a:t>
            </a:fld>
            <a:endParaRPr lang="en-US"/>
          </a:p>
        </p:txBody>
      </p:sp>
      <p:sp>
        <p:nvSpPr>
          <p:cNvPr id="3" name="Footer Placeholder 2">
            <a:extLst>
              <a:ext uri="{FF2B5EF4-FFF2-40B4-BE49-F238E27FC236}">
                <a16:creationId xmlns:a16="http://schemas.microsoft.com/office/drawing/2014/main" id="{ECEB4AFD-8618-4B4A-A5E0-F02D008A5F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D19AB1-D289-483B-AA0D-FC95F7D4E8B9}"/>
              </a:ext>
            </a:extLst>
          </p:cNvPr>
          <p:cNvSpPr>
            <a:spLocks noGrp="1"/>
          </p:cNvSpPr>
          <p:nvPr>
            <p:ph type="sldNum" sz="quarter" idx="12"/>
          </p:nvPr>
        </p:nvSpPr>
        <p:spPr/>
        <p:txBody>
          <a:bodyPr/>
          <a:lstStyle/>
          <a:p>
            <a:fld id="{A90A02F3-4255-4C54-99DD-912A274ED4A3}" type="slidenum">
              <a:rPr lang="en-US" smtClean="0"/>
              <a:t>‹#›</a:t>
            </a:fld>
            <a:endParaRPr lang="en-US"/>
          </a:p>
        </p:txBody>
      </p:sp>
    </p:spTree>
    <p:extLst>
      <p:ext uri="{BB962C8B-B14F-4D97-AF65-F5344CB8AC3E}">
        <p14:creationId xmlns:p14="http://schemas.microsoft.com/office/powerpoint/2010/main" val="484735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E02E3-6104-41B8-B735-33DFA6E7F8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C68E58-B843-4E2E-9BC5-30D694119B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FC9B25-D16B-48EA-BDE9-2D64718B5D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A616D9-CBD7-4FAF-B71F-4B8F13A85A74}"/>
              </a:ext>
            </a:extLst>
          </p:cNvPr>
          <p:cNvSpPr>
            <a:spLocks noGrp="1"/>
          </p:cNvSpPr>
          <p:nvPr>
            <p:ph type="dt" sz="half" idx="10"/>
          </p:nvPr>
        </p:nvSpPr>
        <p:spPr/>
        <p:txBody>
          <a:bodyPr/>
          <a:lstStyle/>
          <a:p>
            <a:fld id="{D4C3DC5A-B633-4B35-9788-F5AB160B682B}" type="datetimeFigureOut">
              <a:rPr lang="en-US" smtClean="0"/>
              <a:t>5/5/2021</a:t>
            </a:fld>
            <a:endParaRPr lang="en-US"/>
          </a:p>
        </p:txBody>
      </p:sp>
      <p:sp>
        <p:nvSpPr>
          <p:cNvPr id="6" name="Footer Placeholder 5">
            <a:extLst>
              <a:ext uri="{FF2B5EF4-FFF2-40B4-BE49-F238E27FC236}">
                <a16:creationId xmlns:a16="http://schemas.microsoft.com/office/drawing/2014/main" id="{9460886F-0B70-4AEE-8076-0CAB6DFFA0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CF586A-AE12-450A-9873-CD396ADEF242}"/>
              </a:ext>
            </a:extLst>
          </p:cNvPr>
          <p:cNvSpPr>
            <a:spLocks noGrp="1"/>
          </p:cNvSpPr>
          <p:nvPr>
            <p:ph type="sldNum" sz="quarter" idx="12"/>
          </p:nvPr>
        </p:nvSpPr>
        <p:spPr/>
        <p:txBody>
          <a:bodyPr/>
          <a:lstStyle/>
          <a:p>
            <a:fld id="{A90A02F3-4255-4C54-99DD-912A274ED4A3}" type="slidenum">
              <a:rPr lang="en-US" smtClean="0"/>
              <a:t>‹#›</a:t>
            </a:fld>
            <a:endParaRPr lang="en-US"/>
          </a:p>
        </p:txBody>
      </p:sp>
    </p:spTree>
    <p:extLst>
      <p:ext uri="{BB962C8B-B14F-4D97-AF65-F5344CB8AC3E}">
        <p14:creationId xmlns:p14="http://schemas.microsoft.com/office/powerpoint/2010/main" val="4181734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1C8BA-F854-4FCC-B7FB-592429DD0E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FDD202-8ED2-4E4C-9055-A5A6D0CFBC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A2DA0C7-8DAB-4A98-93B4-3E3BED3DD3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C390AA-08AE-45C6-9CBD-EFE553008B90}"/>
              </a:ext>
            </a:extLst>
          </p:cNvPr>
          <p:cNvSpPr>
            <a:spLocks noGrp="1"/>
          </p:cNvSpPr>
          <p:nvPr>
            <p:ph type="dt" sz="half" idx="10"/>
          </p:nvPr>
        </p:nvSpPr>
        <p:spPr/>
        <p:txBody>
          <a:bodyPr/>
          <a:lstStyle/>
          <a:p>
            <a:fld id="{D4C3DC5A-B633-4B35-9788-F5AB160B682B}" type="datetimeFigureOut">
              <a:rPr lang="en-US" smtClean="0"/>
              <a:t>5/5/2021</a:t>
            </a:fld>
            <a:endParaRPr lang="en-US"/>
          </a:p>
        </p:txBody>
      </p:sp>
      <p:sp>
        <p:nvSpPr>
          <p:cNvPr id="6" name="Footer Placeholder 5">
            <a:extLst>
              <a:ext uri="{FF2B5EF4-FFF2-40B4-BE49-F238E27FC236}">
                <a16:creationId xmlns:a16="http://schemas.microsoft.com/office/drawing/2014/main" id="{FF963992-D131-41D1-80F9-C8A3EC7D73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13186D-1549-4147-B7FA-B014B19F25DF}"/>
              </a:ext>
            </a:extLst>
          </p:cNvPr>
          <p:cNvSpPr>
            <a:spLocks noGrp="1"/>
          </p:cNvSpPr>
          <p:nvPr>
            <p:ph type="sldNum" sz="quarter" idx="12"/>
          </p:nvPr>
        </p:nvSpPr>
        <p:spPr/>
        <p:txBody>
          <a:bodyPr/>
          <a:lstStyle/>
          <a:p>
            <a:fld id="{A90A02F3-4255-4C54-99DD-912A274ED4A3}" type="slidenum">
              <a:rPr lang="en-US" smtClean="0"/>
              <a:t>‹#›</a:t>
            </a:fld>
            <a:endParaRPr lang="en-US"/>
          </a:p>
        </p:txBody>
      </p:sp>
    </p:spTree>
    <p:extLst>
      <p:ext uri="{BB962C8B-B14F-4D97-AF65-F5344CB8AC3E}">
        <p14:creationId xmlns:p14="http://schemas.microsoft.com/office/powerpoint/2010/main" val="3256722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749320-D1F0-4137-930E-8E4B77DF00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108095-0C9D-4E5F-955B-17F18AB82D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58487F-69A9-4FE9-95A5-6169B65759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C3DC5A-B633-4B35-9788-F5AB160B682B}" type="datetimeFigureOut">
              <a:rPr lang="en-US" smtClean="0"/>
              <a:t>5/5/2021</a:t>
            </a:fld>
            <a:endParaRPr lang="en-US"/>
          </a:p>
        </p:txBody>
      </p:sp>
      <p:sp>
        <p:nvSpPr>
          <p:cNvPr id="5" name="Footer Placeholder 4">
            <a:extLst>
              <a:ext uri="{FF2B5EF4-FFF2-40B4-BE49-F238E27FC236}">
                <a16:creationId xmlns:a16="http://schemas.microsoft.com/office/drawing/2014/main" id="{1678FD83-5BCA-4E0C-9A48-67734EA02A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A832BB-3145-476C-BA5E-9D87810699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0A02F3-4255-4C54-99DD-912A274ED4A3}" type="slidenum">
              <a:rPr lang="en-US" smtClean="0"/>
              <a:t>‹#›</a:t>
            </a:fld>
            <a:endParaRPr lang="en-US"/>
          </a:p>
        </p:txBody>
      </p:sp>
    </p:spTree>
    <p:extLst>
      <p:ext uri="{BB962C8B-B14F-4D97-AF65-F5344CB8AC3E}">
        <p14:creationId xmlns:p14="http://schemas.microsoft.com/office/powerpoint/2010/main" val="36024080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slide" Target="slide23.xml"/><Relationship Id="rId1" Type="http://schemas.openxmlformats.org/officeDocument/2006/relationships/slideLayout" Target="../slideLayouts/slideLayout6.xml"/><Relationship Id="rId5" Type="http://schemas.openxmlformats.org/officeDocument/2006/relationships/slide" Target="slide22.xml"/><Relationship Id="rId4" Type="http://schemas.openxmlformats.org/officeDocument/2006/relationships/slide" Target="slide25.xml"/></Relationships>
</file>

<file path=ppt/slides/_rels/slide11.xml.rels><?xml version="1.0" encoding="UTF-8" standalone="yes"?>
<Relationships xmlns="http://schemas.openxmlformats.org/package/2006/relationships"><Relationship Id="rId2" Type="http://schemas.openxmlformats.org/officeDocument/2006/relationships/slide" Target="slide12.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2.sv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slide" Target="slide30.xml"/><Relationship Id="rId1" Type="http://schemas.openxmlformats.org/officeDocument/2006/relationships/slideLayout" Target="../slideLayouts/slideLayout6.xml"/><Relationship Id="rId5" Type="http://schemas.openxmlformats.org/officeDocument/2006/relationships/slide" Target="slide33.xml"/><Relationship Id="rId4" Type="http://schemas.openxmlformats.org/officeDocument/2006/relationships/slide" Target="slide32.xml"/></Relationships>
</file>

<file path=ppt/slides/_rels/slide14.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slide" Target="slide3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slide" Target="slide37.xml"/><Relationship Id="rId1" Type="http://schemas.openxmlformats.org/officeDocument/2006/relationships/slideLayout" Target="../slideLayouts/slideLayout6.xml"/><Relationship Id="rId4" Type="http://schemas.openxmlformats.org/officeDocument/2006/relationships/comments" Target="../comments/comment1.xml"/></Relationships>
</file>

<file path=ppt/slides/_rels/slide1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slide" Target="slide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2" Type="http://schemas.openxmlformats.org/officeDocument/2006/relationships/slide" Target="slide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slide" Target="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slide" Target="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slide" Target="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slide" Target="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slide" Target="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slide" Target="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 Target="slide16.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slide" Target="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slide" Target="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slide" Target="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slide" Target="slide17.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slide" Target="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6.xml"/><Relationship Id="rId4" Type="http://schemas.openxmlformats.org/officeDocument/2006/relationships/slide" Target="slide16.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 Target="slide6.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sv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slide" Target="slide18.xml"/><Relationship Id="rId1" Type="http://schemas.openxmlformats.org/officeDocument/2006/relationships/slideLayout" Target="../slideLayouts/slideLayout6.xml"/><Relationship Id="rId5" Type="http://schemas.openxmlformats.org/officeDocument/2006/relationships/slide" Target="slide21.xml"/><Relationship Id="rId4" Type="http://schemas.openxmlformats.org/officeDocument/2006/relationships/slide" Target="slide20.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 Target="slide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sv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547814" y="299289"/>
            <a:ext cx="9120187" cy="1600200"/>
          </a:xfrm>
        </p:spPr>
        <p:txBody>
          <a:bodyPr>
            <a:noAutofit/>
          </a:bodyPr>
          <a:lstStyle/>
          <a:p>
            <a:pPr eaLnBrk="1" hangingPunct="1">
              <a:defRPr/>
            </a:pPr>
            <a:r>
              <a:rPr lang="en-US" b="1" dirty="0">
                <a:latin typeface="Cooper Black" panose="0208090404030B020404" pitchFamily="18" charset="0"/>
                <a:cs typeface="Arial" panose="020B0604020202020204" pitchFamily="34" charset="0"/>
              </a:rPr>
              <a:t>Entrepreneur</a:t>
            </a:r>
            <a:br>
              <a:rPr lang="en-US" b="1" dirty="0">
                <a:latin typeface="Cooper Black" panose="0208090404030B020404" pitchFamily="18" charset="0"/>
                <a:cs typeface="Arial" panose="020B0604020202020204" pitchFamily="34" charset="0"/>
              </a:rPr>
            </a:br>
            <a:r>
              <a:rPr lang="en-US" b="1" dirty="0">
                <a:latin typeface="Cooper Black" panose="0208090404030B020404" pitchFamily="18" charset="0"/>
                <a:cs typeface="Arial" panose="020B0604020202020204" pitchFamily="34" charset="0"/>
              </a:rPr>
              <a:t>Local Learning Centers</a:t>
            </a:r>
            <a:endParaRPr lang="en-US" b="1" i="1" dirty="0">
              <a:latin typeface="Cooper Black" panose="0208090404030B020404" pitchFamily="18" charset="0"/>
              <a:cs typeface="Arial" panose="020B0604020202020204" pitchFamily="34" charset="0"/>
            </a:endParaRPr>
          </a:p>
        </p:txBody>
      </p:sp>
      <p:sp>
        <p:nvSpPr>
          <p:cNvPr id="3" name="Rectangle 2"/>
          <p:cNvSpPr txBox="1">
            <a:spLocks noChangeArrowheads="1"/>
          </p:cNvSpPr>
          <p:nvPr/>
        </p:nvSpPr>
        <p:spPr bwMode="auto">
          <a:xfrm>
            <a:off x="6477000" y="4038600"/>
            <a:ext cx="1524000" cy="838200"/>
          </a:xfrm>
          <a:prstGeom prst="rect">
            <a:avLst/>
          </a:prstGeom>
          <a:noFill/>
          <a:ln w="9525">
            <a:noFill/>
            <a:miter lim="800000"/>
            <a:headEnd/>
            <a:tailEnd/>
          </a:ln>
          <a:effectLst/>
        </p:spPr>
        <p:txBody>
          <a:bodyPr anchor="ctr"/>
          <a:lstStyle/>
          <a:p>
            <a:pPr algn="ctr" eaLnBrk="1" hangingPunct="1">
              <a:defRPr/>
            </a:pPr>
            <a:endParaRPr lang="en-US" sz="2800" b="1" kern="0" dirty="0">
              <a:solidFill>
                <a:schemeClr val="tx2"/>
              </a:solidFill>
              <a:effectLst>
                <a:outerShdw blurRad="38100" dist="38100" dir="2700000" algn="tl">
                  <a:srgbClr val="000000"/>
                </a:outerShdw>
              </a:effectLst>
              <a:latin typeface="+mj-lt"/>
              <a:ea typeface="+mj-ea"/>
              <a:cs typeface="+mj-cs"/>
            </a:endParaRPr>
          </a:p>
        </p:txBody>
      </p:sp>
      <p:pic>
        <p:nvPicPr>
          <p:cNvPr id="614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1" y="2444552"/>
            <a:ext cx="6297827" cy="1576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71462" y="2682839"/>
            <a:ext cx="2939921" cy="2885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9200" y="4561057"/>
            <a:ext cx="5334000" cy="1904245"/>
          </a:xfrm>
          <a:prstGeom prst="rect">
            <a:avLst/>
          </a:prstGeom>
        </p:spPr>
      </p:pic>
    </p:spTree>
    <p:extLst>
      <p:ext uri="{BB962C8B-B14F-4D97-AF65-F5344CB8AC3E}">
        <p14:creationId xmlns:p14="http://schemas.microsoft.com/office/powerpoint/2010/main" val="32845947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E913105-0536-4EA6-8981-6399D1737D3D}"/>
              </a:ext>
            </a:extLst>
          </p:cNvPr>
          <p:cNvGrpSpPr/>
          <p:nvPr/>
        </p:nvGrpSpPr>
        <p:grpSpPr>
          <a:xfrm>
            <a:off x="258535" y="2998930"/>
            <a:ext cx="459535" cy="2605699"/>
            <a:chOff x="461865" y="2905780"/>
            <a:chExt cx="459535" cy="2605699"/>
          </a:xfrm>
        </p:grpSpPr>
        <p:sp>
          <p:nvSpPr>
            <p:cNvPr id="8" name="Rectangle: Rounded Corners 7">
              <a:extLst>
                <a:ext uri="{FF2B5EF4-FFF2-40B4-BE49-F238E27FC236}">
                  <a16:creationId xmlns:a16="http://schemas.microsoft.com/office/drawing/2014/main" id="{146C7B02-8908-4EB7-B789-2973AA184610}"/>
                </a:ext>
              </a:extLst>
            </p:cNvPr>
            <p:cNvSpPr/>
            <p:nvPr/>
          </p:nvSpPr>
          <p:spPr>
            <a:xfrm>
              <a:off x="473529" y="5095558"/>
              <a:ext cx="447871" cy="41592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19380D03-061B-4372-BA25-9C03AF39BB33}"/>
                </a:ext>
              </a:extLst>
            </p:cNvPr>
            <p:cNvSpPr/>
            <p:nvPr/>
          </p:nvSpPr>
          <p:spPr>
            <a:xfrm>
              <a:off x="461865" y="4334174"/>
              <a:ext cx="447871" cy="41591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C680CD7D-DDD2-42A1-A27D-0960EFFCFBD2}"/>
                </a:ext>
              </a:extLst>
            </p:cNvPr>
            <p:cNvSpPr/>
            <p:nvPr/>
          </p:nvSpPr>
          <p:spPr>
            <a:xfrm>
              <a:off x="461866" y="3549306"/>
              <a:ext cx="447870" cy="41591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2C9B05D4-48FB-423A-B248-9825B42157BE}"/>
                </a:ext>
              </a:extLst>
            </p:cNvPr>
            <p:cNvSpPr/>
            <p:nvPr/>
          </p:nvSpPr>
          <p:spPr>
            <a:xfrm>
              <a:off x="461865" y="2905780"/>
              <a:ext cx="447871" cy="40291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sp>
        <p:nvSpPr>
          <p:cNvPr id="2" name="Title 1">
            <a:extLst>
              <a:ext uri="{FF2B5EF4-FFF2-40B4-BE49-F238E27FC236}">
                <a16:creationId xmlns:a16="http://schemas.microsoft.com/office/drawing/2014/main" id="{5D435E73-C35C-4C91-A44E-C8CFD2977203}"/>
              </a:ext>
            </a:extLst>
          </p:cNvPr>
          <p:cNvSpPr>
            <a:spLocks noGrp="1"/>
          </p:cNvSpPr>
          <p:nvPr>
            <p:ph type="title"/>
          </p:nvPr>
        </p:nvSpPr>
        <p:spPr/>
        <p:txBody>
          <a:bodyPr>
            <a:normAutofit/>
          </a:bodyPr>
          <a:lstStyle/>
          <a:p>
            <a:pPr algn="ctr"/>
            <a:r>
              <a:rPr lang="en-CA" sz="6600" b="1" dirty="0">
                <a:latin typeface="Arial" panose="020B0604020202020204" pitchFamily="34" charset="0"/>
                <a:cs typeface="Arial" panose="020B0604020202020204" pitchFamily="34" charset="0"/>
              </a:rPr>
              <a:t>SELF EVALUATION</a:t>
            </a:r>
            <a:endParaRPr lang="en-US" sz="66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9C15550-D1FF-43FD-A406-90156469CAC8}"/>
              </a:ext>
            </a:extLst>
          </p:cNvPr>
          <p:cNvSpPr txBox="1"/>
          <p:nvPr/>
        </p:nvSpPr>
        <p:spPr>
          <a:xfrm>
            <a:off x="75438" y="1690688"/>
            <a:ext cx="12433554" cy="954107"/>
          </a:xfrm>
          <a:prstGeom prst="rect">
            <a:avLst/>
          </a:prstGeom>
          <a:noFill/>
        </p:spPr>
        <p:txBody>
          <a:bodyPr wrap="square">
            <a:spAutoFit/>
          </a:bodyPr>
          <a:lstStyle/>
          <a:p>
            <a:r>
              <a:rPr lang="en-CA" sz="2800" b="0" i="0" dirty="0">
                <a:solidFill>
                  <a:srgbClr val="000000"/>
                </a:solidFill>
                <a:effectLst/>
                <a:latin typeface="Tw Cen MT" panose="020B0602020104020603" pitchFamily="34" charset="0"/>
              </a:rPr>
              <a:t>What is the main problem identified by the presenter for using the cash accounting method? </a:t>
            </a:r>
            <a:endParaRPr lang="en-US" sz="2800" dirty="0"/>
          </a:p>
        </p:txBody>
      </p:sp>
      <p:sp>
        <p:nvSpPr>
          <p:cNvPr id="6" name="TextBox 5">
            <a:extLst>
              <a:ext uri="{FF2B5EF4-FFF2-40B4-BE49-F238E27FC236}">
                <a16:creationId xmlns:a16="http://schemas.microsoft.com/office/drawing/2014/main" id="{6473A24F-5926-44A7-BD83-3A41079C2480}"/>
              </a:ext>
            </a:extLst>
          </p:cNvPr>
          <p:cNvSpPr txBox="1"/>
          <p:nvPr/>
        </p:nvSpPr>
        <p:spPr>
          <a:xfrm>
            <a:off x="333756" y="2643526"/>
            <a:ext cx="9422892" cy="3678058"/>
          </a:xfrm>
          <a:prstGeom prst="rect">
            <a:avLst/>
          </a:prstGeom>
          <a:noFill/>
        </p:spPr>
        <p:txBody>
          <a:bodyPr wrap="square">
            <a:spAutoFit/>
          </a:bodyPr>
          <a:lstStyle/>
          <a:p>
            <a:pPr algn="l" rtl="0" fontAlgn="base">
              <a:lnSpc>
                <a:spcPct val="200000"/>
              </a:lnSpc>
            </a:pPr>
            <a:r>
              <a:rPr lang="en-CA" sz="2400" dirty="0">
                <a:solidFill>
                  <a:srgbClr val="000000"/>
                </a:solidFill>
                <a:latin typeface="Tw Cen MT" panose="020B0602020104020603" pitchFamily="34" charset="0"/>
                <a:hlinkClick r:id="rId2" action="ppaction://hlinksldjump"/>
              </a:rPr>
              <a:t>A.</a:t>
            </a:r>
            <a:r>
              <a:rPr lang="en-CA" sz="2400" dirty="0">
                <a:solidFill>
                  <a:srgbClr val="000000"/>
                </a:solidFill>
                <a:latin typeface="Tw Cen MT" panose="020B0602020104020603" pitchFamily="34" charset="0"/>
              </a:rPr>
              <a:t> </a:t>
            </a:r>
            <a:r>
              <a:rPr lang="en-CA" sz="2400" b="0" i="0" dirty="0">
                <a:solidFill>
                  <a:srgbClr val="000000"/>
                </a:solidFill>
                <a:effectLst/>
                <a:latin typeface="Tw Cen MT" panose="020B0602020104020603" pitchFamily="34" charset="0"/>
              </a:rPr>
              <a:t>It can’t work for businesses accepting cheques, debit and credit cards </a:t>
            </a:r>
            <a:endParaRPr lang="en-CA" sz="2400" b="0" i="0" dirty="0">
              <a:solidFill>
                <a:srgbClr val="000000"/>
              </a:solidFill>
              <a:effectLst/>
              <a:latin typeface="Segoe UI" panose="020B0502040204020203" pitchFamily="34" charset="0"/>
            </a:endParaRPr>
          </a:p>
          <a:p>
            <a:pPr algn="l" rtl="0" fontAlgn="base">
              <a:lnSpc>
                <a:spcPct val="200000"/>
              </a:lnSpc>
            </a:pPr>
            <a:r>
              <a:rPr lang="en-CA" sz="2400" dirty="0">
                <a:solidFill>
                  <a:srgbClr val="000000"/>
                </a:solidFill>
                <a:latin typeface="Tw Cen MT" panose="020B0602020104020603" pitchFamily="34" charset="0"/>
                <a:hlinkClick r:id="rId3" action="ppaction://hlinksldjump"/>
              </a:rPr>
              <a:t>B.</a:t>
            </a:r>
            <a:r>
              <a:rPr lang="en-CA" sz="2400" dirty="0">
                <a:solidFill>
                  <a:srgbClr val="000000"/>
                </a:solidFill>
                <a:latin typeface="Tw Cen MT" panose="020B0602020104020603" pitchFamily="34" charset="0"/>
              </a:rPr>
              <a:t> </a:t>
            </a:r>
            <a:r>
              <a:rPr lang="en-CA" sz="2400" b="0" i="0" dirty="0">
                <a:solidFill>
                  <a:srgbClr val="000000"/>
                </a:solidFill>
                <a:effectLst/>
                <a:latin typeface="Tw Cen MT" panose="020B0602020104020603" pitchFamily="34" charset="0"/>
              </a:rPr>
              <a:t>Canada Revenue Agency won’t accept it </a:t>
            </a:r>
            <a:endParaRPr lang="en-CA" sz="2400" b="0" i="0" dirty="0">
              <a:solidFill>
                <a:srgbClr val="000000"/>
              </a:solidFill>
              <a:effectLst/>
              <a:latin typeface="Segoe UI" panose="020B0502040204020203" pitchFamily="34" charset="0"/>
            </a:endParaRPr>
          </a:p>
          <a:p>
            <a:pPr algn="l" rtl="0" fontAlgn="base">
              <a:lnSpc>
                <a:spcPct val="200000"/>
              </a:lnSpc>
            </a:pPr>
            <a:r>
              <a:rPr lang="en-CA" sz="2400" dirty="0">
                <a:solidFill>
                  <a:srgbClr val="000000"/>
                </a:solidFill>
                <a:latin typeface="Tw Cen MT" panose="020B0602020104020603" pitchFamily="34" charset="0"/>
                <a:hlinkClick r:id="rId4" action="ppaction://hlinksldjump"/>
              </a:rPr>
              <a:t>C.</a:t>
            </a:r>
            <a:r>
              <a:rPr lang="en-CA" sz="2400" dirty="0">
                <a:solidFill>
                  <a:srgbClr val="000000"/>
                </a:solidFill>
                <a:latin typeface="Tw Cen MT" panose="020B0602020104020603" pitchFamily="34" charset="0"/>
              </a:rPr>
              <a:t> </a:t>
            </a:r>
            <a:r>
              <a:rPr lang="en-CA" sz="2400" b="0" i="0" dirty="0">
                <a:solidFill>
                  <a:srgbClr val="000000"/>
                </a:solidFill>
                <a:effectLst/>
                <a:latin typeface="Tw Cen MT" panose="020B0602020104020603" pitchFamily="34" charset="0"/>
              </a:rPr>
              <a:t>Canada Revenue Agency will accept it, but will always audit you </a:t>
            </a:r>
            <a:endParaRPr lang="en-CA" sz="2400" b="0" i="0" dirty="0">
              <a:solidFill>
                <a:srgbClr val="000000"/>
              </a:solidFill>
              <a:effectLst/>
              <a:latin typeface="Segoe UI" panose="020B0502040204020203" pitchFamily="34" charset="0"/>
            </a:endParaRPr>
          </a:p>
          <a:p>
            <a:pPr algn="l" rtl="0" fontAlgn="base">
              <a:lnSpc>
                <a:spcPct val="200000"/>
              </a:lnSpc>
            </a:pPr>
            <a:r>
              <a:rPr lang="en-CA" sz="2400" dirty="0">
                <a:solidFill>
                  <a:srgbClr val="000000"/>
                </a:solidFill>
                <a:latin typeface="Tw Cen MT" panose="020B0602020104020603" pitchFamily="34" charset="0"/>
                <a:hlinkClick r:id="rId5" action="ppaction://hlinksldjump"/>
              </a:rPr>
              <a:t>D.</a:t>
            </a:r>
            <a:r>
              <a:rPr lang="en-CA" sz="2400" dirty="0">
                <a:solidFill>
                  <a:srgbClr val="000000"/>
                </a:solidFill>
                <a:latin typeface="Tw Cen MT" panose="020B0602020104020603" pitchFamily="34" charset="0"/>
              </a:rPr>
              <a:t> </a:t>
            </a:r>
            <a:r>
              <a:rPr lang="en-CA" sz="2400" b="0" i="0" dirty="0">
                <a:solidFill>
                  <a:srgbClr val="000000"/>
                </a:solidFill>
                <a:effectLst/>
                <a:latin typeface="Tw Cen MT" panose="020B0602020104020603" pitchFamily="34" charset="0"/>
              </a:rPr>
              <a:t>It doesn’t accurately reflect the activities of the company </a:t>
            </a:r>
            <a:endParaRPr lang="en-CA" sz="2400" b="0" i="0" dirty="0">
              <a:solidFill>
                <a:srgbClr val="000000"/>
              </a:solidFill>
              <a:effectLst/>
              <a:latin typeface="Segoe UI" panose="020B0502040204020203" pitchFamily="34" charset="0"/>
            </a:endParaRPr>
          </a:p>
          <a:p>
            <a:pPr algn="l" rtl="0" fontAlgn="base">
              <a:lnSpc>
                <a:spcPct val="200000"/>
              </a:lnSpc>
            </a:pPr>
            <a:r>
              <a:rPr lang="en-CA" sz="2400" b="0" i="0" dirty="0">
                <a:solidFill>
                  <a:srgbClr val="000000"/>
                </a:solidFill>
                <a:effectLst/>
                <a:latin typeface="Tw Cen MT" panose="020B0602020104020603" pitchFamily="34" charset="0"/>
              </a:rPr>
              <a:t> </a:t>
            </a:r>
            <a:endParaRPr lang="en-CA" sz="24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23835180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BAB23-42C4-485F-ABBA-D20F75061087}"/>
              </a:ext>
            </a:extLst>
          </p:cNvPr>
          <p:cNvSpPr>
            <a:spLocks noGrp="1"/>
          </p:cNvSpPr>
          <p:nvPr>
            <p:ph type="title"/>
          </p:nvPr>
        </p:nvSpPr>
        <p:spPr/>
        <p:txBody>
          <a:bodyPr>
            <a:normAutofit fontScale="90000"/>
          </a:bodyPr>
          <a:lstStyle/>
          <a:p>
            <a:pPr algn="ctr"/>
            <a:r>
              <a:rPr lang="en-CA" sz="6600" b="1" i="0" dirty="0">
                <a:solidFill>
                  <a:srgbClr val="000000"/>
                </a:solidFill>
                <a:effectLst/>
                <a:latin typeface="Arial" panose="020B0604020202020204" pitchFamily="34" charset="0"/>
                <a:cs typeface="Arial" panose="020B0604020202020204" pitchFamily="34" charset="0"/>
              </a:rPr>
              <a:t>Accrual Basis of Accounting</a:t>
            </a:r>
            <a:endParaRPr lang="en-US" sz="66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37560C8-FF17-4DA8-83A1-BE976B89D553}"/>
              </a:ext>
            </a:extLst>
          </p:cNvPr>
          <p:cNvSpPr txBox="1"/>
          <p:nvPr/>
        </p:nvSpPr>
        <p:spPr>
          <a:xfrm>
            <a:off x="240030" y="1928432"/>
            <a:ext cx="10515600" cy="1200329"/>
          </a:xfrm>
          <a:prstGeom prst="rect">
            <a:avLst/>
          </a:prstGeom>
          <a:noFill/>
        </p:spPr>
        <p:txBody>
          <a:bodyPr wrap="square">
            <a:spAutoFit/>
          </a:bodyPr>
          <a:lstStyle/>
          <a:p>
            <a:r>
              <a:rPr lang="en-CA" sz="2400" b="0" i="0" dirty="0">
                <a:solidFill>
                  <a:srgbClr val="000000"/>
                </a:solidFill>
                <a:effectLst/>
                <a:latin typeface="Tw Cen MT" panose="020B0602020104020603" pitchFamily="34" charset="0"/>
                <a:hlinkClick r:id="rId2" action="ppaction://hlinksldjump"/>
              </a:rPr>
              <a:t> This type of accounting is based on when you do the business activity, not when you receive money for it. </a:t>
            </a:r>
            <a:r>
              <a:rPr lang="en-CA" sz="2400" b="0" i="0" dirty="0">
                <a:solidFill>
                  <a:srgbClr val="000000"/>
                </a:solidFill>
                <a:effectLst/>
                <a:latin typeface="Tw Cen MT" panose="020B0602020104020603" pitchFamily="34" charset="0"/>
              </a:rPr>
              <a:t>This is a more accurate reflection of your business activity. The presenter compares the two types of accounting. </a:t>
            </a:r>
            <a:endParaRPr lang="en-US" sz="2400" dirty="0"/>
          </a:p>
        </p:txBody>
      </p:sp>
      <p:sp>
        <p:nvSpPr>
          <p:cNvPr id="6" name="TextBox 5">
            <a:extLst>
              <a:ext uri="{FF2B5EF4-FFF2-40B4-BE49-F238E27FC236}">
                <a16:creationId xmlns:a16="http://schemas.microsoft.com/office/drawing/2014/main" id="{FF049DEC-B91C-422A-ACD7-8C5D8C4A7EEF}"/>
              </a:ext>
            </a:extLst>
          </p:cNvPr>
          <p:cNvSpPr txBox="1"/>
          <p:nvPr/>
        </p:nvSpPr>
        <p:spPr>
          <a:xfrm rot="21142417">
            <a:off x="2303906" y="3870454"/>
            <a:ext cx="7584186" cy="1569660"/>
          </a:xfrm>
          <a:prstGeom prst="rect">
            <a:avLst/>
          </a:prstGeom>
          <a:noFill/>
        </p:spPr>
        <p:txBody>
          <a:bodyPr wrap="square">
            <a:spAutoFit/>
          </a:bodyPr>
          <a:lstStyle/>
          <a:p>
            <a:r>
              <a:rPr lang="en-CA" sz="2400" b="0" i="0" dirty="0">
                <a:solidFill>
                  <a:srgbClr val="000000"/>
                </a:solidFill>
                <a:effectLst/>
                <a:latin typeface="Tw Cen MT" panose="020B0602020104020603" pitchFamily="34" charset="0"/>
              </a:rPr>
              <a:t>Two important terms: “accounts receivable” are moneys owed to you for work which you have performed, and “deferred revenue” which is money you have received for future work. </a:t>
            </a:r>
            <a:endParaRPr lang="en-US" sz="2400" dirty="0"/>
          </a:p>
        </p:txBody>
      </p:sp>
    </p:spTree>
    <p:extLst>
      <p:ext uri="{BB962C8B-B14F-4D97-AF65-F5344CB8AC3E}">
        <p14:creationId xmlns:p14="http://schemas.microsoft.com/office/powerpoint/2010/main" val="22763074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A3214-5898-4DF5-9157-1E9B58A2E0B0}"/>
              </a:ext>
            </a:extLst>
          </p:cNvPr>
          <p:cNvSpPr>
            <a:spLocks noGrp="1"/>
          </p:cNvSpPr>
          <p:nvPr>
            <p:ph type="title"/>
          </p:nvPr>
        </p:nvSpPr>
        <p:spPr>
          <a:xfrm>
            <a:off x="1142492" y="-314254"/>
            <a:ext cx="9907016" cy="1398080"/>
          </a:xfrm>
        </p:spPr>
        <p:txBody>
          <a:bodyPr>
            <a:normAutofit fontScale="90000"/>
          </a:bodyPr>
          <a:lstStyle/>
          <a:p>
            <a:pPr algn="ctr"/>
            <a:r>
              <a:rPr lang="en-CA" sz="6000" b="1" dirty="0">
                <a:latin typeface="Arial" panose="020B0604020202020204" pitchFamily="34" charset="0"/>
                <a:cs typeface="Arial" panose="020B0604020202020204" pitchFamily="34" charset="0"/>
              </a:rPr>
              <a:t>Accrual Accounting Method</a:t>
            </a:r>
            <a:endParaRPr lang="en-US" sz="6000" b="1" dirty="0">
              <a:latin typeface="Arial" panose="020B0604020202020204" pitchFamily="34" charset="0"/>
              <a:cs typeface="Arial" panose="020B0604020202020204" pitchFamily="34" charset="0"/>
            </a:endParaRPr>
          </a:p>
        </p:txBody>
      </p:sp>
      <p:pic>
        <p:nvPicPr>
          <p:cNvPr id="3" name="Accrual basis of accounting - Finance &amp; Capital Markets - Khan Academy">
            <a:hlinkClick r:id="" action="ppaction://media"/>
            <a:extLst>
              <a:ext uri="{FF2B5EF4-FFF2-40B4-BE49-F238E27FC236}">
                <a16:creationId xmlns:a16="http://schemas.microsoft.com/office/drawing/2014/main" id="{890E6368-91C0-4218-AF33-7AFF82635D2A}"/>
              </a:ext>
            </a:extLst>
          </p:cNvPr>
          <p:cNvPicPr>
            <a:picLocks noChangeAspect="1"/>
          </p:cNvPicPr>
          <p:nvPr>
            <a:videoFile r:link="rId2"/>
            <p:extLst>
              <p:ext uri="{DAA4B4D4-6D71-4841-9C94-3DE7FCFB9230}">
                <p14:media xmlns:p14="http://schemas.microsoft.com/office/powerpoint/2010/main" r:embed="rId1"/>
              </p:ext>
            </p:extLst>
          </p:nvPr>
        </p:nvPicPr>
        <p:blipFill>
          <a:blip r:embed="rId4">
            <a:extLst>
              <a:ext uri="{96DAC541-7B7A-43D3-8B79-37D633B846F1}">
                <asvg:svgBlip xmlns:asvg="http://schemas.microsoft.com/office/drawing/2016/SVG/main" xmlns="" r:embed="rId5"/>
              </a:ext>
            </a:extLst>
          </a:blip>
          <a:stretch>
            <a:fillRect/>
          </a:stretch>
        </p:blipFill>
        <p:spPr>
          <a:xfrm>
            <a:off x="10745216" y="0"/>
            <a:ext cx="1446784" cy="813816"/>
          </a:xfrm>
          <a:prstGeom prst="rect">
            <a:avLst/>
          </a:prstGeom>
        </p:spPr>
      </p:pic>
      <p:sp>
        <p:nvSpPr>
          <p:cNvPr id="7" name="TextBox 6">
            <a:extLst>
              <a:ext uri="{FF2B5EF4-FFF2-40B4-BE49-F238E27FC236}">
                <a16:creationId xmlns:a16="http://schemas.microsoft.com/office/drawing/2014/main" id="{EF8F9F2C-4CAF-4E67-A97B-22FF3D605288}"/>
              </a:ext>
            </a:extLst>
          </p:cNvPr>
          <p:cNvSpPr txBox="1"/>
          <p:nvPr/>
        </p:nvSpPr>
        <p:spPr>
          <a:xfrm>
            <a:off x="50959" y="982581"/>
            <a:ext cx="11417649" cy="830997"/>
          </a:xfrm>
          <a:prstGeom prst="rect">
            <a:avLst/>
          </a:prstGeom>
          <a:noFill/>
        </p:spPr>
        <p:txBody>
          <a:bodyPr wrap="square">
            <a:spAutoFit/>
          </a:bodyPr>
          <a:lstStyle/>
          <a:p>
            <a:r>
              <a:rPr lang="en-CA" sz="240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Accrual Accounting </a:t>
            </a:r>
            <a:r>
              <a:rPr lang="en-CA" sz="2400" dirty="0">
                <a:effectLst/>
                <a:latin typeface="Calibri" panose="020F0502020204030204" pitchFamily="34" charset="0"/>
                <a:ea typeface="Calibri" panose="020F0502020204030204" pitchFamily="34" charset="0"/>
                <a:cs typeface="Times New Roman" panose="02020603050405020304" pitchFamily="18" charset="0"/>
              </a:rPr>
              <a:t>matches revenues and expenses to when you actually perform the service. This captures business activity instead of just capturing when cash changes hands. </a:t>
            </a:r>
            <a:endParaRPr lang="en-US" sz="2400" dirty="0"/>
          </a:p>
        </p:txBody>
      </p:sp>
      <p:sp>
        <p:nvSpPr>
          <p:cNvPr id="9" name="TextBox 8">
            <a:extLst>
              <a:ext uri="{FF2B5EF4-FFF2-40B4-BE49-F238E27FC236}">
                <a16:creationId xmlns:a16="http://schemas.microsoft.com/office/drawing/2014/main" id="{AB6C9122-3E03-4EB3-ABD5-FD628A837D1A}"/>
              </a:ext>
            </a:extLst>
          </p:cNvPr>
          <p:cNvSpPr txBox="1"/>
          <p:nvPr/>
        </p:nvSpPr>
        <p:spPr>
          <a:xfrm>
            <a:off x="201168" y="1905238"/>
            <a:ext cx="4425696" cy="4893647"/>
          </a:xfrm>
          <a:prstGeom prst="rect">
            <a:avLst/>
          </a:prstGeom>
          <a:noFill/>
        </p:spPr>
        <p:txBody>
          <a:bodyPr wrap="square">
            <a:spAutoFit/>
          </a:bodyPr>
          <a:lstStyle/>
          <a:p>
            <a:pPr marL="342900" indent="-342900">
              <a:buFont typeface="Arial" panose="020B0604020202020204" pitchFamily="34" charset="0"/>
              <a:buChar char="•"/>
            </a:pPr>
            <a:r>
              <a:rPr lang="en-CA" sz="2400" dirty="0">
                <a:effectLst/>
                <a:latin typeface="Calibri" panose="020F0502020204030204" pitchFamily="34" charset="0"/>
                <a:ea typeface="Calibri" panose="020F0502020204030204" pitchFamily="34" charset="0"/>
                <a:cs typeface="Times New Roman" panose="02020603050405020304" pitchFamily="18" charset="0"/>
              </a:rPr>
              <a:t> Month 2 presents a scenario where you cater an event costing you $200, and an agreement where the customer will pay you $400 the next month. As opposed to cash accounting, where no revenue is counted for that month, under the accrual system that $400 is counted as revenue for month 2. This falls under accounts receivable, as it is money owed to you. </a:t>
            </a:r>
            <a:endParaRPr lang="en-US" sz="2400" dirty="0"/>
          </a:p>
        </p:txBody>
      </p:sp>
      <p:sp>
        <p:nvSpPr>
          <p:cNvPr id="11" name="TextBox 10">
            <a:extLst>
              <a:ext uri="{FF2B5EF4-FFF2-40B4-BE49-F238E27FC236}">
                <a16:creationId xmlns:a16="http://schemas.microsoft.com/office/drawing/2014/main" id="{C903DA35-00C4-4B35-838D-2DFAD2BBD4E1}"/>
              </a:ext>
            </a:extLst>
          </p:cNvPr>
          <p:cNvSpPr txBox="1"/>
          <p:nvPr/>
        </p:nvSpPr>
        <p:spPr>
          <a:xfrm>
            <a:off x="5715700" y="1905238"/>
            <a:ext cx="6293770" cy="4739439"/>
          </a:xfrm>
          <a:prstGeom prst="rect">
            <a:avLst/>
          </a:prstGeom>
          <a:noFill/>
        </p:spPr>
        <p:txBody>
          <a:bodyPr wrap="square">
            <a:spAutoFit/>
          </a:bodyPr>
          <a:lstStyle/>
          <a:p>
            <a:pPr marL="342900" indent="-342900">
              <a:lnSpc>
                <a:spcPct val="115000"/>
              </a:lnSpc>
              <a:spcAft>
                <a:spcPts val="1000"/>
              </a:spcAft>
              <a:buFont typeface="Arial" panose="020B0604020202020204" pitchFamily="34" charset="0"/>
              <a:buChar char="•"/>
            </a:pPr>
            <a:r>
              <a:rPr lang="en-CA" sz="2400" dirty="0">
                <a:effectLst/>
                <a:latin typeface="Calibri" panose="020F0502020204030204" pitchFamily="34" charset="0"/>
                <a:ea typeface="Calibri" panose="020F0502020204030204" pitchFamily="34" charset="0"/>
                <a:cs typeface="Times New Roman" panose="02020603050405020304" pitchFamily="18" charset="0"/>
              </a:rPr>
              <a:t>As a further comparison to the cash system, where the $400 wasn’t counted in month 2 and the profit for that month was then -$200 due to the event expenses, the accrual system works out so that your profits for month 2 are in fact $200, due to the $400 being counted for that month. Something important to keep in mind, however, is that you will still have -$100 in cash for that month regardless of what accounting method you use, as you physically do not have the cash in hand yet. </a:t>
            </a:r>
          </a:p>
        </p:txBody>
      </p:sp>
      <p:sp>
        <p:nvSpPr>
          <p:cNvPr id="12" name="Arrow: Right 11">
            <a:extLst>
              <a:ext uri="{FF2B5EF4-FFF2-40B4-BE49-F238E27FC236}">
                <a16:creationId xmlns:a16="http://schemas.microsoft.com/office/drawing/2014/main" id="{A1A939DC-A2F4-4A09-AED6-811B72F32669}"/>
              </a:ext>
            </a:extLst>
          </p:cNvPr>
          <p:cNvSpPr/>
          <p:nvPr/>
        </p:nvSpPr>
        <p:spPr>
          <a:xfrm>
            <a:off x="4781550" y="3227832"/>
            <a:ext cx="978233" cy="914400"/>
          </a:xfrm>
          <a:prstGeom prst="rightArrow">
            <a:avLst/>
          </a:prstGeom>
          <a:solidFill>
            <a:srgbClr val="00206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2533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48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3" fill="hold" display="0">
                  <p:stCondLst>
                    <p:cond delay="indefinite"/>
                  </p:stCondLst>
                </p:cTn>
                <p:tgtEl>
                  <p:spTgt spid="3"/>
                </p:tgtEl>
              </p:cMediaNode>
            </p:video>
            <p:seq concurrent="1" nextAc="seek">
              <p:cTn id="24" restart="whenNotActive" fill="hold" evtFilter="cancelBubble" nodeType="interactiveSeq">
                <p:stCondLst>
                  <p:cond evt="onClick" delay="0">
                    <p:tgtEl>
                      <p:spTgt spid="3"/>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3"/>
                                        </p:tgtEl>
                                      </p:cBhvr>
                                    </p:cmd>
                                  </p:childTnLst>
                                </p:cTn>
                              </p:par>
                            </p:childTnLst>
                          </p:cTn>
                        </p:par>
                      </p:childTnLst>
                    </p:cTn>
                  </p:par>
                </p:childTnLst>
              </p:cTn>
              <p:nextCondLst>
                <p:cond evt="onClick" delay="0">
                  <p:tgtEl>
                    <p:spTgt spid="3"/>
                  </p:tgtEl>
                </p:cond>
              </p:nextCondLst>
            </p:seq>
          </p:childTnLst>
        </p:cTn>
      </p:par>
    </p:tnLst>
    <p:bldLst>
      <p:bldP spid="7" grpId="0"/>
      <p:bldP spid="9" grpId="0"/>
      <p:bldP spid="11" grpId="0"/>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9444211-1B19-4D21-B0F5-CB8EDD670FE7}"/>
              </a:ext>
            </a:extLst>
          </p:cNvPr>
          <p:cNvGrpSpPr/>
          <p:nvPr/>
        </p:nvGrpSpPr>
        <p:grpSpPr>
          <a:xfrm>
            <a:off x="580644" y="2910356"/>
            <a:ext cx="459535" cy="2605699"/>
            <a:chOff x="461865" y="2905780"/>
            <a:chExt cx="459535" cy="2605699"/>
          </a:xfrm>
        </p:grpSpPr>
        <p:sp>
          <p:nvSpPr>
            <p:cNvPr id="10" name="Rectangle: Rounded Corners 9">
              <a:extLst>
                <a:ext uri="{FF2B5EF4-FFF2-40B4-BE49-F238E27FC236}">
                  <a16:creationId xmlns:a16="http://schemas.microsoft.com/office/drawing/2014/main" id="{C2A8B451-D472-40CF-B8B1-AEF7D7DF3CCB}"/>
                </a:ext>
              </a:extLst>
            </p:cNvPr>
            <p:cNvSpPr/>
            <p:nvPr/>
          </p:nvSpPr>
          <p:spPr>
            <a:xfrm>
              <a:off x="473529" y="5095558"/>
              <a:ext cx="447871" cy="41592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3C3E93D5-2CDC-4D1F-8481-0C652CDD68E2}"/>
                </a:ext>
              </a:extLst>
            </p:cNvPr>
            <p:cNvSpPr/>
            <p:nvPr/>
          </p:nvSpPr>
          <p:spPr>
            <a:xfrm>
              <a:off x="461865" y="4334174"/>
              <a:ext cx="447871" cy="41591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E50C071D-69B5-46D7-BE24-70D098AA8713}"/>
                </a:ext>
              </a:extLst>
            </p:cNvPr>
            <p:cNvSpPr/>
            <p:nvPr/>
          </p:nvSpPr>
          <p:spPr>
            <a:xfrm>
              <a:off x="461866" y="3549306"/>
              <a:ext cx="447870" cy="41591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70562B76-403F-4ED0-B3C2-7A139EFFD295}"/>
                </a:ext>
              </a:extLst>
            </p:cNvPr>
            <p:cNvSpPr/>
            <p:nvPr/>
          </p:nvSpPr>
          <p:spPr>
            <a:xfrm>
              <a:off x="461865" y="2905780"/>
              <a:ext cx="447871" cy="40291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sp>
        <p:nvSpPr>
          <p:cNvPr id="2" name="Title 1">
            <a:extLst>
              <a:ext uri="{FF2B5EF4-FFF2-40B4-BE49-F238E27FC236}">
                <a16:creationId xmlns:a16="http://schemas.microsoft.com/office/drawing/2014/main" id="{5D435E73-C35C-4C91-A44E-C8CFD2977203}"/>
              </a:ext>
            </a:extLst>
          </p:cNvPr>
          <p:cNvSpPr>
            <a:spLocks noGrp="1"/>
          </p:cNvSpPr>
          <p:nvPr>
            <p:ph type="title"/>
          </p:nvPr>
        </p:nvSpPr>
        <p:spPr/>
        <p:txBody>
          <a:bodyPr>
            <a:normAutofit/>
          </a:bodyPr>
          <a:lstStyle/>
          <a:p>
            <a:pPr algn="ctr"/>
            <a:r>
              <a:rPr lang="en-CA" sz="6600" b="1" dirty="0">
                <a:latin typeface="Arial" panose="020B0604020202020204" pitchFamily="34" charset="0"/>
                <a:cs typeface="Arial" panose="020B0604020202020204" pitchFamily="34" charset="0"/>
              </a:rPr>
              <a:t>SELF EVALUATION</a:t>
            </a:r>
            <a:endParaRPr lang="en-US" sz="66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1ADD6E5-9E59-4FA0-867C-7366C80C6EA8}"/>
              </a:ext>
            </a:extLst>
          </p:cNvPr>
          <p:cNvSpPr txBox="1"/>
          <p:nvPr/>
        </p:nvSpPr>
        <p:spPr>
          <a:xfrm>
            <a:off x="240030" y="1690688"/>
            <a:ext cx="12268962" cy="954107"/>
          </a:xfrm>
          <a:prstGeom prst="rect">
            <a:avLst/>
          </a:prstGeom>
          <a:noFill/>
        </p:spPr>
        <p:txBody>
          <a:bodyPr wrap="square">
            <a:spAutoFit/>
          </a:bodyPr>
          <a:lstStyle/>
          <a:p>
            <a:r>
              <a:rPr lang="en-US" sz="2800" b="0" i="0" dirty="0">
                <a:solidFill>
                  <a:srgbClr val="000000"/>
                </a:solidFill>
                <a:effectLst/>
                <a:latin typeface="Tw Cen MT" panose="020B0602020104020603" pitchFamily="34" charset="0"/>
              </a:rPr>
              <a:t>When you receive payment for work already done, which of the following happens in accrual accounting:</a:t>
            </a:r>
            <a:endParaRPr lang="en-US" sz="2800" dirty="0"/>
          </a:p>
        </p:txBody>
      </p:sp>
      <p:sp>
        <p:nvSpPr>
          <p:cNvPr id="8" name="TextBox 7">
            <a:extLst>
              <a:ext uri="{FF2B5EF4-FFF2-40B4-BE49-F238E27FC236}">
                <a16:creationId xmlns:a16="http://schemas.microsoft.com/office/drawing/2014/main" id="{540D8387-8995-47A2-BCC8-880C0FC18723}"/>
              </a:ext>
            </a:extLst>
          </p:cNvPr>
          <p:cNvSpPr txBox="1"/>
          <p:nvPr/>
        </p:nvSpPr>
        <p:spPr>
          <a:xfrm>
            <a:off x="592308" y="2576661"/>
            <a:ext cx="6254496" cy="2939394"/>
          </a:xfrm>
          <a:prstGeom prst="rect">
            <a:avLst/>
          </a:prstGeom>
          <a:noFill/>
        </p:spPr>
        <p:txBody>
          <a:bodyPr wrap="square">
            <a:spAutoFit/>
          </a:bodyPr>
          <a:lstStyle/>
          <a:p>
            <a:pPr algn="l" rtl="0" fontAlgn="base">
              <a:lnSpc>
                <a:spcPct val="200000"/>
              </a:lnSpc>
            </a:pPr>
            <a:r>
              <a:rPr lang="en-CA" sz="2400" dirty="0">
                <a:solidFill>
                  <a:srgbClr val="000000"/>
                </a:solidFill>
                <a:latin typeface="Tw Cen MT" panose="020B0602020104020603" pitchFamily="34" charset="0"/>
                <a:hlinkClick r:id="rId2" action="ppaction://hlinksldjump"/>
              </a:rPr>
              <a:t>A.</a:t>
            </a:r>
            <a:r>
              <a:rPr lang="en-CA" sz="2400" dirty="0">
                <a:solidFill>
                  <a:srgbClr val="000000"/>
                </a:solidFill>
                <a:latin typeface="Tw Cen MT" panose="020B0602020104020603" pitchFamily="34" charset="0"/>
              </a:rPr>
              <a:t> </a:t>
            </a:r>
            <a:r>
              <a:rPr lang="en-CA" sz="2400" b="0" i="0" dirty="0">
                <a:solidFill>
                  <a:srgbClr val="000000"/>
                </a:solidFill>
                <a:effectLst/>
                <a:latin typeface="Tw Cen MT" panose="020B0602020104020603" pitchFamily="34" charset="0"/>
              </a:rPr>
              <a:t> Your revenue increases </a:t>
            </a:r>
            <a:endParaRPr lang="en-CA" sz="2400" b="0" i="0" dirty="0">
              <a:solidFill>
                <a:srgbClr val="000000"/>
              </a:solidFill>
              <a:effectLst/>
              <a:latin typeface="Segoe UI" panose="020B0502040204020203" pitchFamily="34" charset="0"/>
            </a:endParaRPr>
          </a:p>
          <a:p>
            <a:pPr algn="l" rtl="0" fontAlgn="base">
              <a:lnSpc>
                <a:spcPct val="200000"/>
              </a:lnSpc>
            </a:pPr>
            <a:r>
              <a:rPr lang="en-CA" sz="2400" dirty="0">
                <a:solidFill>
                  <a:srgbClr val="000000"/>
                </a:solidFill>
                <a:latin typeface="Tw Cen MT" panose="020B0602020104020603" pitchFamily="34" charset="0"/>
                <a:hlinkClick r:id="rId3" action="ppaction://hlinksldjump"/>
              </a:rPr>
              <a:t>B.</a:t>
            </a:r>
            <a:r>
              <a:rPr lang="en-CA" sz="2400" dirty="0">
                <a:solidFill>
                  <a:srgbClr val="000000"/>
                </a:solidFill>
                <a:latin typeface="Tw Cen MT" panose="020B0602020104020603" pitchFamily="34" charset="0"/>
              </a:rPr>
              <a:t> </a:t>
            </a:r>
            <a:r>
              <a:rPr lang="en-CA" sz="2400" b="0" i="0" dirty="0">
                <a:solidFill>
                  <a:srgbClr val="000000"/>
                </a:solidFill>
                <a:effectLst/>
                <a:latin typeface="Tw Cen MT" panose="020B0602020104020603" pitchFamily="34" charset="0"/>
              </a:rPr>
              <a:t> Your expenses decrease </a:t>
            </a:r>
            <a:endParaRPr lang="en-CA" sz="2400" b="0" i="0" dirty="0">
              <a:solidFill>
                <a:srgbClr val="000000"/>
              </a:solidFill>
              <a:effectLst/>
              <a:latin typeface="Segoe UI" panose="020B0502040204020203" pitchFamily="34" charset="0"/>
            </a:endParaRPr>
          </a:p>
          <a:p>
            <a:pPr algn="l" rtl="0" fontAlgn="base">
              <a:lnSpc>
                <a:spcPct val="200000"/>
              </a:lnSpc>
            </a:pPr>
            <a:r>
              <a:rPr lang="en-CA" sz="2400" dirty="0">
                <a:solidFill>
                  <a:srgbClr val="000000"/>
                </a:solidFill>
                <a:latin typeface="Tw Cen MT" panose="020B0602020104020603" pitchFamily="34" charset="0"/>
                <a:hlinkClick r:id="rId4" action="ppaction://hlinksldjump"/>
              </a:rPr>
              <a:t>C.</a:t>
            </a:r>
            <a:r>
              <a:rPr lang="en-CA" sz="2400" dirty="0">
                <a:solidFill>
                  <a:srgbClr val="000000"/>
                </a:solidFill>
                <a:latin typeface="Tw Cen MT" panose="020B0602020104020603" pitchFamily="34" charset="0"/>
              </a:rPr>
              <a:t> </a:t>
            </a:r>
            <a:r>
              <a:rPr lang="en-CA" sz="2400" b="0" i="0" dirty="0">
                <a:solidFill>
                  <a:srgbClr val="000000"/>
                </a:solidFill>
                <a:effectLst/>
                <a:latin typeface="Tw Cen MT" panose="020B0602020104020603" pitchFamily="34" charset="0"/>
              </a:rPr>
              <a:t> Your profit goes up </a:t>
            </a:r>
            <a:endParaRPr lang="en-CA" sz="2400" b="0" i="0" dirty="0">
              <a:solidFill>
                <a:srgbClr val="000000"/>
              </a:solidFill>
              <a:effectLst/>
              <a:latin typeface="Segoe UI" panose="020B0502040204020203" pitchFamily="34" charset="0"/>
            </a:endParaRPr>
          </a:p>
          <a:p>
            <a:pPr algn="l" rtl="0" fontAlgn="base">
              <a:lnSpc>
                <a:spcPct val="200000"/>
              </a:lnSpc>
            </a:pPr>
            <a:r>
              <a:rPr lang="en-CA" sz="2400" dirty="0">
                <a:solidFill>
                  <a:srgbClr val="000000"/>
                </a:solidFill>
                <a:latin typeface="Tw Cen MT" panose="020B0602020104020603" pitchFamily="34" charset="0"/>
                <a:hlinkClick r:id="rId5" action="ppaction://hlinksldjump"/>
              </a:rPr>
              <a:t>D.</a:t>
            </a:r>
            <a:r>
              <a:rPr lang="en-CA" sz="2400" dirty="0">
                <a:solidFill>
                  <a:srgbClr val="000000"/>
                </a:solidFill>
                <a:latin typeface="Tw Cen MT" panose="020B0602020104020603" pitchFamily="34" charset="0"/>
              </a:rPr>
              <a:t> </a:t>
            </a:r>
            <a:r>
              <a:rPr lang="en-CA" sz="2400" b="0" i="0" dirty="0">
                <a:solidFill>
                  <a:srgbClr val="000000"/>
                </a:solidFill>
                <a:effectLst/>
                <a:latin typeface="Tw Cen MT" panose="020B0602020104020603" pitchFamily="34" charset="0"/>
              </a:rPr>
              <a:t> Your cash goes up </a:t>
            </a:r>
            <a:endParaRPr lang="en-CA" sz="24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12655694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1FCD3-04C3-4E89-8F8C-17F8A72DC4DE}"/>
              </a:ext>
            </a:extLst>
          </p:cNvPr>
          <p:cNvSpPr>
            <a:spLocks noGrp="1"/>
          </p:cNvSpPr>
          <p:nvPr>
            <p:ph type="title"/>
          </p:nvPr>
        </p:nvSpPr>
        <p:spPr/>
        <p:txBody>
          <a:bodyPr>
            <a:normAutofit/>
          </a:bodyPr>
          <a:lstStyle/>
          <a:p>
            <a:pPr algn="ctr"/>
            <a:r>
              <a:rPr lang="en-CA" sz="6600" b="1" dirty="0">
                <a:latin typeface="Arial" panose="020B0604020202020204" pitchFamily="34" charset="0"/>
                <a:cs typeface="Arial" panose="020B0604020202020204" pitchFamily="34" charset="0"/>
              </a:rPr>
              <a:t>TRUE OR FALSE</a:t>
            </a:r>
            <a:endParaRPr lang="en-US" sz="66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E33BDF1-1967-418A-B1A2-CEDDE14B1FC5}"/>
              </a:ext>
            </a:extLst>
          </p:cNvPr>
          <p:cNvSpPr txBox="1"/>
          <p:nvPr/>
        </p:nvSpPr>
        <p:spPr>
          <a:xfrm>
            <a:off x="2702379" y="2098129"/>
            <a:ext cx="6787242" cy="830997"/>
          </a:xfrm>
          <a:prstGeom prst="rect">
            <a:avLst/>
          </a:prstGeom>
          <a:noFill/>
        </p:spPr>
        <p:txBody>
          <a:bodyPr wrap="square">
            <a:spAutoFit/>
          </a:bodyPr>
          <a:lstStyle/>
          <a:p>
            <a:pPr algn="ctr"/>
            <a:r>
              <a:rPr lang="en-CA" sz="2400" b="0" i="0" dirty="0">
                <a:effectLst/>
                <a:latin typeface="Tw Cen MT" panose="020B0602020104020603" pitchFamily="34" charset="0"/>
              </a:rPr>
              <a:t>I don’t need to do any accounting since my sales don’t exceed 30 000$ a year. </a:t>
            </a:r>
            <a:endParaRPr lang="en-US" sz="3600" dirty="0"/>
          </a:p>
        </p:txBody>
      </p:sp>
      <p:grpSp>
        <p:nvGrpSpPr>
          <p:cNvPr id="7" name="Group 6">
            <a:extLst>
              <a:ext uri="{FF2B5EF4-FFF2-40B4-BE49-F238E27FC236}">
                <a16:creationId xmlns:a16="http://schemas.microsoft.com/office/drawing/2014/main" id="{56C1FEBA-5AB5-460E-8CE9-DB1D2425B4B1}"/>
              </a:ext>
            </a:extLst>
          </p:cNvPr>
          <p:cNvGrpSpPr/>
          <p:nvPr/>
        </p:nvGrpSpPr>
        <p:grpSpPr>
          <a:xfrm>
            <a:off x="3418113" y="3601617"/>
            <a:ext cx="5355775" cy="1138334"/>
            <a:chOff x="3418113" y="3601617"/>
            <a:chExt cx="5355775" cy="1138334"/>
          </a:xfrm>
        </p:grpSpPr>
        <p:sp>
          <p:nvSpPr>
            <p:cNvPr id="5" name="Rectangle: Rounded Corners 4">
              <a:hlinkClick r:id="rId2" action="ppaction://hlinksldjump"/>
              <a:extLst>
                <a:ext uri="{FF2B5EF4-FFF2-40B4-BE49-F238E27FC236}">
                  <a16:creationId xmlns:a16="http://schemas.microsoft.com/office/drawing/2014/main" id="{B2EB9CEA-08DC-437E-9410-B217174C9C09}"/>
                </a:ext>
              </a:extLst>
            </p:cNvPr>
            <p:cNvSpPr/>
            <p:nvPr/>
          </p:nvSpPr>
          <p:spPr>
            <a:xfrm>
              <a:off x="7517366" y="3601617"/>
              <a:ext cx="1256522" cy="1138333"/>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a:t>False</a:t>
              </a:r>
              <a:endParaRPr lang="en-US" sz="2400" dirty="0"/>
            </a:p>
          </p:txBody>
        </p:sp>
        <p:sp>
          <p:nvSpPr>
            <p:cNvPr id="6" name="Rectangle: Rounded Corners 5">
              <a:hlinkClick r:id="rId3" action="ppaction://hlinksldjump"/>
              <a:extLst>
                <a:ext uri="{FF2B5EF4-FFF2-40B4-BE49-F238E27FC236}">
                  <a16:creationId xmlns:a16="http://schemas.microsoft.com/office/drawing/2014/main" id="{5605162C-B46D-4DEE-8006-FE4937660161}"/>
                </a:ext>
              </a:extLst>
            </p:cNvPr>
            <p:cNvSpPr/>
            <p:nvPr/>
          </p:nvSpPr>
          <p:spPr>
            <a:xfrm>
              <a:off x="3418113" y="3601617"/>
              <a:ext cx="1256522" cy="1138334"/>
            </a:xfrm>
            <a:prstGeom prst="roundRect">
              <a:avLst/>
            </a:prstGeom>
            <a:solidFill>
              <a:schemeClr val="accent6"/>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CA" sz="2800" dirty="0"/>
                <a:t>True</a:t>
              </a:r>
              <a:endParaRPr lang="en-US" sz="2800" dirty="0"/>
            </a:p>
          </p:txBody>
        </p:sp>
      </p:grpSp>
    </p:spTree>
    <p:extLst>
      <p:ext uri="{BB962C8B-B14F-4D97-AF65-F5344CB8AC3E}">
        <p14:creationId xmlns:p14="http://schemas.microsoft.com/office/powerpoint/2010/main" val="35887108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1FCD3-04C3-4E89-8F8C-17F8A72DC4DE}"/>
              </a:ext>
            </a:extLst>
          </p:cNvPr>
          <p:cNvSpPr>
            <a:spLocks noGrp="1"/>
          </p:cNvSpPr>
          <p:nvPr>
            <p:ph type="title"/>
          </p:nvPr>
        </p:nvSpPr>
        <p:spPr/>
        <p:txBody>
          <a:bodyPr>
            <a:normAutofit/>
          </a:bodyPr>
          <a:lstStyle/>
          <a:p>
            <a:pPr algn="ctr"/>
            <a:r>
              <a:rPr lang="en-CA" sz="6600" b="1" dirty="0">
                <a:latin typeface="Arial" panose="020B0604020202020204" pitchFamily="34" charset="0"/>
                <a:cs typeface="Arial" panose="020B0604020202020204" pitchFamily="34" charset="0"/>
              </a:rPr>
              <a:t>TRUE OR FALSE</a:t>
            </a:r>
            <a:endParaRPr lang="en-US" sz="6600" b="1" dirty="0">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56C1FEBA-5AB5-460E-8CE9-DB1D2425B4B1}"/>
              </a:ext>
            </a:extLst>
          </p:cNvPr>
          <p:cNvGrpSpPr/>
          <p:nvPr/>
        </p:nvGrpSpPr>
        <p:grpSpPr>
          <a:xfrm>
            <a:off x="3418113" y="3601617"/>
            <a:ext cx="5355775" cy="1138334"/>
            <a:chOff x="3418113" y="3601617"/>
            <a:chExt cx="5355775" cy="1138334"/>
          </a:xfrm>
        </p:grpSpPr>
        <p:sp>
          <p:nvSpPr>
            <p:cNvPr id="5" name="Rectangle: Rounded Corners 4">
              <a:hlinkClick r:id="rId2" action="ppaction://hlinksldjump"/>
              <a:extLst>
                <a:ext uri="{FF2B5EF4-FFF2-40B4-BE49-F238E27FC236}">
                  <a16:creationId xmlns:a16="http://schemas.microsoft.com/office/drawing/2014/main" id="{B2EB9CEA-08DC-437E-9410-B217174C9C09}"/>
                </a:ext>
              </a:extLst>
            </p:cNvPr>
            <p:cNvSpPr/>
            <p:nvPr/>
          </p:nvSpPr>
          <p:spPr>
            <a:xfrm>
              <a:off x="7517366" y="3601617"/>
              <a:ext cx="1256522" cy="1138333"/>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a:t>False</a:t>
              </a:r>
              <a:endParaRPr lang="en-US" sz="2400" dirty="0"/>
            </a:p>
          </p:txBody>
        </p:sp>
        <p:sp>
          <p:nvSpPr>
            <p:cNvPr id="6" name="Rectangle: Rounded Corners 5">
              <a:hlinkClick r:id="rId3" action="ppaction://hlinksldjump"/>
              <a:extLst>
                <a:ext uri="{FF2B5EF4-FFF2-40B4-BE49-F238E27FC236}">
                  <a16:creationId xmlns:a16="http://schemas.microsoft.com/office/drawing/2014/main" id="{5605162C-B46D-4DEE-8006-FE4937660161}"/>
                </a:ext>
              </a:extLst>
            </p:cNvPr>
            <p:cNvSpPr/>
            <p:nvPr/>
          </p:nvSpPr>
          <p:spPr>
            <a:xfrm>
              <a:off x="3418113" y="3601617"/>
              <a:ext cx="1256522" cy="1138334"/>
            </a:xfrm>
            <a:prstGeom prst="roundRect">
              <a:avLst/>
            </a:prstGeom>
            <a:solidFill>
              <a:schemeClr val="accent6"/>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CA" sz="2800" dirty="0"/>
                <a:t>True</a:t>
              </a:r>
              <a:endParaRPr lang="en-US" sz="2800" dirty="0"/>
            </a:p>
          </p:txBody>
        </p:sp>
      </p:grpSp>
      <p:sp>
        <p:nvSpPr>
          <p:cNvPr id="8" name="TextBox 7">
            <a:extLst>
              <a:ext uri="{FF2B5EF4-FFF2-40B4-BE49-F238E27FC236}">
                <a16:creationId xmlns:a16="http://schemas.microsoft.com/office/drawing/2014/main" id="{59E48680-C07D-400F-8147-AF1D48F17EAF}"/>
              </a:ext>
            </a:extLst>
          </p:cNvPr>
          <p:cNvSpPr txBox="1"/>
          <p:nvPr/>
        </p:nvSpPr>
        <p:spPr>
          <a:xfrm>
            <a:off x="3048762" y="2276820"/>
            <a:ext cx="6094476" cy="830997"/>
          </a:xfrm>
          <a:prstGeom prst="rect">
            <a:avLst/>
          </a:prstGeom>
          <a:noFill/>
        </p:spPr>
        <p:txBody>
          <a:bodyPr wrap="square">
            <a:spAutoFit/>
          </a:bodyPr>
          <a:lstStyle/>
          <a:p>
            <a:pPr algn="ctr"/>
            <a:r>
              <a:rPr lang="en-CA" sz="2400" b="0" i="0" dirty="0">
                <a:effectLst/>
                <a:latin typeface="Tw Cen MT" panose="020B0602020104020603" pitchFamily="34" charset="0"/>
              </a:rPr>
              <a:t>I don’t need an intense training to be able to do bookkeeping. </a:t>
            </a:r>
            <a:endParaRPr lang="en-US" sz="2400" dirty="0"/>
          </a:p>
        </p:txBody>
      </p:sp>
    </p:spTree>
    <p:extLst>
      <p:ext uri="{BB962C8B-B14F-4D97-AF65-F5344CB8AC3E}">
        <p14:creationId xmlns:p14="http://schemas.microsoft.com/office/powerpoint/2010/main" val="28397589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94C1C-ABFE-44F7-BE79-3AEA69415A08}"/>
              </a:ext>
            </a:extLst>
          </p:cNvPr>
          <p:cNvSpPr>
            <a:spLocks noGrp="1"/>
          </p:cNvSpPr>
          <p:nvPr>
            <p:ph type="title"/>
          </p:nvPr>
        </p:nvSpPr>
        <p:spPr>
          <a:xfrm>
            <a:off x="838200" y="116903"/>
            <a:ext cx="10515600" cy="1325563"/>
          </a:xfrm>
        </p:spPr>
        <p:txBody>
          <a:bodyPr>
            <a:normAutofit/>
          </a:bodyPr>
          <a:lstStyle/>
          <a:p>
            <a:pPr algn="ctr"/>
            <a:r>
              <a:rPr lang="en-CA" sz="6600" b="1" dirty="0">
                <a:latin typeface="Arial" panose="020B0604020202020204" pitchFamily="34" charset="0"/>
                <a:cs typeface="Arial" panose="020B0604020202020204" pitchFamily="34" charset="0"/>
              </a:rPr>
              <a:t>GLOSSARY</a:t>
            </a:r>
            <a:endParaRPr lang="en-US" sz="6600" b="1"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84DE770D-4C19-49FF-9D89-D6C68FEB97A3}"/>
              </a:ext>
            </a:extLst>
          </p:cNvPr>
          <p:cNvSpPr/>
          <p:nvPr/>
        </p:nvSpPr>
        <p:spPr>
          <a:xfrm>
            <a:off x="8769396" y="501632"/>
            <a:ext cx="3295457" cy="72336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CA" sz="2400" dirty="0">
                <a:ln w="0"/>
                <a:solidFill>
                  <a:schemeClr val="tx1"/>
                </a:solidFill>
                <a:effectLst>
                  <a:outerShdw blurRad="38100" dist="19050" dir="2700000" algn="tl" rotWithShape="0">
                    <a:schemeClr val="dk1">
                      <a:alpha val="40000"/>
                    </a:schemeClr>
                  </a:outerShdw>
                </a:effectLst>
              </a:rPr>
              <a:t>Click on the word to go back to that slide.</a:t>
            </a:r>
            <a:endParaRPr lang="en-US" sz="2400" dirty="0">
              <a:ln w="0"/>
              <a:solidFill>
                <a:schemeClr val="tx1"/>
              </a:solidFill>
              <a:effectLst>
                <a:outerShdw blurRad="38100" dist="19050" dir="2700000" algn="tl" rotWithShape="0">
                  <a:schemeClr val="dk1">
                    <a:alpha val="40000"/>
                  </a:schemeClr>
                </a:outerShdw>
              </a:effectLst>
            </a:endParaRPr>
          </a:p>
        </p:txBody>
      </p:sp>
      <p:sp>
        <p:nvSpPr>
          <p:cNvPr id="5" name="TextBox 4">
            <a:extLst>
              <a:ext uri="{FF2B5EF4-FFF2-40B4-BE49-F238E27FC236}">
                <a16:creationId xmlns:a16="http://schemas.microsoft.com/office/drawing/2014/main" id="{47249412-DBA0-448B-BB2C-E4E92D3FD4E7}"/>
              </a:ext>
            </a:extLst>
          </p:cNvPr>
          <p:cNvSpPr txBox="1"/>
          <p:nvPr/>
        </p:nvSpPr>
        <p:spPr>
          <a:xfrm>
            <a:off x="158019" y="1442466"/>
            <a:ext cx="10259105" cy="5262979"/>
          </a:xfrm>
          <a:prstGeom prst="rect">
            <a:avLst/>
          </a:prstGeom>
          <a:noFill/>
        </p:spPr>
        <p:txBody>
          <a:bodyPr wrap="square">
            <a:spAutoFit/>
          </a:bodyPr>
          <a:lstStyle/>
          <a:p>
            <a:pPr algn="l" rtl="0" fontAlgn="base"/>
            <a:r>
              <a:rPr lang="en-CA" sz="2400" b="0" i="0" u="sng" dirty="0">
                <a:solidFill>
                  <a:srgbClr val="000000"/>
                </a:solidFill>
                <a:effectLst/>
                <a:latin typeface="Tw Cen MT" panose="020B0602020104020603" pitchFamily="34" charset="0"/>
                <a:hlinkClick r:id="rId2" action="ppaction://hlinksldjump"/>
              </a:rPr>
              <a:t>Cash Flow</a:t>
            </a:r>
            <a:r>
              <a:rPr lang="en-CA" sz="2400" b="0" i="0" dirty="0">
                <a:solidFill>
                  <a:srgbClr val="000000"/>
                </a:solidFill>
                <a:effectLst/>
                <a:latin typeface="Tw Cen MT" panose="020B0602020104020603" pitchFamily="34" charset="0"/>
                <a:hlinkClick r:id="rId2" action="ppaction://hlinksldjump"/>
              </a:rPr>
              <a:t> </a:t>
            </a:r>
            <a:r>
              <a:rPr lang="en-CA" sz="2400" b="0" i="0" dirty="0">
                <a:solidFill>
                  <a:srgbClr val="000000"/>
                </a:solidFill>
                <a:effectLst/>
                <a:latin typeface="Tw Cen MT" panose="020B0602020104020603" pitchFamily="34" charset="0"/>
              </a:rPr>
              <a:t>A very important business term! Cash flow compares the money coming into the business through sales, loans, payments, grants, investments, etc. to the money going out. There are many sources of cash outflow: salaries, utilities, loan payments, purchases, etc.  The </a:t>
            </a:r>
            <a:r>
              <a:rPr lang="en-CA" sz="2400" b="0" i="0" u="sng" dirty="0">
                <a:solidFill>
                  <a:srgbClr val="000000"/>
                </a:solidFill>
                <a:effectLst/>
                <a:latin typeface="Tw Cen MT" panose="020B0602020104020603" pitchFamily="34" charset="0"/>
              </a:rPr>
              <a:t>difference</a:t>
            </a:r>
            <a:r>
              <a:rPr lang="en-CA" sz="2400" b="0" i="0" dirty="0">
                <a:solidFill>
                  <a:srgbClr val="000000"/>
                </a:solidFill>
                <a:effectLst/>
                <a:latin typeface="Tw Cen MT" panose="020B0602020104020603" pitchFamily="34" charset="0"/>
              </a:rPr>
              <a:t> between the cash coming in and the cash going out (inflow - outflow) will give you your surplus or deficit. </a:t>
            </a:r>
            <a:endParaRPr lang="en-CA" sz="2400" b="0" i="0" dirty="0">
              <a:solidFill>
                <a:srgbClr val="000000"/>
              </a:solidFill>
              <a:effectLst/>
              <a:latin typeface="Segoe UI" panose="020B0502040204020203" pitchFamily="34" charset="0"/>
            </a:endParaRPr>
          </a:p>
          <a:p>
            <a:pPr algn="l" rtl="0" fontAlgn="base"/>
            <a:r>
              <a:rPr lang="en-CA" sz="2400" b="0" i="0" u="sng" dirty="0">
                <a:solidFill>
                  <a:srgbClr val="000000"/>
                </a:solidFill>
                <a:effectLst/>
                <a:latin typeface="Tw Cen MT" panose="020B0602020104020603" pitchFamily="34" charset="0"/>
                <a:hlinkClick r:id="rId2" action="ppaction://hlinksldjump"/>
              </a:rPr>
              <a:t>Embezzlement</a:t>
            </a:r>
            <a:r>
              <a:rPr lang="en-CA" sz="2400" b="0" i="0" dirty="0">
                <a:solidFill>
                  <a:srgbClr val="000000"/>
                </a:solidFill>
                <a:effectLst/>
                <a:latin typeface="Tw Cen MT" panose="020B0602020104020603" pitchFamily="34" charset="0"/>
              </a:rPr>
              <a:t> Theft by one of the officers (president, chief financial officer, treasurer, etc.) of a company is called embezzlement. Compare this to employee theft. </a:t>
            </a:r>
            <a:endParaRPr lang="en-CA" sz="2400" b="0" i="0" dirty="0">
              <a:solidFill>
                <a:srgbClr val="000000"/>
              </a:solidFill>
              <a:effectLst/>
              <a:latin typeface="Segoe UI" panose="020B0502040204020203" pitchFamily="34" charset="0"/>
            </a:endParaRPr>
          </a:p>
          <a:p>
            <a:pPr algn="l" rtl="0" fontAlgn="base"/>
            <a:r>
              <a:rPr lang="en-CA" sz="2400" b="0" i="0" u="sng" dirty="0">
                <a:solidFill>
                  <a:srgbClr val="000000"/>
                </a:solidFill>
                <a:effectLst/>
                <a:latin typeface="Tw Cen MT" panose="020B0602020104020603" pitchFamily="34" charset="0"/>
                <a:hlinkClick r:id="rId3" action="ppaction://hlinksldjump"/>
              </a:rPr>
              <a:t>Tax Preparation</a:t>
            </a:r>
            <a:r>
              <a:rPr lang="en-CA" sz="2400" b="0" i="0" dirty="0">
                <a:solidFill>
                  <a:srgbClr val="000000"/>
                </a:solidFill>
                <a:effectLst/>
                <a:latin typeface="Tw Cen MT" panose="020B0602020104020603" pitchFamily="34" charset="0"/>
                <a:hlinkClick r:id="rId3" action="ppaction://hlinksldjump"/>
              </a:rPr>
              <a:t> </a:t>
            </a:r>
            <a:r>
              <a:rPr lang="en-CA" sz="2400" b="0" i="0" dirty="0">
                <a:solidFill>
                  <a:srgbClr val="000000"/>
                </a:solidFill>
                <a:effectLst/>
                <a:latin typeface="Tw Cen MT" panose="020B0602020104020603" pitchFamily="34" charset="0"/>
              </a:rPr>
              <a:t>Once a year, every business has to produce an income tax return for the Canadian Revenue Agency and Revenue Quebec. This even applies to non-profits, where their surplus is usually not taxable. It is wise to have a professional accountant (Certified Professional Accountant or CPA) do this: they understand tax law, they are experts in accountancy, and the governments usually accept their reports without question. </a:t>
            </a:r>
            <a:endParaRPr lang="en-CA" sz="24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9617761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1A7475-EA94-4EEE-817F-4F5029F976A2}"/>
              </a:ext>
            </a:extLst>
          </p:cNvPr>
          <p:cNvSpPr txBox="1"/>
          <p:nvPr/>
        </p:nvSpPr>
        <p:spPr>
          <a:xfrm>
            <a:off x="2195804" y="1063690"/>
            <a:ext cx="7800391" cy="3139321"/>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CA" sz="6600" dirty="0">
                <a:ln w="0"/>
                <a:solidFill>
                  <a:schemeClr val="accent6">
                    <a:lumMod val="60000"/>
                    <a:lumOff val="40000"/>
                  </a:schemeClr>
                </a:solidFill>
                <a:effectLst>
                  <a:glow rad="101600">
                    <a:schemeClr val="accent6">
                      <a:satMod val="175000"/>
                      <a:alpha val="40000"/>
                    </a:schemeClr>
                  </a:glow>
                  <a:outerShdw blurRad="38100" dist="19050" dir="2700000" algn="tl" rotWithShape="0">
                    <a:schemeClr val="dk1">
                      <a:alpha val="40000"/>
                    </a:schemeClr>
                  </a:outerShdw>
                </a:effectLst>
              </a:rPr>
              <a:t>Congratulations, you have completed this module!</a:t>
            </a:r>
            <a:r>
              <a:rPr lang="en-CA" sz="6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endParaRPr lang="en-US" sz="6600" b="1" dirty="0">
              <a:ln/>
              <a:solidFill>
                <a:schemeClr val="accent3"/>
              </a:solidFill>
            </a:endParaRPr>
          </a:p>
        </p:txBody>
      </p:sp>
      <p:sp>
        <p:nvSpPr>
          <p:cNvPr id="3" name="TextBox 2">
            <a:extLst>
              <a:ext uri="{FF2B5EF4-FFF2-40B4-BE49-F238E27FC236}">
                <a16:creationId xmlns:a16="http://schemas.microsoft.com/office/drawing/2014/main" id="{1E0FA0AC-3880-4254-A8F5-293DCD90CC28}"/>
              </a:ext>
            </a:extLst>
          </p:cNvPr>
          <p:cNvSpPr txBox="1"/>
          <p:nvPr/>
        </p:nvSpPr>
        <p:spPr>
          <a:xfrm>
            <a:off x="1705566" y="4393251"/>
            <a:ext cx="8780865" cy="523220"/>
          </a:xfrm>
          <a:prstGeom prst="rect">
            <a:avLst/>
          </a:prstGeom>
          <a:noFill/>
        </p:spPr>
        <p:txBody>
          <a:bodyPr wrap="none" rtlCol="0">
            <a:spAutoFit/>
          </a:bodyPr>
          <a:lstStyle/>
          <a:p>
            <a:r>
              <a:rPr lang="en-CA" sz="2800" dirty="0"/>
              <a:t>The next Module will be: Maintaining a Good Credit Report</a:t>
            </a:r>
            <a:endParaRPr lang="en-US" sz="2800" dirty="0"/>
          </a:p>
        </p:txBody>
      </p:sp>
      <p:grpSp>
        <p:nvGrpSpPr>
          <p:cNvPr id="4" name="Group 3">
            <a:extLst>
              <a:ext uri="{FF2B5EF4-FFF2-40B4-BE49-F238E27FC236}">
                <a16:creationId xmlns:a16="http://schemas.microsoft.com/office/drawing/2014/main" id="{46857C66-D892-4134-A931-22A840CC1362}"/>
              </a:ext>
            </a:extLst>
          </p:cNvPr>
          <p:cNvGrpSpPr/>
          <p:nvPr/>
        </p:nvGrpSpPr>
        <p:grpSpPr>
          <a:xfrm>
            <a:off x="161831" y="6169003"/>
            <a:ext cx="4276819" cy="627572"/>
            <a:chOff x="161831" y="6169003"/>
            <a:chExt cx="4276819" cy="627572"/>
          </a:xfrm>
        </p:grpSpPr>
        <p:pic>
          <p:nvPicPr>
            <p:cNvPr id="5" name="Picture 4">
              <a:extLst>
                <a:ext uri="{FF2B5EF4-FFF2-40B4-BE49-F238E27FC236}">
                  <a16:creationId xmlns:a16="http://schemas.microsoft.com/office/drawing/2014/main" id="{D55347D2-CEAB-4BE5-89E6-25197637A25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1831" y="6205943"/>
              <a:ext cx="1352739" cy="5906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9901EFE-AE32-49A8-A27C-13A58F5138B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14570" y="6169003"/>
              <a:ext cx="571500" cy="5524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64ED21EC-3265-4656-9981-5AC3CABA4FE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05050" y="6184856"/>
              <a:ext cx="2133600" cy="5334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797704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59AC5-2636-4548-B2DD-56C1A5E9E42F}"/>
              </a:ext>
            </a:extLst>
          </p:cNvPr>
          <p:cNvSpPr>
            <a:spLocks noGrp="1"/>
          </p:cNvSpPr>
          <p:nvPr>
            <p:ph type="title"/>
          </p:nvPr>
        </p:nvSpPr>
        <p:spPr/>
        <p:txBody>
          <a:bodyPr/>
          <a:lstStyle/>
          <a:p>
            <a:endParaRPr lang="en-US"/>
          </a:p>
        </p:txBody>
      </p:sp>
      <p:sp>
        <p:nvSpPr>
          <p:cNvPr id="10" name="Rectangle 9">
            <a:extLst>
              <a:ext uri="{FF2B5EF4-FFF2-40B4-BE49-F238E27FC236}">
                <a16:creationId xmlns:a16="http://schemas.microsoft.com/office/drawing/2014/main" id="{68D932FE-951A-49B0-9E48-10E7F83DE7F8}"/>
              </a:ext>
            </a:extLst>
          </p:cNvPr>
          <p:cNvSpPr/>
          <p:nvPr/>
        </p:nvSpPr>
        <p:spPr>
          <a:xfrm>
            <a:off x="3048000" y="2040666"/>
            <a:ext cx="6096000" cy="1569660"/>
          </a:xfrm>
          <a:prstGeom prst="rect">
            <a:avLst/>
          </a:prstGeom>
        </p:spPr>
        <p:txBody>
          <a:bodyPr>
            <a:spAutoFit/>
          </a:bodyPr>
          <a:lstStyle/>
          <a:p>
            <a:pPr lvl="0" algn="ctr"/>
            <a:r>
              <a:rPr lang="en-US" sz="4800" dirty="0">
                <a:solidFill>
                  <a:prstClr val="black"/>
                </a:solidFill>
                <a:latin typeface="Arial" panose="020B0604020202020204" pitchFamily="34" charset="0"/>
                <a:cs typeface="Arial" panose="020B0604020202020204" pitchFamily="34" charset="0"/>
              </a:rPr>
              <a:t>Congratulations, you are correct!</a:t>
            </a:r>
          </a:p>
        </p:txBody>
      </p:sp>
      <p:sp>
        <p:nvSpPr>
          <p:cNvPr id="11" name="Rectangle: Rounded Corners 10">
            <a:hlinkClick r:id="rId2" action="ppaction://hlinksldjump"/>
            <a:extLst>
              <a:ext uri="{FF2B5EF4-FFF2-40B4-BE49-F238E27FC236}">
                <a16:creationId xmlns:a16="http://schemas.microsoft.com/office/drawing/2014/main" id="{95DB7F49-C6DC-48BF-BCBF-DFB106822CDC}"/>
              </a:ext>
            </a:extLst>
          </p:cNvPr>
          <p:cNvSpPr/>
          <p:nvPr/>
        </p:nvSpPr>
        <p:spPr>
          <a:xfrm>
            <a:off x="5236684" y="3577484"/>
            <a:ext cx="1718631" cy="118982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continue.</a:t>
            </a:r>
          </a:p>
        </p:txBody>
      </p:sp>
    </p:spTree>
    <p:extLst>
      <p:ext uri="{BB962C8B-B14F-4D97-AF65-F5344CB8AC3E}">
        <p14:creationId xmlns:p14="http://schemas.microsoft.com/office/powerpoint/2010/main" val="9858746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2"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5001658"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40774661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88D8E-E816-4573-A717-5B086F1ADDD4}"/>
              </a:ext>
            </a:extLst>
          </p:cNvPr>
          <p:cNvSpPr>
            <a:spLocks noGrp="1"/>
          </p:cNvSpPr>
          <p:nvPr>
            <p:ph type="ctrTitle"/>
          </p:nvPr>
        </p:nvSpPr>
        <p:spPr>
          <a:xfrm>
            <a:off x="1524000" y="326835"/>
            <a:ext cx="9144000" cy="2387600"/>
          </a:xfrm>
        </p:spPr>
        <p:txBody>
          <a:bodyPr>
            <a:normAutofit fontScale="90000"/>
          </a:bodyPr>
          <a:lstStyle/>
          <a:p>
            <a:r>
              <a:rPr lang="en-CA" sz="6600" b="1" i="0" cap="all" dirty="0">
                <a:effectLst/>
                <a:latin typeface="Arial" panose="020B0604020202020204" pitchFamily="34" charset="0"/>
                <a:cs typeface="Arial" panose="020B0604020202020204" pitchFamily="34" charset="0"/>
              </a:rPr>
              <a:t>SEMINAR 13:</a:t>
            </a:r>
            <a:br>
              <a:rPr lang="en-CA" sz="6600" b="1" i="0" cap="all" dirty="0">
                <a:effectLst/>
                <a:latin typeface="Arial" panose="020B0604020202020204" pitchFamily="34" charset="0"/>
                <a:cs typeface="Arial" panose="020B0604020202020204" pitchFamily="34" charset="0"/>
              </a:rPr>
            </a:br>
            <a:r>
              <a:rPr lang="en-CA" sz="6600" b="1" i="0" cap="all" dirty="0">
                <a:effectLst/>
                <a:latin typeface="Arial" panose="020B0604020202020204" pitchFamily="34" charset="0"/>
                <a:cs typeface="Arial" panose="020B0604020202020204" pitchFamily="34" charset="0"/>
              </a:rPr>
              <a:t>BOOKKEEPING AND ACCOUNTING </a:t>
            </a:r>
            <a:endParaRPr lang="en-US" sz="6600" b="1"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96239F95-E453-4133-98E8-F0C5B8991BD8}"/>
              </a:ext>
            </a:extLst>
          </p:cNvPr>
          <p:cNvSpPr>
            <a:spLocks noGrp="1"/>
          </p:cNvSpPr>
          <p:nvPr>
            <p:ph type="subTitle" idx="1"/>
          </p:nvPr>
        </p:nvSpPr>
        <p:spPr>
          <a:xfrm>
            <a:off x="1524000" y="2714434"/>
            <a:ext cx="9144000" cy="3247453"/>
          </a:xfrm>
        </p:spPr>
        <p:txBody>
          <a:bodyPr>
            <a:normAutofit fontScale="92500"/>
          </a:bodyPr>
          <a:lstStyle/>
          <a:p>
            <a:pPr algn="ctr" rtl="0" fontAlgn="base"/>
            <a:r>
              <a:rPr lang="en-CA" b="0" i="0" dirty="0">
                <a:solidFill>
                  <a:srgbClr val="000000"/>
                </a:solidFill>
                <a:effectLst/>
                <a:latin typeface="Tw Cen MT" panose="020B0602020104020603" pitchFamily="34" charset="0"/>
              </a:rPr>
              <a:t>Bookkeeping is the action of keeping your financial records in order, by tracking your transactions, sales and expenses. Accounting, in another hand, is interpreting, classifying, analyzing, reporting and summarizing financial data. </a:t>
            </a:r>
            <a:endParaRPr lang="en-CA" b="0" i="0" dirty="0">
              <a:solidFill>
                <a:srgbClr val="000000"/>
              </a:solidFill>
              <a:effectLst/>
              <a:latin typeface="Segoe UI" panose="020B0502040204020203" pitchFamily="34" charset="0"/>
            </a:endParaRPr>
          </a:p>
          <a:p>
            <a:pPr algn="ctr" rtl="0" fontAlgn="base"/>
            <a:r>
              <a:rPr lang="en-CA" b="0" i="0" dirty="0">
                <a:solidFill>
                  <a:srgbClr val="000000"/>
                </a:solidFill>
                <a:effectLst/>
                <a:latin typeface="Tw Cen MT" panose="020B0602020104020603" pitchFamily="34" charset="0"/>
              </a:rPr>
              <a:t>Bookkeeping usually comes first, because with the data you collect, you are able to do your accounting. Bookkeeping and accounting are critical to assure that your business stays afloat.  </a:t>
            </a:r>
            <a:endParaRPr lang="en-CA" b="0" i="0" dirty="0">
              <a:solidFill>
                <a:srgbClr val="000000"/>
              </a:solidFill>
              <a:effectLst/>
              <a:latin typeface="Segoe UI" panose="020B0502040204020203" pitchFamily="34" charset="0"/>
            </a:endParaRPr>
          </a:p>
          <a:p>
            <a:pPr algn="ctr" rtl="0" fontAlgn="base"/>
            <a:r>
              <a:rPr lang="en-CA" b="0" i="0" dirty="0">
                <a:solidFill>
                  <a:srgbClr val="000000"/>
                </a:solidFill>
                <a:effectLst/>
                <a:latin typeface="Tw Cen MT" panose="020B0602020104020603" pitchFamily="34" charset="0"/>
              </a:rPr>
              <a:t>Not doing your bookkeeping and accounting, it’s like navigating in fog and not knowing where you’re going! You may end up hitting a rock and sinking your business. </a:t>
            </a:r>
            <a:endParaRPr lang="en-CA" b="0" i="0" dirty="0">
              <a:solidFill>
                <a:srgbClr val="000000"/>
              </a:solidFill>
              <a:effectLst/>
              <a:latin typeface="Segoe UI" panose="020B0502040204020203" pitchFamily="34" charset="0"/>
            </a:endParaRPr>
          </a:p>
          <a:p>
            <a:endParaRPr lang="en-US" dirty="0"/>
          </a:p>
        </p:txBody>
      </p:sp>
      <p:grpSp>
        <p:nvGrpSpPr>
          <p:cNvPr id="4" name="Group 3">
            <a:extLst>
              <a:ext uri="{FF2B5EF4-FFF2-40B4-BE49-F238E27FC236}">
                <a16:creationId xmlns:a16="http://schemas.microsoft.com/office/drawing/2014/main" id="{E084FA53-442B-4FDA-8F78-D82D083BBE33}"/>
              </a:ext>
            </a:extLst>
          </p:cNvPr>
          <p:cNvGrpSpPr/>
          <p:nvPr/>
        </p:nvGrpSpPr>
        <p:grpSpPr>
          <a:xfrm>
            <a:off x="161831" y="6169003"/>
            <a:ext cx="4276819" cy="627572"/>
            <a:chOff x="161831" y="6169003"/>
            <a:chExt cx="4276819" cy="627572"/>
          </a:xfrm>
        </p:grpSpPr>
        <p:pic>
          <p:nvPicPr>
            <p:cNvPr id="5" name="Picture 4">
              <a:extLst>
                <a:ext uri="{FF2B5EF4-FFF2-40B4-BE49-F238E27FC236}">
                  <a16:creationId xmlns:a16="http://schemas.microsoft.com/office/drawing/2014/main" id="{8F229C42-0C59-43A1-9703-FBB0337CD41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1831" y="6205943"/>
              <a:ext cx="1352739" cy="5906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ACCA940-1955-4BD5-900F-96BDD4140D1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14570" y="6169003"/>
              <a:ext cx="571500" cy="5524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CE023CD4-9584-404B-A69F-444F4234D17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05050" y="6184856"/>
              <a:ext cx="2133600" cy="5334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562101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2"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5001658"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6106380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2"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5001658"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33321450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59AC5-2636-4548-B2DD-56C1A5E9E42F}"/>
              </a:ext>
            </a:extLst>
          </p:cNvPr>
          <p:cNvSpPr>
            <a:spLocks noGrp="1"/>
          </p:cNvSpPr>
          <p:nvPr>
            <p:ph type="title"/>
          </p:nvPr>
        </p:nvSpPr>
        <p:spPr/>
        <p:txBody>
          <a:bodyPr/>
          <a:lstStyle/>
          <a:p>
            <a:endParaRPr lang="en-US"/>
          </a:p>
        </p:txBody>
      </p:sp>
      <p:sp>
        <p:nvSpPr>
          <p:cNvPr id="10" name="Rectangle 9">
            <a:extLst>
              <a:ext uri="{FF2B5EF4-FFF2-40B4-BE49-F238E27FC236}">
                <a16:creationId xmlns:a16="http://schemas.microsoft.com/office/drawing/2014/main" id="{68D932FE-951A-49B0-9E48-10E7F83DE7F8}"/>
              </a:ext>
            </a:extLst>
          </p:cNvPr>
          <p:cNvSpPr/>
          <p:nvPr/>
        </p:nvSpPr>
        <p:spPr>
          <a:xfrm>
            <a:off x="3048000" y="2040666"/>
            <a:ext cx="6096000" cy="1569660"/>
          </a:xfrm>
          <a:prstGeom prst="rect">
            <a:avLst/>
          </a:prstGeom>
        </p:spPr>
        <p:txBody>
          <a:bodyPr>
            <a:spAutoFit/>
          </a:bodyPr>
          <a:lstStyle/>
          <a:p>
            <a:pPr lvl="0" algn="ctr"/>
            <a:r>
              <a:rPr lang="en-US" sz="4800" dirty="0">
                <a:solidFill>
                  <a:prstClr val="black"/>
                </a:solidFill>
                <a:latin typeface="Arial" panose="020B0604020202020204" pitchFamily="34" charset="0"/>
                <a:cs typeface="Arial" panose="020B0604020202020204" pitchFamily="34" charset="0"/>
              </a:rPr>
              <a:t>Congratulations, you are correct!</a:t>
            </a:r>
          </a:p>
        </p:txBody>
      </p:sp>
      <p:sp>
        <p:nvSpPr>
          <p:cNvPr id="11" name="Rectangle: Rounded Corners 10">
            <a:hlinkClick r:id="rId2" action="ppaction://hlinksldjump"/>
            <a:extLst>
              <a:ext uri="{FF2B5EF4-FFF2-40B4-BE49-F238E27FC236}">
                <a16:creationId xmlns:a16="http://schemas.microsoft.com/office/drawing/2014/main" id="{95DB7F49-C6DC-48BF-BCBF-DFB106822CDC}"/>
              </a:ext>
            </a:extLst>
          </p:cNvPr>
          <p:cNvSpPr/>
          <p:nvPr/>
        </p:nvSpPr>
        <p:spPr>
          <a:xfrm>
            <a:off x="5236684" y="3577484"/>
            <a:ext cx="1718631" cy="118982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continue.</a:t>
            </a:r>
          </a:p>
        </p:txBody>
      </p:sp>
    </p:spTree>
    <p:extLst>
      <p:ext uri="{BB962C8B-B14F-4D97-AF65-F5344CB8AC3E}">
        <p14:creationId xmlns:p14="http://schemas.microsoft.com/office/powerpoint/2010/main" val="36919447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2"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5001658"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6230924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2"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5001658"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13913982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2"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5001658"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10904844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59AC5-2636-4548-B2DD-56C1A5E9E42F}"/>
              </a:ext>
            </a:extLst>
          </p:cNvPr>
          <p:cNvSpPr>
            <a:spLocks noGrp="1"/>
          </p:cNvSpPr>
          <p:nvPr>
            <p:ph type="title"/>
          </p:nvPr>
        </p:nvSpPr>
        <p:spPr/>
        <p:txBody>
          <a:bodyPr/>
          <a:lstStyle/>
          <a:p>
            <a:endParaRPr lang="en-US"/>
          </a:p>
        </p:txBody>
      </p:sp>
      <p:sp>
        <p:nvSpPr>
          <p:cNvPr id="10" name="Rectangle 9">
            <a:extLst>
              <a:ext uri="{FF2B5EF4-FFF2-40B4-BE49-F238E27FC236}">
                <a16:creationId xmlns:a16="http://schemas.microsoft.com/office/drawing/2014/main" id="{68D932FE-951A-49B0-9E48-10E7F83DE7F8}"/>
              </a:ext>
            </a:extLst>
          </p:cNvPr>
          <p:cNvSpPr/>
          <p:nvPr/>
        </p:nvSpPr>
        <p:spPr>
          <a:xfrm>
            <a:off x="3048000" y="2040666"/>
            <a:ext cx="6096000" cy="1569660"/>
          </a:xfrm>
          <a:prstGeom prst="rect">
            <a:avLst/>
          </a:prstGeom>
        </p:spPr>
        <p:txBody>
          <a:bodyPr>
            <a:spAutoFit/>
          </a:bodyPr>
          <a:lstStyle/>
          <a:p>
            <a:pPr lvl="0" algn="ctr"/>
            <a:r>
              <a:rPr lang="en-US" sz="4800" dirty="0">
                <a:solidFill>
                  <a:prstClr val="black"/>
                </a:solidFill>
                <a:latin typeface="Arial" panose="020B0604020202020204" pitchFamily="34" charset="0"/>
                <a:cs typeface="Arial" panose="020B0604020202020204" pitchFamily="34" charset="0"/>
              </a:rPr>
              <a:t>Congratulations, you are correct!</a:t>
            </a:r>
          </a:p>
        </p:txBody>
      </p:sp>
      <p:sp>
        <p:nvSpPr>
          <p:cNvPr id="11" name="Rectangle: Rounded Corners 10">
            <a:hlinkClick r:id="rId2" action="ppaction://hlinksldjump"/>
            <a:extLst>
              <a:ext uri="{FF2B5EF4-FFF2-40B4-BE49-F238E27FC236}">
                <a16:creationId xmlns:a16="http://schemas.microsoft.com/office/drawing/2014/main" id="{95DB7F49-C6DC-48BF-BCBF-DFB106822CDC}"/>
              </a:ext>
            </a:extLst>
          </p:cNvPr>
          <p:cNvSpPr/>
          <p:nvPr/>
        </p:nvSpPr>
        <p:spPr>
          <a:xfrm>
            <a:off x="5236684" y="3577484"/>
            <a:ext cx="1718631" cy="118982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continue.</a:t>
            </a:r>
          </a:p>
        </p:txBody>
      </p:sp>
    </p:spTree>
    <p:extLst>
      <p:ext uri="{BB962C8B-B14F-4D97-AF65-F5344CB8AC3E}">
        <p14:creationId xmlns:p14="http://schemas.microsoft.com/office/powerpoint/2010/main" val="14090995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2"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5001658"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30989038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2"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5001658"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42890372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2"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5001658"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11602555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419F6-E145-4521-A4B9-3F5684D0DFE7}"/>
              </a:ext>
            </a:extLst>
          </p:cNvPr>
          <p:cNvSpPr>
            <a:spLocks noGrp="1"/>
          </p:cNvSpPr>
          <p:nvPr>
            <p:ph type="title"/>
          </p:nvPr>
        </p:nvSpPr>
        <p:spPr/>
        <p:txBody>
          <a:bodyPr>
            <a:normAutofit/>
          </a:bodyPr>
          <a:lstStyle/>
          <a:p>
            <a:pPr algn="ctr"/>
            <a:r>
              <a:rPr lang="en-CA" sz="7200" b="1" dirty="0">
                <a:latin typeface="Arial" panose="020B0604020202020204" pitchFamily="34" charset="0"/>
                <a:cs typeface="Arial" panose="020B0604020202020204" pitchFamily="34" charset="0"/>
              </a:rPr>
              <a:t>Bookkeeping </a:t>
            </a:r>
            <a:endParaRPr lang="en-US" sz="72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3011EE2-05C9-4DCD-AB73-E192EA2E9C1C}"/>
              </a:ext>
            </a:extLst>
          </p:cNvPr>
          <p:cNvSpPr txBox="1"/>
          <p:nvPr/>
        </p:nvSpPr>
        <p:spPr>
          <a:xfrm>
            <a:off x="108966" y="1690688"/>
            <a:ext cx="5536692" cy="3785652"/>
          </a:xfrm>
          <a:prstGeom prst="rect">
            <a:avLst/>
          </a:prstGeom>
          <a:noFill/>
        </p:spPr>
        <p:txBody>
          <a:bodyPr wrap="square">
            <a:spAutoFit/>
          </a:bodyPr>
          <a:lstStyle/>
          <a:p>
            <a:pPr algn="l" rtl="0" fontAlgn="base">
              <a:buFont typeface="Arial" panose="020B0604020202020204" pitchFamily="34" charset="0"/>
              <a:buChar char="•"/>
            </a:pPr>
            <a:r>
              <a:rPr lang="en-CA" sz="2400" b="0" i="0" dirty="0">
                <a:solidFill>
                  <a:srgbClr val="000000"/>
                </a:solidFill>
                <a:effectLst/>
                <a:latin typeface="Tw Cen MT" panose="020B0602020104020603" pitchFamily="34" charset="0"/>
              </a:rPr>
              <a:t>Cash Management benefits – keep track of every dollar and cent your business earns and spends. </a:t>
            </a:r>
          </a:p>
          <a:p>
            <a:pPr algn="l" rtl="0" fontAlgn="base">
              <a:buFont typeface="Arial" panose="020B0604020202020204" pitchFamily="34" charset="0"/>
              <a:buChar char="•"/>
            </a:pPr>
            <a:r>
              <a:rPr lang="en-CA" sz="2400" b="0" i="0" dirty="0">
                <a:solidFill>
                  <a:srgbClr val="000000"/>
                </a:solidFill>
                <a:effectLst/>
                <a:latin typeface="Tw Cen MT" panose="020B0602020104020603" pitchFamily="34" charset="0"/>
              </a:rPr>
              <a:t>Accurate and timely reporting of your expenses, salaries and budgets, to help you pay your taxes on time. </a:t>
            </a:r>
          </a:p>
          <a:p>
            <a:pPr algn="l" rtl="0" fontAlgn="base">
              <a:buFont typeface="Arial" panose="020B0604020202020204" pitchFamily="34" charset="0"/>
              <a:buChar char="•"/>
            </a:pPr>
            <a:r>
              <a:rPr lang="en-CA" sz="2400" b="0" i="0" dirty="0">
                <a:solidFill>
                  <a:srgbClr val="000000"/>
                </a:solidFill>
                <a:effectLst/>
                <a:latin typeface="Tw Cen MT" panose="020B0602020104020603" pitchFamily="34" charset="0"/>
              </a:rPr>
              <a:t>Business Decision benefits: you can identify money-making opportunities, avoid </a:t>
            </a:r>
            <a:r>
              <a:rPr lang="en-CA" sz="2400" b="0" i="0" dirty="0">
                <a:solidFill>
                  <a:srgbClr val="000000"/>
                </a:solidFill>
                <a:effectLst/>
                <a:latin typeface="Tw Cen MT" panose="020B0602020104020603" pitchFamily="34" charset="0"/>
                <a:hlinkClick r:id="rId2" action="ppaction://hlinksldjump" tooltip="A very important business term! Cash flow compares the money coming into the business through sales, loans, payments, grants, investments, etc. to the money going out. There are many sources of cash outflow: salaries, utilities, loan payments, purchases, e"/>
              </a:rPr>
              <a:t>cash-flow</a:t>
            </a:r>
            <a:r>
              <a:rPr lang="en-CA" sz="2400" b="0" i="0" dirty="0">
                <a:solidFill>
                  <a:srgbClr val="000000"/>
                </a:solidFill>
                <a:effectLst/>
                <a:latin typeface="Tw Cen MT" panose="020B0602020104020603" pitchFamily="34" charset="0"/>
              </a:rPr>
              <a:t> problems, and find ways to increase income or decrease expenditures. </a:t>
            </a:r>
          </a:p>
        </p:txBody>
      </p:sp>
      <p:sp>
        <p:nvSpPr>
          <p:cNvPr id="6" name="TextBox 5">
            <a:extLst>
              <a:ext uri="{FF2B5EF4-FFF2-40B4-BE49-F238E27FC236}">
                <a16:creationId xmlns:a16="http://schemas.microsoft.com/office/drawing/2014/main" id="{480FB97B-11B7-4D56-B93C-FFAD8C34837E}"/>
              </a:ext>
            </a:extLst>
          </p:cNvPr>
          <p:cNvSpPr txBox="1"/>
          <p:nvPr/>
        </p:nvSpPr>
        <p:spPr>
          <a:xfrm>
            <a:off x="5988558" y="1690688"/>
            <a:ext cx="6094476" cy="3046988"/>
          </a:xfrm>
          <a:prstGeom prst="rect">
            <a:avLst/>
          </a:prstGeom>
          <a:noFill/>
        </p:spPr>
        <p:txBody>
          <a:bodyPr wrap="square">
            <a:spAutoFit/>
          </a:bodyPr>
          <a:lstStyle/>
          <a:p>
            <a:pPr algn="l" rtl="0" fontAlgn="base">
              <a:buFont typeface="Arial" panose="020B0604020202020204" pitchFamily="34" charset="0"/>
              <a:buChar char="•"/>
            </a:pPr>
            <a:r>
              <a:rPr lang="en-CA" sz="2400" b="0" i="0" dirty="0">
                <a:solidFill>
                  <a:srgbClr val="000000"/>
                </a:solidFill>
                <a:effectLst/>
              </a:rPr>
              <a:t>Risk-Reducing benefits - the ability to detect fraud and </a:t>
            </a:r>
            <a:r>
              <a:rPr lang="en-CA" sz="2400" b="0" i="0" dirty="0">
                <a:solidFill>
                  <a:srgbClr val="000000"/>
                </a:solidFill>
                <a:effectLst/>
                <a:hlinkClick r:id="rId2" action="ppaction://hlinksldjump" tooltip="Theft by one of the officers (president, chief financial officer, treasurer, etc.) of a company is called embezzlement. Compare this to employee theft."/>
              </a:rPr>
              <a:t>embezzlement</a:t>
            </a:r>
            <a:r>
              <a:rPr lang="en-CA" sz="2400" b="0" i="0" dirty="0">
                <a:solidFill>
                  <a:srgbClr val="000000"/>
                </a:solidFill>
                <a:effectLst/>
              </a:rPr>
              <a:t>. </a:t>
            </a:r>
          </a:p>
          <a:p>
            <a:pPr algn="l" rtl="0" fontAlgn="base">
              <a:buFont typeface="Arial" panose="020B0604020202020204" pitchFamily="34" charset="0"/>
              <a:buChar char="•"/>
            </a:pPr>
            <a:r>
              <a:rPr lang="en-CA" sz="2400" b="0" i="0" dirty="0">
                <a:solidFill>
                  <a:srgbClr val="000000"/>
                </a:solidFill>
                <a:effectLst/>
              </a:rPr>
              <a:t>Bookkeeping can be mastered with some short training, so many small businesses do this in-house. </a:t>
            </a:r>
          </a:p>
          <a:p>
            <a:pPr algn="l" rtl="0" fontAlgn="base">
              <a:buFont typeface="Arial" panose="020B0604020202020204" pitchFamily="34" charset="0"/>
              <a:buChar char="•"/>
            </a:pPr>
            <a:r>
              <a:rPr lang="en-CA" sz="2400" dirty="0">
                <a:solidFill>
                  <a:srgbClr val="000000"/>
                </a:solidFill>
              </a:rPr>
              <a:t>As mentioned previously, paper a</a:t>
            </a:r>
            <a:r>
              <a:rPr lang="en-CA" sz="2400" b="0" i="0" dirty="0">
                <a:solidFill>
                  <a:srgbClr val="000000"/>
                </a:solidFill>
                <a:effectLst/>
              </a:rPr>
              <a:t>nd computerized bookkeeping systems are available</a:t>
            </a:r>
          </a:p>
        </p:txBody>
      </p:sp>
      <p:pic>
        <p:nvPicPr>
          <p:cNvPr id="13" name="Picture 12">
            <a:extLst>
              <a:ext uri="{FF2B5EF4-FFF2-40B4-BE49-F238E27FC236}">
                <a16:creationId xmlns:a16="http://schemas.microsoft.com/office/drawing/2014/main" id="{E88E83C5-A03F-4E7F-866D-FF621D09D97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566660" y="4178808"/>
            <a:ext cx="3649980" cy="2433320"/>
          </a:xfrm>
          <a:prstGeom prst="roundRect">
            <a:avLst>
              <a:gd name="adj" fmla="val 16667"/>
            </a:avLst>
          </a:prstGeom>
          <a:ln w="12700">
            <a:solidFill>
              <a:schemeClr val="tx1"/>
            </a:solid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6617041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59AC5-2636-4548-B2DD-56C1A5E9E42F}"/>
              </a:ext>
            </a:extLst>
          </p:cNvPr>
          <p:cNvSpPr>
            <a:spLocks noGrp="1"/>
          </p:cNvSpPr>
          <p:nvPr>
            <p:ph type="title"/>
          </p:nvPr>
        </p:nvSpPr>
        <p:spPr/>
        <p:txBody>
          <a:bodyPr/>
          <a:lstStyle/>
          <a:p>
            <a:endParaRPr lang="en-US"/>
          </a:p>
        </p:txBody>
      </p:sp>
      <p:sp>
        <p:nvSpPr>
          <p:cNvPr id="10" name="Rectangle 9">
            <a:extLst>
              <a:ext uri="{FF2B5EF4-FFF2-40B4-BE49-F238E27FC236}">
                <a16:creationId xmlns:a16="http://schemas.microsoft.com/office/drawing/2014/main" id="{68D932FE-951A-49B0-9E48-10E7F83DE7F8}"/>
              </a:ext>
            </a:extLst>
          </p:cNvPr>
          <p:cNvSpPr/>
          <p:nvPr/>
        </p:nvSpPr>
        <p:spPr>
          <a:xfrm>
            <a:off x="3048000" y="2040666"/>
            <a:ext cx="6096000" cy="1569660"/>
          </a:xfrm>
          <a:prstGeom prst="rect">
            <a:avLst/>
          </a:prstGeom>
        </p:spPr>
        <p:txBody>
          <a:bodyPr>
            <a:spAutoFit/>
          </a:bodyPr>
          <a:lstStyle/>
          <a:p>
            <a:pPr lvl="0" algn="ctr"/>
            <a:r>
              <a:rPr lang="en-US" sz="4800" dirty="0">
                <a:solidFill>
                  <a:prstClr val="black"/>
                </a:solidFill>
                <a:latin typeface="Arial" panose="020B0604020202020204" pitchFamily="34" charset="0"/>
                <a:cs typeface="Arial" panose="020B0604020202020204" pitchFamily="34" charset="0"/>
              </a:rPr>
              <a:t>Congratulations, you are correct!</a:t>
            </a:r>
          </a:p>
        </p:txBody>
      </p:sp>
      <p:sp>
        <p:nvSpPr>
          <p:cNvPr id="11" name="Rectangle: Rounded Corners 10">
            <a:hlinkClick r:id="rId2" action="ppaction://hlinksldjump"/>
            <a:extLst>
              <a:ext uri="{FF2B5EF4-FFF2-40B4-BE49-F238E27FC236}">
                <a16:creationId xmlns:a16="http://schemas.microsoft.com/office/drawing/2014/main" id="{95DB7F49-C6DC-48BF-BCBF-DFB106822CDC}"/>
              </a:ext>
            </a:extLst>
          </p:cNvPr>
          <p:cNvSpPr/>
          <p:nvPr/>
        </p:nvSpPr>
        <p:spPr>
          <a:xfrm>
            <a:off x="5236684" y="3577484"/>
            <a:ext cx="1718631" cy="118982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continue.</a:t>
            </a:r>
          </a:p>
        </p:txBody>
      </p:sp>
    </p:spTree>
    <p:extLst>
      <p:ext uri="{BB962C8B-B14F-4D97-AF65-F5344CB8AC3E}">
        <p14:creationId xmlns:p14="http://schemas.microsoft.com/office/powerpoint/2010/main" val="20518390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2"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5001658"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4561716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2"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5001658"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31757787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2"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5001658"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32549534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59AC5-2636-4548-B2DD-56C1A5E9E42F}"/>
              </a:ext>
            </a:extLst>
          </p:cNvPr>
          <p:cNvSpPr>
            <a:spLocks noGrp="1"/>
          </p:cNvSpPr>
          <p:nvPr>
            <p:ph type="title"/>
          </p:nvPr>
        </p:nvSpPr>
        <p:spPr/>
        <p:txBody>
          <a:bodyPr/>
          <a:lstStyle/>
          <a:p>
            <a:endParaRPr lang="en-US"/>
          </a:p>
        </p:txBody>
      </p:sp>
      <p:sp>
        <p:nvSpPr>
          <p:cNvPr id="10" name="Rectangle 9">
            <a:extLst>
              <a:ext uri="{FF2B5EF4-FFF2-40B4-BE49-F238E27FC236}">
                <a16:creationId xmlns:a16="http://schemas.microsoft.com/office/drawing/2014/main" id="{68D932FE-951A-49B0-9E48-10E7F83DE7F8}"/>
              </a:ext>
            </a:extLst>
          </p:cNvPr>
          <p:cNvSpPr/>
          <p:nvPr/>
        </p:nvSpPr>
        <p:spPr>
          <a:xfrm>
            <a:off x="3048000" y="2040666"/>
            <a:ext cx="6096000" cy="1569660"/>
          </a:xfrm>
          <a:prstGeom prst="rect">
            <a:avLst/>
          </a:prstGeom>
        </p:spPr>
        <p:txBody>
          <a:bodyPr>
            <a:spAutoFit/>
          </a:bodyPr>
          <a:lstStyle/>
          <a:p>
            <a:pPr lvl="0" algn="ctr"/>
            <a:r>
              <a:rPr lang="en-US" sz="4800" dirty="0">
                <a:solidFill>
                  <a:prstClr val="black"/>
                </a:solidFill>
                <a:latin typeface="Arial" panose="020B0604020202020204" pitchFamily="34" charset="0"/>
                <a:cs typeface="Arial" panose="020B0604020202020204" pitchFamily="34" charset="0"/>
              </a:rPr>
              <a:t>Congratulations, you are correct!</a:t>
            </a:r>
          </a:p>
        </p:txBody>
      </p:sp>
      <p:sp>
        <p:nvSpPr>
          <p:cNvPr id="11" name="Rectangle: Rounded Corners 10">
            <a:hlinkClick r:id="rId2" action="ppaction://hlinksldjump"/>
            <a:extLst>
              <a:ext uri="{FF2B5EF4-FFF2-40B4-BE49-F238E27FC236}">
                <a16:creationId xmlns:a16="http://schemas.microsoft.com/office/drawing/2014/main" id="{95DB7F49-C6DC-48BF-BCBF-DFB106822CDC}"/>
              </a:ext>
            </a:extLst>
          </p:cNvPr>
          <p:cNvSpPr/>
          <p:nvPr/>
        </p:nvSpPr>
        <p:spPr>
          <a:xfrm>
            <a:off x="5236684" y="3577484"/>
            <a:ext cx="1718631" cy="118982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continue.</a:t>
            </a:r>
          </a:p>
        </p:txBody>
      </p:sp>
    </p:spTree>
    <p:extLst>
      <p:ext uri="{BB962C8B-B14F-4D97-AF65-F5344CB8AC3E}">
        <p14:creationId xmlns:p14="http://schemas.microsoft.com/office/powerpoint/2010/main" val="5842595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2"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5001658"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32195606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59AC5-2636-4548-B2DD-56C1A5E9E42F}"/>
              </a:ext>
            </a:extLst>
          </p:cNvPr>
          <p:cNvSpPr>
            <a:spLocks noGrp="1"/>
          </p:cNvSpPr>
          <p:nvPr>
            <p:ph type="title"/>
          </p:nvPr>
        </p:nvSpPr>
        <p:spPr/>
        <p:txBody>
          <a:bodyPr/>
          <a:lstStyle/>
          <a:p>
            <a:endParaRPr lang="en-US"/>
          </a:p>
        </p:txBody>
      </p:sp>
      <p:sp>
        <p:nvSpPr>
          <p:cNvPr id="10" name="Rectangle 9">
            <a:extLst>
              <a:ext uri="{FF2B5EF4-FFF2-40B4-BE49-F238E27FC236}">
                <a16:creationId xmlns:a16="http://schemas.microsoft.com/office/drawing/2014/main" id="{68D932FE-951A-49B0-9E48-10E7F83DE7F8}"/>
              </a:ext>
            </a:extLst>
          </p:cNvPr>
          <p:cNvSpPr/>
          <p:nvPr/>
        </p:nvSpPr>
        <p:spPr>
          <a:xfrm>
            <a:off x="3048000" y="2040666"/>
            <a:ext cx="6096000" cy="1569660"/>
          </a:xfrm>
          <a:prstGeom prst="rect">
            <a:avLst/>
          </a:prstGeom>
        </p:spPr>
        <p:txBody>
          <a:bodyPr>
            <a:spAutoFit/>
          </a:bodyPr>
          <a:lstStyle/>
          <a:p>
            <a:pPr lvl="0" algn="ctr"/>
            <a:r>
              <a:rPr lang="en-US" sz="4800" dirty="0">
                <a:solidFill>
                  <a:prstClr val="black"/>
                </a:solidFill>
                <a:latin typeface="Arial" panose="020B0604020202020204" pitchFamily="34" charset="0"/>
                <a:cs typeface="Arial" panose="020B0604020202020204" pitchFamily="34" charset="0"/>
              </a:rPr>
              <a:t>Congratulations, you are correct!</a:t>
            </a:r>
          </a:p>
        </p:txBody>
      </p:sp>
      <p:sp>
        <p:nvSpPr>
          <p:cNvPr id="11" name="Rectangle: Rounded Corners 10">
            <a:hlinkClick r:id="rId2" action="ppaction://hlinksldjump"/>
            <a:extLst>
              <a:ext uri="{FF2B5EF4-FFF2-40B4-BE49-F238E27FC236}">
                <a16:creationId xmlns:a16="http://schemas.microsoft.com/office/drawing/2014/main" id="{95DB7F49-C6DC-48BF-BCBF-DFB106822CDC}"/>
              </a:ext>
            </a:extLst>
          </p:cNvPr>
          <p:cNvSpPr/>
          <p:nvPr/>
        </p:nvSpPr>
        <p:spPr>
          <a:xfrm>
            <a:off x="5236684" y="3577484"/>
            <a:ext cx="1718631" cy="118982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continue.</a:t>
            </a:r>
          </a:p>
        </p:txBody>
      </p:sp>
    </p:spTree>
    <p:extLst>
      <p:ext uri="{BB962C8B-B14F-4D97-AF65-F5344CB8AC3E}">
        <p14:creationId xmlns:p14="http://schemas.microsoft.com/office/powerpoint/2010/main" val="22711968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2"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5001658"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25658322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419F6-E145-4521-A4B9-3F5684D0DFE7}"/>
              </a:ext>
            </a:extLst>
          </p:cNvPr>
          <p:cNvSpPr>
            <a:spLocks noGrp="1"/>
          </p:cNvSpPr>
          <p:nvPr>
            <p:ph type="title"/>
          </p:nvPr>
        </p:nvSpPr>
        <p:spPr>
          <a:xfrm>
            <a:off x="836676" y="-119507"/>
            <a:ext cx="10515600" cy="1325563"/>
          </a:xfrm>
        </p:spPr>
        <p:txBody>
          <a:bodyPr>
            <a:normAutofit/>
          </a:bodyPr>
          <a:lstStyle/>
          <a:p>
            <a:pPr algn="ctr"/>
            <a:r>
              <a:rPr lang="en-CA" sz="7200" b="1" dirty="0">
                <a:latin typeface="Arial" panose="020B0604020202020204" pitchFamily="34" charset="0"/>
                <a:cs typeface="Arial" panose="020B0604020202020204" pitchFamily="34" charset="0"/>
              </a:rPr>
              <a:t>Accounting</a:t>
            </a:r>
            <a:endParaRPr lang="en-US" sz="72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5944572-B094-44E1-A0B1-7A09A2A51F66}"/>
              </a:ext>
            </a:extLst>
          </p:cNvPr>
          <p:cNvSpPr txBox="1"/>
          <p:nvPr/>
        </p:nvSpPr>
        <p:spPr>
          <a:xfrm>
            <a:off x="1953387" y="1038098"/>
            <a:ext cx="8282178" cy="830997"/>
          </a:xfrm>
          <a:prstGeom prst="rect">
            <a:avLst/>
          </a:prstGeom>
          <a:noFill/>
        </p:spPr>
        <p:txBody>
          <a:bodyPr wrap="square">
            <a:spAutoFit/>
          </a:bodyPr>
          <a:lstStyle/>
          <a:p>
            <a:pPr algn="ctr"/>
            <a:r>
              <a:rPr lang="en-CA" sz="2400" b="0" i="0" dirty="0">
                <a:solidFill>
                  <a:srgbClr val="000000"/>
                </a:solidFill>
                <a:effectLst/>
                <a:latin typeface="Tw Cen MT" panose="020B0602020104020603" pitchFamily="34" charset="0"/>
              </a:rPr>
              <a:t>Accounting reports can give you great financial information that can be useful to run a business, it helps you: </a:t>
            </a:r>
            <a:endParaRPr lang="en-US" sz="2400" dirty="0"/>
          </a:p>
        </p:txBody>
      </p:sp>
      <p:sp>
        <p:nvSpPr>
          <p:cNvPr id="6" name="TextBox 5">
            <a:extLst>
              <a:ext uri="{FF2B5EF4-FFF2-40B4-BE49-F238E27FC236}">
                <a16:creationId xmlns:a16="http://schemas.microsoft.com/office/drawing/2014/main" id="{C84A9978-2447-4B22-9BEC-C9D58FC1784E}"/>
              </a:ext>
            </a:extLst>
          </p:cNvPr>
          <p:cNvSpPr txBox="1"/>
          <p:nvPr/>
        </p:nvSpPr>
        <p:spPr>
          <a:xfrm>
            <a:off x="2529502" y="2514920"/>
            <a:ext cx="8282179" cy="461665"/>
          </a:xfrm>
          <a:prstGeom prst="rect">
            <a:avLst/>
          </a:prstGeom>
          <a:noFill/>
        </p:spPr>
        <p:txBody>
          <a:bodyPr wrap="square">
            <a:spAutoFit/>
          </a:bodyPr>
          <a:lstStyle/>
          <a:p>
            <a:pPr rtl="0" fontAlgn="base">
              <a:buFont typeface="+mj-lt"/>
              <a:buAutoNum type="arabicPeriod" startAt="2"/>
            </a:pPr>
            <a:r>
              <a:rPr lang="en-CA" sz="2400" b="0" i="0" dirty="0" smtClean="0">
                <a:solidFill>
                  <a:srgbClr val="000000"/>
                </a:solidFill>
                <a:effectLst/>
                <a:latin typeface="Tw Cen MT" panose="020B0602020104020603" pitchFamily="34" charset="0"/>
              </a:rPr>
              <a:t> Accounting </a:t>
            </a:r>
            <a:r>
              <a:rPr lang="en-CA" sz="2400" b="0" i="0" dirty="0">
                <a:solidFill>
                  <a:srgbClr val="000000"/>
                </a:solidFill>
                <a:effectLst/>
                <a:latin typeface="Tw Cen MT" panose="020B0602020104020603" pitchFamily="34" charset="0"/>
              </a:rPr>
              <a:t>provides better </a:t>
            </a:r>
            <a:r>
              <a:rPr lang="en-CA" sz="2400" b="0" i="0" dirty="0" smtClean="0">
                <a:solidFill>
                  <a:srgbClr val="000000"/>
                </a:solidFill>
                <a:effectLst/>
                <a:latin typeface="Tw Cen MT" panose="020B0602020104020603" pitchFamily="34" charset="0"/>
              </a:rPr>
              <a:t>control.</a:t>
            </a:r>
          </a:p>
        </p:txBody>
      </p:sp>
      <p:pic>
        <p:nvPicPr>
          <p:cNvPr id="8" name="Picture 7">
            <a:extLst>
              <a:ext uri="{FF2B5EF4-FFF2-40B4-BE49-F238E27FC236}">
                <a16:creationId xmlns:a16="http://schemas.microsoft.com/office/drawing/2014/main" id="{2265021D-1A91-4CD2-824A-DF31A8604B7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245347" y="1572001"/>
            <a:ext cx="2414316" cy="2414316"/>
          </a:xfrm>
          <a:prstGeom prst="rect">
            <a:avLst/>
          </a:prstGeom>
          <a:ln w="28575">
            <a:solidFill>
              <a:schemeClr val="tx1"/>
            </a:solidFill>
          </a:ln>
        </p:spPr>
      </p:pic>
      <p:pic>
        <p:nvPicPr>
          <p:cNvPr id="10" name="Picture 9">
            <a:extLst>
              <a:ext uri="{FF2B5EF4-FFF2-40B4-BE49-F238E27FC236}">
                <a16:creationId xmlns:a16="http://schemas.microsoft.com/office/drawing/2014/main" id="{BE38684F-A89F-4981-B3C4-5725BE7AFCFE}"/>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548392">
            <a:off x="79249" y="2596186"/>
            <a:ext cx="2780261" cy="2780261"/>
          </a:xfrm>
          <a:prstGeom prst="rect">
            <a:avLst/>
          </a:prstGeom>
        </p:spPr>
      </p:pic>
      <p:sp>
        <p:nvSpPr>
          <p:cNvPr id="7" name="TextBox 6">
            <a:extLst>
              <a:ext uri="{FF2B5EF4-FFF2-40B4-BE49-F238E27FC236}">
                <a16:creationId xmlns:a16="http://schemas.microsoft.com/office/drawing/2014/main" id="{C84A9978-2447-4B22-9BEC-C9D58FC1784E}"/>
              </a:ext>
            </a:extLst>
          </p:cNvPr>
          <p:cNvSpPr txBox="1"/>
          <p:nvPr/>
        </p:nvSpPr>
        <p:spPr>
          <a:xfrm>
            <a:off x="2529504" y="2009655"/>
            <a:ext cx="8282179" cy="461665"/>
          </a:xfrm>
          <a:prstGeom prst="rect">
            <a:avLst/>
          </a:prstGeom>
          <a:noFill/>
        </p:spPr>
        <p:txBody>
          <a:bodyPr wrap="square">
            <a:spAutoFit/>
          </a:bodyPr>
          <a:lstStyle/>
          <a:p>
            <a:pPr rtl="0" fontAlgn="base">
              <a:buFont typeface="+mj-lt"/>
              <a:buAutoNum type="arabicPeriod"/>
            </a:pPr>
            <a:r>
              <a:rPr lang="en-CA" sz="2400" b="0" i="0" dirty="0" smtClean="0">
                <a:solidFill>
                  <a:srgbClr val="000000"/>
                </a:solidFill>
                <a:effectLst/>
                <a:latin typeface="Tw Cen MT" panose="020B0602020104020603" pitchFamily="34" charset="0"/>
              </a:rPr>
              <a:t> Figuring </a:t>
            </a:r>
            <a:r>
              <a:rPr lang="en-CA" sz="2400" b="0" i="0" dirty="0">
                <a:solidFill>
                  <a:srgbClr val="000000"/>
                </a:solidFill>
                <a:effectLst/>
                <a:latin typeface="Tw Cen MT" panose="020B0602020104020603" pitchFamily="34" charset="0"/>
              </a:rPr>
              <a:t>out a profit or loss during a period</a:t>
            </a:r>
            <a:r>
              <a:rPr lang="en-CA" sz="2400" b="0" i="0" dirty="0" smtClean="0">
                <a:solidFill>
                  <a:srgbClr val="000000"/>
                </a:solidFill>
                <a:effectLst/>
                <a:latin typeface="Tw Cen MT" panose="020B0602020104020603" pitchFamily="34" charset="0"/>
              </a:rPr>
              <a:t>.</a:t>
            </a:r>
            <a:endParaRPr lang="en-CA" sz="2400" b="0" i="0" dirty="0">
              <a:solidFill>
                <a:srgbClr val="000000"/>
              </a:solidFill>
              <a:effectLst/>
              <a:latin typeface="Tw Cen MT" panose="020B0602020104020603" pitchFamily="34" charset="0"/>
            </a:endParaRPr>
          </a:p>
        </p:txBody>
      </p:sp>
      <p:sp>
        <p:nvSpPr>
          <p:cNvPr id="9" name="TextBox 8">
            <a:extLst>
              <a:ext uri="{FF2B5EF4-FFF2-40B4-BE49-F238E27FC236}">
                <a16:creationId xmlns:a16="http://schemas.microsoft.com/office/drawing/2014/main" id="{C84A9978-2447-4B22-9BEC-C9D58FC1784E}"/>
              </a:ext>
            </a:extLst>
          </p:cNvPr>
          <p:cNvSpPr txBox="1"/>
          <p:nvPr/>
        </p:nvSpPr>
        <p:spPr>
          <a:xfrm>
            <a:off x="2529503" y="3612376"/>
            <a:ext cx="8282179" cy="461665"/>
          </a:xfrm>
          <a:prstGeom prst="rect">
            <a:avLst/>
          </a:prstGeom>
          <a:noFill/>
        </p:spPr>
        <p:txBody>
          <a:bodyPr wrap="square">
            <a:spAutoFit/>
          </a:bodyPr>
          <a:lstStyle/>
          <a:p>
            <a:pPr rtl="0" fontAlgn="base">
              <a:buFont typeface="+mj-lt"/>
              <a:buAutoNum type="arabicPeriod" startAt="4"/>
            </a:pPr>
            <a:r>
              <a:rPr lang="en-CA" sz="2400" b="0" i="0" dirty="0" smtClean="0">
                <a:solidFill>
                  <a:srgbClr val="000000"/>
                </a:solidFill>
                <a:effectLst/>
                <a:latin typeface="Tw Cen MT" panose="020B0602020104020603" pitchFamily="34" charset="0"/>
              </a:rPr>
              <a:t> Accounting </a:t>
            </a:r>
            <a:r>
              <a:rPr lang="en-CA" sz="2400" b="0" i="0" dirty="0">
                <a:solidFill>
                  <a:srgbClr val="000000"/>
                </a:solidFill>
                <a:effectLst/>
                <a:latin typeface="Tw Cen MT" panose="020B0602020104020603" pitchFamily="34" charset="0"/>
              </a:rPr>
              <a:t>helps in obtaining business loans. </a:t>
            </a:r>
          </a:p>
        </p:txBody>
      </p:sp>
      <p:sp>
        <p:nvSpPr>
          <p:cNvPr id="11" name="TextBox 10">
            <a:extLst>
              <a:ext uri="{FF2B5EF4-FFF2-40B4-BE49-F238E27FC236}">
                <a16:creationId xmlns:a16="http://schemas.microsoft.com/office/drawing/2014/main" id="{C84A9978-2447-4B22-9BEC-C9D58FC1784E}"/>
              </a:ext>
            </a:extLst>
          </p:cNvPr>
          <p:cNvSpPr txBox="1"/>
          <p:nvPr/>
        </p:nvSpPr>
        <p:spPr>
          <a:xfrm>
            <a:off x="2529503" y="3072513"/>
            <a:ext cx="8282179" cy="461665"/>
          </a:xfrm>
          <a:prstGeom prst="rect">
            <a:avLst/>
          </a:prstGeom>
          <a:noFill/>
        </p:spPr>
        <p:txBody>
          <a:bodyPr wrap="square">
            <a:spAutoFit/>
          </a:bodyPr>
          <a:lstStyle/>
          <a:p>
            <a:pPr rtl="0" fontAlgn="base"/>
            <a:r>
              <a:rPr lang="en-CA" sz="2400" b="0" i="0" dirty="0" smtClean="0">
                <a:solidFill>
                  <a:srgbClr val="000000"/>
                </a:solidFill>
                <a:effectLst/>
                <a:latin typeface="Tw Cen MT" panose="020B0602020104020603" pitchFamily="34" charset="0"/>
              </a:rPr>
              <a:t>3. Accounting </a:t>
            </a:r>
            <a:r>
              <a:rPr lang="en-CA" sz="2400" b="0" i="0" dirty="0">
                <a:solidFill>
                  <a:srgbClr val="000000"/>
                </a:solidFill>
                <a:effectLst/>
                <a:latin typeface="Tw Cen MT" panose="020B0602020104020603" pitchFamily="34" charset="0"/>
              </a:rPr>
              <a:t>helps in decision-making. </a:t>
            </a:r>
          </a:p>
        </p:txBody>
      </p:sp>
      <p:sp>
        <p:nvSpPr>
          <p:cNvPr id="12" name="TextBox 11">
            <a:extLst>
              <a:ext uri="{FF2B5EF4-FFF2-40B4-BE49-F238E27FC236}">
                <a16:creationId xmlns:a16="http://schemas.microsoft.com/office/drawing/2014/main" id="{C84A9978-2447-4B22-9BEC-C9D58FC1784E}"/>
              </a:ext>
            </a:extLst>
          </p:cNvPr>
          <p:cNvSpPr txBox="1"/>
          <p:nvPr/>
        </p:nvSpPr>
        <p:spPr>
          <a:xfrm>
            <a:off x="2487195" y="5269057"/>
            <a:ext cx="8282179" cy="1569660"/>
          </a:xfrm>
          <a:prstGeom prst="rect">
            <a:avLst/>
          </a:prstGeom>
          <a:noFill/>
        </p:spPr>
        <p:txBody>
          <a:bodyPr wrap="square">
            <a:spAutoFit/>
          </a:bodyPr>
          <a:lstStyle/>
          <a:p>
            <a:pPr rtl="0" fontAlgn="base">
              <a:buFont typeface="+mj-lt"/>
              <a:buAutoNum type="arabicPeriod" startAt="6"/>
            </a:pPr>
            <a:r>
              <a:rPr lang="en-CA" sz="2400" b="0" i="0" dirty="0" smtClean="0">
                <a:solidFill>
                  <a:srgbClr val="000000"/>
                </a:solidFill>
                <a:effectLst/>
                <a:latin typeface="Tw Cen MT" panose="020B0602020104020603" pitchFamily="34" charset="0"/>
              </a:rPr>
              <a:t> Consider </a:t>
            </a:r>
            <a:r>
              <a:rPr lang="en-CA" sz="2400" b="0" i="0" dirty="0">
                <a:solidFill>
                  <a:srgbClr val="000000"/>
                </a:solidFill>
                <a:effectLst/>
                <a:latin typeface="Tw Cen MT" panose="020B0602020104020603" pitchFamily="34" charset="0"/>
              </a:rPr>
              <a:t>having a certified accountant doing your year-end financial statements and </a:t>
            </a:r>
            <a:r>
              <a:rPr lang="en-CA" sz="2400" b="0" i="0" dirty="0">
                <a:solidFill>
                  <a:srgbClr val="000000"/>
                </a:solidFill>
                <a:effectLst/>
                <a:latin typeface="Tw Cen MT" panose="020B0602020104020603" pitchFamily="34" charset="0"/>
                <a:hlinkClick r:id="rId4" action="ppaction://hlinksldjump" tooltip="Once a year, every business has to produce an income tax return for the Canadian Revenue Agency and Revenue Quebec. This even applies to non-profits, where their surplus is usually not taxable. It is wise to have a professional accountant (Certified Profes"/>
              </a:rPr>
              <a:t>tax preparation </a:t>
            </a:r>
            <a:r>
              <a:rPr lang="en-CA" sz="2400" b="0" i="0" dirty="0">
                <a:solidFill>
                  <a:srgbClr val="000000"/>
                </a:solidFill>
                <a:effectLst/>
                <a:latin typeface="Tw Cen MT" panose="020B0602020104020603" pitchFamily="34" charset="0"/>
              </a:rPr>
              <a:t>– they are professional and their work is respected by banks, other businesses and the governments.  </a:t>
            </a:r>
          </a:p>
        </p:txBody>
      </p:sp>
      <p:sp>
        <p:nvSpPr>
          <p:cNvPr id="13" name="TextBox 12">
            <a:extLst>
              <a:ext uri="{FF2B5EF4-FFF2-40B4-BE49-F238E27FC236}">
                <a16:creationId xmlns:a16="http://schemas.microsoft.com/office/drawing/2014/main" id="{C84A9978-2447-4B22-9BEC-C9D58FC1784E}"/>
              </a:ext>
            </a:extLst>
          </p:cNvPr>
          <p:cNvSpPr txBox="1"/>
          <p:nvPr/>
        </p:nvSpPr>
        <p:spPr>
          <a:xfrm>
            <a:off x="2487196" y="4091991"/>
            <a:ext cx="8282179" cy="1200329"/>
          </a:xfrm>
          <a:prstGeom prst="rect">
            <a:avLst/>
          </a:prstGeom>
          <a:noFill/>
        </p:spPr>
        <p:txBody>
          <a:bodyPr wrap="square">
            <a:spAutoFit/>
          </a:bodyPr>
          <a:lstStyle/>
          <a:p>
            <a:pPr rtl="0" fontAlgn="base">
              <a:buFont typeface="+mj-lt"/>
              <a:buAutoNum type="arabicPeriod" startAt="5"/>
            </a:pPr>
            <a:r>
              <a:rPr lang="en-CA" sz="2400" b="0" i="0" dirty="0" smtClean="0">
                <a:solidFill>
                  <a:srgbClr val="000000"/>
                </a:solidFill>
                <a:effectLst/>
                <a:latin typeface="Tw Cen MT" panose="020B0602020104020603" pitchFamily="34" charset="0"/>
              </a:rPr>
              <a:t> It </a:t>
            </a:r>
            <a:r>
              <a:rPr lang="en-CA" sz="2400" b="0" i="0" dirty="0">
                <a:solidFill>
                  <a:srgbClr val="000000"/>
                </a:solidFill>
                <a:effectLst/>
                <a:latin typeface="Tw Cen MT" panose="020B0602020104020603" pitchFamily="34" charset="0"/>
              </a:rPr>
              <a:t>helps to portray your company for investors, government and others. Most of these will ask for your financial statements going back three years or more.  </a:t>
            </a:r>
          </a:p>
        </p:txBody>
      </p:sp>
    </p:spTree>
    <p:extLst>
      <p:ext uri="{BB962C8B-B14F-4D97-AF65-F5344CB8AC3E}">
        <p14:creationId xmlns:p14="http://schemas.microsoft.com/office/powerpoint/2010/main" val="280688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1"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7A07E-D11E-4D60-83A1-A14148EAF998}"/>
              </a:ext>
            </a:extLst>
          </p:cNvPr>
          <p:cNvSpPr>
            <a:spLocks noGrp="1"/>
          </p:cNvSpPr>
          <p:nvPr>
            <p:ph type="title"/>
          </p:nvPr>
        </p:nvSpPr>
        <p:spPr/>
        <p:txBody>
          <a:bodyPr>
            <a:normAutofit fontScale="90000"/>
          </a:bodyPr>
          <a:lstStyle/>
          <a:p>
            <a:pPr algn="ctr"/>
            <a:r>
              <a:rPr lang="en-CA" sz="6600" b="1" i="0" dirty="0">
                <a:solidFill>
                  <a:srgbClr val="000000"/>
                </a:solidFill>
                <a:effectLst/>
                <a:latin typeface="Arial" panose="020B0604020202020204" pitchFamily="34" charset="0"/>
                <a:cs typeface="Arial" panose="020B0604020202020204" pitchFamily="34" charset="0"/>
              </a:rPr>
              <a:t>Bookkeeping vs Accounting</a:t>
            </a:r>
            <a:endParaRPr lang="en-US" sz="66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935ACAC-F751-45FF-8090-838C7B301431}"/>
              </a:ext>
            </a:extLst>
          </p:cNvPr>
          <p:cNvSpPr txBox="1"/>
          <p:nvPr/>
        </p:nvSpPr>
        <p:spPr>
          <a:xfrm rot="21093356">
            <a:off x="489501" y="3425429"/>
            <a:ext cx="6809994" cy="1938992"/>
          </a:xfrm>
          <a:prstGeom prst="rect">
            <a:avLst/>
          </a:prstGeom>
          <a:noFill/>
        </p:spPr>
        <p:txBody>
          <a:bodyPr wrap="square">
            <a:spAutoFit/>
          </a:bodyPr>
          <a:lstStyle/>
          <a:p>
            <a:r>
              <a:rPr lang="en-CA" sz="2400" b="0" i="0" dirty="0">
                <a:solidFill>
                  <a:srgbClr val="000000"/>
                </a:solidFill>
                <a:effectLst/>
                <a:latin typeface="Tw Cen MT" panose="020B0602020104020603" pitchFamily="34" charset="0"/>
              </a:rPr>
              <a:t>At the end it discusses accounting software so that some of the accounting duties (preparation of reports and statements) can be handled by the person doing the actual data entry (bookkeeper, business owner, etc.) </a:t>
            </a:r>
            <a:endParaRPr lang="en-US" sz="2400" dirty="0"/>
          </a:p>
        </p:txBody>
      </p:sp>
      <p:sp>
        <p:nvSpPr>
          <p:cNvPr id="6" name="TextBox 5">
            <a:extLst>
              <a:ext uri="{FF2B5EF4-FFF2-40B4-BE49-F238E27FC236}">
                <a16:creationId xmlns:a16="http://schemas.microsoft.com/office/drawing/2014/main" id="{5D87CFF4-4CBE-42F6-A1C9-BD3657EB18DE}"/>
              </a:ext>
            </a:extLst>
          </p:cNvPr>
          <p:cNvSpPr txBox="1"/>
          <p:nvPr/>
        </p:nvSpPr>
        <p:spPr>
          <a:xfrm>
            <a:off x="384048" y="1943207"/>
            <a:ext cx="11237976" cy="830997"/>
          </a:xfrm>
          <a:prstGeom prst="rect">
            <a:avLst/>
          </a:prstGeom>
          <a:noFill/>
        </p:spPr>
        <p:txBody>
          <a:bodyPr wrap="square">
            <a:spAutoFit/>
          </a:bodyPr>
          <a:lstStyle/>
          <a:p>
            <a:r>
              <a:rPr lang="en-CA" sz="2400" b="0" i="0" dirty="0">
                <a:solidFill>
                  <a:srgbClr val="000000"/>
                </a:solidFill>
                <a:effectLst/>
                <a:latin typeface="Tw Cen MT" panose="020B0602020104020603" pitchFamily="34" charset="0"/>
                <a:hlinkClick r:id="rId2" action="ppaction://hlinksldjump"/>
              </a:rPr>
              <a:t>The following video hopes to clearly explain the differences between bookkeeping and accounting, and how they work together to help the business owner make decisions. </a:t>
            </a:r>
            <a:endParaRPr lang="en-US" sz="2400" dirty="0"/>
          </a:p>
        </p:txBody>
      </p:sp>
      <p:pic>
        <p:nvPicPr>
          <p:cNvPr id="8" name="Picture 7">
            <a:extLst>
              <a:ext uri="{FF2B5EF4-FFF2-40B4-BE49-F238E27FC236}">
                <a16:creationId xmlns:a16="http://schemas.microsoft.com/office/drawing/2014/main" id="{EF7DD856-07B3-4F02-8C06-C06E0DC5F7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8684" y="2844495"/>
            <a:ext cx="3583738" cy="3583738"/>
          </a:xfrm>
          <a:prstGeom prst="roundRect">
            <a:avLst>
              <a:gd name="adj" fmla="val 8594"/>
            </a:avLst>
          </a:prstGeom>
          <a:solidFill>
            <a:srgbClr val="FFFFFF">
              <a:shade val="85000"/>
            </a:srgbClr>
          </a:solidFill>
          <a:ln>
            <a:solidFill>
              <a:schemeClr val="tx1"/>
            </a:solidFill>
          </a:ln>
          <a:effectLst>
            <a:reflection blurRad="12700" stA="38000" endPos="28000" dist="5000" dir="5400000" sy="-100000" algn="bl" rotWithShape="0"/>
          </a:effectLst>
        </p:spPr>
      </p:pic>
    </p:spTree>
    <p:extLst>
      <p:ext uri="{BB962C8B-B14F-4D97-AF65-F5344CB8AC3E}">
        <p14:creationId xmlns:p14="http://schemas.microsoft.com/office/powerpoint/2010/main" val="34631085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CFC04-F5D0-4B29-9763-3AC347BC4EE1}"/>
              </a:ext>
            </a:extLst>
          </p:cNvPr>
          <p:cNvSpPr>
            <a:spLocks noGrp="1"/>
          </p:cNvSpPr>
          <p:nvPr>
            <p:ph type="title"/>
          </p:nvPr>
        </p:nvSpPr>
        <p:spPr>
          <a:xfrm>
            <a:off x="838200" y="365126"/>
            <a:ext cx="10162309" cy="1121930"/>
          </a:xfrm>
        </p:spPr>
        <p:txBody>
          <a:bodyPr>
            <a:noAutofit/>
          </a:bodyPr>
          <a:lstStyle/>
          <a:p>
            <a:pPr algn="ctr"/>
            <a:r>
              <a:rPr lang="en-CA" sz="6600" b="1" dirty="0">
                <a:latin typeface="Arial" panose="020B0604020202020204" pitchFamily="34" charset="0"/>
                <a:cs typeface="Arial" panose="020B0604020202020204" pitchFamily="34" charset="0"/>
              </a:rPr>
              <a:t>Bookkeeping Vs. Accounting</a:t>
            </a:r>
            <a:endParaRPr lang="en-US" sz="66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586640C-62BA-429D-98F4-9480529DF6E3}"/>
              </a:ext>
            </a:extLst>
          </p:cNvPr>
          <p:cNvSpPr txBox="1"/>
          <p:nvPr/>
        </p:nvSpPr>
        <p:spPr>
          <a:xfrm>
            <a:off x="728501" y="1768776"/>
            <a:ext cx="10734997" cy="830997"/>
          </a:xfrm>
          <a:prstGeom prst="rect">
            <a:avLst/>
          </a:prstGeom>
          <a:noFill/>
        </p:spPr>
        <p:txBody>
          <a:bodyPr wrap="square" rtlCol="0">
            <a:spAutoFit/>
          </a:bodyPr>
          <a:lstStyle/>
          <a:p>
            <a:pPr algn="ctr"/>
            <a:r>
              <a:rPr lang="en-US" sz="2400" dirty="0"/>
              <a:t>Although similar, there are some important distinctions between bookkeepers and accountants, including their training and the tasks they preform.</a:t>
            </a:r>
          </a:p>
        </p:txBody>
      </p:sp>
      <p:grpSp>
        <p:nvGrpSpPr>
          <p:cNvPr id="11" name="Group 10">
            <a:extLst>
              <a:ext uri="{FF2B5EF4-FFF2-40B4-BE49-F238E27FC236}">
                <a16:creationId xmlns:a16="http://schemas.microsoft.com/office/drawing/2014/main" id="{B6B4AA18-1D83-47B4-B11F-59BFF0F548AB}"/>
              </a:ext>
            </a:extLst>
          </p:cNvPr>
          <p:cNvGrpSpPr/>
          <p:nvPr/>
        </p:nvGrpSpPr>
        <p:grpSpPr>
          <a:xfrm>
            <a:off x="728501" y="2742947"/>
            <a:ext cx="10090741" cy="523220"/>
            <a:chOff x="728501" y="2742947"/>
            <a:chExt cx="10090741" cy="523220"/>
          </a:xfrm>
        </p:grpSpPr>
        <p:sp>
          <p:nvSpPr>
            <p:cNvPr id="5" name="TextBox 4">
              <a:extLst>
                <a:ext uri="{FF2B5EF4-FFF2-40B4-BE49-F238E27FC236}">
                  <a16:creationId xmlns:a16="http://schemas.microsoft.com/office/drawing/2014/main" id="{D73E62BF-D4F5-4BC2-9F54-9977061E35B7}"/>
                </a:ext>
              </a:extLst>
            </p:cNvPr>
            <p:cNvSpPr txBox="1"/>
            <p:nvPr/>
          </p:nvSpPr>
          <p:spPr>
            <a:xfrm>
              <a:off x="728501" y="2742947"/>
              <a:ext cx="2595417" cy="523220"/>
            </a:xfrm>
            <a:prstGeom prst="rect">
              <a:avLst/>
            </a:prstGeom>
            <a:noFill/>
          </p:spPr>
          <p:txBody>
            <a:bodyPr wrap="square" rtlCol="0">
              <a:spAutoFit/>
            </a:bodyPr>
            <a:lstStyle/>
            <a:p>
              <a:r>
                <a:rPr lang="en-US" sz="2800" dirty="0">
                  <a:solidFill>
                    <a:srgbClr val="00B050"/>
                  </a:solidFill>
                </a:rPr>
                <a:t>Accountants… </a:t>
              </a:r>
            </a:p>
          </p:txBody>
        </p:sp>
        <p:sp>
          <p:nvSpPr>
            <p:cNvPr id="6" name="TextBox 5">
              <a:extLst>
                <a:ext uri="{FF2B5EF4-FFF2-40B4-BE49-F238E27FC236}">
                  <a16:creationId xmlns:a16="http://schemas.microsoft.com/office/drawing/2014/main" id="{D9139AA2-6F2A-45FE-8E93-172E29DBB088}"/>
                </a:ext>
              </a:extLst>
            </p:cNvPr>
            <p:cNvSpPr txBox="1"/>
            <p:nvPr/>
          </p:nvSpPr>
          <p:spPr>
            <a:xfrm>
              <a:off x="8488219" y="2742947"/>
              <a:ext cx="2331023" cy="523220"/>
            </a:xfrm>
            <a:prstGeom prst="rect">
              <a:avLst/>
            </a:prstGeom>
            <a:noFill/>
          </p:spPr>
          <p:txBody>
            <a:bodyPr wrap="none" rtlCol="0">
              <a:spAutoFit/>
            </a:bodyPr>
            <a:lstStyle/>
            <a:p>
              <a:r>
                <a:rPr lang="en-US" sz="2800" dirty="0">
                  <a:solidFill>
                    <a:srgbClr val="0070C0"/>
                  </a:solidFill>
                </a:rPr>
                <a:t>Bookkeepers…</a:t>
              </a:r>
            </a:p>
          </p:txBody>
        </p:sp>
      </p:grpSp>
      <p:pic>
        <p:nvPicPr>
          <p:cNvPr id="8" name="Difference between a bookkeeper and an accountant (+ free download chart)">
            <a:hlinkClick r:id="" action="ppaction://media"/>
            <a:extLst>
              <a:ext uri="{FF2B5EF4-FFF2-40B4-BE49-F238E27FC236}">
                <a16:creationId xmlns:a16="http://schemas.microsoft.com/office/drawing/2014/main" id="{087608EE-3D86-4CC9-8EA0-84C7FDFF8CE9}"/>
              </a:ext>
            </a:extLst>
          </p:cNvPr>
          <p:cNvPicPr>
            <a:picLocks noChangeAspect="1"/>
          </p:cNvPicPr>
          <p:nvPr>
            <a:videoFile r:link="rId2"/>
            <p:extLst>
              <p:ext uri="{DAA4B4D4-6D71-4841-9C94-3DE7FCFB9230}">
                <p14:media xmlns:p14="http://schemas.microsoft.com/office/powerpoint/2010/main" r:embed="rId1"/>
              </p:ext>
            </p:extLst>
          </p:nvPr>
        </p:nvPicPr>
        <p:blipFill>
          <a:blip r:embed="rId4">
            <a:extLst>
              <a:ext uri="{96DAC541-7B7A-43D3-8B79-37D633B846F1}">
                <asvg:svgBlip xmlns:asvg="http://schemas.microsoft.com/office/drawing/2016/SVG/main" xmlns="" r:embed="rId5"/>
              </a:ext>
            </a:extLst>
          </a:blip>
          <a:stretch>
            <a:fillRect/>
          </a:stretch>
        </p:blipFill>
        <p:spPr>
          <a:xfrm>
            <a:off x="11059006" y="0"/>
            <a:ext cx="1132994" cy="637309"/>
          </a:xfrm>
          <a:prstGeom prst="rect">
            <a:avLst/>
          </a:prstGeom>
        </p:spPr>
      </p:pic>
      <p:grpSp>
        <p:nvGrpSpPr>
          <p:cNvPr id="12" name="Group 11">
            <a:extLst>
              <a:ext uri="{FF2B5EF4-FFF2-40B4-BE49-F238E27FC236}">
                <a16:creationId xmlns:a16="http://schemas.microsoft.com/office/drawing/2014/main" id="{612EA1CD-ABDC-42A3-9E14-5DCFCBD9DF8B}"/>
              </a:ext>
            </a:extLst>
          </p:cNvPr>
          <p:cNvGrpSpPr/>
          <p:nvPr/>
        </p:nvGrpSpPr>
        <p:grpSpPr>
          <a:xfrm>
            <a:off x="728501" y="3266167"/>
            <a:ext cx="11463499" cy="3477875"/>
            <a:chOff x="728501" y="3266167"/>
            <a:chExt cx="11463499" cy="3477875"/>
          </a:xfrm>
        </p:grpSpPr>
        <p:sp>
          <p:nvSpPr>
            <p:cNvPr id="7" name="TextBox 6">
              <a:extLst>
                <a:ext uri="{FF2B5EF4-FFF2-40B4-BE49-F238E27FC236}">
                  <a16:creationId xmlns:a16="http://schemas.microsoft.com/office/drawing/2014/main" id="{C3FB599F-85D3-4321-BC46-5A7241D94848}"/>
                </a:ext>
              </a:extLst>
            </p:cNvPr>
            <p:cNvSpPr txBox="1"/>
            <p:nvPr/>
          </p:nvSpPr>
          <p:spPr>
            <a:xfrm>
              <a:off x="728501" y="3266167"/>
              <a:ext cx="4951863" cy="3170099"/>
            </a:xfrm>
            <a:prstGeom prst="rect">
              <a:avLst/>
            </a:prstGeom>
            <a:noFill/>
          </p:spPr>
          <p:txBody>
            <a:bodyPr wrap="square" rtlCol="0">
              <a:spAutoFit/>
            </a:bodyPr>
            <a:lstStyle/>
            <a:p>
              <a:pPr marL="285750" indent="-285750">
                <a:buFont typeface="Arial" panose="020B0604020202020204" pitchFamily="34" charset="0"/>
                <a:buChar char="•"/>
              </a:pPr>
              <a:r>
                <a:rPr lang="en-US" sz="2000" dirty="0"/>
                <a:t>Need schooling, work experience, and licensing to be certified.</a:t>
              </a:r>
            </a:p>
            <a:p>
              <a:pPr marL="285750" indent="-285750">
                <a:buFont typeface="Arial" panose="020B0604020202020204" pitchFamily="34" charset="0"/>
                <a:buChar char="•"/>
              </a:pPr>
              <a:r>
                <a:rPr lang="en-US" sz="2000" dirty="0"/>
                <a:t>Are more specialized in their fields.</a:t>
              </a:r>
            </a:p>
            <a:p>
              <a:pPr marL="285750" indent="-285750">
                <a:buFont typeface="Arial" panose="020B0604020202020204" pitchFamily="34" charset="0"/>
                <a:buChar char="•"/>
              </a:pPr>
              <a:r>
                <a:rPr lang="en-US" sz="2000" dirty="0"/>
                <a:t>As a result, their rates are often much higher. </a:t>
              </a:r>
            </a:p>
            <a:p>
              <a:r>
                <a:rPr lang="en-US" sz="2000" b="1" dirty="0"/>
                <a:t>Tasks:</a:t>
              </a:r>
            </a:p>
            <a:p>
              <a:pPr marL="285750" indent="-285750">
                <a:buFont typeface="Arial" panose="020B0604020202020204" pitchFamily="34" charset="0"/>
                <a:buChar char="•"/>
              </a:pPr>
              <a:r>
                <a:rPr lang="en-US" sz="2000" dirty="0"/>
                <a:t>Offering personalized expertise in taxes. </a:t>
              </a:r>
            </a:p>
            <a:p>
              <a:pPr marL="285750" indent="-285750">
                <a:buFont typeface="Arial" panose="020B0604020202020204" pitchFamily="34" charset="0"/>
                <a:buChar char="•"/>
              </a:pPr>
              <a:r>
                <a:rPr lang="en-US" sz="2000" dirty="0"/>
                <a:t>Setting up statements and portfolios. </a:t>
              </a:r>
            </a:p>
            <a:p>
              <a:pPr marL="285750" indent="-285750">
                <a:buFont typeface="Arial" panose="020B0604020202020204" pitchFamily="34" charset="0"/>
                <a:buChar char="•"/>
              </a:pPr>
              <a:r>
                <a:rPr lang="en-US" sz="2000" dirty="0"/>
                <a:t>“Manages” or leads how a business’ bookkeeping is set up and performed. </a:t>
              </a:r>
            </a:p>
          </p:txBody>
        </p:sp>
        <p:sp>
          <p:nvSpPr>
            <p:cNvPr id="10" name="TextBox 9">
              <a:extLst>
                <a:ext uri="{FF2B5EF4-FFF2-40B4-BE49-F238E27FC236}">
                  <a16:creationId xmlns:a16="http://schemas.microsoft.com/office/drawing/2014/main" id="{65A2AA6B-B6D1-4DFA-8435-CC6D27F5184C}"/>
                </a:ext>
              </a:extLst>
            </p:cNvPr>
            <p:cNvSpPr txBox="1"/>
            <p:nvPr/>
          </p:nvSpPr>
          <p:spPr>
            <a:xfrm>
              <a:off x="7758545" y="3266167"/>
              <a:ext cx="4433455" cy="3477875"/>
            </a:xfrm>
            <a:prstGeom prst="rect">
              <a:avLst/>
            </a:prstGeom>
            <a:noFill/>
          </p:spPr>
          <p:txBody>
            <a:bodyPr wrap="square" rtlCol="0">
              <a:spAutoFit/>
            </a:bodyPr>
            <a:lstStyle/>
            <a:p>
              <a:pPr marL="342900" indent="-342900">
                <a:buFont typeface="Arial" panose="020B0604020202020204" pitchFamily="34" charset="0"/>
                <a:buChar char="•"/>
              </a:pPr>
              <a:r>
                <a:rPr lang="en-US" sz="2000" dirty="0"/>
                <a:t>Less specialization is required, however familiarity with a wide variety of office software is important.</a:t>
              </a:r>
            </a:p>
            <a:p>
              <a:pPr marL="342900" indent="-342900">
                <a:buFont typeface="Arial" panose="020B0604020202020204" pitchFamily="34" charset="0"/>
                <a:buChar char="•"/>
              </a:pPr>
              <a:r>
                <a:rPr lang="en-US" sz="2000" dirty="0"/>
                <a:t> Rates are often a fraction of accountants’. </a:t>
              </a:r>
            </a:p>
            <a:p>
              <a:r>
                <a:rPr lang="en-US" sz="2000" b="1" dirty="0"/>
                <a:t>Tasks:</a:t>
              </a:r>
            </a:p>
            <a:p>
              <a:pPr marL="342900" indent="-342900">
                <a:buFont typeface="Arial" panose="020B0604020202020204" pitchFamily="34" charset="0"/>
                <a:buChar char="•"/>
              </a:pPr>
              <a:r>
                <a:rPr lang="en-US" sz="2000" dirty="0"/>
                <a:t>Daily office tasks</a:t>
              </a:r>
            </a:p>
            <a:p>
              <a:pPr marL="342900" indent="-342900">
                <a:buFont typeface="Arial" panose="020B0604020202020204" pitchFamily="34" charset="0"/>
                <a:buChar char="•"/>
              </a:pPr>
              <a:r>
                <a:rPr lang="en-US" sz="2000" dirty="0"/>
                <a:t>Tracking business expenses (Payroll, profit &amp; loss, </a:t>
              </a:r>
              <a:r>
                <a:rPr lang="en-US" sz="2000" dirty="0" err="1"/>
                <a:t>ect</a:t>
              </a:r>
              <a:r>
                <a:rPr lang="en-US" sz="2000" dirty="0"/>
                <a:t>)</a:t>
              </a:r>
            </a:p>
            <a:p>
              <a:pPr marL="342900" indent="-342900">
                <a:buFont typeface="Arial" panose="020B0604020202020204" pitchFamily="34" charset="0"/>
                <a:buChar char="•"/>
              </a:pPr>
              <a:r>
                <a:rPr lang="en-US" sz="2000" dirty="0"/>
                <a:t>Billing and Invoicing </a:t>
              </a:r>
            </a:p>
          </p:txBody>
        </p:sp>
      </p:grpSp>
    </p:spTree>
    <p:extLst>
      <p:ext uri="{BB962C8B-B14F-4D97-AF65-F5344CB8AC3E}">
        <p14:creationId xmlns:p14="http://schemas.microsoft.com/office/powerpoint/2010/main" val="477601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000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5" fill="hold" display="0">
                  <p:stCondLst>
                    <p:cond delay="indefinite"/>
                  </p:stCondLst>
                </p:cTn>
                <p:tgtEl>
                  <p:spTgt spid="8"/>
                </p:tgtEl>
              </p:cMediaNode>
            </p:video>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4BE7205-2BD0-44B4-8FAE-8C62D898202B}"/>
              </a:ext>
            </a:extLst>
          </p:cNvPr>
          <p:cNvGrpSpPr/>
          <p:nvPr/>
        </p:nvGrpSpPr>
        <p:grpSpPr>
          <a:xfrm>
            <a:off x="378665" y="2869275"/>
            <a:ext cx="459535" cy="2605699"/>
            <a:chOff x="461865" y="2905780"/>
            <a:chExt cx="459535" cy="2605699"/>
          </a:xfrm>
        </p:grpSpPr>
        <p:sp>
          <p:nvSpPr>
            <p:cNvPr id="8" name="Rectangle: Rounded Corners 7">
              <a:extLst>
                <a:ext uri="{FF2B5EF4-FFF2-40B4-BE49-F238E27FC236}">
                  <a16:creationId xmlns:a16="http://schemas.microsoft.com/office/drawing/2014/main" id="{7349E0B1-07EB-4FC3-851C-5484F604E42E}"/>
                </a:ext>
              </a:extLst>
            </p:cNvPr>
            <p:cNvSpPr/>
            <p:nvPr/>
          </p:nvSpPr>
          <p:spPr>
            <a:xfrm>
              <a:off x="473529" y="5095558"/>
              <a:ext cx="447871" cy="41592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448215DA-4260-4A12-9D7E-0A6E01C55FD8}"/>
                </a:ext>
              </a:extLst>
            </p:cNvPr>
            <p:cNvSpPr/>
            <p:nvPr/>
          </p:nvSpPr>
          <p:spPr>
            <a:xfrm>
              <a:off x="461865" y="4334174"/>
              <a:ext cx="447871" cy="41591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409364B-BE83-43E9-A481-7BD719FD5ED3}"/>
                </a:ext>
              </a:extLst>
            </p:cNvPr>
            <p:cNvSpPr/>
            <p:nvPr/>
          </p:nvSpPr>
          <p:spPr>
            <a:xfrm>
              <a:off x="461866" y="3549306"/>
              <a:ext cx="447870" cy="41591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9932A02E-EA8D-4C98-9888-F656C74D50AD}"/>
                </a:ext>
              </a:extLst>
            </p:cNvPr>
            <p:cNvSpPr/>
            <p:nvPr/>
          </p:nvSpPr>
          <p:spPr>
            <a:xfrm>
              <a:off x="461865" y="2905780"/>
              <a:ext cx="447871" cy="40291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sp>
        <p:nvSpPr>
          <p:cNvPr id="2" name="Title 1">
            <a:extLst>
              <a:ext uri="{FF2B5EF4-FFF2-40B4-BE49-F238E27FC236}">
                <a16:creationId xmlns:a16="http://schemas.microsoft.com/office/drawing/2014/main" id="{5D435E73-C35C-4C91-A44E-C8CFD2977203}"/>
              </a:ext>
            </a:extLst>
          </p:cNvPr>
          <p:cNvSpPr>
            <a:spLocks noGrp="1"/>
          </p:cNvSpPr>
          <p:nvPr>
            <p:ph type="title"/>
          </p:nvPr>
        </p:nvSpPr>
        <p:spPr/>
        <p:txBody>
          <a:bodyPr>
            <a:normAutofit/>
          </a:bodyPr>
          <a:lstStyle/>
          <a:p>
            <a:pPr algn="ctr"/>
            <a:r>
              <a:rPr lang="en-CA" sz="6600" b="1" dirty="0">
                <a:latin typeface="Arial" panose="020B0604020202020204" pitchFamily="34" charset="0"/>
                <a:cs typeface="Arial" panose="020B0604020202020204" pitchFamily="34" charset="0"/>
              </a:rPr>
              <a:t>SELF EVALUATION</a:t>
            </a:r>
            <a:endParaRPr lang="en-US" sz="66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28654C4-8F58-40B5-93A0-D916B231D4FF}"/>
              </a:ext>
            </a:extLst>
          </p:cNvPr>
          <p:cNvSpPr txBox="1"/>
          <p:nvPr/>
        </p:nvSpPr>
        <p:spPr>
          <a:xfrm>
            <a:off x="115765" y="1716699"/>
            <a:ext cx="11794881" cy="523220"/>
          </a:xfrm>
          <a:prstGeom prst="rect">
            <a:avLst/>
          </a:prstGeom>
          <a:noFill/>
        </p:spPr>
        <p:txBody>
          <a:bodyPr wrap="square">
            <a:spAutoFit/>
          </a:bodyPr>
          <a:lstStyle/>
          <a:p>
            <a:r>
              <a:rPr lang="fr-FR" sz="2800" b="0" i="0" dirty="0" err="1">
                <a:solidFill>
                  <a:srgbClr val="000000"/>
                </a:solidFill>
                <a:effectLst/>
                <a:latin typeface="WordVisi_MSFontService"/>
              </a:rPr>
              <a:t>Which</a:t>
            </a:r>
            <a:r>
              <a:rPr lang="fr-FR" sz="2800" b="0" i="0" dirty="0">
                <a:solidFill>
                  <a:srgbClr val="000000"/>
                </a:solidFill>
                <a:effectLst/>
                <a:latin typeface="WordVisi_MSFontService"/>
              </a:rPr>
              <a:t> of the </a:t>
            </a:r>
            <a:r>
              <a:rPr lang="fr-FR" sz="2800" b="0" i="0" dirty="0" err="1">
                <a:solidFill>
                  <a:srgbClr val="000000"/>
                </a:solidFill>
                <a:effectLst/>
                <a:latin typeface="WordVisi_MSFontService"/>
              </a:rPr>
              <a:t>following</a:t>
            </a:r>
            <a:r>
              <a:rPr lang="fr-FR" sz="2800" b="0" i="0" dirty="0">
                <a:solidFill>
                  <a:srgbClr val="000000"/>
                </a:solidFill>
                <a:effectLst/>
                <a:latin typeface="WordVisi_MSFontService"/>
              </a:rPr>
              <a:t> </a:t>
            </a:r>
            <a:r>
              <a:rPr lang="fr-FR" sz="2800" b="0" i="0" dirty="0" err="1">
                <a:solidFill>
                  <a:srgbClr val="000000"/>
                </a:solidFill>
                <a:effectLst/>
                <a:latin typeface="WordVisi_MSFontService"/>
              </a:rPr>
              <a:t>is</a:t>
            </a:r>
            <a:r>
              <a:rPr lang="fr-FR" sz="2800" b="0" i="0" dirty="0">
                <a:solidFill>
                  <a:srgbClr val="000000"/>
                </a:solidFill>
                <a:effectLst/>
                <a:latin typeface="WordVisi_MSFontService"/>
              </a:rPr>
              <a:t> not a </a:t>
            </a:r>
            <a:r>
              <a:rPr lang="fr-FR" sz="2800" b="0" i="0" dirty="0" err="1">
                <a:solidFill>
                  <a:srgbClr val="000000"/>
                </a:solidFill>
                <a:effectLst/>
                <a:latin typeface="WordVisi_MSFontService"/>
              </a:rPr>
              <a:t>usual</a:t>
            </a:r>
            <a:r>
              <a:rPr lang="fr-FR" sz="2800" b="0" i="0" dirty="0">
                <a:solidFill>
                  <a:srgbClr val="000000"/>
                </a:solidFill>
                <a:effectLst/>
                <a:latin typeface="WordVisi_MSFontService"/>
              </a:rPr>
              <a:t> </a:t>
            </a:r>
            <a:r>
              <a:rPr lang="fr-FR" sz="2800" b="0" i="0" dirty="0" err="1">
                <a:solidFill>
                  <a:srgbClr val="000000"/>
                </a:solidFill>
                <a:effectLst/>
                <a:latin typeface="WordVisi_MSFontService"/>
              </a:rPr>
              <a:t>function</a:t>
            </a:r>
            <a:r>
              <a:rPr lang="fr-FR" sz="2800" b="0" i="0" dirty="0">
                <a:solidFill>
                  <a:srgbClr val="000000"/>
                </a:solidFill>
                <a:effectLst/>
                <a:latin typeface="WordVisi_MSFontService"/>
              </a:rPr>
              <a:t> of the </a:t>
            </a:r>
            <a:r>
              <a:rPr lang="fr-FR" sz="2800" b="0" i="0" dirty="0" err="1">
                <a:solidFill>
                  <a:srgbClr val="000000"/>
                </a:solidFill>
                <a:effectLst/>
                <a:latin typeface="WordVisi_MSFontService"/>
              </a:rPr>
              <a:t>bookkeeper</a:t>
            </a:r>
            <a:r>
              <a:rPr lang="fr-FR" sz="2800" b="0" i="0" dirty="0">
                <a:solidFill>
                  <a:srgbClr val="000000"/>
                </a:solidFill>
                <a:effectLst/>
                <a:latin typeface="WordVisi_MSFontService"/>
              </a:rPr>
              <a:t>?</a:t>
            </a:r>
            <a:endParaRPr lang="en-US" sz="2800" dirty="0"/>
          </a:p>
        </p:txBody>
      </p:sp>
      <p:sp>
        <p:nvSpPr>
          <p:cNvPr id="6" name="TextBox 5">
            <a:extLst>
              <a:ext uri="{FF2B5EF4-FFF2-40B4-BE49-F238E27FC236}">
                <a16:creationId xmlns:a16="http://schemas.microsoft.com/office/drawing/2014/main" id="{AD8F5D58-74B4-485E-976D-CA7B08BBDC1B}"/>
              </a:ext>
            </a:extLst>
          </p:cNvPr>
          <p:cNvSpPr txBox="1"/>
          <p:nvPr/>
        </p:nvSpPr>
        <p:spPr>
          <a:xfrm>
            <a:off x="445655" y="2535580"/>
            <a:ext cx="7710054" cy="2939394"/>
          </a:xfrm>
          <a:prstGeom prst="rect">
            <a:avLst/>
          </a:prstGeom>
          <a:noFill/>
        </p:spPr>
        <p:txBody>
          <a:bodyPr wrap="square">
            <a:spAutoFit/>
          </a:bodyPr>
          <a:lstStyle/>
          <a:p>
            <a:pPr algn="l" rtl="0" fontAlgn="base">
              <a:lnSpc>
                <a:spcPct val="200000"/>
              </a:lnSpc>
            </a:pPr>
            <a:r>
              <a:rPr lang="en-CA" sz="2400" dirty="0">
                <a:solidFill>
                  <a:srgbClr val="000000"/>
                </a:solidFill>
                <a:latin typeface="Tw Cen MT" panose="020B0602020104020603" pitchFamily="34" charset="0"/>
                <a:hlinkClick r:id="rId2" action="ppaction://hlinksldjump"/>
              </a:rPr>
              <a:t>A.</a:t>
            </a:r>
            <a:r>
              <a:rPr lang="en-CA" sz="2400" dirty="0">
                <a:solidFill>
                  <a:srgbClr val="000000"/>
                </a:solidFill>
                <a:latin typeface="Tw Cen MT" panose="020B0602020104020603" pitchFamily="34" charset="0"/>
              </a:rPr>
              <a:t>  </a:t>
            </a:r>
            <a:r>
              <a:rPr lang="en-CA" sz="2400" b="0" i="0" dirty="0">
                <a:solidFill>
                  <a:srgbClr val="000000"/>
                </a:solidFill>
                <a:effectLst/>
                <a:latin typeface="Tw Cen MT" panose="020B0602020104020603" pitchFamily="34" charset="0"/>
              </a:rPr>
              <a:t>Preparing income tax statements </a:t>
            </a:r>
            <a:endParaRPr lang="en-CA" sz="2400" b="0" i="0" dirty="0">
              <a:solidFill>
                <a:srgbClr val="000000"/>
              </a:solidFill>
              <a:effectLst/>
              <a:latin typeface="Segoe UI" panose="020B0502040204020203" pitchFamily="34" charset="0"/>
            </a:endParaRPr>
          </a:p>
          <a:p>
            <a:pPr algn="l" rtl="0" fontAlgn="base">
              <a:lnSpc>
                <a:spcPct val="200000"/>
              </a:lnSpc>
            </a:pPr>
            <a:r>
              <a:rPr lang="en-CA" sz="2400" dirty="0">
                <a:solidFill>
                  <a:srgbClr val="000000"/>
                </a:solidFill>
                <a:latin typeface="Tw Cen MT" panose="020B0602020104020603" pitchFamily="34" charset="0"/>
                <a:hlinkClick r:id="rId3" action="ppaction://hlinksldjump"/>
              </a:rPr>
              <a:t>B.</a:t>
            </a:r>
            <a:r>
              <a:rPr lang="en-CA" sz="2400" dirty="0">
                <a:solidFill>
                  <a:srgbClr val="000000"/>
                </a:solidFill>
                <a:latin typeface="Tw Cen MT" panose="020B0602020104020603" pitchFamily="34" charset="0"/>
              </a:rPr>
              <a:t>  </a:t>
            </a:r>
            <a:r>
              <a:rPr lang="en-CA" sz="2400" b="0" i="0" dirty="0">
                <a:solidFill>
                  <a:srgbClr val="000000"/>
                </a:solidFill>
                <a:effectLst/>
                <a:latin typeface="Tw Cen MT" panose="020B0602020104020603" pitchFamily="34" charset="0"/>
              </a:rPr>
              <a:t>Recording sales and expenses </a:t>
            </a:r>
            <a:endParaRPr lang="en-CA" sz="2400" b="0" i="0" dirty="0">
              <a:solidFill>
                <a:srgbClr val="000000"/>
              </a:solidFill>
              <a:effectLst/>
              <a:latin typeface="Segoe UI" panose="020B0502040204020203" pitchFamily="34" charset="0"/>
            </a:endParaRPr>
          </a:p>
          <a:p>
            <a:pPr algn="l" rtl="0" fontAlgn="base">
              <a:lnSpc>
                <a:spcPct val="200000"/>
              </a:lnSpc>
            </a:pPr>
            <a:r>
              <a:rPr lang="en-CA" sz="2400" dirty="0">
                <a:solidFill>
                  <a:srgbClr val="000000"/>
                </a:solidFill>
                <a:latin typeface="Tw Cen MT" panose="020B0602020104020603" pitchFamily="34" charset="0"/>
                <a:hlinkClick r:id="rId4" action="ppaction://hlinksldjump"/>
              </a:rPr>
              <a:t>C.</a:t>
            </a:r>
            <a:r>
              <a:rPr lang="en-CA" sz="2400" dirty="0">
                <a:solidFill>
                  <a:srgbClr val="000000"/>
                </a:solidFill>
                <a:latin typeface="Tw Cen MT" panose="020B0602020104020603" pitchFamily="34" charset="0"/>
              </a:rPr>
              <a:t>  </a:t>
            </a:r>
            <a:r>
              <a:rPr lang="en-CA" sz="2400" b="0" i="0" dirty="0">
                <a:solidFill>
                  <a:srgbClr val="000000"/>
                </a:solidFill>
                <a:effectLst/>
                <a:latin typeface="Tw Cen MT" panose="020B0602020104020603" pitchFamily="34" charset="0"/>
              </a:rPr>
              <a:t>Payroll </a:t>
            </a:r>
            <a:endParaRPr lang="en-CA" sz="2400" b="0" i="0" dirty="0">
              <a:solidFill>
                <a:srgbClr val="000000"/>
              </a:solidFill>
              <a:effectLst/>
              <a:latin typeface="Segoe UI" panose="020B0502040204020203" pitchFamily="34" charset="0"/>
            </a:endParaRPr>
          </a:p>
          <a:p>
            <a:pPr algn="l" rtl="0" fontAlgn="base">
              <a:lnSpc>
                <a:spcPct val="200000"/>
              </a:lnSpc>
            </a:pPr>
            <a:r>
              <a:rPr lang="en-CA" sz="2400" dirty="0">
                <a:solidFill>
                  <a:srgbClr val="000000"/>
                </a:solidFill>
                <a:latin typeface="Tw Cen MT" panose="020B0602020104020603" pitchFamily="34" charset="0"/>
                <a:hlinkClick r:id="rId5" action="ppaction://hlinksldjump"/>
              </a:rPr>
              <a:t>D.</a:t>
            </a:r>
            <a:r>
              <a:rPr lang="en-CA" sz="2400" dirty="0">
                <a:solidFill>
                  <a:srgbClr val="000000"/>
                </a:solidFill>
                <a:latin typeface="Tw Cen MT" panose="020B0602020104020603" pitchFamily="34" charset="0"/>
              </a:rPr>
              <a:t>  </a:t>
            </a:r>
            <a:r>
              <a:rPr lang="en-CA" sz="2400" b="0" i="0" dirty="0">
                <a:solidFill>
                  <a:srgbClr val="000000"/>
                </a:solidFill>
                <a:effectLst/>
                <a:latin typeface="Tw Cen MT" panose="020B0602020104020603" pitchFamily="34" charset="0"/>
              </a:rPr>
              <a:t>Recording changes in cash and inventory </a:t>
            </a:r>
            <a:endParaRPr lang="en-CA" sz="24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5634090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57BFD-C02A-40C0-A1AB-8BB77C5F9C33}"/>
              </a:ext>
            </a:extLst>
          </p:cNvPr>
          <p:cNvSpPr>
            <a:spLocks noGrp="1"/>
          </p:cNvSpPr>
          <p:nvPr>
            <p:ph type="title"/>
          </p:nvPr>
        </p:nvSpPr>
        <p:spPr/>
        <p:txBody>
          <a:bodyPr>
            <a:normAutofit/>
          </a:bodyPr>
          <a:lstStyle/>
          <a:p>
            <a:pPr algn="ctr"/>
            <a:r>
              <a:rPr lang="en-CA" sz="7200" b="1" i="0" dirty="0">
                <a:solidFill>
                  <a:srgbClr val="000000"/>
                </a:solidFill>
                <a:effectLst/>
                <a:latin typeface="Arial" panose="020B0604020202020204" pitchFamily="34" charset="0"/>
                <a:cs typeface="Arial" panose="020B0604020202020204" pitchFamily="34" charset="0"/>
              </a:rPr>
              <a:t>Cash Accounting</a:t>
            </a:r>
            <a:endParaRPr lang="en-US" sz="72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4BCFD4D-F330-49F5-9111-C71A6C8ABD68}"/>
              </a:ext>
            </a:extLst>
          </p:cNvPr>
          <p:cNvSpPr txBox="1"/>
          <p:nvPr/>
        </p:nvSpPr>
        <p:spPr>
          <a:xfrm>
            <a:off x="0" y="1671448"/>
            <a:ext cx="12003786" cy="2308324"/>
          </a:xfrm>
          <a:prstGeom prst="rect">
            <a:avLst/>
          </a:prstGeom>
          <a:noFill/>
        </p:spPr>
        <p:txBody>
          <a:bodyPr wrap="square">
            <a:spAutoFit/>
          </a:bodyPr>
          <a:lstStyle/>
          <a:p>
            <a:r>
              <a:rPr lang="en-CA" sz="2400" b="0" i="0" dirty="0">
                <a:solidFill>
                  <a:srgbClr val="000000"/>
                </a:solidFill>
                <a:effectLst/>
                <a:latin typeface="Tw Cen MT" panose="020B0602020104020603" pitchFamily="34" charset="0"/>
              </a:rPr>
              <a:t>Cash accounting is a very common form of accounting for small businesses. It strictly deals with the timing of cash coming into your business (revenues) and going out (expenses) during the period this actually happens. </a:t>
            </a:r>
            <a:r>
              <a:rPr lang="en-CA" sz="2400" b="0" i="0" dirty="0">
                <a:solidFill>
                  <a:srgbClr val="000000"/>
                </a:solidFill>
                <a:effectLst/>
                <a:latin typeface="Tw Cen MT" panose="020B0602020104020603" pitchFamily="34" charset="0"/>
                <a:hlinkClick r:id="rId2" action="ppaction://hlinksldjump"/>
              </a:rPr>
              <a:t>This is an overview and simplified in the video, but the actual cash accounting is not much more difficult. </a:t>
            </a:r>
            <a:r>
              <a:rPr lang="en-CA" sz="2400" b="0" i="0" dirty="0">
                <a:solidFill>
                  <a:srgbClr val="000000"/>
                </a:solidFill>
                <a:effectLst/>
                <a:latin typeface="Tw Cen MT" panose="020B0602020104020603" pitchFamily="34" charset="0"/>
              </a:rPr>
              <a:t>We will look at the other form – accrual accounting – in the next video. </a:t>
            </a:r>
            <a:br>
              <a:rPr lang="en-CA" sz="2400" b="0" i="0" dirty="0">
                <a:solidFill>
                  <a:srgbClr val="000000"/>
                </a:solidFill>
                <a:effectLst/>
                <a:latin typeface="Tw Cen MT" panose="020B0602020104020603" pitchFamily="34" charset="0"/>
              </a:rPr>
            </a:br>
            <a:endParaRPr lang="en-US" sz="2400" dirty="0"/>
          </a:p>
        </p:txBody>
      </p:sp>
      <p:sp>
        <p:nvSpPr>
          <p:cNvPr id="6" name="TextBox 5">
            <a:extLst>
              <a:ext uri="{FF2B5EF4-FFF2-40B4-BE49-F238E27FC236}">
                <a16:creationId xmlns:a16="http://schemas.microsoft.com/office/drawing/2014/main" id="{DF66496E-420E-4B9F-B234-90A8B3667F5B}"/>
              </a:ext>
            </a:extLst>
          </p:cNvPr>
          <p:cNvSpPr txBox="1"/>
          <p:nvPr/>
        </p:nvSpPr>
        <p:spPr>
          <a:xfrm>
            <a:off x="6097524" y="4814423"/>
            <a:ext cx="6094476" cy="1200329"/>
          </a:xfrm>
          <a:prstGeom prst="rect">
            <a:avLst/>
          </a:prstGeom>
          <a:noFill/>
        </p:spPr>
        <p:txBody>
          <a:bodyPr wrap="square">
            <a:spAutoFit/>
          </a:bodyPr>
          <a:lstStyle/>
          <a:p>
            <a:r>
              <a:rPr lang="en-CA" sz="2400" b="0" i="0" dirty="0">
                <a:solidFill>
                  <a:srgbClr val="000000"/>
                </a:solidFill>
                <a:effectLst/>
                <a:latin typeface="Tw Cen MT" panose="020B0602020104020603" pitchFamily="34" charset="0"/>
              </a:rPr>
              <a:t>IMPORTANT: CASH DOES NOT JUST MEAN COINS AND PAPER MONEY – IT INCLUDES DEBIT CARDS, CREDIT CARDS AND CHEQUES. </a:t>
            </a:r>
            <a:endParaRPr lang="en-US" sz="2400" dirty="0"/>
          </a:p>
        </p:txBody>
      </p:sp>
      <p:pic>
        <p:nvPicPr>
          <p:cNvPr id="10" name="Picture 9">
            <a:extLst>
              <a:ext uri="{FF2B5EF4-FFF2-40B4-BE49-F238E27FC236}">
                <a16:creationId xmlns:a16="http://schemas.microsoft.com/office/drawing/2014/main" id="{F9B9F921-5A97-4B70-AD19-8152F1CED4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26878">
            <a:off x="1828800" y="3477769"/>
            <a:ext cx="3151632" cy="3151632"/>
          </a:xfrm>
          <a:prstGeom prst="rect">
            <a:avLst/>
          </a:prstGeom>
          <a:ln w="38100" cap="sq">
            <a:solidFill>
              <a:srgbClr val="000000"/>
            </a:solidFill>
            <a:prstDash val="solid"/>
            <a:miter lim="800000"/>
          </a:ln>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070516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A3214-5898-4DF5-9157-1E9B58A2E0B0}"/>
              </a:ext>
            </a:extLst>
          </p:cNvPr>
          <p:cNvSpPr>
            <a:spLocks noGrp="1"/>
          </p:cNvSpPr>
          <p:nvPr>
            <p:ph type="title"/>
          </p:nvPr>
        </p:nvSpPr>
        <p:spPr>
          <a:xfrm>
            <a:off x="838200" y="125234"/>
            <a:ext cx="9887712" cy="1200329"/>
          </a:xfrm>
        </p:spPr>
        <p:txBody>
          <a:bodyPr>
            <a:normAutofit fontScale="90000"/>
          </a:bodyPr>
          <a:lstStyle/>
          <a:p>
            <a:pPr algn="ctr"/>
            <a:r>
              <a:rPr lang="en-CA" sz="6600" b="1" dirty="0">
                <a:latin typeface="Arial" panose="020B0604020202020204" pitchFamily="34" charset="0"/>
                <a:cs typeface="Arial" panose="020B0604020202020204" pitchFamily="34" charset="0"/>
              </a:rPr>
              <a:t>Cash Accounting Method</a:t>
            </a:r>
            <a:endParaRPr lang="en-US" sz="6600" b="1" dirty="0">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A2F76EF4-53B3-45B1-B8AC-C838EE7F3CCF}"/>
              </a:ext>
            </a:extLst>
          </p:cNvPr>
          <p:cNvGrpSpPr/>
          <p:nvPr/>
        </p:nvGrpSpPr>
        <p:grpSpPr>
          <a:xfrm>
            <a:off x="2255521" y="1278477"/>
            <a:ext cx="7680959" cy="1325563"/>
            <a:chOff x="2255521" y="1278477"/>
            <a:chExt cx="7680959" cy="1325563"/>
          </a:xfrm>
        </p:grpSpPr>
        <p:sp>
          <p:nvSpPr>
            <p:cNvPr id="3" name="Rectangle: Rounded Corners 2">
              <a:extLst>
                <a:ext uri="{FF2B5EF4-FFF2-40B4-BE49-F238E27FC236}">
                  <a16:creationId xmlns:a16="http://schemas.microsoft.com/office/drawing/2014/main" id="{7AF961DD-A6C3-40D7-BB3F-7A4E1AE7864B}"/>
                </a:ext>
              </a:extLst>
            </p:cNvPr>
            <p:cNvSpPr/>
            <p:nvPr/>
          </p:nvSpPr>
          <p:spPr>
            <a:xfrm>
              <a:off x="2255521" y="1278477"/>
              <a:ext cx="1776984" cy="132556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CA" sz="2400" dirty="0"/>
                <a:t>Cash Basis </a:t>
              </a:r>
              <a:endParaRPr lang="en-US" sz="2400" dirty="0"/>
            </a:p>
          </p:txBody>
        </p:sp>
        <p:sp>
          <p:nvSpPr>
            <p:cNvPr id="4" name="Rectangle: Rounded Corners 3">
              <a:extLst>
                <a:ext uri="{FF2B5EF4-FFF2-40B4-BE49-F238E27FC236}">
                  <a16:creationId xmlns:a16="http://schemas.microsoft.com/office/drawing/2014/main" id="{23AC5FA9-9BB9-455A-BC22-CA0A5465885C}"/>
                </a:ext>
              </a:extLst>
            </p:cNvPr>
            <p:cNvSpPr/>
            <p:nvPr/>
          </p:nvSpPr>
          <p:spPr>
            <a:xfrm>
              <a:off x="8159496" y="1325563"/>
              <a:ext cx="1776984" cy="123139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CA" sz="2400" dirty="0"/>
                <a:t>Accrual Basis</a:t>
              </a:r>
              <a:endParaRPr lang="en-US" sz="2400" dirty="0"/>
            </a:p>
          </p:txBody>
        </p:sp>
      </p:grpSp>
      <p:sp>
        <p:nvSpPr>
          <p:cNvPr id="6" name="TextBox 5">
            <a:extLst>
              <a:ext uri="{FF2B5EF4-FFF2-40B4-BE49-F238E27FC236}">
                <a16:creationId xmlns:a16="http://schemas.microsoft.com/office/drawing/2014/main" id="{6A862C5F-BCDD-4CD9-96D2-2F1406E62E14}"/>
              </a:ext>
            </a:extLst>
          </p:cNvPr>
          <p:cNvSpPr txBox="1"/>
          <p:nvPr/>
        </p:nvSpPr>
        <p:spPr>
          <a:xfrm>
            <a:off x="1371220" y="2687342"/>
            <a:ext cx="3545586" cy="2031325"/>
          </a:xfrm>
          <a:prstGeom prst="rect">
            <a:avLst/>
          </a:prstGeom>
          <a:noFill/>
        </p:spPr>
        <p:txBody>
          <a:bodyPr wrap="square">
            <a:spAutoFit/>
          </a:bodyPr>
          <a:lstStyle/>
          <a:p>
            <a:pPr algn="ctr"/>
            <a:r>
              <a:rPr lang="en-CA" sz="1800" dirty="0">
                <a:effectLst/>
                <a:latin typeface="Calibri" panose="020F0502020204030204" pitchFamily="34" charset="0"/>
                <a:ea typeface="Calibri" panose="020F0502020204030204" pitchFamily="34" charset="0"/>
                <a:cs typeface="Times New Roman" panose="02020603050405020304" pitchFamily="18" charset="0"/>
              </a:rPr>
              <a:t>Any time you get cash from a customer, that counts as revenue, and any time you spend cash, you count that as an expense. Most small businesses adhere to this format.</a:t>
            </a:r>
            <a:br>
              <a:rPr lang="en-CA"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8" name="TextBox 7">
            <a:extLst>
              <a:ext uri="{FF2B5EF4-FFF2-40B4-BE49-F238E27FC236}">
                <a16:creationId xmlns:a16="http://schemas.microsoft.com/office/drawing/2014/main" id="{4D2C2ACF-276A-4DB8-9738-96A2B67C649F}"/>
              </a:ext>
            </a:extLst>
          </p:cNvPr>
          <p:cNvSpPr txBox="1"/>
          <p:nvPr/>
        </p:nvSpPr>
        <p:spPr>
          <a:xfrm>
            <a:off x="7275197" y="2687342"/>
            <a:ext cx="3545586" cy="1666354"/>
          </a:xfrm>
          <a:prstGeom prst="rect">
            <a:avLst/>
          </a:prstGeom>
          <a:noFill/>
        </p:spPr>
        <p:txBody>
          <a:bodyPr wrap="square">
            <a:spAutoFit/>
          </a:bodyPr>
          <a:lstStyle/>
          <a:p>
            <a:pPr algn="ctr">
              <a:lnSpc>
                <a:spcPct val="115000"/>
              </a:lnSpc>
              <a:spcAft>
                <a:spcPts val="1000"/>
              </a:spcAft>
            </a:pPr>
            <a:r>
              <a:rPr lang="en-CA" dirty="0">
                <a:latin typeface="Calibri" panose="020F0502020204030204" pitchFamily="34" charset="0"/>
                <a:ea typeface="Calibri" panose="020F0502020204030204" pitchFamily="34" charset="0"/>
                <a:cs typeface="Times New Roman" panose="02020603050405020304" pitchFamily="18" charset="0"/>
              </a:rPr>
              <a:t>S</a:t>
            </a:r>
            <a:r>
              <a:rPr lang="en-CA" sz="1800" dirty="0">
                <a:effectLst/>
                <a:latin typeface="Calibri" panose="020F0502020204030204" pitchFamily="34" charset="0"/>
                <a:ea typeface="Calibri" panose="020F0502020204030204" pitchFamily="34" charset="0"/>
                <a:cs typeface="Times New Roman" panose="02020603050405020304" pitchFamily="18" charset="0"/>
              </a:rPr>
              <a:t>lightly more sophisticated businesses use this option, because it more accurately reflects your revenue and expenses in a more nuanced way. </a:t>
            </a:r>
          </a:p>
        </p:txBody>
      </p:sp>
      <p:sp>
        <p:nvSpPr>
          <p:cNvPr id="9" name="TextBox 8">
            <a:extLst>
              <a:ext uri="{FF2B5EF4-FFF2-40B4-BE49-F238E27FC236}">
                <a16:creationId xmlns:a16="http://schemas.microsoft.com/office/drawing/2014/main" id="{FDB35FFE-A64A-41A9-9F0F-E74CDF3AAD8D}"/>
              </a:ext>
            </a:extLst>
          </p:cNvPr>
          <p:cNvSpPr txBox="1"/>
          <p:nvPr/>
        </p:nvSpPr>
        <p:spPr>
          <a:xfrm rot="20896118">
            <a:off x="441254" y="4872684"/>
            <a:ext cx="1859933" cy="523220"/>
          </a:xfrm>
          <a:prstGeom prst="rect">
            <a:avLst/>
          </a:prstGeom>
          <a:noFill/>
        </p:spPr>
        <p:txBody>
          <a:bodyPr wrap="none" rtlCol="0">
            <a:prstTxWarp prst="textArchUp">
              <a:avLst/>
            </a:prstTxWarp>
            <a:spAutoFit/>
          </a:bodyPr>
          <a:lstStyle/>
          <a:p>
            <a:r>
              <a:rPr lang="en-CA" sz="2800" i="1" dirty="0">
                <a:solidFill>
                  <a:srgbClr val="FF0000"/>
                </a:solidFill>
              </a:rPr>
              <a:t>Remember:</a:t>
            </a:r>
            <a:endParaRPr lang="en-US" sz="2800" i="1" dirty="0">
              <a:solidFill>
                <a:srgbClr val="FF0000"/>
              </a:solidFill>
            </a:endParaRPr>
          </a:p>
        </p:txBody>
      </p:sp>
      <p:sp>
        <p:nvSpPr>
          <p:cNvPr id="10" name="TextBox 9">
            <a:extLst>
              <a:ext uri="{FF2B5EF4-FFF2-40B4-BE49-F238E27FC236}">
                <a16:creationId xmlns:a16="http://schemas.microsoft.com/office/drawing/2014/main" id="{0F6C339D-1DF2-4257-9A92-414514B53A2C}"/>
              </a:ext>
            </a:extLst>
          </p:cNvPr>
          <p:cNvSpPr txBox="1"/>
          <p:nvPr/>
        </p:nvSpPr>
        <p:spPr>
          <a:xfrm>
            <a:off x="585216" y="5346143"/>
            <a:ext cx="8805672" cy="1200329"/>
          </a:xfrm>
          <a:prstGeom prst="rect">
            <a:avLst/>
          </a:prstGeom>
          <a:noFill/>
        </p:spPr>
        <p:txBody>
          <a:bodyPr wrap="square" rtlCol="0">
            <a:spAutoFit/>
          </a:bodyPr>
          <a:lstStyle/>
          <a:p>
            <a:r>
              <a:rPr lang="en-CA" dirty="0"/>
              <a:t>A potential problem with the more simple cash basis accounting method is that it has the potential to not accurately reflect how your business is doing. This was exemplified in the video by the profit margin jumping around month to month, despite the overall rate of business being stable. </a:t>
            </a:r>
            <a:endParaRPr lang="en-US" dirty="0"/>
          </a:p>
        </p:txBody>
      </p:sp>
      <p:pic>
        <p:nvPicPr>
          <p:cNvPr id="7" name="Cash accounting - Accounting and financial statements - Finance &amp; Capital Markets - Khan Academy">
            <a:hlinkClick r:id="" action="ppaction://media"/>
            <a:extLst>
              <a:ext uri="{FF2B5EF4-FFF2-40B4-BE49-F238E27FC236}">
                <a16:creationId xmlns:a16="http://schemas.microsoft.com/office/drawing/2014/main" id="{ECA6FDCF-5DE7-4C84-93B8-169F0A4D1381}"/>
              </a:ext>
            </a:extLst>
          </p:cNvPr>
          <p:cNvPicPr>
            <a:picLocks noChangeAspect="1"/>
          </p:cNvPicPr>
          <p:nvPr>
            <a:videoFile r:link="rId2"/>
            <p:extLst>
              <p:ext uri="{DAA4B4D4-6D71-4841-9C94-3DE7FCFB9230}">
                <p14:media xmlns:p14="http://schemas.microsoft.com/office/powerpoint/2010/main" r:embed="rId1"/>
              </p:ext>
            </p:extLst>
          </p:nvPr>
        </p:nvPicPr>
        <p:blipFill>
          <a:blip r:embed="rId4">
            <a:extLst>
              <a:ext uri="{96DAC541-7B7A-43D3-8B79-37D633B846F1}">
                <asvg:svgBlip xmlns:asvg="http://schemas.microsoft.com/office/drawing/2016/SVG/main" xmlns="" r:embed="rId5"/>
              </a:ext>
            </a:extLst>
          </a:blip>
          <a:stretch>
            <a:fillRect/>
          </a:stretch>
        </p:blipFill>
        <p:spPr>
          <a:xfrm>
            <a:off x="10459329" y="135010"/>
            <a:ext cx="1531886" cy="861686"/>
          </a:xfrm>
          <a:prstGeom prst="rect">
            <a:avLst/>
          </a:prstGeom>
        </p:spPr>
      </p:pic>
    </p:spTree>
    <p:extLst>
      <p:ext uri="{BB962C8B-B14F-4D97-AF65-F5344CB8AC3E}">
        <p14:creationId xmlns:p14="http://schemas.microsoft.com/office/powerpoint/2010/main" val="366913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88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10613</TotalTime>
  <Words>1011</Words>
  <Application>Microsoft Office PowerPoint</Application>
  <PresentationFormat>Widescreen</PresentationFormat>
  <Paragraphs>132</Paragraphs>
  <Slides>37</Slides>
  <Notes>1</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Arial</vt:lpstr>
      <vt:lpstr>Calibri</vt:lpstr>
      <vt:lpstr>Calibri Light</vt:lpstr>
      <vt:lpstr>Cooper Black</vt:lpstr>
      <vt:lpstr>Segoe UI</vt:lpstr>
      <vt:lpstr>Times New Roman</vt:lpstr>
      <vt:lpstr>Tw Cen MT</vt:lpstr>
      <vt:lpstr>WordVisi_MSFontService</vt:lpstr>
      <vt:lpstr>Office Theme</vt:lpstr>
      <vt:lpstr>Entrepreneur Local Learning Centers</vt:lpstr>
      <vt:lpstr>SEMINAR 13: BOOKKEEPING AND ACCOUNTING </vt:lpstr>
      <vt:lpstr>Bookkeeping </vt:lpstr>
      <vt:lpstr>Accounting</vt:lpstr>
      <vt:lpstr>Bookkeeping vs Accounting</vt:lpstr>
      <vt:lpstr>Bookkeeping Vs. Accounting</vt:lpstr>
      <vt:lpstr>SELF EVALUATION</vt:lpstr>
      <vt:lpstr>Cash Accounting</vt:lpstr>
      <vt:lpstr>Cash Accounting Method</vt:lpstr>
      <vt:lpstr>SELF EVALUATION</vt:lpstr>
      <vt:lpstr>Accrual Basis of Accounting</vt:lpstr>
      <vt:lpstr>Accrual Accounting Method</vt:lpstr>
      <vt:lpstr>SELF EVALUATION</vt:lpstr>
      <vt:lpstr>TRUE OR FALSE</vt:lpstr>
      <vt:lpstr>TRUE OR FALSE</vt:lpstr>
      <vt:lpstr>GLOSSARY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BOOKKEEPING AND ACCOUNTING</dc:title>
  <dc:creator>Keilan Baker</dc:creator>
  <cp:lastModifiedBy>Dave McMullen</cp:lastModifiedBy>
  <cp:revision>25</cp:revision>
  <dcterms:created xsi:type="dcterms:W3CDTF">2020-06-25T22:44:13Z</dcterms:created>
  <dcterms:modified xsi:type="dcterms:W3CDTF">2021-05-05T18:29:08Z</dcterms:modified>
</cp:coreProperties>
</file>