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354" r:id="rId2"/>
    <p:sldId id="323" r:id="rId3"/>
    <p:sldId id="331" r:id="rId4"/>
    <p:sldId id="324" r:id="rId5"/>
    <p:sldId id="325" r:id="rId6"/>
    <p:sldId id="326" r:id="rId7"/>
    <p:sldId id="327" r:id="rId8"/>
    <p:sldId id="328" r:id="rId9"/>
    <p:sldId id="329" r:id="rId10"/>
    <p:sldId id="330" r:id="rId11"/>
    <p:sldId id="332" r:id="rId12"/>
    <p:sldId id="333" r:id="rId13"/>
    <p:sldId id="339" r:id="rId14"/>
    <p:sldId id="340" r:id="rId15"/>
    <p:sldId id="341" r:id="rId16"/>
    <p:sldId id="342" r:id="rId17"/>
    <p:sldId id="347" r:id="rId18"/>
    <p:sldId id="348" r:id="rId19"/>
    <p:sldId id="349" r:id="rId20"/>
    <p:sldId id="322" r:id="rId21"/>
    <p:sldId id="336" r:id="rId22"/>
    <p:sldId id="321" r:id="rId23"/>
    <p:sldId id="319" r:id="rId24"/>
    <p:sldId id="297" r:id="rId25"/>
    <p:sldId id="298" r:id="rId26"/>
    <p:sldId id="299" r:id="rId27"/>
    <p:sldId id="300" r:id="rId28"/>
    <p:sldId id="343" r:id="rId29"/>
    <p:sldId id="344" r:id="rId30"/>
    <p:sldId id="345" r:id="rId31"/>
    <p:sldId id="346" r:id="rId32"/>
    <p:sldId id="350" r:id="rId33"/>
    <p:sldId id="351" r:id="rId34"/>
    <p:sldId id="352" r:id="rId35"/>
    <p:sldId id="353" r:id="rId36"/>
    <p:sldId id="334" r:id="rId37"/>
    <p:sldId id="335" r:id="rId38"/>
    <p:sldId id="337" r:id="rId39"/>
    <p:sldId id="33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ilan Baker" initials="KB" lastIdx="2" clrIdx="0">
    <p:extLst>
      <p:ext uri="{19B8F6BF-5375-455C-9EA6-DF929625EA0E}">
        <p15:presenceInfo xmlns:p15="http://schemas.microsoft.com/office/powerpoint/2012/main" userId="f55a0ce9be160cb2" providerId="Windows Live"/>
      </p:ext>
    </p:extLst>
  </p:cmAuthor>
  <p:cmAuthor id="2" name="Windows User" initials="WU" lastIdx="2" clrIdx="1">
    <p:extLst>
      <p:ext uri="{19B8F6BF-5375-455C-9EA6-DF929625EA0E}">
        <p15:presenceInfo xmlns:p15="http://schemas.microsoft.com/office/powerpoint/2012/main" userId="Windows 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64" autoAdjust="0"/>
    <p:restoredTop sz="94660"/>
  </p:normalViewPr>
  <p:slideViewPr>
    <p:cSldViewPr snapToGrid="0">
      <p:cViewPr varScale="1">
        <p:scale>
          <a:sx n="109" d="100"/>
          <a:sy n="109" d="100"/>
        </p:scale>
        <p:origin x="540" y="10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0-07-12T21:40:20.621" idx="1">
    <p:pos x="10" y="10"/>
    <p:text>Was not able to obtain a clear answer from the video. I have put A as the answer as the presenter quickly mentions "early buyers" as a benefit of crowdfunding.</p:text>
    <p:extLst>
      <p:ext uri="{C676402C-5697-4E1C-873F-D02D1690AC5C}">
        <p15:threadingInfo xmlns:p15="http://schemas.microsoft.com/office/powerpoint/2012/main" timeZoneBias="24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0-07-12T23:09:02.766" idx="2">
    <p:pos x="10" y="10"/>
    <p:text>I am putting the answer as A, as Gofundme can be used by non-profits for donations - but the question may be misleading, as the presenter makes it clear that it can also be used for private endeavours.</p:text>
    <p:extLst>
      <p:ext uri="{C676402C-5697-4E1C-873F-D02D1690AC5C}">
        <p15:threadingInfo xmlns:p15="http://schemas.microsoft.com/office/powerpoint/2012/main" timeZoneBias="24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5A3201-8E56-49AB-8863-C369B51ABA59}" type="doc">
      <dgm:prSet loTypeId="urn:microsoft.com/office/officeart/2008/layout/HorizontalMultiLevelHierarchy" loCatId="hierarchy" qsTypeId="urn:microsoft.com/office/officeart/2005/8/quickstyle/simple1" qsCatId="simple" csTypeId="urn:microsoft.com/office/officeart/2005/8/colors/colorful5" csCatId="colorful" phldr="1"/>
      <dgm:spPr/>
      <dgm:t>
        <a:bodyPr/>
        <a:lstStyle/>
        <a:p>
          <a:endParaRPr lang="en-CA"/>
        </a:p>
      </dgm:t>
    </dgm:pt>
    <dgm:pt modelId="{D79A0126-DFBC-4397-8101-C13A6AA35727}">
      <dgm:prSet phldrT="[Text]"/>
      <dgm:spPr/>
      <dgm:t>
        <a:bodyPr/>
        <a:lstStyle/>
        <a:p>
          <a:r>
            <a:rPr lang="fr-CA" dirty="0"/>
            <a:t>Funds</a:t>
          </a:r>
          <a:endParaRPr lang="en-CA" dirty="0"/>
        </a:p>
      </dgm:t>
    </dgm:pt>
    <dgm:pt modelId="{95DC2ECC-8E23-4F65-BD10-5B076CD2C379}" type="parTrans" cxnId="{E405C770-9D69-471C-A047-F0DF0BCFA7EA}">
      <dgm:prSet/>
      <dgm:spPr/>
      <dgm:t>
        <a:bodyPr/>
        <a:lstStyle/>
        <a:p>
          <a:endParaRPr lang="en-CA"/>
        </a:p>
      </dgm:t>
    </dgm:pt>
    <dgm:pt modelId="{9B49B88F-8EA3-4B73-84DE-4AC9F9FAD93B}" type="sibTrans" cxnId="{E405C770-9D69-471C-A047-F0DF0BCFA7EA}">
      <dgm:prSet/>
      <dgm:spPr/>
      <dgm:t>
        <a:bodyPr/>
        <a:lstStyle/>
        <a:p>
          <a:endParaRPr lang="en-CA"/>
        </a:p>
      </dgm:t>
    </dgm:pt>
    <dgm:pt modelId="{6B3CFFD2-62CA-4683-80B3-908D3F1AD6BE}">
      <dgm:prSet phldrT="[Text]" custT="1"/>
      <dgm:spPr/>
      <dgm:t>
        <a:bodyPr/>
        <a:lstStyle/>
        <a:p>
          <a:r>
            <a:rPr lang="fr-CA" sz="2400" dirty="0"/>
            <a:t>Bank </a:t>
          </a:r>
          <a:r>
            <a:rPr lang="fr-CA" sz="2400" dirty="0" err="1"/>
            <a:t>loans</a:t>
          </a:r>
          <a:endParaRPr lang="en-CA" sz="2400" dirty="0"/>
        </a:p>
      </dgm:t>
    </dgm:pt>
    <dgm:pt modelId="{4BD4C4E7-3414-430D-9311-FC38B858BEC2}" type="parTrans" cxnId="{7FDB38EE-6124-42A2-8190-0E3A5F16149D}">
      <dgm:prSet/>
      <dgm:spPr/>
      <dgm:t>
        <a:bodyPr/>
        <a:lstStyle/>
        <a:p>
          <a:endParaRPr lang="en-CA"/>
        </a:p>
      </dgm:t>
    </dgm:pt>
    <dgm:pt modelId="{3BEF1E2E-BF19-4FFA-A874-629FAB64DBB7}" type="sibTrans" cxnId="{7FDB38EE-6124-42A2-8190-0E3A5F16149D}">
      <dgm:prSet/>
      <dgm:spPr/>
      <dgm:t>
        <a:bodyPr/>
        <a:lstStyle/>
        <a:p>
          <a:endParaRPr lang="en-CA"/>
        </a:p>
      </dgm:t>
    </dgm:pt>
    <dgm:pt modelId="{727EE8B1-89C2-4C95-B489-E6C219B823A1}">
      <dgm:prSet phldrT="[Text]" custT="1"/>
      <dgm:spPr/>
      <dgm:t>
        <a:bodyPr/>
        <a:lstStyle/>
        <a:p>
          <a:r>
            <a:rPr lang="fr-CA" sz="2400" dirty="0" err="1"/>
            <a:t>Voluntary</a:t>
          </a:r>
          <a:r>
            <a:rPr lang="fr-CA" sz="2400" dirty="0"/>
            <a:t> Donations</a:t>
          </a:r>
          <a:endParaRPr lang="en-CA" sz="2400" dirty="0"/>
        </a:p>
      </dgm:t>
    </dgm:pt>
    <dgm:pt modelId="{7BB5DFD6-A981-4744-87E5-6D79838E4661}" type="parTrans" cxnId="{E199DD9C-E553-4755-AB5D-6E48E0DA0097}">
      <dgm:prSet/>
      <dgm:spPr/>
      <dgm:t>
        <a:bodyPr/>
        <a:lstStyle/>
        <a:p>
          <a:endParaRPr lang="en-CA"/>
        </a:p>
      </dgm:t>
    </dgm:pt>
    <dgm:pt modelId="{7EF757E7-031A-42D1-BC0D-3FA156B571AF}" type="sibTrans" cxnId="{E199DD9C-E553-4755-AB5D-6E48E0DA0097}">
      <dgm:prSet/>
      <dgm:spPr/>
      <dgm:t>
        <a:bodyPr/>
        <a:lstStyle/>
        <a:p>
          <a:endParaRPr lang="en-CA"/>
        </a:p>
      </dgm:t>
    </dgm:pt>
    <dgm:pt modelId="{EC555869-A3A1-4CC8-8596-37DD84C6E919}">
      <dgm:prSet phldrT="[Text]" custT="1"/>
      <dgm:spPr/>
      <dgm:t>
        <a:bodyPr/>
        <a:lstStyle/>
        <a:p>
          <a:r>
            <a:rPr lang="fr-CA" sz="2400" dirty="0"/>
            <a:t>Venture </a:t>
          </a:r>
          <a:r>
            <a:rPr lang="fr-CA" sz="2400" dirty="0" err="1"/>
            <a:t>Capitalists</a:t>
          </a:r>
          <a:endParaRPr lang="en-CA" sz="2400" dirty="0"/>
        </a:p>
      </dgm:t>
    </dgm:pt>
    <dgm:pt modelId="{43CD8895-1BCD-4505-B063-B071D3BA8DAE}" type="parTrans" cxnId="{11128BB8-58CB-442B-892E-E8749485A0E0}">
      <dgm:prSet/>
      <dgm:spPr/>
      <dgm:t>
        <a:bodyPr/>
        <a:lstStyle/>
        <a:p>
          <a:endParaRPr lang="en-CA"/>
        </a:p>
      </dgm:t>
    </dgm:pt>
    <dgm:pt modelId="{CA0B39ED-107B-4170-B547-B653FD40F82D}" type="sibTrans" cxnId="{11128BB8-58CB-442B-892E-E8749485A0E0}">
      <dgm:prSet/>
      <dgm:spPr/>
      <dgm:t>
        <a:bodyPr/>
        <a:lstStyle/>
        <a:p>
          <a:endParaRPr lang="en-CA"/>
        </a:p>
      </dgm:t>
    </dgm:pt>
    <dgm:pt modelId="{31B56722-F1AC-446D-B3A2-C95D84815148}" type="pres">
      <dgm:prSet presAssocID="{C45A3201-8E56-49AB-8863-C369B51ABA59}" presName="Name0" presStyleCnt="0">
        <dgm:presLayoutVars>
          <dgm:chPref val="1"/>
          <dgm:dir/>
          <dgm:animOne val="branch"/>
          <dgm:animLvl val="lvl"/>
          <dgm:resizeHandles val="exact"/>
        </dgm:presLayoutVars>
      </dgm:prSet>
      <dgm:spPr/>
      <dgm:t>
        <a:bodyPr/>
        <a:lstStyle/>
        <a:p>
          <a:endParaRPr lang="en-US"/>
        </a:p>
      </dgm:t>
    </dgm:pt>
    <dgm:pt modelId="{CDCA2AFE-9D6C-46D4-8F02-CC71DCE02227}" type="pres">
      <dgm:prSet presAssocID="{D79A0126-DFBC-4397-8101-C13A6AA35727}" presName="root1" presStyleCnt="0"/>
      <dgm:spPr/>
    </dgm:pt>
    <dgm:pt modelId="{2C2B357C-788E-47E4-9665-2FCF0BD3C2E8}" type="pres">
      <dgm:prSet presAssocID="{D79A0126-DFBC-4397-8101-C13A6AA35727}" presName="LevelOneTextNode" presStyleLbl="node0" presStyleIdx="0" presStyleCnt="1">
        <dgm:presLayoutVars>
          <dgm:chPref val="3"/>
        </dgm:presLayoutVars>
      </dgm:prSet>
      <dgm:spPr/>
      <dgm:t>
        <a:bodyPr/>
        <a:lstStyle/>
        <a:p>
          <a:endParaRPr lang="en-US"/>
        </a:p>
      </dgm:t>
    </dgm:pt>
    <dgm:pt modelId="{36BD5053-008B-4F07-B7C2-26DFC71115FD}" type="pres">
      <dgm:prSet presAssocID="{D79A0126-DFBC-4397-8101-C13A6AA35727}" presName="level2hierChild" presStyleCnt="0"/>
      <dgm:spPr/>
    </dgm:pt>
    <dgm:pt modelId="{89704159-9588-447F-8E95-5A57546E7C54}" type="pres">
      <dgm:prSet presAssocID="{4BD4C4E7-3414-430D-9311-FC38B858BEC2}" presName="conn2-1" presStyleLbl="parChTrans1D2" presStyleIdx="0" presStyleCnt="3"/>
      <dgm:spPr/>
      <dgm:t>
        <a:bodyPr/>
        <a:lstStyle/>
        <a:p>
          <a:endParaRPr lang="en-US"/>
        </a:p>
      </dgm:t>
    </dgm:pt>
    <dgm:pt modelId="{3B308360-CB68-4B37-83AE-ED0644385954}" type="pres">
      <dgm:prSet presAssocID="{4BD4C4E7-3414-430D-9311-FC38B858BEC2}" presName="connTx" presStyleLbl="parChTrans1D2" presStyleIdx="0" presStyleCnt="3"/>
      <dgm:spPr/>
      <dgm:t>
        <a:bodyPr/>
        <a:lstStyle/>
        <a:p>
          <a:endParaRPr lang="en-US"/>
        </a:p>
      </dgm:t>
    </dgm:pt>
    <dgm:pt modelId="{5615340F-611C-41F4-BCB6-B0F76BD1C006}" type="pres">
      <dgm:prSet presAssocID="{6B3CFFD2-62CA-4683-80B3-908D3F1AD6BE}" presName="root2" presStyleCnt="0"/>
      <dgm:spPr/>
    </dgm:pt>
    <dgm:pt modelId="{11903299-6B04-41E8-9571-2D3A12328E1D}" type="pres">
      <dgm:prSet presAssocID="{6B3CFFD2-62CA-4683-80B3-908D3F1AD6BE}" presName="LevelTwoTextNode" presStyleLbl="node2" presStyleIdx="0" presStyleCnt="3">
        <dgm:presLayoutVars>
          <dgm:chPref val="3"/>
        </dgm:presLayoutVars>
      </dgm:prSet>
      <dgm:spPr/>
      <dgm:t>
        <a:bodyPr/>
        <a:lstStyle/>
        <a:p>
          <a:endParaRPr lang="en-US"/>
        </a:p>
      </dgm:t>
    </dgm:pt>
    <dgm:pt modelId="{977EBAD5-CB08-498A-91B3-884F74B56946}" type="pres">
      <dgm:prSet presAssocID="{6B3CFFD2-62CA-4683-80B3-908D3F1AD6BE}" presName="level3hierChild" presStyleCnt="0"/>
      <dgm:spPr/>
    </dgm:pt>
    <dgm:pt modelId="{A842867D-FDCF-4180-8FFA-CDD454DBD0AF}" type="pres">
      <dgm:prSet presAssocID="{7BB5DFD6-A981-4744-87E5-6D79838E4661}" presName="conn2-1" presStyleLbl="parChTrans1D2" presStyleIdx="1" presStyleCnt="3"/>
      <dgm:spPr/>
      <dgm:t>
        <a:bodyPr/>
        <a:lstStyle/>
        <a:p>
          <a:endParaRPr lang="en-US"/>
        </a:p>
      </dgm:t>
    </dgm:pt>
    <dgm:pt modelId="{E97F6B9D-EC00-48DC-BC75-090FA05EB48E}" type="pres">
      <dgm:prSet presAssocID="{7BB5DFD6-A981-4744-87E5-6D79838E4661}" presName="connTx" presStyleLbl="parChTrans1D2" presStyleIdx="1" presStyleCnt="3"/>
      <dgm:spPr/>
      <dgm:t>
        <a:bodyPr/>
        <a:lstStyle/>
        <a:p>
          <a:endParaRPr lang="en-US"/>
        </a:p>
      </dgm:t>
    </dgm:pt>
    <dgm:pt modelId="{7EA1470A-21BE-4D0E-B396-A46970A5FC19}" type="pres">
      <dgm:prSet presAssocID="{727EE8B1-89C2-4C95-B489-E6C219B823A1}" presName="root2" presStyleCnt="0"/>
      <dgm:spPr/>
    </dgm:pt>
    <dgm:pt modelId="{AA9F9D32-6AF5-4F5E-BADC-8420F0B250B5}" type="pres">
      <dgm:prSet presAssocID="{727EE8B1-89C2-4C95-B489-E6C219B823A1}" presName="LevelTwoTextNode" presStyleLbl="node2" presStyleIdx="1" presStyleCnt="3">
        <dgm:presLayoutVars>
          <dgm:chPref val="3"/>
        </dgm:presLayoutVars>
      </dgm:prSet>
      <dgm:spPr/>
      <dgm:t>
        <a:bodyPr/>
        <a:lstStyle/>
        <a:p>
          <a:endParaRPr lang="en-US"/>
        </a:p>
      </dgm:t>
    </dgm:pt>
    <dgm:pt modelId="{C25DA7F8-325B-4731-AA06-A86B59F5D93D}" type="pres">
      <dgm:prSet presAssocID="{727EE8B1-89C2-4C95-B489-E6C219B823A1}" presName="level3hierChild" presStyleCnt="0"/>
      <dgm:spPr/>
    </dgm:pt>
    <dgm:pt modelId="{CADB1E93-8C77-48EF-8D15-B5EFAD419655}" type="pres">
      <dgm:prSet presAssocID="{43CD8895-1BCD-4505-B063-B071D3BA8DAE}" presName="conn2-1" presStyleLbl="parChTrans1D2" presStyleIdx="2" presStyleCnt="3"/>
      <dgm:spPr/>
      <dgm:t>
        <a:bodyPr/>
        <a:lstStyle/>
        <a:p>
          <a:endParaRPr lang="en-US"/>
        </a:p>
      </dgm:t>
    </dgm:pt>
    <dgm:pt modelId="{B78EA187-6C08-450B-8AE6-94875BDD4301}" type="pres">
      <dgm:prSet presAssocID="{43CD8895-1BCD-4505-B063-B071D3BA8DAE}" presName="connTx" presStyleLbl="parChTrans1D2" presStyleIdx="2" presStyleCnt="3"/>
      <dgm:spPr/>
      <dgm:t>
        <a:bodyPr/>
        <a:lstStyle/>
        <a:p>
          <a:endParaRPr lang="en-US"/>
        </a:p>
      </dgm:t>
    </dgm:pt>
    <dgm:pt modelId="{86FFC180-7D0D-423C-BF4F-E9C2AD9CCA50}" type="pres">
      <dgm:prSet presAssocID="{EC555869-A3A1-4CC8-8596-37DD84C6E919}" presName="root2" presStyleCnt="0"/>
      <dgm:spPr/>
    </dgm:pt>
    <dgm:pt modelId="{131D04A3-5C05-4C53-A875-04D4A84AF31E}" type="pres">
      <dgm:prSet presAssocID="{EC555869-A3A1-4CC8-8596-37DD84C6E919}" presName="LevelTwoTextNode" presStyleLbl="node2" presStyleIdx="2" presStyleCnt="3">
        <dgm:presLayoutVars>
          <dgm:chPref val="3"/>
        </dgm:presLayoutVars>
      </dgm:prSet>
      <dgm:spPr/>
      <dgm:t>
        <a:bodyPr/>
        <a:lstStyle/>
        <a:p>
          <a:endParaRPr lang="en-US"/>
        </a:p>
      </dgm:t>
    </dgm:pt>
    <dgm:pt modelId="{601EE0CB-CF20-4DAA-96C2-8E5BA68AD088}" type="pres">
      <dgm:prSet presAssocID="{EC555869-A3A1-4CC8-8596-37DD84C6E919}" presName="level3hierChild" presStyleCnt="0"/>
      <dgm:spPr/>
    </dgm:pt>
  </dgm:ptLst>
  <dgm:cxnLst>
    <dgm:cxn modelId="{B7E3797A-41F0-4430-BFD2-60F9601BA92D}" type="presOf" srcId="{43CD8895-1BCD-4505-B063-B071D3BA8DAE}" destId="{B78EA187-6C08-450B-8AE6-94875BDD4301}" srcOrd="1" destOrd="0" presId="urn:microsoft.com/office/officeart/2008/layout/HorizontalMultiLevelHierarchy"/>
    <dgm:cxn modelId="{929D7CC8-94AE-4B71-A5EA-37D1C1B4A907}" type="presOf" srcId="{727EE8B1-89C2-4C95-B489-E6C219B823A1}" destId="{AA9F9D32-6AF5-4F5E-BADC-8420F0B250B5}" srcOrd="0" destOrd="0" presId="urn:microsoft.com/office/officeart/2008/layout/HorizontalMultiLevelHierarchy"/>
    <dgm:cxn modelId="{11128BB8-58CB-442B-892E-E8749485A0E0}" srcId="{D79A0126-DFBC-4397-8101-C13A6AA35727}" destId="{EC555869-A3A1-4CC8-8596-37DD84C6E919}" srcOrd="2" destOrd="0" parTransId="{43CD8895-1BCD-4505-B063-B071D3BA8DAE}" sibTransId="{CA0B39ED-107B-4170-B547-B653FD40F82D}"/>
    <dgm:cxn modelId="{1BAD2A36-3458-4371-94F0-EB292F0819DD}" type="presOf" srcId="{6B3CFFD2-62CA-4683-80B3-908D3F1AD6BE}" destId="{11903299-6B04-41E8-9571-2D3A12328E1D}" srcOrd="0" destOrd="0" presId="urn:microsoft.com/office/officeart/2008/layout/HorizontalMultiLevelHierarchy"/>
    <dgm:cxn modelId="{E405C770-9D69-471C-A047-F0DF0BCFA7EA}" srcId="{C45A3201-8E56-49AB-8863-C369B51ABA59}" destId="{D79A0126-DFBC-4397-8101-C13A6AA35727}" srcOrd="0" destOrd="0" parTransId="{95DC2ECC-8E23-4F65-BD10-5B076CD2C379}" sibTransId="{9B49B88F-8EA3-4B73-84DE-4AC9F9FAD93B}"/>
    <dgm:cxn modelId="{C15A40D4-E3E6-4157-9E97-94C916A7E117}" type="presOf" srcId="{EC555869-A3A1-4CC8-8596-37DD84C6E919}" destId="{131D04A3-5C05-4C53-A875-04D4A84AF31E}" srcOrd="0" destOrd="0" presId="urn:microsoft.com/office/officeart/2008/layout/HorizontalMultiLevelHierarchy"/>
    <dgm:cxn modelId="{6BC84505-88DA-4395-AF87-01D95032AFDD}" type="presOf" srcId="{7BB5DFD6-A981-4744-87E5-6D79838E4661}" destId="{A842867D-FDCF-4180-8FFA-CDD454DBD0AF}" srcOrd="0" destOrd="0" presId="urn:microsoft.com/office/officeart/2008/layout/HorizontalMultiLevelHierarchy"/>
    <dgm:cxn modelId="{F09EBA5F-5005-4CF5-ADB9-1C65F38E622A}" type="presOf" srcId="{43CD8895-1BCD-4505-B063-B071D3BA8DAE}" destId="{CADB1E93-8C77-48EF-8D15-B5EFAD419655}" srcOrd="0" destOrd="0" presId="urn:microsoft.com/office/officeart/2008/layout/HorizontalMultiLevelHierarchy"/>
    <dgm:cxn modelId="{8F56CFFB-7581-4BD3-AAD2-5D6798727808}" type="presOf" srcId="{7BB5DFD6-A981-4744-87E5-6D79838E4661}" destId="{E97F6B9D-EC00-48DC-BC75-090FA05EB48E}" srcOrd="1" destOrd="0" presId="urn:microsoft.com/office/officeart/2008/layout/HorizontalMultiLevelHierarchy"/>
    <dgm:cxn modelId="{3E49357A-60BD-42A1-98F5-56901E31F8EC}" type="presOf" srcId="{C45A3201-8E56-49AB-8863-C369B51ABA59}" destId="{31B56722-F1AC-446D-B3A2-C95D84815148}" srcOrd="0" destOrd="0" presId="urn:microsoft.com/office/officeart/2008/layout/HorizontalMultiLevelHierarchy"/>
    <dgm:cxn modelId="{7FDB38EE-6124-42A2-8190-0E3A5F16149D}" srcId="{D79A0126-DFBC-4397-8101-C13A6AA35727}" destId="{6B3CFFD2-62CA-4683-80B3-908D3F1AD6BE}" srcOrd="0" destOrd="0" parTransId="{4BD4C4E7-3414-430D-9311-FC38B858BEC2}" sibTransId="{3BEF1E2E-BF19-4FFA-A874-629FAB64DBB7}"/>
    <dgm:cxn modelId="{E199DD9C-E553-4755-AB5D-6E48E0DA0097}" srcId="{D79A0126-DFBC-4397-8101-C13A6AA35727}" destId="{727EE8B1-89C2-4C95-B489-E6C219B823A1}" srcOrd="1" destOrd="0" parTransId="{7BB5DFD6-A981-4744-87E5-6D79838E4661}" sibTransId="{7EF757E7-031A-42D1-BC0D-3FA156B571AF}"/>
    <dgm:cxn modelId="{E6D31757-5D6A-41D3-9D04-875E1D26C06C}" type="presOf" srcId="{D79A0126-DFBC-4397-8101-C13A6AA35727}" destId="{2C2B357C-788E-47E4-9665-2FCF0BD3C2E8}" srcOrd="0" destOrd="0" presId="urn:microsoft.com/office/officeart/2008/layout/HorizontalMultiLevelHierarchy"/>
    <dgm:cxn modelId="{C6A3EA90-D474-4BD1-8711-14FF8019A86F}" type="presOf" srcId="{4BD4C4E7-3414-430D-9311-FC38B858BEC2}" destId="{3B308360-CB68-4B37-83AE-ED0644385954}" srcOrd="1" destOrd="0" presId="urn:microsoft.com/office/officeart/2008/layout/HorizontalMultiLevelHierarchy"/>
    <dgm:cxn modelId="{8E274DE6-7215-45AD-B221-4929E9322C1C}" type="presOf" srcId="{4BD4C4E7-3414-430D-9311-FC38B858BEC2}" destId="{89704159-9588-447F-8E95-5A57546E7C54}" srcOrd="0" destOrd="0" presId="urn:microsoft.com/office/officeart/2008/layout/HorizontalMultiLevelHierarchy"/>
    <dgm:cxn modelId="{2714CCBF-9EFF-4DE7-A58C-FCCC69DB5DCF}" type="presParOf" srcId="{31B56722-F1AC-446D-B3A2-C95D84815148}" destId="{CDCA2AFE-9D6C-46D4-8F02-CC71DCE02227}" srcOrd="0" destOrd="0" presId="urn:microsoft.com/office/officeart/2008/layout/HorizontalMultiLevelHierarchy"/>
    <dgm:cxn modelId="{1DA824C9-7160-49D2-A326-83DBE4831E5E}" type="presParOf" srcId="{CDCA2AFE-9D6C-46D4-8F02-CC71DCE02227}" destId="{2C2B357C-788E-47E4-9665-2FCF0BD3C2E8}" srcOrd="0" destOrd="0" presId="urn:microsoft.com/office/officeart/2008/layout/HorizontalMultiLevelHierarchy"/>
    <dgm:cxn modelId="{23D63AC5-5158-4FD3-A944-91F0A2A57DA3}" type="presParOf" srcId="{CDCA2AFE-9D6C-46D4-8F02-CC71DCE02227}" destId="{36BD5053-008B-4F07-B7C2-26DFC71115FD}" srcOrd="1" destOrd="0" presId="urn:microsoft.com/office/officeart/2008/layout/HorizontalMultiLevelHierarchy"/>
    <dgm:cxn modelId="{AA5F37E0-DA78-406B-BFE3-9296F6CA277A}" type="presParOf" srcId="{36BD5053-008B-4F07-B7C2-26DFC71115FD}" destId="{89704159-9588-447F-8E95-5A57546E7C54}" srcOrd="0" destOrd="0" presId="urn:microsoft.com/office/officeart/2008/layout/HorizontalMultiLevelHierarchy"/>
    <dgm:cxn modelId="{0E274AC8-AC39-4E7C-BF21-91C26A9970D6}" type="presParOf" srcId="{89704159-9588-447F-8E95-5A57546E7C54}" destId="{3B308360-CB68-4B37-83AE-ED0644385954}" srcOrd="0" destOrd="0" presId="urn:microsoft.com/office/officeart/2008/layout/HorizontalMultiLevelHierarchy"/>
    <dgm:cxn modelId="{D74B35E6-1AC1-47C5-A464-56EFB8B7A92B}" type="presParOf" srcId="{36BD5053-008B-4F07-B7C2-26DFC71115FD}" destId="{5615340F-611C-41F4-BCB6-B0F76BD1C006}" srcOrd="1" destOrd="0" presId="urn:microsoft.com/office/officeart/2008/layout/HorizontalMultiLevelHierarchy"/>
    <dgm:cxn modelId="{F4A9C190-2E32-4D85-B1F4-995D20F1F174}" type="presParOf" srcId="{5615340F-611C-41F4-BCB6-B0F76BD1C006}" destId="{11903299-6B04-41E8-9571-2D3A12328E1D}" srcOrd="0" destOrd="0" presId="urn:microsoft.com/office/officeart/2008/layout/HorizontalMultiLevelHierarchy"/>
    <dgm:cxn modelId="{EBC6F1ED-DC66-4E2B-927A-AE5A6D903D07}" type="presParOf" srcId="{5615340F-611C-41F4-BCB6-B0F76BD1C006}" destId="{977EBAD5-CB08-498A-91B3-884F74B56946}" srcOrd="1" destOrd="0" presId="urn:microsoft.com/office/officeart/2008/layout/HorizontalMultiLevelHierarchy"/>
    <dgm:cxn modelId="{B6132570-ACDF-4C8A-9735-04A1451DF6AA}" type="presParOf" srcId="{36BD5053-008B-4F07-B7C2-26DFC71115FD}" destId="{A842867D-FDCF-4180-8FFA-CDD454DBD0AF}" srcOrd="2" destOrd="0" presId="urn:microsoft.com/office/officeart/2008/layout/HorizontalMultiLevelHierarchy"/>
    <dgm:cxn modelId="{1A08008C-3FDD-4DFB-9A02-FB6BAEF564A3}" type="presParOf" srcId="{A842867D-FDCF-4180-8FFA-CDD454DBD0AF}" destId="{E97F6B9D-EC00-48DC-BC75-090FA05EB48E}" srcOrd="0" destOrd="0" presId="urn:microsoft.com/office/officeart/2008/layout/HorizontalMultiLevelHierarchy"/>
    <dgm:cxn modelId="{193FA2F2-B82D-4CA9-86D8-CB3D7517E249}" type="presParOf" srcId="{36BD5053-008B-4F07-B7C2-26DFC71115FD}" destId="{7EA1470A-21BE-4D0E-B396-A46970A5FC19}" srcOrd="3" destOrd="0" presId="urn:microsoft.com/office/officeart/2008/layout/HorizontalMultiLevelHierarchy"/>
    <dgm:cxn modelId="{08FCFBED-89C6-43AB-816F-6C9B1402B0DF}" type="presParOf" srcId="{7EA1470A-21BE-4D0E-B396-A46970A5FC19}" destId="{AA9F9D32-6AF5-4F5E-BADC-8420F0B250B5}" srcOrd="0" destOrd="0" presId="urn:microsoft.com/office/officeart/2008/layout/HorizontalMultiLevelHierarchy"/>
    <dgm:cxn modelId="{CE4AC7C1-4AA8-41FC-B431-7F0526DA0A67}" type="presParOf" srcId="{7EA1470A-21BE-4D0E-B396-A46970A5FC19}" destId="{C25DA7F8-325B-4731-AA06-A86B59F5D93D}" srcOrd="1" destOrd="0" presId="urn:microsoft.com/office/officeart/2008/layout/HorizontalMultiLevelHierarchy"/>
    <dgm:cxn modelId="{344AC200-00EF-4C57-ABA3-1A48B05B058F}" type="presParOf" srcId="{36BD5053-008B-4F07-B7C2-26DFC71115FD}" destId="{CADB1E93-8C77-48EF-8D15-B5EFAD419655}" srcOrd="4" destOrd="0" presId="urn:microsoft.com/office/officeart/2008/layout/HorizontalMultiLevelHierarchy"/>
    <dgm:cxn modelId="{F255C945-8CA1-467D-BAF6-8462C8C006B5}" type="presParOf" srcId="{CADB1E93-8C77-48EF-8D15-B5EFAD419655}" destId="{B78EA187-6C08-450B-8AE6-94875BDD4301}" srcOrd="0" destOrd="0" presId="urn:microsoft.com/office/officeart/2008/layout/HorizontalMultiLevelHierarchy"/>
    <dgm:cxn modelId="{38E843D4-282B-4F9B-A8B2-209D5BDCDB09}" type="presParOf" srcId="{36BD5053-008B-4F07-B7C2-26DFC71115FD}" destId="{86FFC180-7D0D-423C-BF4F-E9C2AD9CCA50}" srcOrd="5" destOrd="0" presId="urn:microsoft.com/office/officeart/2008/layout/HorizontalMultiLevelHierarchy"/>
    <dgm:cxn modelId="{B9CF2713-5278-477B-8EAD-3DF086F8DB8F}" type="presParOf" srcId="{86FFC180-7D0D-423C-BF4F-E9C2AD9CCA50}" destId="{131D04A3-5C05-4C53-A875-04D4A84AF31E}" srcOrd="0" destOrd="0" presId="urn:microsoft.com/office/officeart/2008/layout/HorizontalMultiLevelHierarchy"/>
    <dgm:cxn modelId="{F941AFD7-34B7-4DDD-9206-B8953FA64E71}" type="presParOf" srcId="{86FFC180-7D0D-423C-BF4F-E9C2AD9CCA50}" destId="{601EE0CB-CF20-4DAA-96C2-8E5BA68AD088}" srcOrd="1" destOrd="0" presId="urn:microsoft.com/office/officeart/2008/layout/HorizontalMultiLevelHierarchy"/>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0CACD7-0655-4D6D-A611-FA27606107AE}" type="doc">
      <dgm:prSet loTypeId="urn:microsoft.com/office/officeart/2011/layout/TabList" loCatId="list" qsTypeId="urn:microsoft.com/office/officeart/2005/8/quickstyle/simple1" qsCatId="simple" csTypeId="urn:microsoft.com/office/officeart/2005/8/colors/colorful5" csCatId="colorful" phldr="1"/>
      <dgm:spPr/>
      <dgm:t>
        <a:bodyPr/>
        <a:lstStyle/>
        <a:p>
          <a:endParaRPr lang="en-CA"/>
        </a:p>
      </dgm:t>
    </dgm:pt>
    <dgm:pt modelId="{C7F22BA6-DD86-41FC-98AF-85D7A7611FD6}">
      <dgm:prSet phldrT="[Text]" custT="1"/>
      <dgm:spPr/>
      <dgm:t>
        <a:bodyPr/>
        <a:lstStyle/>
        <a:p>
          <a:r>
            <a:rPr lang="fr-CA" sz="3200" dirty="0"/>
            <a:t> 1.</a:t>
          </a:r>
          <a:endParaRPr lang="en-CA" sz="3200" dirty="0"/>
        </a:p>
      </dgm:t>
    </dgm:pt>
    <dgm:pt modelId="{8625120A-5B50-4C65-95F9-5B7F02451DA1}" type="parTrans" cxnId="{06D4B154-B2C2-47CE-92EF-C815FCC36A85}">
      <dgm:prSet/>
      <dgm:spPr/>
      <dgm:t>
        <a:bodyPr/>
        <a:lstStyle/>
        <a:p>
          <a:endParaRPr lang="en-CA" sz="6000"/>
        </a:p>
      </dgm:t>
    </dgm:pt>
    <dgm:pt modelId="{12DB216A-FA75-4C33-9A17-C69BEABED1FF}" type="sibTrans" cxnId="{06D4B154-B2C2-47CE-92EF-C815FCC36A85}">
      <dgm:prSet/>
      <dgm:spPr/>
      <dgm:t>
        <a:bodyPr/>
        <a:lstStyle/>
        <a:p>
          <a:endParaRPr lang="en-CA" sz="6000"/>
        </a:p>
      </dgm:t>
    </dgm:pt>
    <dgm:pt modelId="{1919BE28-ABCB-45DD-ADF5-6CC49E064CDA}">
      <dgm:prSet phldrT="[Text]" custT="1"/>
      <dgm:spPr/>
      <dgm:t>
        <a:bodyPr/>
        <a:lstStyle/>
        <a:p>
          <a:r>
            <a:rPr lang="fr-CA" sz="3200" dirty="0" err="1"/>
            <a:t>Gofundme</a:t>
          </a:r>
          <a:endParaRPr lang="en-CA" sz="3200" dirty="0"/>
        </a:p>
      </dgm:t>
    </dgm:pt>
    <dgm:pt modelId="{1B952480-DA53-4EB1-B735-641FF202A99C}" type="parTrans" cxnId="{3F85EB3B-2043-4250-9802-03208C3F2F95}">
      <dgm:prSet/>
      <dgm:spPr/>
      <dgm:t>
        <a:bodyPr/>
        <a:lstStyle/>
        <a:p>
          <a:endParaRPr lang="en-CA" sz="6000"/>
        </a:p>
      </dgm:t>
    </dgm:pt>
    <dgm:pt modelId="{A4B1BFCE-BE10-4B77-9591-78233AF0D5CE}" type="sibTrans" cxnId="{3F85EB3B-2043-4250-9802-03208C3F2F95}">
      <dgm:prSet/>
      <dgm:spPr/>
      <dgm:t>
        <a:bodyPr/>
        <a:lstStyle/>
        <a:p>
          <a:endParaRPr lang="en-CA" sz="6000"/>
        </a:p>
      </dgm:t>
    </dgm:pt>
    <dgm:pt modelId="{48A3E6D7-C445-4E9E-99A9-DCE0981464A7}">
      <dgm:prSet phldrT="[Text]" custT="1"/>
      <dgm:spPr/>
      <dgm:t>
        <a:bodyPr/>
        <a:lstStyle/>
        <a:p>
          <a:r>
            <a:rPr lang="en-CA" sz="2400" dirty="0" err="1"/>
            <a:t>Gofundme</a:t>
          </a:r>
          <a:r>
            <a:rPr lang="en-CA" sz="2400" dirty="0"/>
            <a:t> can be used to raise money for your personal and private expenses. It can also be used by non-profits. </a:t>
          </a:r>
        </a:p>
      </dgm:t>
    </dgm:pt>
    <dgm:pt modelId="{C833E538-DE5E-4B2C-8F0B-ABE4EB22B9DE}" type="parTrans" cxnId="{4B39D322-C08A-4CEA-B4D6-FC27A5AA8276}">
      <dgm:prSet/>
      <dgm:spPr/>
      <dgm:t>
        <a:bodyPr/>
        <a:lstStyle/>
        <a:p>
          <a:endParaRPr lang="en-CA" sz="6000"/>
        </a:p>
      </dgm:t>
    </dgm:pt>
    <dgm:pt modelId="{F8BE796F-A105-47B8-9821-5657E8819E69}" type="sibTrans" cxnId="{4B39D322-C08A-4CEA-B4D6-FC27A5AA8276}">
      <dgm:prSet/>
      <dgm:spPr/>
      <dgm:t>
        <a:bodyPr/>
        <a:lstStyle/>
        <a:p>
          <a:endParaRPr lang="en-CA" sz="6000"/>
        </a:p>
      </dgm:t>
    </dgm:pt>
    <dgm:pt modelId="{9A51C913-39DC-47E1-9850-C32585D324E4}">
      <dgm:prSet phldrT="[Text]" custT="1"/>
      <dgm:spPr/>
      <dgm:t>
        <a:bodyPr/>
        <a:lstStyle/>
        <a:p>
          <a:r>
            <a:rPr lang="fr-CA" sz="3200" dirty="0"/>
            <a:t>2.</a:t>
          </a:r>
          <a:endParaRPr lang="en-CA" sz="3200" dirty="0"/>
        </a:p>
      </dgm:t>
    </dgm:pt>
    <dgm:pt modelId="{D3D9C7AA-5998-4685-BA1A-D788CED21DF4}" type="parTrans" cxnId="{E91AD1C7-D437-4B5A-ADDD-5F01C1B5B383}">
      <dgm:prSet/>
      <dgm:spPr/>
      <dgm:t>
        <a:bodyPr/>
        <a:lstStyle/>
        <a:p>
          <a:endParaRPr lang="en-CA" sz="6000"/>
        </a:p>
      </dgm:t>
    </dgm:pt>
    <dgm:pt modelId="{F0FC4FD8-7137-4448-B53F-87FAD7C08E07}" type="sibTrans" cxnId="{E91AD1C7-D437-4B5A-ADDD-5F01C1B5B383}">
      <dgm:prSet/>
      <dgm:spPr/>
      <dgm:t>
        <a:bodyPr/>
        <a:lstStyle/>
        <a:p>
          <a:endParaRPr lang="en-CA" sz="6000"/>
        </a:p>
      </dgm:t>
    </dgm:pt>
    <dgm:pt modelId="{F4E29A3A-E658-4BB9-8316-2AE747AAC9A6}">
      <dgm:prSet phldrT="[Text]" custT="1"/>
      <dgm:spPr/>
      <dgm:t>
        <a:bodyPr/>
        <a:lstStyle/>
        <a:p>
          <a:r>
            <a:rPr lang="fr-CA" sz="3200" dirty="0" err="1"/>
            <a:t>Kickstarter</a:t>
          </a:r>
          <a:endParaRPr lang="en-CA" sz="3200" dirty="0"/>
        </a:p>
      </dgm:t>
    </dgm:pt>
    <dgm:pt modelId="{A64486B8-E050-4947-AE66-005507D8FE04}" type="parTrans" cxnId="{0128FB5B-839A-48BA-A6F6-FCBABFAF9EB6}">
      <dgm:prSet/>
      <dgm:spPr/>
      <dgm:t>
        <a:bodyPr/>
        <a:lstStyle/>
        <a:p>
          <a:endParaRPr lang="en-CA" sz="6000"/>
        </a:p>
      </dgm:t>
    </dgm:pt>
    <dgm:pt modelId="{8C1075E0-49D1-47BD-9ABF-E85561192DE8}" type="sibTrans" cxnId="{0128FB5B-839A-48BA-A6F6-FCBABFAF9EB6}">
      <dgm:prSet/>
      <dgm:spPr/>
      <dgm:t>
        <a:bodyPr/>
        <a:lstStyle/>
        <a:p>
          <a:endParaRPr lang="en-CA" sz="6000"/>
        </a:p>
      </dgm:t>
    </dgm:pt>
    <dgm:pt modelId="{CEDC0497-DBA2-4CB8-A44A-BB67229575FE}">
      <dgm:prSet phldrT="[Text]" custT="1"/>
      <dgm:spPr/>
      <dgm:t>
        <a:bodyPr/>
        <a:lstStyle/>
        <a:p>
          <a:r>
            <a:rPr lang="fr-CA" sz="3200" dirty="0"/>
            <a:t>3.</a:t>
          </a:r>
          <a:endParaRPr lang="en-CA" sz="3200" dirty="0"/>
        </a:p>
      </dgm:t>
    </dgm:pt>
    <dgm:pt modelId="{50DEFBA4-EF6E-4CD1-BC7A-DD243646FBE8}" type="parTrans" cxnId="{10956373-D49C-453D-AFA1-A97D349CE681}">
      <dgm:prSet/>
      <dgm:spPr/>
      <dgm:t>
        <a:bodyPr/>
        <a:lstStyle/>
        <a:p>
          <a:endParaRPr lang="en-CA" sz="6000"/>
        </a:p>
      </dgm:t>
    </dgm:pt>
    <dgm:pt modelId="{6680D0F5-B5EF-4C2D-BE79-6B0E42C14640}" type="sibTrans" cxnId="{10956373-D49C-453D-AFA1-A97D349CE681}">
      <dgm:prSet/>
      <dgm:spPr/>
      <dgm:t>
        <a:bodyPr/>
        <a:lstStyle/>
        <a:p>
          <a:endParaRPr lang="en-CA" sz="6000"/>
        </a:p>
      </dgm:t>
    </dgm:pt>
    <dgm:pt modelId="{5FC2B418-0F29-4CEC-A519-E9924E4F6CDE}">
      <dgm:prSet phldrT="[Text]" custT="1"/>
      <dgm:spPr/>
      <dgm:t>
        <a:bodyPr/>
        <a:lstStyle/>
        <a:p>
          <a:r>
            <a:rPr lang="fr-CA" sz="3200" dirty="0" err="1"/>
            <a:t>Indiegogo</a:t>
          </a:r>
          <a:r>
            <a:rPr lang="fr-CA" sz="3200" dirty="0"/>
            <a:t/>
          </a:r>
          <a:br>
            <a:rPr lang="fr-CA" sz="3200" dirty="0"/>
          </a:br>
          <a:endParaRPr lang="en-CA" sz="3200" dirty="0"/>
        </a:p>
      </dgm:t>
    </dgm:pt>
    <dgm:pt modelId="{5C540915-F735-47AE-8E20-F89F4F2034E0}" type="parTrans" cxnId="{4BC30115-EB18-4C9D-80EA-8B63157D3EB5}">
      <dgm:prSet/>
      <dgm:spPr/>
      <dgm:t>
        <a:bodyPr/>
        <a:lstStyle/>
        <a:p>
          <a:endParaRPr lang="en-CA" sz="6000"/>
        </a:p>
      </dgm:t>
    </dgm:pt>
    <dgm:pt modelId="{5F4EE879-7531-4BE8-A00D-7CB52F7E4496}" type="sibTrans" cxnId="{4BC30115-EB18-4C9D-80EA-8B63157D3EB5}">
      <dgm:prSet/>
      <dgm:spPr/>
      <dgm:t>
        <a:bodyPr/>
        <a:lstStyle/>
        <a:p>
          <a:endParaRPr lang="en-CA" sz="6000"/>
        </a:p>
      </dgm:t>
    </dgm:pt>
    <dgm:pt modelId="{20D02A2A-9272-4989-954C-D50A8C808E36}">
      <dgm:prSet phldrT="[Text]" custT="1"/>
      <dgm:spPr/>
      <dgm:t>
        <a:bodyPr/>
        <a:lstStyle/>
        <a:p>
          <a:r>
            <a:rPr lang="fr-CA" sz="3200" dirty="0"/>
            <a:t>4.</a:t>
          </a:r>
          <a:endParaRPr lang="en-CA" sz="3200" dirty="0"/>
        </a:p>
      </dgm:t>
    </dgm:pt>
    <dgm:pt modelId="{0A886EB4-1DA6-496C-83FF-04FA7BEF9C8F}" type="parTrans" cxnId="{D7CC2B55-814C-4E5A-85C7-FBB57DD2C51D}">
      <dgm:prSet/>
      <dgm:spPr/>
      <dgm:t>
        <a:bodyPr/>
        <a:lstStyle/>
        <a:p>
          <a:endParaRPr lang="en-CA" sz="6000"/>
        </a:p>
      </dgm:t>
    </dgm:pt>
    <dgm:pt modelId="{6D35988E-5990-4268-83D3-3992A33CA620}" type="sibTrans" cxnId="{D7CC2B55-814C-4E5A-85C7-FBB57DD2C51D}">
      <dgm:prSet/>
      <dgm:spPr/>
      <dgm:t>
        <a:bodyPr/>
        <a:lstStyle/>
        <a:p>
          <a:endParaRPr lang="en-CA" sz="6000"/>
        </a:p>
      </dgm:t>
    </dgm:pt>
    <dgm:pt modelId="{B4DEF2FF-B3AA-47D2-93EC-A6E865A91CB9}">
      <dgm:prSet phldrT="[Text]" custT="1"/>
      <dgm:spPr/>
      <dgm:t>
        <a:bodyPr/>
        <a:lstStyle/>
        <a:p>
          <a:r>
            <a:rPr lang="fr-CA" sz="3200" dirty="0"/>
            <a:t>5.</a:t>
          </a:r>
          <a:endParaRPr lang="en-CA" sz="3200" dirty="0"/>
        </a:p>
      </dgm:t>
    </dgm:pt>
    <dgm:pt modelId="{1969E2F1-6BDD-4583-9887-5FFF24DB2A3A}" type="parTrans" cxnId="{84AE6572-D898-4817-9D61-65585326DBFE}">
      <dgm:prSet/>
      <dgm:spPr/>
      <dgm:t>
        <a:bodyPr/>
        <a:lstStyle/>
        <a:p>
          <a:endParaRPr lang="en-CA" sz="6000"/>
        </a:p>
      </dgm:t>
    </dgm:pt>
    <dgm:pt modelId="{24E57D67-D60E-4327-A602-5FC321602998}" type="sibTrans" cxnId="{84AE6572-D898-4817-9D61-65585326DBFE}">
      <dgm:prSet/>
      <dgm:spPr/>
      <dgm:t>
        <a:bodyPr/>
        <a:lstStyle/>
        <a:p>
          <a:endParaRPr lang="en-CA" sz="6000"/>
        </a:p>
      </dgm:t>
    </dgm:pt>
    <dgm:pt modelId="{39181989-B3B1-4545-A820-59B694F45F21}">
      <dgm:prSet custT="1"/>
      <dgm:spPr/>
      <dgm:t>
        <a:bodyPr/>
        <a:lstStyle/>
        <a:p>
          <a:r>
            <a:rPr lang="fr-CA" sz="3200" dirty="0" err="1"/>
            <a:t>Patreon</a:t>
          </a:r>
          <a:endParaRPr lang="en-CA" sz="3200" dirty="0"/>
        </a:p>
      </dgm:t>
    </dgm:pt>
    <dgm:pt modelId="{6DBCAE23-39AB-4FC4-B599-3951A7006767}" type="parTrans" cxnId="{9465BAA6-4B92-4940-B6F0-9544D8352663}">
      <dgm:prSet/>
      <dgm:spPr/>
      <dgm:t>
        <a:bodyPr/>
        <a:lstStyle/>
        <a:p>
          <a:endParaRPr lang="en-CA" sz="6000"/>
        </a:p>
      </dgm:t>
    </dgm:pt>
    <dgm:pt modelId="{ED1B0ABE-E0FA-4FF8-8E0F-F952B4C2AD51}" type="sibTrans" cxnId="{9465BAA6-4B92-4940-B6F0-9544D8352663}">
      <dgm:prSet/>
      <dgm:spPr/>
      <dgm:t>
        <a:bodyPr/>
        <a:lstStyle/>
        <a:p>
          <a:endParaRPr lang="en-CA" sz="6000"/>
        </a:p>
      </dgm:t>
    </dgm:pt>
    <dgm:pt modelId="{62899C72-53AE-44D6-A231-28071C87F460}">
      <dgm:prSet custT="1"/>
      <dgm:spPr/>
      <dgm:t>
        <a:bodyPr/>
        <a:lstStyle/>
        <a:p>
          <a:r>
            <a:rPr lang="fr-CA" sz="3200" dirty="0" err="1"/>
            <a:t>LendingClub</a:t>
          </a:r>
          <a:endParaRPr lang="en-CA" sz="3200" dirty="0"/>
        </a:p>
      </dgm:t>
    </dgm:pt>
    <dgm:pt modelId="{BECB2E8A-63A3-4AC4-BD77-4DB57CDB199F}" type="parTrans" cxnId="{52B8A603-DD5A-4CC8-906B-D3A214B6D2F3}">
      <dgm:prSet/>
      <dgm:spPr/>
      <dgm:t>
        <a:bodyPr/>
        <a:lstStyle/>
        <a:p>
          <a:endParaRPr lang="en-CA" sz="6000"/>
        </a:p>
      </dgm:t>
    </dgm:pt>
    <dgm:pt modelId="{6E57E45A-FC7D-4580-B04A-E3E07F72AB87}" type="sibTrans" cxnId="{52B8A603-DD5A-4CC8-906B-D3A214B6D2F3}">
      <dgm:prSet/>
      <dgm:spPr/>
      <dgm:t>
        <a:bodyPr/>
        <a:lstStyle/>
        <a:p>
          <a:endParaRPr lang="en-CA" sz="6000"/>
        </a:p>
      </dgm:t>
    </dgm:pt>
    <dgm:pt modelId="{A3FE4158-B130-4406-B0B2-51AD0F3C0F7C}">
      <dgm:prSet custT="1"/>
      <dgm:spPr/>
      <dgm:t>
        <a:bodyPr/>
        <a:lstStyle/>
        <a:p>
          <a:r>
            <a:rPr lang="en-CA" sz="2400" dirty="0"/>
            <a:t>This operates on “debt crowdfunding”. You can put up a loan which is then made available to people around the world to fund said loan. Both parties win as the lenders get recurring passive income from interest payments and the payees get a low-interest loan with easy funding. Like </a:t>
          </a:r>
          <a:r>
            <a:rPr lang="en-CA" sz="2400" dirty="0" err="1"/>
            <a:t>Gofundme</a:t>
          </a:r>
          <a:r>
            <a:rPr lang="en-CA" sz="2400" dirty="0"/>
            <a:t>, it can be used to finance personal or private costs.</a:t>
          </a:r>
        </a:p>
      </dgm:t>
    </dgm:pt>
    <dgm:pt modelId="{7AB23DC0-AFDD-404B-87B3-F7C018F73A9A}" type="parTrans" cxnId="{0445EEAD-0A7A-42A1-A4C9-5544940E9654}">
      <dgm:prSet/>
      <dgm:spPr/>
      <dgm:t>
        <a:bodyPr/>
        <a:lstStyle/>
        <a:p>
          <a:endParaRPr lang="en-CA" sz="6000"/>
        </a:p>
      </dgm:t>
    </dgm:pt>
    <dgm:pt modelId="{AE1F7F19-234F-4E26-A381-5974835B314C}" type="sibTrans" cxnId="{0445EEAD-0A7A-42A1-A4C9-5544940E9654}">
      <dgm:prSet/>
      <dgm:spPr/>
      <dgm:t>
        <a:bodyPr/>
        <a:lstStyle/>
        <a:p>
          <a:endParaRPr lang="en-CA" sz="6000"/>
        </a:p>
      </dgm:t>
    </dgm:pt>
    <dgm:pt modelId="{2ABD630F-2555-49A8-AF40-15D2D75B6A64}">
      <dgm:prSet custT="1"/>
      <dgm:spPr/>
      <dgm:t>
        <a:bodyPr/>
        <a:lstStyle/>
        <a:p>
          <a:r>
            <a:rPr lang="en-CA" sz="2400" dirty="0" err="1"/>
            <a:t>Patreon</a:t>
          </a:r>
          <a:r>
            <a:rPr lang="en-CA" sz="2400" dirty="0"/>
            <a:t> uses a system called “subscription crowdfunding”. Money is continually raised from your base for creations you’re putting out on a steady basis. </a:t>
          </a:r>
        </a:p>
      </dgm:t>
    </dgm:pt>
    <dgm:pt modelId="{0B3A6361-B07D-49F6-A81E-7B5E7E2552E5}" type="parTrans" cxnId="{EDD1FA05-65B1-4E50-9C1E-EE5A3B7534AB}">
      <dgm:prSet/>
      <dgm:spPr/>
      <dgm:t>
        <a:bodyPr/>
        <a:lstStyle/>
        <a:p>
          <a:endParaRPr lang="en-CA" sz="6000"/>
        </a:p>
      </dgm:t>
    </dgm:pt>
    <dgm:pt modelId="{61BFA355-A695-4980-9480-DC9A0BD255B9}" type="sibTrans" cxnId="{EDD1FA05-65B1-4E50-9C1E-EE5A3B7534AB}">
      <dgm:prSet/>
      <dgm:spPr/>
      <dgm:t>
        <a:bodyPr/>
        <a:lstStyle/>
        <a:p>
          <a:endParaRPr lang="en-CA" sz="6000"/>
        </a:p>
      </dgm:t>
    </dgm:pt>
    <dgm:pt modelId="{1E0E632C-1CAD-4FAA-86F5-69A96E5131BC}">
      <dgm:prSet custT="1"/>
      <dgm:spPr/>
      <dgm:t>
        <a:bodyPr/>
        <a:lstStyle/>
        <a:p>
          <a:r>
            <a:rPr lang="en-CA" sz="2000" dirty="0"/>
            <a:t>Kickstarter can be used to develop a project, business, </a:t>
          </a:r>
          <a:r>
            <a:rPr lang="en-CA" sz="2000" dirty="0" err="1"/>
            <a:t>ect</a:t>
          </a:r>
          <a:r>
            <a:rPr lang="en-CA" sz="2000" dirty="0"/>
            <a:t>. The only condition is that it must be for a product with “deliverables” – as opposed to being solely donation based like </a:t>
          </a:r>
          <a:r>
            <a:rPr lang="en-CA" sz="2000" dirty="0" err="1"/>
            <a:t>Gofundme</a:t>
          </a:r>
          <a:r>
            <a:rPr lang="en-CA" sz="2000" dirty="0"/>
            <a:t>. </a:t>
          </a:r>
        </a:p>
      </dgm:t>
    </dgm:pt>
    <dgm:pt modelId="{C0CF87B7-4A33-4380-8F86-C8550E1D0005}" type="parTrans" cxnId="{E4989098-33FC-421F-94E9-59CF3AE3FC15}">
      <dgm:prSet/>
      <dgm:spPr/>
      <dgm:t>
        <a:bodyPr/>
        <a:lstStyle/>
        <a:p>
          <a:endParaRPr lang="en-CA" sz="6000"/>
        </a:p>
      </dgm:t>
    </dgm:pt>
    <dgm:pt modelId="{1A7D0E84-6626-48B2-9AB6-9C81C5D47D7E}" type="sibTrans" cxnId="{E4989098-33FC-421F-94E9-59CF3AE3FC15}">
      <dgm:prSet/>
      <dgm:spPr/>
      <dgm:t>
        <a:bodyPr/>
        <a:lstStyle/>
        <a:p>
          <a:endParaRPr lang="en-CA" sz="6000"/>
        </a:p>
      </dgm:t>
    </dgm:pt>
    <dgm:pt modelId="{AA779D2B-4C38-431D-87C9-DC59A5645F2E}">
      <dgm:prSet custT="1"/>
      <dgm:spPr/>
      <dgm:t>
        <a:bodyPr/>
        <a:lstStyle/>
        <a:p>
          <a:r>
            <a:rPr lang="en-CA" sz="2400" dirty="0"/>
            <a:t>Kickstarter’s competitor. Has some differences which may make it better suited depending on the project, including “flexible funding”. </a:t>
          </a:r>
        </a:p>
      </dgm:t>
    </dgm:pt>
    <dgm:pt modelId="{DCED16A9-29F5-4941-857E-10F249196938}" type="parTrans" cxnId="{4FF5469F-937F-4E02-BBE5-C74F25516518}">
      <dgm:prSet/>
      <dgm:spPr/>
      <dgm:t>
        <a:bodyPr/>
        <a:lstStyle/>
        <a:p>
          <a:endParaRPr lang="en-CA" sz="6000"/>
        </a:p>
      </dgm:t>
    </dgm:pt>
    <dgm:pt modelId="{88C5C996-5E7F-4E11-A327-72B1F909F46A}" type="sibTrans" cxnId="{4FF5469F-937F-4E02-BBE5-C74F25516518}">
      <dgm:prSet/>
      <dgm:spPr/>
      <dgm:t>
        <a:bodyPr/>
        <a:lstStyle/>
        <a:p>
          <a:endParaRPr lang="en-CA" sz="6000"/>
        </a:p>
      </dgm:t>
    </dgm:pt>
    <dgm:pt modelId="{1DA3DD13-CB6D-4F58-883C-F2B966D6448E}" type="pres">
      <dgm:prSet presAssocID="{B20CACD7-0655-4D6D-A611-FA27606107AE}" presName="Name0" presStyleCnt="0">
        <dgm:presLayoutVars>
          <dgm:chMax/>
          <dgm:chPref val="3"/>
          <dgm:dir/>
          <dgm:animOne val="branch"/>
          <dgm:animLvl val="lvl"/>
        </dgm:presLayoutVars>
      </dgm:prSet>
      <dgm:spPr/>
      <dgm:t>
        <a:bodyPr/>
        <a:lstStyle/>
        <a:p>
          <a:endParaRPr lang="en-US"/>
        </a:p>
      </dgm:t>
    </dgm:pt>
    <dgm:pt modelId="{9B9810F7-F22D-4863-9EC0-8FC92C2F9BD4}" type="pres">
      <dgm:prSet presAssocID="{C7F22BA6-DD86-41FC-98AF-85D7A7611FD6}" presName="composite" presStyleCnt="0"/>
      <dgm:spPr/>
    </dgm:pt>
    <dgm:pt modelId="{AEAC7A02-278E-4B71-89E2-F0920150C928}" type="pres">
      <dgm:prSet presAssocID="{C7F22BA6-DD86-41FC-98AF-85D7A7611FD6}" presName="FirstChild" presStyleLbl="revTx" presStyleIdx="0" presStyleCnt="10">
        <dgm:presLayoutVars>
          <dgm:chMax val="0"/>
          <dgm:chPref val="0"/>
          <dgm:bulletEnabled val="1"/>
        </dgm:presLayoutVars>
      </dgm:prSet>
      <dgm:spPr/>
      <dgm:t>
        <a:bodyPr/>
        <a:lstStyle/>
        <a:p>
          <a:endParaRPr lang="en-US"/>
        </a:p>
      </dgm:t>
    </dgm:pt>
    <dgm:pt modelId="{CA585FF8-49AD-46C2-A55A-5A511F999A23}" type="pres">
      <dgm:prSet presAssocID="{C7F22BA6-DD86-41FC-98AF-85D7A7611FD6}" presName="Parent" presStyleLbl="alignNode1" presStyleIdx="0" presStyleCnt="5" custLinFactNeighborX="1029">
        <dgm:presLayoutVars>
          <dgm:chMax val="3"/>
          <dgm:chPref val="3"/>
          <dgm:bulletEnabled val="1"/>
        </dgm:presLayoutVars>
      </dgm:prSet>
      <dgm:spPr/>
      <dgm:t>
        <a:bodyPr/>
        <a:lstStyle/>
        <a:p>
          <a:endParaRPr lang="en-US"/>
        </a:p>
      </dgm:t>
    </dgm:pt>
    <dgm:pt modelId="{AA9C31DB-AE8E-4B1E-BAC2-6D09E3EB7339}" type="pres">
      <dgm:prSet presAssocID="{C7F22BA6-DD86-41FC-98AF-85D7A7611FD6}" presName="Accent" presStyleLbl="parChTrans1D1" presStyleIdx="0" presStyleCnt="5"/>
      <dgm:spPr/>
    </dgm:pt>
    <dgm:pt modelId="{5F52CBCA-098B-45E8-9588-86937C8C3781}" type="pres">
      <dgm:prSet presAssocID="{C7F22BA6-DD86-41FC-98AF-85D7A7611FD6}" presName="Child" presStyleLbl="revTx" presStyleIdx="1" presStyleCnt="10">
        <dgm:presLayoutVars>
          <dgm:chMax val="0"/>
          <dgm:chPref val="0"/>
          <dgm:bulletEnabled val="1"/>
        </dgm:presLayoutVars>
      </dgm:prSet>
      <dgm:spPr/>
      <dgm:t>
        <a:bodyPr/>
        <a:lstStyle/>
        <a:p>
          <a:endParaRPr lang="en-US"/>
        </a:p>
      </dgm:t>
    </dgm:pt>
    <dgm:pt modelId="{555B5169-ABEB-4DE1-99B5-7BF2D86F1CB5}" type="pres">
      <dgm:prSet presAssocID="{12DB216A-FA75-4C33-9A17-C69BEABED1FF}" presName="sibTrans" presStyleCnt="0"/>
      <dgm:spPr/>
    </dgm:pt>
    <dgm:pt modelId="{6F72567A-6B3C-438A-8C37-D5230AF5F0BE}" type="pres">
      <dgm:prSet presAssocID="{9A51C913-39DC-47E1-9850-C32585D324E4}" presName="composite" presStyleCnt="0"/>
      <dgm:spPr/>
    </dgm:pt>
    <dgm:pt modelId="{5E41CDC1-9B7F-4E61-8323-0D4047310A65}" type="pres">
      <dgm:prSet presAssocID="{9A51C913-39DC-47E1-9850-C32585D324E4}" presName="FirstChild" presStyleLbl="revTx" presStyleIdx="2" presStyleCnt="10" custScaleX="99544" custScaleY="30963" custLinFactNeighborX="-13" custLinFactNeighborY="38492">
        <dgm:presLayoutVars>
          <dgm:chMax val="0"/>
          <dgm:chPref val="0"/>
          <dgm:bulletEnabled val="1"/>
        </dgm:presLayoutVars>
      </dgm:prSet>
      <dgm:spPr/>
      <dgm:t>
        <a:bodyPr/>
        <a:lstStyle/>
        <a:p>
          <a:endParaRPr lang="en-US"/>
        </a:p>
      </dgm:t>
    </dgm:pt>
    <dgm:pt modelId="{3C9D0AAB-2F2C-4069-8753-693EF9CBF85C}" type="pres">
      <dgm:prSet presAssocID="{9A51C913-39DC-47E1-9850-C32585D324E4}" presName="Parent" presStyleLbl="alignNode1" presStyleIdx="1" presStyleCnt="5">
        <dgm:presLayoutVars>
          <dgm:chMax val="3"/>
          <dgm:chPref val="3"/>
          <dgm:bulletEnabled val="1"/>
        </dgm:presLayoutVars>
      </dgm:prSet>
      <dgm:spPr/>
      <dgm:t>
        <a:bodyPr/>
        <a:lstStyle/>
        <a:p>
          <a:endParaRPr lang="en-US"/>
        </a:p>
      </dgm:t>
    </dgm:pt>
    <dgm:pt modelId="{A58FB3C0-C5DA-47F0-9090-AEA0E8044CA5}" type="pres">
      <dgm:prSet presAssocID="{9A51C913-39DC-47E1-9850-C32585D324E4}" presName="Accent" presStyleLbl="parChTrans1D1" presStyleIdx="1" presStyleCnt="5"/>
      <dgm:spPr/>
    </dgm:pt>
    <dgm:pt modelId="{71768F6C-9CE1-472B-AF2C-0833D10074E3}" type="pres">
      <dgm:prSet presAssocID="{9A51C913-39DC-47E1-9850-C32585D324E4}" presName="Child" presStyleLbl="revTx" presStyleIdx="3" presStyleCnt="10">
        <dgm:presLayoutVars>
          <dgm:chMax val="0"/>
          <dgm:chPref val="0"/>
          <dgm:bulletEnabled val="1"/>
        </dgm:presLayoutVars>
      </dgm:prSet>
      <dgm:spPr/>
      <dgm:t>
        <a:bodyPr/>
        <a:lstStyle/>
        <a:p>
          <a:endParaRPr lang="en-US"/>
        </a:p>
      </dgm:t>
    </dgm:pt>
    <dgm:pt modelId="{16A76E56-FBC8-4233-A62B-1ED26D68A01C}" type="pres">
      <dgm:prSet presAssocID="{F0FC4FD8-7137-4448-B53F-87FAD7C08E07}" presName="sibTrans" presStyleCnt="0"/>
      <dgm:spPr/>
    </dgm:pt>
    <dgm:pt modelId="{FA2242B7-EACD-41A0-A965-A11FFA034796}" type="pres">
      <dgm:prSet presAssocID="{CEDC0497-DBA2-4CB8-A44A-BB67229575FE}" presName="composite" presStyleCnt="0"/>
      <dgm:spPr/>
    </dgm:pt>
    <dgm:pt modelId="{E7F621FB-24F0-4BBE-9A0E-ED859123FACF}" type="pres">
      <dgm:prSet presAssocID="{CEDC0497-DBA2-4CB8-A44A-BB67229575FE}" presName="FirstChild" presStyleLbl="revTx" presStyleIdx="4" presStyleCnt="10" custLinFactY="56232" custLinFactNeighborX="-420" custLinFactNeighborY="100000">
        <dgm:presLayoutVars>
          <dgm:chMax val="0"/>
          <dgm:chPref val="0"/>
          <dgm:bulletEnabled val="1"/>
        </dgm:presLayoutVars>
      </dgm:prSet>
      <dgm:spPr/>
      <dgm:t>
        <a:bodyPr/>
        <a:lstStyle/>
        <a:p>
          <a:endParaRPr lang="en-US"/>
        </a:p>
      </dgm:t>
    </dgm:pt>
    <dgm:pt modelId="{C4C9BEE1-AA46-42CF-A6A7-9462271DFA3F}" type="pres">
      <dgm:prSet presAssocID="{CEDC0497-DBA2-4CB8-A44A-BB67229575FE}" presName="Parent" presStyleLbl="alignNode1" presStyleIdx="2" presStyleCnt="5">
        <dgm:presLayoutVars>
          <dgm:chMax val="3"/>
          <dgm:chPref val="3"/>
          <dgm:bulletEnabled val="1"/>
        </dgm:presLayoutVars>
      </dgm:prSet>
      <dgm:spPr/>
      <dgm:t>
        <a:bodyPr/>
        <a:lstStyle/>
        <a:p>
          <a:endParaRPr lang="en-US"/>
        </a:p>
      </dgm:t>
    </dgm:pt>
    <dgm:pt modelId="{A24FD0C0-69E6-4708-BDE0-9D99BEBED590}" type="pres">
      <dgm:prSet presAssocID="{CEDC0497-DBA2-4CB8-A44A-BB67229575FE}" presName="Accent" presStyleLbl="parChTrans1D1" presStyleIdx="2" presStyleCnt="5"/>
      <dgm:spPr/>
    </dgm:pt>
    <dgm:pt modelId="{E3E0B414-5DB3-4819-BAE7-D7DBF6F2B01B}" type="pres">
      <dgm:prSet presAssocID="{CEDC0497-DBA2-4CB8-A44A-BB67229575FE}" presName="Child" presStyleLbl="revTx" presStyleIdx="5" presStyleCnt="10">
        <dgm:presLayoutVars>
          <dgm:chMax val="0"/>
          <dgm:chPref val="0"/>
          <dgm:bulletEnabled val="1"/>
        </dgm:presLayoutVars>
      </dgm:prSet>
      <dgm:spPr/>
      <dgm:t>
        <a:bodyPr/>
        <a:lstStyle/>
        <a:p>
          <a:endParaRPr lang="en-US"/>
        </a:p>
      </dgm:t>
    </dgm:pt>
    <dgm:pt modelId="{509273EB-793C-4442-92BA-C9C30F8AB438}" type="pres">
      <dgm:prSet presAssocID="{6680D0F5-B5EF-4C2D-BE79-6B0E42C14640}" presName="sibTrans" presStyleCnt="0"/>
      <dgm:spPr/>
    </dgm:pt>
    <dgm:pt modelId="{921B4073-CD3A-46E3-8ED9-24B970EBC971}" type="pres">
      <dgm:prSet presAssocID="{20D02A2A-9272-4989-954C-D50A8C808E36}" presName="composite" presStyleCnt="0"/>
      <dgm:spPr/>
    </dgm:pt>
    <dgm:pt modelId="{B69C551B-4373-40E7-BD51-F93FD858C5B6}" type="pres">
      <dgm:prSet presAssocID="{20D02A2A-9272-4989-954C-D50A8C808E36}" presName="FirstChild" presStyleLbl="revTx" presStyleIdx="6" presStyleCnt="10">
        <dgm:presLayoutVars>
          <dgm:chMax val="0"/>
          <dgm:chPref val="0"/>
          <dgm:bulletEnabled val="1"/>
        </dgm:presLayoutVars>
      </dgm:prSet>
      <dgm:spPr/>
      <dgm:t>
        <a:bodyPr/>
        <a:lstStyle/>
        <a:p>
          <a:endParaRPr lang="en-US"/>
        </a:p>
      </dgm:t>
    </dgm:pt>
    <dgm:pt modelId="{F4167341-C218-451A-8C39-06914C517A5B}" type="pres">
      <dgm:prSet presAssocID="{20D02A2A-9272-4989-954C-D50A8C808E36}" presName="Parent" presStyleLbl="alignNode1" presStyleIdx="3" presStyleCnt="5" custScaleX="100540" custScaleY="98529">
        <dgm:presLayoutVars>
          <dgm:chMax val="3"/>
          <dgm:chPref val="3"/>
          <dgm:bulletEnabled val="1"/>
        </dgm:presLayoutVars>
      </dgm:prSet>
      <dgm:spPr/>
      <dgm:t>
        <a:bodyPr/>
        <a:lstStyle/>
        <a:p>
          <a:endParaRPr lang="en-US"/>
        </a:p>
      </dgm:t>
    </dgm:pt>
    <dgm:pt modelId="{10C411FD-7234-4B01-8723-87A26E66647C}" type="pres">
      <dgm:prSet presAssocID="{20D02A2A-9272-4989-954C-D50A8C808E36}" presName="Accent" presStyleLbl="parChTrans1D1" presStyleIdx="3" presStyleCnt="5"/>
      <dgm:spPr/>
    </dgm:pt>
    <dgm:pt modelId="{10B149DA-DB22-49B4-A47C-BD0DA0ECCE10}" type="pres">
      <dgm:prSet presAssocID="{20D02A2A-9272-4989-954C-D50A8C808E36}" presName="Child" presStyleLbl="revTx" presStyleIdx="7" presStyleCnt="10">
        <dgm:presLayoutVars>
          <dgm:chMax val="0"/>
          <dgm:chPref val="0"/>
          <dgm:bulletEnabled val="1"/>
        </dgm:presLayoutVars>
      </dgm:prSet>
      <dgm:spPr/>
      <dgm:t>
        <a:bodyPr/>
        <a:lstStyle/>
        <a:p>
          <a:endParaRPr lang="en-US"/>
        </a:p>
      </dgm:t>
    </dgm:pt>
    <dgm:pt modelId="{5836CDBF-72F2-4631-9EAE-C17B3C95E2A2}" type="pres">
      <dgm:prSet presAssocID="{6D35988E-5990-4268-83D3-3992A33CA620}" presName="sibTrans" presStyleCnt="0"/>
      <dgm:spPr/>
    </dgm:pt>
    <dgm:pt modelId="{BD4F98E3-B495-4FA6-974F-6002C8525548}" type="pres">
      <dgm:prSet presAssocID="{B4DEF2FF-B3AA-47D2-93EC-A6E865A91CB9}" presName="composite" presStyleCnt="0"/>
      <dgm:spPr/>
    </dgm:pt>
    <dgm:pt modelId="{90DDE27F-7FF8-41E6-AFB3-8411193BD262}" type="pres">
      <dgm:prSet presAssocID="{B4DEF2FF-B3AA-47D2-93EC-A6E865A91CB9}" presName="FirstChild" presStyleLbl="revTx" presStyleIdx="8" presStyleCnt="10" custLinFactNeighborX="-1678" custLinFactNeighborY="36227">
        <dgm:presLayoutVars>
          <dgm:chMax val="0"/>
          <dgm:chPref val="0"/>
          <dgm:bulletEnabled val="1"/>
        </dgm:presLayoutVars>
      </dgm:prSet>
      <dgm:spPr/>
      <dgm:t>
        <a:bodyPr/>
        <a:lstStyle/>
        <a:p>
          <a:endParaRPr lang="en-US"/>
        </a:p>
      </dgm:t>
    </dgm:pt>
    <dgm:pt modelId="{225E4A79-7B3C-473F-83E0-AD271590E962}" type="pres">
      <dgm:prSet presAssocID="{B4DEF2FF-B3AA-47D2-93EC-A6E865A91CB9}" presName="Parent" presStyleLbl="alignNode1" presStyleIdx="4" presStyleCnt="5" custScaleX="92965" custScaleY="121616" custLinFactNeighborX="-2719" custLinFactNeighborY="-4464">
        <dgm:presLayoutVars>
          <dgm:chMax val="3"/>
          <dgm:chPref val="3"/>
          <dgm:bulletEnabled val="1"/>
        </dgm:presLayoutVars>
      </dgm:prSet>
      <dgm:spPr/>
      <dgm:t>
        <a:bodyPr/>
        <a:lstStyle/>
        <a:p>
          <a:endParaRPr lang="en-US"/>
        </a:p>
      </dgm:t>
    </dgm:pt>
    <dgm:pt modelId="{E0213C1A-A4D6-4151-94FD-E8E7C684B9D2}" type="pres">
      <dgm:prSet presAssocID="{B4DEF2FF-B3AA-47D2-93EC-A6E865A91CB9}" presName="Accent" presStyleLbl="parChTrans1D1" presStyleIdx="4" presStyleCnt="5"/>
      <dgm:spPr/>
    </dgm:pt>
    <dgm:pt modelId="{6E3AC372-B574-4AA2-B393-D24EAE3BCA19}" type="pres">
      <dgm:prSet presAssocID="{B4DEF2FF-B3AA-47D2-93EC-A6E865A91CB9}" presName="Child" presStyleLbl="revTx" presStyleIdx="9" presStyleCnt="10">
        <dgm:presLayoutVars>
          <dgm:chMax val="0"/>
          <dgm:chPref val="0"/>
          <dgm:bulletEnabled val="1"/>
        </dgm:presLayoutVars>
      </dgm:prSet>
      <dgm:spPr/>
      <dgm:t>
        <a:bodyPr/>
        <a:lstStyle/>
        <a:p>
          <a:endParaRPr lang="en-US"/>
        </a:p>
      </dgm:t>
    </dgm:pt>
  </dgm:ptLst>
  <dgm:cxnLst>
    <dgm:cxn modelId="{E4989098-33FC-421F-94E9-59CF3AE3FC15}" srcId="{9A51C913-39DC-47E1-9850-C32585D324E4}" destId="{1E0E632C-1CAD-4FAA-86F5-69A96E5131BC}" srcOrd="1" destOrd="0" parTransId="{C0CF87B7-4A33-4380-8F86-C8550E1D0005}" sibTransId="{1A7D0E84-6626-48B2-9AB6-9C81C5D47D7E}"/>
    <dgm:cxn modelId="{9CEF0E94-BD45-4B2B-9C31-93449C08D53C}" type="presOf" srcId="{C7F22BA6-DD86-41FC-98AF-85D7A7611FD6}" destId="{CA585FF8-49AD-46C2-A55A-5A511F999A23}" srcOrd="0" destOrd="0" presId="urn:microsoft.com/office/officeart/2011/layout/TabList"/>
    <dgm:cxn modelId="{6DF55CD6-ACBF-4E48-9DE2-4430C6BAF082}" type="presOf" srcId="{62899C72-53AE-44D6-A231-28071C87F460}" destId="{90DDE27F-7FF8-41E6-AFB3-8411193BD262}" srcOrd="0" destOrd="0" presId="urn:microsoft.com/office/officeart/2011/layout/TabList"/>
    <dgm:cxn modelId="{FA98771E-E26A-4360-8461-A111648C6F6E}" type="presOf" srcId="{48A3E6D7-C445-4E9E-99A9-DCE0981464A7}" destId="{5F52CBCA-098B-45E8-9588-86937C8C3781}" srcOrd="0" destOrd="0" presId="urn:microsoft.com/office/officeart/2011/layout/TabList"/>
    <dgm:cxn modelId="{9465BAA6-4B92-4940-B6F0-9544D8352663}" srcId="{20D02A2A-9272-4989-954C-D50A8C808E36}" destId="{39181989-B3B1-4545-A820-59B694F45F21}" srcOrd="0" destOrd="0" parTransId="{6DBCAE23-39AB-4FC4-B599-3951A7006767}" sibTransId="{ED1B0ABE-E0FA-4FF8-8E0F-F952B4C2AD51}"/>
    <dgm:cxn modelId="{D755EB2E-3D46-4DB4-976E-8824D7762075}" type="presOf" srcId="{CEDC0497-DBA2-4CB8-A44A-BB67229575FE}" destId="{C4C9BEE1-AA46-42CF-A6A7-9462271DFA3F}" srcOrd="0" destOrd="0" presId="urn:microsoft.com/office/officeart/2011/layout/TabList"/>
    <dgm:cxn modelId="{3F85EB3B-2043-4250-9802-03208C3F2F95}" srcId="{C7F22BA6-DD86-41FC-98AF-85D7A7611FD6}" destId="{1919BE28-ABCB-45DD-ADF5-6CC49E064CDA}" srcOrd="0" destOrd="0" parTransId="{1B952480-DA53-4EB1-B735-641FF202A99C}" sibTransId="{A4B1BFCE-BE10-4B77-9591-78233AF0D5CE}"/>
    <dgm:cxn modelId="{06D4B154-B2C2-47CE-92EF-C815FCC36A85}" srcId="{B20CACD7-0655-4D6D-A611-FA27606107AE}" destId="{C7F22BA6-DD86-41FC-98AF-85D7A7611FD6}" srcOrd="0" destOrd="0" parTransId="{8625120A-5B50-4C65-95F9-5B7F02451DA1}" sibTransId="{12DB216A-FA75-4C33-9A17-C69BEABED1FF}"/>
    <dgm:cxn modelId="{764B0768-3A6E-47BB-9A37-3A69B8EEF7D7}" type="presOf" srcId="{1919BE28-ABCB-45DD-ADF5-6CC49E064CDA}" destId="{AEAC7A02-278E-4B71-89E2-F0920150C928}" srcOrd="0" destOrd="0" presId="urn:microsoft.com/office/officeart/2011/layout/TabList"/>
    <dgm:cxn modelId="{5D28F130-BD78-4517-8B52-926EDAF0ED17}" type="presOf" srcId="{2ABD630F-2555-49A8-AF40-15D2D75B6A64}" destId="{10B149DA-DB22-49B4-A47C-BD0DA0ECCE10}" srcOrd="0" destOrd="0" presId="urn:microsoft.com/office/officeart/2011/layout/TabList"/>
    <dgm:cxn modelId="{52B8A603-DD5A-4CC8-906B-D3A214B6D2F3}" srcId="{B4DEF2FF-B3AA-47D2-93EC-A6E865A91CB9}" destId="{62899C72-53AE-44D6-A231-28071C87F460}" srcOrd="0" destOrd="0" parTransId="{BECB2E8A-63A3-4AC4-BD77-4DB57CDB199F}" sibTransId="{6E57E45A-FC7D-4580-B04A-E3E07F72AB87}"/>
    <dgm:cxn modelId="{7A03B162-E37D-4B1B-8EF1-023DC88FE2FA}" type="presOf" srcId="{1E0E632C-1CAD-4FAA-86F5-69A96E5131BC}" destId="{71768F6C-9CE1-472B-AF2C-0833D10074E3}" srcOrd="0" destOrd="0" presId="urn:microsoft.com/office/officeart/2011/layout/TabList"/>
    <dgm:cxn modelId="{4BC30115-EB18-4C9D-80EA-8B63157D3EB5}" srcId="{CEDC0497-DBA2-4CB8-A44A-BB67229575FE}" destId="{5FC2B418-0F29-4CEC-A519-E9924E4F6CDE}" srcOrd="0" destOrd="0" parTransId="{5C540915-F735-47AE-8E20-F89F4F2034E0}" sibTransId="{5F4EE879-7531-4BE8-A00D-7CB52F7E4496}"/>
    <dgm:cxn modelId="{CFBDC810-7E0E-4379-AD68-0625D93A30FC}" type="presOf" srcId="{20D02A2A-9272-4989-954C-D50A8C808E36}" destId="{F4167341-C218-451A-8C39-06914C517A5B}" srcOrd="0" destOrd="0" presId="urn:microsoft.com/office/officeart/2011/layout/TabList"/>
    <dgm:cxn modelId="{0281AED6-462A-42FB-9B4F-61471FE69564}" type="presOf" srcId="{39181989-B3B1-4545-A820-59B694F45F21}" destId="{B69C551B-4373-40E7-BD51-F93FD858C5B6}" srcOrd="0" destOrd="0" presId="urn:microsoft.com/office/officeart/2011/layout/TabList"/>
    <dgm:cxn modelId="{D7CC2B55-814C-4E5A-85C7-FBB57DD2C51D}" srcId="{B20CACD7-0655-4D6D-A611-FA27606107AE}" destId="{20D02A2A-9272-4989-954C-D50A8C808E36}" srcOrd="3" destOrd="0" parTransId="{0A886EB4-1DA6-496C-83FF-04FA7BEF9C8F}" sibTransId="{6D35988E-5990-4268-83D3-3992A33CA620}"/>
    <dgm:cxn modelId="{4FF5469F-937F-4E02-BBE5-C74F25516518}" srcId="{CEDC0497-DBA2-4CB8-A44A-BB67229575FE}" destId="{AA779D2B-4C38-431D-87C9-DC59A5645F2E}" srcOrd="1" destOrd="0" parTransId="{DCED16A9-29F5-4941-857E-10F249196938}" sibTransId="{88C5C996-5E7F-4E11-A327-72B1F909F46A}"/>
    <dgm:cxn modelId="{F21F172A-FD04-487E-BB88-46CE98F50D89}" type="presOf" srcId="{AA779D2B-4C38-431D-87C9-DC59A5645F2E}" destId="{E3E0B414-5DB3-4819-BAE7-D7DBF6F2B01B}" srcOrd="0" destOrd="0" presId="urn:microsoft.com/office/officeart/2011/layout/TabList"/>
    <dgm:cxn modelId="{DEEAB4EB-6BCD-4D5C-B691-F1262E4AC01F}" type="presOf" srcId="{9A51C913-39DC-47E1-9850-C32585D324E4}" destId="{3C9D0AAB-2F2C-4069-8753-693EF9CBF85C}" srcOrd="0" destOrd="0" presId="urn:microsoft.com/office/officeart/2011/layout/TabList"/>
    <dgm:cxn modelId="{FA62A29D-28ED-43CB-8455-B31A7904B2D2}" type="presOf" srcId="{B20CACD7-0655-4D6D-A611-FA27606107AE}" destId="{1DA3DD13-CB6D-4F58-883C-F2B966D6448E}" srcOrd="0" destOrd="0" presId="urn:microsoft.com/office/officeart/2011/layout/TabList"/>
    <dgm:cxn modelId="{0445EEAD-0A7A-42A1-A4C9-5544940E9654}" srcId="{B4DEF2FF-B3AA-47D2-93EC-A6E865A91CB9}" destId="{A3FE4158-B130-4406-B0B2-51AD0F3C0F7C}" srcOrd="1" destOrd="0" parTransId="{7AB23DC0-AFDD-404B-87B3-F7C018F73A9A}" sibTransId="{AE1F7F19-234F-4E26-A381-5974835B314C}"/>
    <dgm:cxn modelId="{705D609E-DB51-4DA1-AE5E-99CA0E9D5AD7}" type="presOf" srcId="{B4DEF2FF-B3AA-47D2-93EC-A6E865A91CB9}" destId="{225E4A79-7B3C-473F-83E0-AD271590E962}" srcOrd="0" destOrd="0" presId="urn:microsoft.com/office/officeart/2011/layout/TabList"/>
    <dgm:cxn modelId="{0128FB5B-839A-48BA-A6F6-FCBABFAF9EB6}" srcId="{9A51C913-39DC-47E1-9850-C32585D324E4}" destId="{F4E29A3A-E658-4BB9-8316-2AE747AAC9A6}" srcOrd="0" destOrd="0" parTransId="{A64486B8-E050-4947-AE66-005507D8FE04}" sibTransId="{8C1075E0-49D1-47BD-9ABF-E85561192DE8}"/>
    <dgm:cxn modelId="{E91AD1C7-D437-4B5A-ADDD-5F01C1B5B383}" srcId="{B20CACD7-0655-4D6D-A611-FA27606107AE}" destId="{9A51C913-39DC-47E1-9850-C32585D324E4}" srcOrd="1" destOrd="0" parTransId="{D3D9C7AA-5998-4685-BA1A-D788CED21DF4}" sibTransId="{F0FC4FD8-7137-4448-B53F-87FAD7C08E07}"/>
    <dgm:cxn modelId="{81245021-ED82-44EA-8543-B97D936B0A3E}" type="presOf" srcId="{5FC2B418-0F29-4CEC-A519-E9924E4F6CDE}" destId="{E7F621FB-24F0-4BBE-9A0E-ED859123FACF}" srcOrd="0" destOrd="0" presId="urn:microsoft.com/office/officeart/2011/layout/TabList"/>
    <dgm:cxn modelId="{0D0C477B-FD16-4180-8C0F-4760A792A96C}" type="presOf" srcId="{A3FE4158-B130-4406-B0B2-51AD0F3C0F7C}" destId="{6E3AC372-B574-4AA2-B393-D24EAE3BCA19}" srcOrd="0" destOrd="0" presId="urn:microsoft.com/office/officeart/2011/layout/TabList"/>
    <dgm:cxn modelId="{A9D099F0-B82B-465D-B858-C0B4B000B271}" type="presOf" srcId="{F4E29A3A-E658-4BB9-8316-2AE747AAC9A6}" destId="{5E41CDC1-9B7F-4E61-8323-0D4047310A65}" srcOrd="0" destOrd="0" presId="urn:microsoft.com/office/officeart/2011/layout/TabList"/>
    <dgm:cxn modelId="{EDD1FA05-65B1-4E50-9C1E-EE5A3B7534AB}" srcId="{20D02A2A-9272-4989-954C-D50A8C808E36}" destId="{2ABD630F-2555-49A8-AF40-15D2D75B6A64}" srcOrd="1" destOrd="0" parTransId="{0B3A6361-B07D-49F6-A81E-7B5E7E2552E5}" sibTransId="{61BFA355-A695-4980-9480-DC9A0BD255B9}"/>
    <dgm:cxn modelId="{4B39D322-C08A-4CEA-B4D6-FC27A5AA8276}" srcId="{C7F22BA6-DD86-41FC-98AF-85D7A7611FD6}" destId="{48A3E6D7-C445-4E9E-99A9-DCE0981464A7}" srcOrd="1" destOrd="0" parTransId="{C833E538-DE5E-4B2C-8F0B-ABE4EB22B9DE}" sibTransId="{F8BE796F-A105-47B8-9821-5657E8819E69}"/>
    <dgm:cxn modelId="{10956373-D49C-453D-AFA1-A97D349CE681}" srcId="{B20CACD7-0655-4D6D-A611-FA27606107AE}" destId="{CEDC0497-DBA2-4CB8-A44A-BB67229575FE}" srcOrd="2" destOrd="0" parTransId="{50DEFBA4-EF6E-4CD1-BC7A-DD243646FBE8}" sibTransId="{6680D0F5-B5EF-4C2D-BE79-6B0E42C14640}"/>
    <dgm:cxn modelId="{84AE6572-D898-4817-9D61-65585326DBFE}" srcId="{B20CACD7-0655-4D6D-A611-FA27606107AE}" destId="{B4DEF2FF-B3AA-47D2-93EC-A6E865A91CB9}" srcOrd="4" destOrd="0" parTransId="{1969E2F1-6BDD-4583-9887-5FFF24DB2A3A}" sibTransId="{24E57D67-D60E-4327-A602-5FC321602998}"/>
    <dgm:cxn modelId="{C7025973-2001-4EC1-A0C5-7B8344731ABE}" type="presParOf" srcId="{1DA3DD13-CB6D-4F58-883C-F2B966D6448E}" destId="{9B9810F7-F22D-4863-9EC0-8FC92C2F9BD4}" srcOrd="0" destOrd="0" presId="urn:microsoft.com/office/officeart/2011/layout/TabList"/>
    <dgm:cxn modelId="{C399E227-9205-4EF7-B145-B141DC44D960}" type="presParOf" srcId="{9B9810F7-F22D-4863-9EC0-8FC92C2F9BD4}" destId="{AEAC7A02-278E-4B71-89E2-F0920150C928}" srcOrd="0" destOrd="0" presId="urn:microsoft.com/office/officeart/2011/layout/TabList"/>
    <dgm:cxn modelId="{D4735E2F-E05B-4B4A-A5FF-112426AC118E}" type="presParOf" srcId="{9B9810F7-F22D-4863-9EC0-8FC92C2F9BD4}" destId="{CA585FF8-49AD-46C2-A55A-5A511F999A23}" srcOrd="1" destOrd="0" presId="urn:microsoft.com/office/officeart/2011/layout/TabList"/>
    <dgm:cxn modelId="{84980030-72F6-43F5-815E-131C84684F85}" type="presParOf" srcId="{9B9810F7-F22D-4863-9EC0-8FC92C2F9BD4}" destId="{AA9C31DB-AE8E-4B1E-BAC2-6D09E3EB7339}" srcOrd="2" destOrd="0" presId="urn:microsoft.com/office/officeart/2011/layout/TabList"/>
    <dgm:cxn modelId="{0D5DDB40-80F0-4146-9057-0EF3F28F114E}" type="presParOf" srcId="{1DA3DD13-CB6D-4F58-883C-F2B966D6448E}" destId="{5F52CBCA-098B-45E8-9588-86937C8C3781}" srcOrd="1" destOrd="0" presId="urn:microsoft.com/office/officeart/2011/layout/TabList"/>
    <dgm:cxn modelId="{460BFDA5-65D2-4656-9A74-BBC3A3A329A3}" type="presParOf" srcId="{1DA3DD13-CB6D-4F58-883C-F2B966D6448E}" destId="{555B5169-ABEB-4DE1-99B5-7BF2D86F1CB5}" srcOrd="2" destOrd="0" presId="urn:microsoft.com/office/officeart/2011/layout/TabList"/>
    <dgm:cxn modelId="{CE2F0098-CA0A-49F1-B944-B63AC0A193D9}" type="presParOf" srcId="{1DA3DD13-CB6D-4F58-883C-F2B966D6448E}" destId="{6F72567A-6B3C-438A-8C37-D5230AF5F0BE}" srcOrd="3" destOrd="0" presId="urn:microsoft.com/office/officeart/2011/layout/TabList"/>
    <dgm:cxn modelId="{AF3862AB-2CA2-4A11-896C-5AC46C6303F4}" type="presParOf" srcId="{6F72567A-6B3C-438A-8C37-D5230AF5F0BE}" destId="{5E41CDC1-9B7F-4E61-8323-0D4047310A65}" srcOrd="0" destOrd="0" presId="urn:microsoft.com/office/officeart/2011/layout/TabList"/>
    <dgm:cxn modelId="{13B274AD-DA2F-43F5-8B06-BD6577369131}" type="presParOf" srcId="{6F72567A-6B3C-438A-8C37-D5230AF5F0BE}" destId="{3C9D0AAB-2F2C-4069-8753-693EF9CBF85C}" srcOrd="1" destOrd="0" presId="urn:microsoft.com/office/officeart/2011/layout/TabList"/>
    <dgm:cxn modelId="{C2E7C6E0-63D7-4358-9AB3-AE5A19B127AB}" type="presParOf" srcId="{6F72567A-6B3C-438A-8C37-D5230AF5F0BE}" destId="{A58FB3C0-C5DA-47F0-9090-AEA0E8044CA5}" srcOrd="2" destOrd="0" presId="urn:microsoft.com/office/officeart/2011/layout/TabList"/>
    <dgm:cxn modelId="{E1E40D6B-D054-4E36-8A84-934CD532BE0B}" type="presParOf" srcId="{1DA3DD13-CB6D-4F58-883C-F2B966D6448E}" destId="{71768F6C-9CE1-472B-AF2C-0833D10074E3}" srcOrd="4" destOrd="0" presId="urn:microsoft.com/office/officeart/2011/layout/TabList"/>
    <dgm:cxn modelId="{AC99FC44-73E3-4726-853B-E9372C2433B2}" type="presParOf" srcId="{1DA3DD13-CB6D-4F58-883C-F2B966D6448E}" destId="{16A76E56-FBC8-4233-A62B-1ED26D68A01C}" srcOrd="5" destOrd="0" presId="urn:microsoft.com/office/officeart/2011/layout/TabList"/>
    <dgm:cxn modelId="{F383EE9B-2520-4E3B-A7CD-66AE21A4B9B3}" type="presParOf" srcId="{1DA3DD13-CB6D-4F58-883C-F2B966D6448E}" destId="{FA2242B7-EACD-41A0-A965-A11FFA034796}" srcOrd="6" destOrd="0" presId="urn:microsoft.com/office/officeart/2011/layout/TabList"/>
    <dgm:cxn modelId="{475147A1-071A-4C7E-BB3A-40FCB1AECBD6}" type="presParOf" srcId="{FA2242B7-EACD-41A0-A965-A11FFA034796}" destId="{E7F621FB-24F0-4BBE-9A0E-ED859123FACF}" srcOrd="0" destOrd="0" presId="urn:microsoft.com/office/officeart/2011/layout/TabList"/>
    <dgm:cxn modelId="{29916BB3-3959-442E-AF8B-65CF5DCFD653}" type="presParOf" srcId="{FA2242B7-EACD-41A0-A965-A11FFA034796}" destId="{C4C9BEE1-AA46-42CF-A6A7-9462271DFA3F}" srcOrd="1" destOrd="0" presId="urn:microsoft.com/office/officeart/2011/layout/TabList"/>
    <dgm:cxn modelId="{1C1F084E-E928-4DF8-A76A-378F0A15BC93}" type="presParOf" srcId="{FA2242B7-EACD-41A0-A965-A11FFA034796}" destId="{A24FD0C0-69E6-4708-BDE0-9D99BEBED590}" srcOrd="2" destOrd="0" presId="urn:microsoft.com/office/officeart/2011/layout/TabList"/>
    <dgm:cxn modelId="{CA24CA6A-1EE8-4713-A948-19AC10745606}" type="presParOf" srcId="{1DA3DD13-CB6D-4F58-883C-F2B966D6448E}" destId="{E3E0B414-5DB3-4819-BAE7-D7DBF6F2B01B}" srcOrd="7" destOrd="0" presId="urn:microsoft.com/office/officeart/2011/layout/TabList"/>
    <dgm:cxn modelId="{0DFE9E99-89E9-4B80-B48C-77618490E54B}" type="presParOf" srcId="{1DA3DD13-CB6D-4F58-883C-F2B966D6448E}" destId="{509273EB-793C-4442-92BA-C9C30F8AB438}" srcOrd="8" destOrd="0" presId="urn:microsoft.com/office/officeart/2011/layout/TabList"/>
    <dgm:cxn modelId="{954A7F12-8A82-4CFD-BAAF-69AEE85AF5A7}" type="presParOf" srcId="{1DA3DD13-CB6D-4F58-883C-F2B966D6448E}" destId="{921B4073-CD3A-46E3-8ED9-24B970EBC971}" srcOrd="9" destOrd="0" presId="urn:microsoft.com/office/officeart/2011/layout/TabList"/>
    <dgm:cxn modelId="{F19328F4-A39B-4809-A55E-88404F23D81D}" type="presParOf" srcId="{921B4073-CD3A-46E3-8ED9-24B970EBC971}" destId="{B69C551B-4373-40E7-BD51-F93FD858C5B6}" srcOrd="0" destOrd="0" presId="urn:microsoft.com/office/officeart/2011/layout/TabList"/>
    <dgm:cxn modelId="{07CE0115-74F7-4D1C-AEF6-5920BCD480D7}" type="presParOf" srcId="{921B4073-CD3A-46E3-8ED9-24B970EBC971}" destId="{F4167341-C218-451A-8C39-06914C517A5B}" srcOrd="1" destOrd="0" presId="urn:microsoft.com/office/officeart/2011/layout/TabList"/>
    <dgm:cxn modelId="{AED1E324-5E9E-4C22-B562-4336862287FE}" type="presParOf" srcId="{921B4073-CD3A-46E3-8ED9-24B970EBC971}" destId="{10C411FD-7234-4B01-8723-87A26E66647C}" srcOrd="2" destOrd="0" presId="urn:microsoft.com/office/officeart/2011/layout/TabList"/>
    <dgm:cxn modelId="{89F06301-1C29-49D3-B8DC-FD13F6710A6F}" type="presParOf" srcId="{1DA3DD13-CB6D-4F58-883C-F2B966D6448E}" destId="{10B149DA-DB22-49B4-A47C-BD0DA0ECCE10}" srcOrd="10" destOrd="0" presId="urn:microsoft.com/office/officeart/2011/layout/TabList"/>
    <dgm:cxn modelId="{FE691961-32C3-493C-9FCC-CFE3475543CC}" type="presParOf" srcId="{1DA3DD13-CB6D-4F58-883C-F2B966D6448E}" destId="{5836CDBF-72F2-4631-9EAE-C17B3C95E2A2}" srcOrd="11" destOrd="0" presId="urn:microsoft.com/office/officeart/2011/layout/TabList"/>
    <dgm:cxn modelId="{F74C75C8-C841-4D84-9F98-67EEEEA80C86}" type="presParOf" srcId="{1DA3DD13-CB6D-4F58-883C-F2B966D6448E}" destId="{BD4F98E3-B495-4FA6-974F-6002C8525548}" srcOrd="12" destOrd="0" presId="urn:microsoft.com/office/officeart/2011/layout/TabList"/>
    <dgm:cxn modelId="{9A064C83-BFFD-4F7B-A23E-6947D240C035}" type="presParOf" srcId="{BD4F98E3-B495-4FA6-974F-6002C8525548}" destId="{90DDE27F-7FF8-41E6-AFB3-8411193BD262}" srcOrd="0" destOrd="0" presId="urn:microsoft.com/office/officeart/2011/layout/TabList"/>
    <dgm:cxn modelId="{DD2CBDB7-D396-4E3B-897E-D69B64309F09}" type="presParOf" srcId="{BD4F98E3-B495-4FA6-974F-6002C8525548}" destId="{225E4A79-7B3C-473F-83E0-AD271590E962}" srcOrd="1" destOrd="0" presId="urn:microsoft.com/office/officeart/2011/layout/TabList"/>
    <dgm:cxn modelId="{C4B91287-0B23-4C4C-9A00-42564DC487E7}" type="presParOf" srcId="{BD4F98E3-B495-4FA6-974F-6002C8525548}" destId="{E0213C1A-A4D6-4151-94FD-E8E7C684B9D2}" srcOrd="2" destOrd="0" presId="urn:microsoft.com/office/officeart/2011/layout/TabList"/>
    <dgm:cxn modelId="{BE9366E3-CDC6-4EEA-BFB4-4DE22203F0CC}" type="presParOf" srcId="{1DA3DD13-CB6D-4F58-883C-F2B966D6448E}" destId="{6E3AC372-B574-4AA2-B393-D24EAE3BCA19}" srcOrd="13" destOrd="0" presId="urn:microsoft.com/office/officeart/2011/layout/Tab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B1E93-8C77-48EF-8D15-B5EFAD419655}">
      <dsp:nvSpPr>
        <dsp:cNvPr id="0" name=""/>
        <dsp:cNvSpPr/>
      </dsp:nvSpPr>
      <dsp:spPr>
        <a:xfrm>
          <a:off x="1829321" y="1828869"/>
          <a:ext cx="455010" cy="867017"/>
        </a:xfrm>
        <a:custGeom>
          <a:avLst/>
          <a:gdLst/>
          <a:ahLst/>
          <a:cxnLst/>
          <a:rect l="0" t="0" r="0" b="0"/>
          <a:pathLst>
            <a:path>
              <a:moveTo>
                <a:pt x="0" y="0"/>
              </a:moveTo>
              <a:lnTo>
                <a:pt x="227505" y="0"/>
              </a:lnTo>
              <a:lnTo>
                <a:pt x="227505" y="867017"/>
              </a:lnTo>
              <a:lnTo>
                <a:pt x="455010" y="86701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CA" sz="500" kern="1200"/>
        </a:p>
      </dsp:txBody>
      <dsp:txXfrm>
        <a:off x="2032347" y="2237899"/>
        <a:ext cx="48957" cy="48957"/>
      </dsp:txXfrm>
    </dsp:sp>
    <dsp:sp modelId="{A842867D-FDCF-4180-8FFA-CDD454DBD0AF}">
      <dsp:nvSpPr>
        <dsp:cNvPr id="0" name=""/>
        <dsp:cNvSpPr/>
      </dsp:nvSpPr>
      <dsp:spPr>
        <a:xfrm>
          <a:off x="1829321" y="1783149"/>
          <a:ext cx="455010" cy="91440"/>
        </a:xfrm>
        <a:custGeom>
          <a:avLst/>
          <a:gdLst/>
          <a:ahLst/>
          <a:cxnLst/>
          <a:rect l="0" t="0" r="0" b="0"/>
          <a:pathLst>
            <a:path>
              <a:moveTo>
                <a:pt x="0" y="45720"/>
              </a:moveTo>
              <a:lnTo>
                <a:pt x="455010" y="4572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CA" sz="500" kern="1200"/>
        </a:p>
      </dsp:txBody>
      <dsp:txXfrm>
        <a:off x="2045451" y="1817494"/>
        <a:ext cx="22750" cy="22750"/>
      </dsp:txXfrm>
    </dsp:sp>
    <dsp:sp modelId="{89704159-9588-447F-8E95-5A57546E7C54}">
      <dsp:nvSpPr>
        <dsp:cNvPr id="0" name=""/>
        <dsp:cNvSpPr/>
      </dsp:nvSpPr>
      <dsp:spPr>
        <a:xfrm>
          <a:off x="1829321" y="961852"/>
          <a:ext cx="455010" cy="867017"/>
        </a:xfrm>
        <a:custGeom>
          <a:avLst/>
          <a:gdLst/>
          <a:ahLst/>
          <a:cxnLst/>
          <a:rect l="0" t="0" r="0" b="0"/>
          <a:pathLst>
            <a:path>
              <a:moveTo>
                <a:pt x="0" y="867017"/>
              </a:moveTo>
              <a:lnTo>
                <a:pt x="227505" y="867017"/>
              </a:lnTo>
              <a:lnTo>
                <a:pt x="227505" y="0"/>
              </a:lnTo>
              <a:lnTo>
                <a:pt x="455010" y="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CA" sz="500" kern="1200"/>
        </a:p>
      </dsp:txBody>
      <dsp:txXfrm>
        <a:off x="2032347" y="1370881"/>
        <a:ext cx="48957" cy="48957"/>
      </dsp:txXfrm>
    </dsp:sp>
    <dsp:sp modelId="{2C2B357C-788E-47E4-9665-2FCF0BD3C2E8}">
      <dsp:nvSpPr>
        <dsp:cNvPr id="0" name=""/>
        <dsp:cNvSpPr/>
      </dsp:nvSpPr>
      <dsp:spPr>
        <a:xfrm rot="16200000">
          <a:off x="-342785" y="1482062"/>
          <a:ext cx="3650598" cy="6936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fr-CA" sz="4500" kern="1200" dirty="0"/>
            <a:t>Funds</a:t>
          </a:r>
          <a:endParaRPr lang="en-CA" sz="4500" kern="1200" dirty="0"/>
        </a:p>
      </dsp:txBody>
      <dsp:txXfrm>
        <a:off x="-342785" y="1482062"/>
        <a:ext cx="3650598" cy="693613"/>
      </dsp:txXfrm>
    </dsp:sp>
    <dsp:sp modelId="{11903299-6B04-41E8-9571-2D3A12328E1D}">
      <dsp:nvSpPr>
        <dsp:cNvPr id="0" name=""/>
        <dsp:cNvSpPr/>
      </dsp:nvSpPr>
      <dsp:spPr>
        <a:xfrm>
          <a:off x="2284331" y="615045"/>
          <a:ext cx="2275052" cy="6936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fr-CA" sz="2400" kern="1200" dirty="0"/>
            <a:t>Bank </a:t>
          </a:r>
          <a:r>
            <a:rPr lang="fr-CA" sz="2400" kern="1200" dirty="0" err="1"/>
            <a:t>loans</a:t>
          </a:r>
          <a:endParaRPr lang="en-CA" sz="2400" kern="1200" dirty="0"/>
        </a:p>
      </dsp:txBody>
      <dsp:txXfrm>
        <a:off x="2284331" y="615045"/>
        <a:ext cx="2275052" cy="693613"/>
      </dsp:txXfrm>
    </dsp:sp>
    <dsp:sp modelId="{AA9F9D32-6AF5-4F5E-BADC-8420F0B250B5}">
      <dsp:nvSpPr>
        <dsp:cNvPr id="0" name=""/>
        <dsp:cNvSpPr/>
      </dsp:nvSpPr>
      <dsp:spPr>
        <a:xfrm>
          <a:off x="2284331" y="1482062"/>
          <a:ext cx="2275052" cy="6936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fr-CA" sz="2400" kern="1200" dirty="0" err="1"/>
            <a:t>Voluntary</a:t>
          </a:r>
          <a:r>
            <a:rPr lang="fr-CA" sz="2400" kern="1200" dirty="0"/>
            <a:t> Donations</a:t>
          </a:r>
          <a:endParaRPr lang="en-CA" sz="2400" kern="1200" dirty="0"/>
        </a:p>
      </dsp:txBody>
      <dsp:txXfrm>
        <a:off x="2284331" y="1482062"/>
        <a:ext cx="2275052" cy="693613"/>
      </dsp:txXfrm>
    </dsp:sp>
    <dsp:sp modelId="{131D04A3-5C05-4C53-A875-04D4A84AF31E}">
      <dsp:nvSpPr>
        <dsp:cNvPr id="0" name=""/>
        <dsp:cNvSpPr/>
      </dsp:nvSpPr>
      <dsp:spPr>
        <a:xfrm>
          <a:off x="2284331" y="2349079"/>
          <a:ext cx="2275052" cy="6936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fr-CA" sz="2400" kern="1200" dirty="0"/>
            <a:t>Venture </a:t>
          </a:r>
          <a:r>
            <a:rPr lang="fr-CA" sz="2400" kern="1200" dirty="0" err="1"/>
            <a:t>Capitalists</a:t>
          </a:r>
          <a:endParaRPr lang="en-CA" sz="2400" kern="1200" dirty="0"/>
        </a:p>
      </dsp:txBody>
      <dsp:txXfrm>
        <a:off x="2284331" y="2349079"/>
        <a:ext cx="2275052" cy="6936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13C1A-A4D6-4151-94FD-E8E7C684B9D2}">
      <dsp:nvSpPr>
        <dsp:cNvPr id="0" name=""/>
        <dsp:cNvSpPr/>
      </dsp:nvSpPr>
      <dsp:spPr>
        <a:xfrm>
          <a:off x="0" y="4842574"/>
          <a:ext cx="12185677" cy="0"/>
        </a:xfrm>
        <a:prstGeom prst="line">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C411FD-7234-4B01-8723-87A26E66647C}">
      <dsp:nvSpPr>
        <dsp:cNvPr id="0" name=""/>
        <dsp:cNvSpPr/>
      </dsp:nvSpPr>
      <dsp:spPr>
        <a:xfrm>
          <a:off x="4277" y="3693473"/>
          <a:ext cx="12185677" cy="0"/>
        </a:xfrm>
        <a:prstGeom prst="line">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4FD0C0-69E6-4708-BDE0-9D99BEBED590}">
      <dsp:nvSpPr>
        <dsp:cNvPr id="0" name=""/>
        <dsp:cNvSpPr/>
      </dsp:nvSpPr>
      <dsp:spPr>
        <a:xfrm>
          <a:off x="0" y="2583693"/>
          <a:ext cx="12185677" cy="0"/>
        </a:xfrm>
        <a:prstGeom prst="line">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8FB3C0-C5DA-47F0-9090-AEA0E8044CA5}">
      <dsp:nvSpPr>
        <dsp:cNvPr id="0" name=""/>
        <dsp:cNvSpPr/>
      </dsp:nvSpPr>
      <dsp:spPr>
        <a:xfrm>
          <a:off x="0" y="1473914"/>
          <a:ext cx="12185677" cy="0"/>
        </a:xfrm>
        <a:prstGeom prst="line">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A9C31DB-AE8E-4B1E-BAC2-6D09E3EB7339}">
      <dsp:nvSpPr>
        <dsp:cNvPr id="0" name=""/>
        <dsp:cNvSpPr/>
      </dsp:nvSpPr>
      <dsp:spPr>
        <a:xfrm>
          <a:off x="0" y="364135"/>
          <a:ext cx="12185677" cy="0"/>
        </a:xfrm>
        <a:prstGeom prst="line">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AC7A02-278E-4B71-89E2-F0920150C928}">
      <dsp:nvSpPr>
        <dsp:cNvPr id="0" name=""/>
        <dsp:cNvSpPr/>
      </dsp:nvSpPr>
      <dsp:spPr>
        <a:xfrm>
          <a:off x="3168276" y="308"/>
          <a:ext cx="9017400" cy="363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1422400">
            <a:lnSpc>
              <a:spcPct val="90000"/>
            </a:lnSpc>
            <a:spcBef>
              <a:spcPct val="0"/>
            </a:spcBef>
            <a:spcAft>
              <a:spcPct val="35000"/>
            </a:spcAft>
          </a:pPr>
          <a:r>
            <a:rPr lang="fr-CA" sz="3200" kern="1200" dirty="0" err="1"/>
            <a:t>Gofundme</a:t>
          </a:r>
          <a:endParaRPr lang="en-CA" sz="3200" kern="1200" dirty="0"/>
        </a:p>
      </dsp:txBody>
      <dsp:txXfrm>
        <a:off x="3168276" y="308"/>
        <a:ext cx="9017400" cy="363826"/>
      </dsp:txXfrm>
    </dsp:sp>
    <dsp:sp modelId="{CA585FF8-49AD-46C2-A55A-5A511F999A23}">
      <dsp:nvSpPr>
        <dsp:cNvPr id="0" name=""/>
        <dsp:cNvSpPr/>
      </dsp:nvSpPr>
      <dsp:spPr>
        <a:xfrm>
          <a:off x="32601" y="308"/>
          <a:ext cx="3168276" cy="363826"/>
        </a:xfrm>
        <a:prstGeom prst="round2SameRect">
          <a:avLst>
            <a:gd name="adj1" fmla="val 16670"/>
            <a:gd name="adj2" fmla="val 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422400">
            <a:lnSpc>
              <a:spcPct val="90000"/>
            </a:lnSpc>
            <a:spcBef>
              <a:spcPct val="0"/>
            </a:spcBef>
            <a:spcAft>
              <a:spcPct val="35000"/>
            </a:spcAft>
          </a:pPr>
          <a:r>
            <a:rPr lang="fr-CA" sz="3200" kern="1200" dirty="0"/>
            <a:t> 1.</a:t>
          </a:r>
          <a:endParaRPr lang="en-CA" sz="3200" kern="1200" dirty="0"/>
        </a:p>
      </dsp:txBody>
      <dsp:txXfrm>
        <a:off x="50365" y="18072"/>
        <a:ext cx="3132748" cy="346062"/>
      </dsp:txXfrm>
    </dsp:sp>
    <dsp:sp modelId="{5F52CBCA-098B-45E8-9588-86937C8C3781}">
      <dsp:nvSpPr>
        <dsp:cNvPr id="0" name=""/>
        <dsp:cNvSpPr/>
      </dsp:nvSpPr>
      <dsp:spPr>
        <a:xfrm>
          <a:off x="0" y="364135"/>
          <a:ext cx="12185677" cy="727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CA" sz="2400" kern="1200" dirty="0" err="1"/>
            <a:t>Gofundme</a:t>
          </a:r>
          <a:r>
            <a:rPr lang="en-CA" sz="2400" kern="1200" dirty="0"/>
            <a:t> can be used to raise money for your personal and private expenses. It can also be used by non-profits. </a:t>
          </a:r>
        </a:p>
      </dsp:txBody>
      <dsp:txXfrm>
        <a:off x="0" y="364135"/>
        <a:ext cx="12185677" cy="727761"/>
      </dsp:txXfrm>
    </dsp:sp>
    <dsp:sp modelId="{5E41CDC1-9B7F-4E61-8323-0D4047310A65}">
      <dsp:nvSpPr>
        <dsp:cNvPr id="0" name=""/>
        <dsp:cNvSpPr/>
      </dsp:nvSpPr>
      <dsp:spPr>
        <a:xfrm>
          <a:off x="3187663" y="1375719"/>
          <a:ext cx="8976281" cy="112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1422400">
            <a:lnSpc>
              <a:spcPct val="90000"/>
            </a:lnSpc>
            <a:spcBef>
              <a:spcPct val="0"/>
            </a:spcBef>
            <a:spcAft>
              <a:spcPct val="35000"/>
            </a:spcAft>
          </a:pPr>
          <a:r>
            <a:rPr lang="fr-CA" sz="3200" kern="1200" dirty="0" err="1"/>
            <a:t>Kickstarter</a:t>
          </a:r>
          <a:endParaRPr lang="en-CA" sz="3200" kern="1200" dirty="0"/>
        </a:p>
      </dsp:txBody>
      <dsp:txXfrm>
        <a:off x="3187663" y="1375719"/>
        <a:ext cx="8976281" cy="112651"/>
      </dsp:txXfrm>
    </dsp:sp>
    <dsp:sp modelId="{3C9D0AAB-2F2C-4069-8753-693EF9CBF85C}">
      <dsp:nvSpPr>
        <dsp:cNvPr id="0" name=""/>
        <dsp:cNvSpPr/>
      </dsp:nvSpPr>
      <dsp:spPr>
        <a:xfrm>
          <a:off x="0" y="1110088"/>
          <a:ext cx="3168276" cy="363826"/>
        </a:xfrm>
        <a:prstGeom prst="round2SameRect">
          <a:avLst>
            <a:gd name="adj1" fmla="val 16670"/>
            <a:gd name="adj2" fmla="val 0"/>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422400">
            <a:lnSpc>
              <a:spcPct val="90000"/>
            </a:lnSpc>
            <a:spcBef>
              <a:spcPct val="0"/>
            </a:spcBef>
            <a:spcAft>
              <a:spcPct val="35000"/>
            </a:spcAft>
          </a:pPr>
          <a:r>
            <a:rPr lang="fr-CA" sz="3200" kern="1200" dirty="0"/>
            <a:t>2.</a:t>
          </a:r>
          <a:endParaRPr lang="en-CA" sz="3200" kern="1200" dirty="0"/>
        </a:p>
      </dsp:txBody>
      <dsp:txXfrm>
        <a:off x="17764" y="1127852"/>
        <a:ext cx="3132748" cy="346062"/>
      </dsp:txXfrm>
    </dsp:sp>
    <dsp:sp modelId="{71768F6C-9CE1-472B-AF2C-0833D10074E3}">
      <dsp:nvSpPr>
        <dsp:cNvPr id="0" name=""/>
        <dsp:cNvSpPr/>
      </dsp:nvSpPr>
      <dsp:spPr>
        <a:xfrm>
          <a:off x="0" y="1473914"/>
          <a:ext cx="12185677" cy="727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CA" sz="2000" kern="1200" dirty="0"/>
            <a:t>Kickstarter can be used to develop a project, business, </a:t>
          </a:r>
          <a:r>
            <a:rPr lang="en-CA" sz="2000" kern="1200" dirty="0" err="1"/>
            <a:t>ect</a:t>
          </a:r>
          <a:r>
            <a:rPr lang="en-CA" sz="2000" kern="1200" dirty="0"/>
            <a:t>. The only condition is that it must be for a product with “deliverables” – as opposed to being solely donation based like </a:t>
          </a:r>
          <a:r>
            <a:rPr lang="en-CA" sz="2000" kern="1200" dirty="0" err="1"/>
            <a:t>Gofundme</a:t>
          </a:r>
          <a:r>
            <a:rPr lang="en-CA" sz="2000" kern="1200" dirty="0"/>
            <a:t>. </a:t>
          </a:r>
        </a:p>
      </dsp:txBody>
      <dsp:txXfrm>
        <a:off x="0" y="1473914"/>
        <a:ext cx="12185677" cy="727761"/>
      </dsp:txXfrm>
    </dsp:sp>
    <dsp:sp modelId="{E7F621FB-24F0-4BBE-9A0E-ED859123FACF}">
      <dsp:nvSpPr>
        <dsp:cNvPr id="0" name=""/>
        <dsp:cNvSpPr/>
      </dsp:nvSpPr>
      <dsp:spPr>
        <a:xfrm>
          <a:off x="3130402" y="2788280"/>
          <a:ext cx="9017400" cy="363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1422400">
            <a:lnSpc>
              <a:spcPct val="90000"/>
            </a:lnSpc>
            <a:spcBef>
              <a:spcPct val="0"/>
            </a:spcBef>
            <a:spcAft>
              <a:spcPct val="35000"/>
            </a:spcAft>
          </a:pPr>
          <a:r>
            <a:rPr lang="fr-CA" sz="3200" kern="1200" dirty="0" err="1"/>
            <a:t>Indiegogo</a:t>
          </a:r>
          <a:r>
            <a:rPr lang="fr-CA" sz="3200" kern="1200" dirty="0"/>
            <a:t/>
          </a:r>
          <a:br>
            <a:rPr lang="fr-CA" sz="3200" kern="1200" dirty="0"/>
          </a:br>
          <a:endParaRPr lang="en-CA" sz="3200" kern="1200" dirty="0"/>
        </a:p>
      </dsp:txBody>
      <dsp:txXfrm>
        <a:off x="3130402" y="2788280"/>
        <a:ext cx="9017400" cy="363826"/>
      </dsp:txXfrm>
    </dsp:sp>
    <dsp:sp modelId="{C4C9BEE1-AA46-42CF-A6A7-9462271DFA3F}">
      <dsp:nvSpPr>
        <dsp:cNvPr id="0" name=""/>
        <dsp:cNvSpPr/>
      </dsp:nvSpPr>
      <dsp:spPr>
        <a:xfrm>
          <a:off x="0" y="2219867"/>
          <a:ext cx="3168276" cy="363826"/>
        </a:xfrm>
        <a:prstGeom prst="round2SameRect">
          <a:avLst>
            <a:gd name="adj1" fmla="val 16670"/>
            <a:gd name="adj2" fmla="val 0"/>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422400">
            <a:lnSpc>
              <a:spcPct val="90000"/>
            </a:lnSpc>
            <a:spcBef>
              <a:spcPct val="0"/>
            </a:spcBef>
            <a:spcAft>
              <a:spcPct val="35000"/>
            </a:spcAft>
          </a:pPr>
          <a:r>
            <a:rPr lang="fr-CA" sz="3200" kern="1200" dirty="0"/>
            <a:t>3.</a:t>
          </a:r>
          <a:endParaRPr lang="en-CA" sz="3200" kern="1200" dirty="0"/>
        </a:p>
      </dsp:txBody>
      <dsp:txXfrm>
        <a:off x="17764" y="2237631"/>
        <a:ext cx="3132748" cy="346062"/>
      </dsp:txXfrm>
    </dsp:sp>
    <dsp:sp modelId="{E3E0B414-5DB3-4819-BAE7-D7DBF6F2B01B}">
      <dsp:nvSpPr>
        <dsp:cNvPr id="0" name=""/>
        <dsp:cNvSpPr/>
      </dsp:nvSpPr>
      <dsp:spPr>
        <a:xfrm>
          <a:off x="0" y="2583693"/>
          <a:ext cx="12185677" cy="727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CA" sz="2400" kern="1200" dirty="0"/>
            <a:t>Kickstarter’s competitor. Has some differences which may make it better suited depending on the project, including “flexible funding”. </a:t>
          </a:r>
        </a:p>
      </dsp:txBody>
      <dsp:txXfrm>
        <a:off x="0" y="2583693"/>
        <a:ext cx="12185677" cy="727761"/>
      </dsp:txXfrm>
    </dsp:sp>
    <dsp:sp modelId="{B69C551B-4373-40E7-BD51-F93FD858C5B6}">
      <dsp:nvSpPr>
        <dsp:cNvPr id="0" name=""/>
        <dsp:cNvSpPr/>
      </dsp:nvSpPr>
      <dsp:spPr>
        <a:xfrm>
          <a:off x="3172553" y="3329646"/>
          <a:ext cx="9017400" cy="363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1422400">
            <a:lnSpc>
              <a:spcPct val="90000"/>
            </a:lnSpc>
            <a:spcBef>
              <a:spcPct val="0"/>
            </a:spcBef>
            <a:spcAft>
              <a:spcPct val="35000"/>
            </a:spcAft>
          </a:pPr>
          <a:r>
            <a:rPr lang="fr-CA" sz="3200" kern="1200" dirty="0" err="1"/>
            <a:t>Patreon</a:t>
          </a:r>
          <a:endParaRPr lang="en-CA" sz="3200" kern="1200" dirty="0"/>
        </a:p>
      </dsp:txBody>
      <dsp:txXfrm>
        <a:off x="3172553" y="3329646"/>
        <a:ext cx="9017400" cy="363826"/>
      </dsp:txXfrm>
    </dsp:sp>
    <dsp:sp modelId="{F4167341-C218-451A-8C39-06914C517A5B}">
      <dsp:nvSpPr>
        <dsp:cNvPr id="0" name=""/>
        <dsp:cNvSpPr/>
      </dsp:nvSpPr>
      <dsp:spPr>
        <a:xfrm>
          <a:off x="-4277" y="3332322"/>
          <a:ext cx="3185384" cy="358474"/>
        </a:xfrm>
        <a:prstGeom prst="round2SameRect">
          <a:avLst>
            <a:gd name="adj1" fmla="val 16670"/>
            <a:gd name="adj2" fmla="val 0"/>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422400">
            <a:lnSpc>
              <a:spcPct val="90000"/>
            </a:lnSpc>
            <a:spcBef>
              <a:spcPct val="0"/>
            </a:spcBef>
            <a:spcAft>
              <a:spcPct val="35000"/>
            </a:spcAft>
          </a:pPr>
          <a:r>
            <a:rPr lang="fr-CA" sz="3200" kern="1200" dirty="0"/>
            <a:t>4.</a:t>
          </a:r>
          <a:endParaRPr lang="en-CA" sz="3200" kern="1200" dirty="0"/>
        </a:p>
      </dsp:txBody>
      <dsp:txXfrm>
        <a:off x="13225" y="3349824"/>
        <a:ext cx="3150380" cy="340972"/>
      </dsp:txXfrm>
    </dsp:sp>
    <dsp:sp modelId="{10B149DA-DB22-49B4-A47C-BD0DA0ECCE10}">
      <dsp:nvSpPr>
        <dsp:cNvPr id="0" name=""/>
        <dsp:cNvSpPr/>
      </dsp:nvSpPr>
      <dsp:spPr>
        <a:xfrm>
          <a:off x="0" y="3693473"/>
          <a:ext cx="12185677" cy="727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CA" sz="2400" kern="1200" dirty="0" err="1"/>
            <a:t>Patreon</a:t>
          </a:r>
          <a:r>
            <a:rPr lang="en-CA" sz="2400" kern="1200" dirty="0"/>
            <a:t> uses a system called “subscription crowdfunding”. Money is continually raised from your base for creations you’re putting out on a steady basis. </a:t>
          </a:r>
        </a:p>
      </dsp:txBody>
      <dsp:txXfrm>
        <a:off x="0" y="3693473"/>
        <a:ext cx="12185677" cy="727761"/>
      </dsp:txXfrm>
    </dsp:sp>
    <dsp:sp modelId="{90DDE27F-7FF8-41E6-AFB3-8411193BD262}">
      <dsp:nvSpPr>
        <dsp:cNvPr id="0" name=""/>
        <dsp:cNvSpPr/>
      </dsp:nvSpPr>
      <dsp:spPr>
        <a:xfrm>
          <a:off x="3016964" y="4610551"/>
          <a:ext cx="9017400" cy="363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1422400">
            <a:lnSpc>
              <a:spcPct val="90000"/>
            </a:lnSpc>
            <a:spcBef>
              <a:spcPct val="0"/>
            </a:spcBef>
            <a:spcAft>
              <a:spcPct val="35000"/>
            </a:spcAft>
          </a:pPr>
          <a:r>
            <a:rPr lang="fr-CA" sz="3200" kern="1200" dirty="0" err="1"/>
            <a:t>LendingClub</a:t>
          </a:r>
          <a:endParaRPr lang="en-CA" sz="3200" kern="1200" dirty="0"/>
        </a:p>
      </dsp:txBody>
      <dsp:txXfrm>
        <a:off x="3016964" y="4610551"/>
        <a:ext cx="9017400" cy="363826"/>
      </dsp:txXfrm>
    </dsp:sp>
    <dsp:sp modelId="{225E4A79-7B3C-473F-83E0-AD271590E962}">
      <dsp:nvSpPr>
        <dsp:cNvPr id="0" name=""/>
        <dsp:cNvSpPr/>
      </dsp:nvSpPr>
      <dsp:spPr>
        <a:xfrm>
          <a:off x="25298" y="4423185"/>
          <a:ext cx="2945387" cy="442470"/>
        </a:xfrm>
        <a:prstGeom prst="round2SameRect">
          <a:avLst>
            <a:gd name="adj1" fmla="val 16670"/>
            <a:gd name="adj2" fmla="val 0"/>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422400">
            <a:lnSpc>
              <a:spcPct val="90000"/>
            </a:lnSpc>
            <a:spcBef>
              <a:spcPct val="0"/>
            </a:spcBef>
            <a:spcAft>
              <a:spcPct val="35000"/>
            </a:spcAft>
          </a:pPr>
          <a:r>
            <a:rPr lang="fr-CA" sz="3200" kern="1200" dirty="0"/>
            <a:t>5.</a:t>
          </a:r>
          <a:endParaRPr lang="en-CA" sz="3200" kern="1200" dirty="0"/>
        </a:p>
      </dsp:txBody>
      <dsp:txXfrm>
        <a:off x="46901" y="4444788"/>
        <a:ext cx="2902181" cy="420867"/>
      </dsp:txXfrm>
    </dsp:sp>
    <dsp:sp modelId="{6E3AC372-B574-4AA2-B393-D24EAE3BCA19}">
      <dsp:nvSpPr>
        <dsp:cNvPr id="0" name=""/>
        <dsp:cNvSpPr/>
      </dsp:nvSpPr>
      <dsp:spPr>
        <a:xfrm>
          <a:off x="0" y="4881897"/>
          <a:ext cx="12185677" cy="727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CA" sz="2400" kern="1200" dirty="0"/>
            <a:t>This operates on “debt crowdfunding”. You can put up a loan which is then made available to people around the world to fund said loan. Both parties win as the lenders get recurring passive income from interest payments and the payees get a low-interest loan with easy funding. Like </a:t>
          </a:r>
          <a:r>
            <a:rPr lang="en-CA" sz="2400" kern="1200" dirty="0" err="1"/>
            <a:t>Gofundme</a:t>
          </a:r>
          <a:r>
            <a:rPr lang="en-CA" sz="2400" kern="1200" dirty="0"/>
            <a:t>, it can be used to finance personal or private costs.</a:t>
          </a:r>
        </a:p>
      </dsp:txBody>
      <dsp:txXfrm>
        <a:off x="0" y="4881897"/>
        <a:ext cx="12185677" cy="727761"/>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1E0D4F-C72B-4A68-9CAC-FE929CA51CFA}" type="datetimeFigureOut">
              <a:rPr lang="en-CA" smtClean="0"/>
              <a:t>2021-05-05</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B011F8-58DB-49A0-9EE0-784190469082}" type="slidenum">
              <a:rPr lang="en-CA" smtClean="0"/>
              <a:t>‹#›</a:t>
            </a:fld>
            <a:endParaRPr lang="en-CA"/>
          </a:p>
        </p:txBody>
      </p:sp>
    </p:spTree>
    <p:extLst>
      <p:ext uri="{BB962C8B-B14F-4D97-AF65-F5344CB8AC3E}">
        <p14:creationId xmlns:p14="http://schemas.microsoft.com/office/powerpoint/2010/main" val="3806540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7893C85-EB2E-4318-901C-A3AB50D25613}" type="slidenum">
              <a:rPr lang="en-US" altLang="en-US" smtClean="0">
                <a:latin typeface="Arial" panose="020B0604020202020204" pitchFamily="34" charset="0"/>
              </a:rPr>
              <a:pPr>
                <a:spcBef>
                  <a:spcPct val="0"/>
                </a:spcBef>
              </a:pPr>
              <a:t>1</a:t>
            </a:fld>
            <a:endParaRPr lang="en-US" altLang="en-US">
              <a:latin typeface="Arial" panose="020B0604020202020204" pitchFamily="34" charset="0"/>
            </a:endParaRPr>
          </a:p>
        </p:txBody>
      </p:sp>
    </p:spTree>
    <p:extLst>
      <p:ext uri="{BB962C8B-B14F-4D97-AF65-F5344CB8AC3E}">
        <p14:creationId xmlns:p14="http://schemas.microsoft.com/office/powerpoint/2010/main" val="1623106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CF4B9-2F6D-469D-B77F-D8C2002F42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FF0344E-1789-4635-BC68-2EDE73B5B7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4267931-AB49-441D-A667-344192E35F76}"/>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5" name="Footer Placeholder 4">
            <a:extLst>
              <a:ext uri="{FF2B5EF4-FFF2-40B4-BE49-F238E27FC236}">
                <a16:creationId xmlns:a16="http://schemas.microsoft.com/office/drawing/2014/main" id="{A779BACA-57C1-4052-8642-43DFA3E611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406903-DA34-45A3-82A2-C2A46C72C73E}"/>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2087830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9B66B-A028-4D74-94E0-4CC27B04C03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9430821-92EF-468E-9380-A0D83CE535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847EC8-626A-4D24-8547-4A1875F6C514}"/>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5" name="Footer Placeholder 4">
            <a:extLst>
              <a:ext uri="{FF2B5EF4-FFF2-40B4-BE49-F238E27FC236}">
                <a16:creationId xmlns:a16="http://schemas.microsoft.com/office/drawing/2014/main" id="{CC40A873-EA6C-4999-A04A-F0091F8BD7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E97DD0-87CF-461E-AA68-676AEABFAD88}"/>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3929883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4D12C-CD37-4FF2-AFA5-54873E66AC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45025D4-40C8-449A-A750-96A361DE8F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88BE8C-6502-4F09-824D-2E051F11D2D7}"/>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5" name="Footer Placeholder 4">
            <a:extLst>
              <a:ext uri="{FF2B5EF4-FFF2-40B4-BE49-F238E27FC236}">
                <a16:creationId xmlns:a16="http://schemas.microsoft.com/office/drawing/2014/main" id="{FCF2537E-0687-40F9-A1A9-B15751D121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4FB6D7-58C4-4054-A3D3-4CF8C9FA6961}"/>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802866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43282-9B61-4ED1-B0AC-5022C955EF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715C9D1-8F22-44B7-81D8-2BE76D67CE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4D065A-CFEE-44E2-92A1-9BBFAF14EC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2618466-FD20-4210-BB47-B8765AEB57AE}"/>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6" name="Footer Placeholder 5">
            <a:extLst>
              <a:ext uri="{FF2B5EF4-FFF2-40B4-BE49-F238E27FC236}">
                <a16:creationId xmlns:a16="http://schemas.microsoft.com/office/drawing/2014/main" id="{F421CC1E-9F51-436E-AE89-A7CDAA5039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21AA6D-5293-4DB5-8B94-48454A7317CB}"/>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3677203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4427D-1CB9-4915-A565-7FAD9C34A85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2E555E-64D2-41D8-91E2-E51056DD28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2EF4AB-897D-49B0-ADB1-F696BA61EF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2C424A3-982C-4EAB-9D76-218AA9B7C8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649E28-CAE5-4885-BB3B-EFCA939AA7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6C2887A-966A-443C-8636-1274287EA392}"/>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8" name="Footer Placeholder 7">
            <a:extLst>
              <a:ext uri="{FF2B5EF4-FFF2-40B4-BE49-F238E27FC236}">
                <a16:creationId xmlns:a16="http://schemas.microsoft.com/office/drawing/2014/main" id="{2D143A7D-E261-4BE4-A27A-CA246A63B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687434-4CD2-4C35-948D-9C3B4431133A}"/>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298271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88C5-C9A3-4802-B07C-7DBD5F6BA9C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946718D-816F-4732-990E-54FAC6F5CB39}"/>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4" name="Footer Placeholder 3">
            <a:extLst>
              <a:ext uri="{FF2B5EF4-FFF2-40B4-BE49-F238E27FC236}">
                <a16:creationId xmlns:a16="http://schemas.microsoft.com/office/drawing/2014/main" id="{B5037649-94E6-44E6-81F0-D47610E82A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D52E30-5CE8-4963-AF00-FE7F9B58648E}"/>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1449788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7C137D-D873-4441-A26A-384D428ABBCC}"/>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3" name="Footer Placeholder 2">
            <a:extLst>
              <a:ext uri="{FF2B5EF4-FFF2-40B4-BE49-F238E27FC236}">
                <a16:creationId xmlns:a16="http://schemas.microsoft.com/office/drawing/2014/main" id="{ECEB4AFD-8618-4B4A-A5E0-F02D008A5FA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ED19AB1-D289-483B-AA0D-FC95F7D4E8B9}"/>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484735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E02E3-6104-41B8-B735-33DFA6E7F8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AC68E58-B843-4E2E-9BC5-30D694119B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6FC9B25-D16B-48EA-BDE9-2D64718B5D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A616D9-CBD7-4FAF-B71F-4B8F13A85A74}"/>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6" name="Footer Placeholder 5">
            <a:extLst>
              <a:ext uri="{FF2B5EF4-FFF2-40B4-BE49-F238E27FC236}">
                <a16:creationId xmlns:a16="http://schemas.microsoft.com/office/drawing/2014/main" id="{9460886F-0B70-4AEE-8076-0CAB6DFFA0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CF586A-AE12-450A-9873-CD396ADEF242}"/>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4181734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1C8BA-F854-4FCC-B7FB-592429DD0E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FDD202-8ED2-4E4C-9055-A5A6D0CFBC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A2DA0C7-8DAB-4A98-93B4-3E3BED3DD3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C390AA-08AE-45C6-9CBD-EFE553008B90}"/>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6" name="Footer Placeholder 5">
            <a:extLst>
              <a:ext uri="{FF2B5EF4-FFF2-40B4-BE49-F238E27FC236}">
                <a16:creationId xmlns:a16="http://schemas.microsoft.com/office/drawing/2014/main" id="{FF963992-D131-41D1-80F9-C8A3EC7D73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13186D-1549-4147-B7FA-B014B19F25DF}"/>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3256722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72979-2D36-4914-B5C2-E3753E9737D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AE2834-B9A0-4CDD-88FB-B409C79FE1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6DEE51-9877-4E54-A938-A99DD5A6E78D}"/>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5" name="Footer Placeholder 4">
            <a:extLst>
              <a:ext uri="{FF2B5EF4-FFF2-40B4-BE49-F238E27FC236}">
                <a16:creationId xmlns:a16="http://schemas.microsoft.com/office/drawing/2014/main" id="{222334A4-FEE3-4DCD-B2B6-81B89FEB71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1A2D89-204B-4F35-B64B-55F07D6DE4EC}"/>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3093482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E0198A-6F2C-4B9B-88A5-29CD940BE7D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D721172-C34F-4ED4-B27B-8BBE561805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A4EA5D-FF6D-4D1C-8A35-A6405B28C7E4}"/>
              </a:ext>
            </a:extLst>
          </p:cNvPr>
          <p:cNvSpPr>
            <a:spLocks noGrp="1"/>
          </p:cNvSpPr>
          <p:nvPr>
            <p:ph type="dt" sz="half" idx="10"/>
          </p:nvPr>
        </p:nvSpPr>
        <p:spPr/>
        <p:txBody>
          <a:bodyPr/>
          <a:lstStyle/>
          <a:p>
            <a:fld id="{D4C3DC5A-B633-4B35-9788-F5AB160B682B}" type="datetimeFigureOut">
              <a:rPr lang="en-US" smtClean="0"/>
              <a:t>5/5/2021</a:t>
            </a:fld>
            <a:endParaRPr lang="en-US"/>
          </a:p>
        </p:txBody>
      </p:sp>
      <p:sp>
        <p:nvSpPr>
          <p:cNvPr id="5" name="Footer Placeholder 4">
            <a:extLst>
              <a:ext uri="{FF2B5EF4-FFF2-40B4-BE49-F238E27FC236}">
                <a16:creationId xmlns:a16="http://schemas.microsoft.com/office/drawing/2014/main" id="{12B32AC9-6F1D-4FAE-8B95-BE42D75E0E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CD3865-2168-40EE-8F5E-F085A965CAB3}"/>
              </a:ext>
            </a:extLst>
          </p:cNvPr>
          <p:cNvSpPr>
            <a:spLocks noGrp="1"/>
          </p:cNvSpPr>
          <p:nvPr>
            <p:ph type="sldNum" sz="quarter" idx="12"/>
          </p:nvPr>
        </p:nvSpPr>
        <p:spPr/>
        <p:txBody>
          <a:bodyPr/>
          <a:lstStyle/>
          <a:p>
            <a:fld id="{A90A02F3-4255-4C54-99DD-912A274ED4A3}" type="slidenum">
              <a:rPr lang="en-US" smtClean="0"/>
              <a:t>‹#›</a:t>
            </a:fld>
            <a:endParaRPr lang="en-US"/>
          </a:p>
        </p:txBody>
      </p:sp>
    </p:spTree>
    <p:extLst>
      <p:ext uri="{BB962C8B-B14F-4D97-AF65-F5344CB8AC3E}">
        <p14:creationId xmlns:p14="http://schemas.microsoft.com/office/powerpoint/2010/main" val="2532741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749320-D1F0-4137-930E-8E4B77DF00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C108095-0C9D-4E5F-955B-17F18AB82D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58487F-69A9-4FE9-95A5-6169B65759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C3DC5A-B633-4B35-9788-F5AB160B682B}" type="datetimeFigureOut">
              <a:rPr lang="en-US" smtClean="0"/>
              <a:t>5/5/2021</a:t>
            </a:fld>
            <a:endParaRPr lang="en-US"/>
          </a:p>
        </p:txBody>
      </p:sp>
      <p:sp>
        <p:nvSpPr>
          <p:cNvPr id="5" name="Footer Placeholder 4">
            <a:extLst>
              <a:ext uri="{FF2B5EF4-FFF2-40B4-BE49-F238E27FC236}">
                <a16:creationId xmlns:a16="http://schemas.microsoft.com/office/drawing/2014/main" id="{1678FD83-5BCA-4E0C-9A48-67734EA02A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DA832BB-3145-476C-BA5E-9D87810699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0A02F3-4255-4C54-99DD-912A274ED4A3}" type="slidenum">
              <a:rPr lang="en-US" smtClean="0"/>
              <a:t>‹#›</a:t>
            </a:fld>
            <a:endParaRPr lang="en-US"/>
          </a:p>
        </p:txBody>
      </p:sp>
    </p:spTree>
    <p:extLst>
      <p:ext uri="{BB962C8B-B14F-4D97-AF65-F5344CB8AC3E}">
        <p14:creationId xmlns:p14="http://schemas.microsoft.com/office/powerpoint/2010/main" val="36024080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22.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 Target="slide2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slide" Target="slide12.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4.png"/><Relationship Id="rId9" Type="http://schemas.microsoft.com/office/2007/relationships/diagramDrawing" Target="../diagrams/drawing1.xml"/></Relationships>
</file>

<file path=ppt/slides/_rels/slide13.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slide" Target="slide24.xml"/><Relationship Id="rId1" Type="http://schemas.openxmlformats.org/officeDocument/2006/relationships/slideLayout" Target="../slideLayouts/slideLayout6.xml"/><Relationship Id="rId6" Type="http://schemas.openxmlformats.org/officeDocument/2006/relationships/comments" Target="../comments/comment1.xml"/><Relationship Id="rId5" Type="http://schemas.openxmlformats.org/officeDocument/2006/relationships/slide" Target="slide27.xml"/><Relationship Id="rId4" Type="http://schemas.openxmlformats.org/officeDocument/2006/relationships/slide" Target="slide26.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 Target="slide1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6.png"/><Relationship Id="rId9" Type="http://schemas.microsoft.com/office/2007/relationships/diagramDrawing" Target="../diagrams/drawing2.xml"/></Relationships>
</file>

<file path=ppt/slides/_rels/slide16.xml.rels><?xml version="1.0" encoding="UTF-8" standalone="yes"?>
<Relationships xmlns="http://schemas.openxmlformats.org/package/2006/relationships"><Relationship Id="rId3" Type="http://schemas.openxmlformats.org/officeDocument/2006/relationships/slide" Target="slide29.xml"/><Relationship Id="rId2" Type="http://schemas.openxmlformats.org/officeDocument/2006/relationships/slide" Target="slide28.xml"/><Relationship Id="rId1" Type="http://schemas.openxmlformats.org/officeDocument/2006/relationships/slideLayout" Target="../slideLayouts/slideLayout6.xml"/><Relationship Id="rId6" Type="http://schemas.openxmlformats.org/officeDocument/2006/relationships/comments" Target="../comments/comment2.xml"/><Relationship Id="rId5" Type="http://schemas.openxmlformats.org/officeDocument/2006/relationships/slide" Target="slide31.xml"/><Relationship Id="rId4" Type="http://schemas.openxmlformats.org/officeDocument/2006/relationships/slide" Target="slide30.xml"/></Relationships>
</file>

<file path=ppt/slides/_rels/slide17.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slide" Target="slide33.xml"/><Relationship Id="rId2" Type="http://schemas.openxmlformats.org/officeDocument/2006/relationships/slide" Target="slide32.xml"/><Relationship Id="rId1" Type="http://schemas.openxmlformats.org/officeDocument/2006/relationships/slideLayout" Target="../slideLayouts/slideLayout6.xml"/><Relationship Id="rId5" Type="http://schemas.openxmlformats.org/officeDocument/2006/relationships/slide" Target="slide35.xml"/><Relationship Id="rId4" Type="http://schemas.openxmlformats.org/officeDocument/2006/relationships/slide" Target="slide34.xml"/></Relationships>
</file>

<file path=ppt/slides/_rels/slide20.xml.rels><?xml version="1.0" encoding="UTF-8" standalone="yes"?>
<Relationships xmlns="http://schemas.openxmlformats.org/package/2006/relationships"><Relationship Id="rId3" Type="http://schemas.openxmlformats.org/officeDocument/2006/relationships/slide" Target="slide37.xml"/><Relationship Id="rId2" Type="http://schemas.openxmlformats.org/officeDocument/2006/relationships/slide" Target="slide3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slide" Target="slide39.xml"/><Relationship Id="rId2" Type="http://schemas.openxmlformats.org/officeDocument/2006/relationships/slide" Target="slide38.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slide" Target="slide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2" Type="http://schemas.openxmlformats.org/officeDocument/2006/relationships/slide" Target="slide1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 Target="slide20.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slide" Target="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slide" Target="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slide" Target="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slide" Target="slide21.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slide" Target="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slide" Target="slide22.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slide" Target="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547814" y="299289"/>
            <a:ext cx="9120187" cy="1600200"/>
          </a:xfrm>
        </p:spPr>
        <p:txBody>
          <a:bodyPr>
            <a:noAutofit/>
          </a:bodyPr>
          <a:lstStyle/>
          <a:p>
            <a:pPr eaLnBrk="1" hangingPunct="1">
              <a:defRPr/>
            </a:pPr>
            <a:r>
              <a:rPr lang="en-US" b="1" dirty="0">
                <a:latin typeface="Cooper Black" panose="0208090404030B020404" pitchFamily="18" charset="0"/>
                <a:cs typeface="Arial" panose="020B0604020202020204" pitchFamily="34" charset="0"/>
              </a:rPr>
              <a:t>Entrepreneur</a:t>
            </a:r>
            <a:br>
              <a:rPr lang="en-US" b="1" dirty="0">
                <a:latin typeface="Cooper Black" panose="0208090404030B020404" pitchFamily="18" charset="0"/>
                <a:cs typeface="Arial" panose="020B0604020202020204" pitchFamily="34" charset="0"/>
              </a:rPr>
            </a:br>
            <a:r>
              <a:rPr lang="en-US" b="1" dirty="0">
                <a:latin typeface="Cooper Black" panose="0208090404030B020404" pitchFamily="18" charset="0"/>
                <a:cs typeface="Arial" panose="020B0604020202020204" pitchFamily="34" charset="0"/>
              </a:rPr>
              <a:t>Local Learning Centers</a:t>
            </a:r>
            <a:endParaRPr lang="en-US" b="1" i="1" dirty="0">
              <a:latin typeface="Cooper Black" panose="0208090404030B020404" pitchFamily="18" charset="0"/>
              <a:cs typeface="Arial" panose="020B0604020202020204" pitchFamily="34" charset="0"/>
            </a:endParaRPr>
          </a:p>
        </p:txBody>
      </p:sp>
      <p:sp>
        <p:nvSpPr>
          <p:cNvPr id="3" name="Rectangle 2"/>
          <p:cNvSpPr txBox="1">
            <a:spLocks noChangeArrowheads="1"/>
          </p:cNvSpPr>
          <p:nvPr/>
        </p:nvSpPr>
        <p:spPr bwMode="auto">
          <a:xfrm>
            <a:off x="6477000" y="4038600"/>
            <a:ext cx="1524000" cy="838200"/>
          </a:xfrm>
          <a:prstGeom prst="rect">
            <a:avLst/>
          </a:prstGeom>
          <a:noFill/>
          <a:ln w="9525">
            <a:noFill/>
            <a:miter lim="800000"/>
            <a:headEnd/>
            <a:tailEnd/>
          </a:ln>
          <a:effectLst/>
        </p:spPr>
        <p:txBody>
          <a:bodyPr anchor="ctr"/>
          <a:lstStyle/>
          <a:p>
            <a:pPr algn="ctr" eaLnBrk="1" hangingPunct="1">
              <a:defRPr/>
            </a:pPr>
            <a:endParaRPr lang="en-US" sz="2800" b="1" kern="0" dirty="0">
              <a:solidFill>
                <a:schemeClr val="tx2"/>
              </a:solidFill>
              <a:effectLst>
                <a:outerShdw blurRad="38100" dist="38100" dir="2700000" algn="tl">
                  <a:srgbClr val="000000"/>
                </a:outerShdw>
              </a:effectLst>
              <a:latin typeface="+mj-lt"/>
              <a:ea typeface="+mj-ea"/>
              <a:cs typeface="+mj-cs"/>
            </a:endParaRPr>
          </a:p>
        </p:txBody>
      </p:sp>
      <p:pic>
        <p:nvPicPr>
          <p:cNvPr id="6149"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91001" y="2444552"/>
            <a:ext cx="6297827" cy="1576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6"/>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71462" y="2682839"/>
            <a:ext cx="2939921" cy="2885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029200" y="4561057"/>
            <a:ext cx="5334000" cy="1904245"/>
          </a:xfrm>
          <a:prstGeom prst="rect">
            <a:avLst/>
          </a:prstGeom>
        </p:spPr>
      </p:pic>
    </p:spTree>
    <p:extLst>
      <p:ext uri="{BB962C8B-B14F-4D97-AF65-F5344CB8AC3E}">
        <p14:creationId xmlns:p14="http://schemas.microsoft.com/office/powerpoint/2010/main" val="36157098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277B7-6B1C-4F01-9C4C-C25EE105E109}"/>
              </a:ext>
            </a:extLst>
          </p:cNvPr>
          <p:cNvSpPr>
            <a:spLocks noGrp="1"/>
          </p:cNvSpPr>
          <p:nvPr>
            <p:ph type="title"/>
          </p:nvPr>
        </p:nvSpPr>
        <p:spPr>
          <a:xfrm>
            <a:off x="831850" y="576263"/>
            <a:ext cx="10515600" cy="2852737"/>
          </a:xfrm>
        </p:spPr>
        <p:txBody>
          <a:bodyPr>
            <a:normAutofit/>
          </a:bodyPr>
          <a:lstStyle/>
          <a:p>
            <a:pPr algn="ctr"/>
            <a:r>
              <a:rPr lang="en-CA" sz="8000" b="1" i="0" cap="all" dirty="0">
                <a:effectLst/>
                <a:latin typeface="Arial" panose="020B0604020202020204" pitchFamily="34" charset="0"/>
                <a:cs typeface="Arial" panose="020B0604020202020204" pitchFamily="34" charset="0"/>
              </a:rPr>
              <a:t>SEMINAR </a:t>
            </a:r>
            <a:r>
              <a:rPr lang="en-CA" sz="8000" b="1" cap="all" dirty="0">
                <a:latin typeface="Arial" panose="020B0604020202020204" pitchFamily="34" charset="0"/>
                <a:cs typeface="Arial" panose="020B0604020202020204" pitchFamily="34" charset="0"/>
              </a:rPr>
              <a:t>17</a:t>
            </a:r>
            <a:r>
              <a:rPr lang="en-CA" sz="8000" b="1" i="0" cap="all" dirty="0">
                <a:effectLst/>
                <a:latin typeface="Arial" panose="020B0604020202020204" pitchFamily="34" charset="0"/>
                <a:cs typeface="Arial" panose="020B0604020202020204" pitchFamily="34" charset="0"/>
              </a:rPr>
              <a:t>:</a:t>
            </a:r>
            <a:br>
              <a:rPr lang="en-CA" sz="8000" b="1" i="0" cap="all" dirty="0">
                <a:effectLst/>
                <a:latin typeface="Arial" panose="020B0604020202020204" pitchFamily="34" charset="0"/>
                <a:cs typeface="Arial" panose="020B0604020202020204" pitchFamily="34" charset="0"/>
              </a:rPr>
            </a:br>
            <a:r>
              <a:rPr lang="en-CA" sz="8000" b="1" i="0" cap="all" dirty="0">
                <a:effectLst/>
                <a:latin typeface="Arial" panose="020B0604020202020204" pitchFamily="34" charset="0"/>
                <a:cs typeface="Arial" panose="020B0604020202020204" pitchFamily="34" charset="0"/>
              </a:rPr>
              <a:t>SOCIAL FINANCING </a:t>
            </a:r>
            <a:endParaRPr lang="en-US" sz="8000" b="1"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FAA590B4-4EB7-4139-ACCE-E343A1446B01}"/>
              </a:ext>
            </a:extLst>
          </p:cNvPr>
          <p:cNvSpPr>
            <a:spLocks noGrp="1"/>
          </p:cNvSpPr>
          <p:nvPr>
            <p:ph type="body" idx="1"/>
          </p:nvPr>
        </p:nvSpPr>
        <p:spPr>
          <a:xfrm>
            <a:off x="548640" y="3429000"/>
            <a:ext cx="11155680" cy="1500187"/>
          </a:xfrm>
        </p:spPr>
        <p:txBody>
          <a:bodyPr>
            <a:normAutofit/>
          </a:bodyPr>
          <a:lstStyle/>
          <a:p>
            <a:pPr algn="ctr" rtl="0" fontAlgn="base"/>
            <a:r>
              <a:rPr lang="en-CA" b="0" i="0" dirty="0">
                <a:solidFill>
                  <a:srgbClr val="000000"/>
                </a:solidFill>
                <a:effectLst/>
                <a:latin typeface="Times New Roman" panose="02020603050405020304" pitchFamily="18" charset="0"/>
              </a:rPr>
              <a:t>Using the Internet, </a:t>
            </a:r>
            <a:r>
              <a:rPr lang="en-CA" b="0" i="0" dirty="0">
                <a:solidFill>
                  <a:srgbClr val="000000"/>
                </a:solidFill>
                <a:effectLst/>
                <a:latin typeface="Times New Roman" panose="02020603050405020304" pitchFamily="18" charset="0"/>
                <a:hlinkClick r:id="rId2" action="ppaction://hlinksldjump" tooltip="Various sites on the internet can help you to raise money for your new project. This is a benefit during the early stages of your business when money is hard to come by. "/>
              </a:rPr>
              <a:t>social financing</a:t>
            </a:r>
            <a:r>
              <a:rPr lang="en-CA" b="0" i="0" dirty="0">
                <a:solidFill>
                  <a:srgbClr val="000000"/>
                </a:solidFill>
                <a:effectLst/>
                <a:latin typeface="Times New Roman" panose="02020603050405020304" pitchFamily="18" charset="0"/>
              </a:rPr>
              <a:t>, also called </a:t>
            </a:r>
            <a:r>
              <a:rPr lang="en-CA" b="1" i="0" dirty="0">
                <a:solidFill>
                  <a:srgbClr val="000000"/>
                </a:solidFill>
                <a:effectLst/>
                <a:latin typeface="Times New Roman" panose="02020603050405020304" pitchFamily="18" charset="0"/>
                <a:hlinkClick r:id="rId2" action="ppaction://hlinksldjump" tooltip="Various sites on the internet can help you to raise money for your new project. This is a benefit during the early stages of your business when money is hard to come by"/>
              </a:rPr>
              <a:t>crowdfunding</a:t>
            </a:r>
            <a:r>
              <a:rPr lang="en-CA" b="0" i="0" dirty="0">
                <a:solidFill>
                  <a:srgbClr val="000000"/>
                </a:solidFill>
                <a:effectLst/>
                <a:latin typeface="Times New Roman" panose="02020603050405020304" pitchFamily="18" charset="0"/>
              </a:rPr>
              <a:t>, could be a great way to finance your business. When done right, you get even much more than </a:t>
            </a:r>
            <a:r>
              <a:rPr lang="en-CA" b="0" i="1" dirty="0">
                <a:solidFill>
                  <a:srgbClr val="000000"/>
                </a:solidFill>
                <a:effectLst/>
                <a:latin typeface="Times New Roman" panose="02020603050405020304" pitchFamily="18" charset="0"/>
              </a:rPr>
              <a:t>just</a:t>
            </a:r>
            <a:r>
              <a:rPr lang="en-CA" b="0" i="0" dirty="0">
                <a:solidFill>
                  <a:srgbClr val="000000"/>
                </a:solidFill>
                <a:effectLst/>
                <a:latin typeface="Times New Roman" panose="02020603050405020304" pitchFamily="18" charset="0"/>
              </a:rPr>
              <a:t> money! </a:t>
            </a:r>
            <a:endParaRPr lang="en-CA" sz="3200" b="0" i="0" dirty="0">
              <a:solidFill>
                <a:srgbClr val="000000"/>
              </a:solidFill>
              <a:effectLst/>
              <a:latin typeface="Segoe UI" panose="020B0502040204020203" pitchFamily="34" charset="0"/>
            </a:endParaRPr>
          </a:p>
          <a:p>
            <a:pPr algn="ctr" rtl="0" fontAlgn="base"/>
            <a:r>
              <a:rPr lang="en-CA" b="0" i="0" u="sng" dirty="0">
                <a:solidFill>
                  <a:srgbClr val="000000"/>
                </a:solidFill>
                <a:effectLst/>
                <a:latin typeface="Times New Roman" panose="02020603050405020304" pitchFamily="18" charset="0"/>
              </a:rPr>
              <a:t>Here are some important things to know before you do a campaign:</a:t>
            </a:r>
            <a:r>
              <a:rPr lang="en-CA" b="0" i="0" dirty="0">
                <a:solidFill>
                  <a:srgbClr val="000000"/>
                </a:solidFill>
                <a:effectLst/>
                <a:latin typeface="Times New Roman" panose="02020603050405020304" pitchFamily="18" charset="0"/>
              </a:rPr>
              <a:t> </a:t>
            </a:r>
            <a:endParaRPr lang="en-CA" sz="3200" b="0" i="0" dirty="0">
              <a:solidFill>
                <a:srgbClr val="000000"/>
              </a:solidFill>
              <a:effectLst/>
              <a:latin typeface="Segoe UI" panose="020B0502040204020203" pitchFamily="34" charset="0"/>
            </a:endParaRPr>
          </a:p>
          <a:p>
            <a:endParaRPr lang="en-US" sz="3200" dirty="0"/>
          </a:p>
        </p:txBody>
      </p:sp>
      <p:grpSp>
        <p:nvGrpSpPr>
          <p:cNvPr id="4" name="Group 3">
            <a:extLst>
              <a:ext uri="{FF2B5EF4-FFF2-40B4-BE49-F238E27FC236}">
                <a16:creationId xmlns:a16="http://schemas.microsoft.com/office/drawing/2014/main" id="{4EF6811A-22AB-48A8-AD10-8E24721834D1}"/>
              </a:ext>
            </a:extLst>
          </p:cNvPr>
          <p:cNvGrpSpPr/>
          <p:nvPr/>
        </p:nvGrpSpPr>
        <p:grpSpPr>
          <a:xfrm>
            <a:off x="161831" y="6169003"/>
            <a:ext cx="4276819" cy="627572"/>
            <a:chOff x="161831" y="6169003"/>
            <a:chExt cx="4276819" cy="627572"/>
          </a:xfrm>
        </p:grpSpPr>
        <p:pic>
          <p:nvPicPr>
            <p:cNvPr id="5" name="Picture 4">
              <a:extLst>
                <a:ext uri="{FF2B5EF4-FFF2-40B4-BE49-F238E27FC236}">
                  <a16:creationId xmlns:a16="http://schemas.microsoft.com/office/drawing/2014/main" id="{861A1CAD-D047-4694-A197-0044BC06443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61831" y="6205943"/>
              <a:ext cx="1352739" cy="5906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D068A57-8D20-4E32-8D75-E8BE81BBE961}"/>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514570" y="6169003"/>
              <a:ext cx="571500" cy="5524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a:extLst>
                <a:ext uri="{FF2B5EF4-FFF2-40B4-BE49-F238E27FC236}">
                  <a16:creationId xmlns:a16="http://schemas.microsoft.com/office/drawing/2014/main" id="{8A79A228-8DA9-4F6A-8F1C-F4ECE2E05EBA}"/>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305050" y="6184856"/>
              <a:ext cx="2133600" cy="53340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9930091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249E-54B9-4481-A964-474D2C42AA04}"/>
              </a:ext>
            </a:extLst>
          </p:cNvPr>
          <p:cNvSpPr>
            <a:spLocks noGrp="1"/>
          </p:cNvSpPr>
          <p:nvPr>
            <p:ph type="title"/>
          </p:nvPr>
        </p:nvSpPr>
        <p:spPr/>
        <p:txBody>
          <a:bodyPr>
            <a:normAutofit/>
          </a:bodyPr>
          <a:lstStyle/>
          <a:p>
            <a:pPr algn="ctr"/>
            <a:r>
              <a:rPr lang="en-CA" sz="6600" b="1" i="0" dirty="0">
                <a:solidFill>
                  <a:srgbClr val="000000"/>
                </a:solidFill>
                <a:effectLst/>
                <a:latin typeface="Arial" panose="020B0604020202020204" pitchFamily="34" charset="0"/>
                <a:cs typeface="Arial" panose="020B0604020202020204" pitchFamily="34" charset="0"/>
              </a:rPr>
              <a:t>What Is It? </a:t>
            </a:r>
            <a:endParaRPr lang="en-US" sz="6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E420703-1147-4DC6-97BB-E4DF625B48A5}"/>
              </a:ext>
            </a:extLst>
          </p:cNvPr>
          <p:cNvSpPr txBox="1"/>
          <p:nvPr/>
        </p:nvSpPr>
        <p:spPr>
          <a:xfrm>
            <a:off x="397163" y="1796672"/>
            <a:ext cx="11490037" cy="1938992"/>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It is a way to finance a project involving a large number of people through a specialized Web </a:t>
            </a:r>
            <a:r>
              <a:rPr lang="en-CA" sz="2400" b="0" i="0" dirty="0">
                <a:solidFill>
                  <a:srgbClr val="000000"/>
                </a:solidFill>
                <a:effectLst/>
                <a:latin typeface="Tw Cen MT" panose="020B0602020104020603" pitchFamily="34" charset="0"/>
                <a:hlinkClick r:id="rId2" action="ppaction://hlinksldjump" tooltip="A web platform allows you to add content, comments, pictures, etc. It is more dynamic than a web page, which you can only read."/>
              </a:rPr>
              <a:t>platform</a:t>
            </a:r>
            <a:r>
              <a:rPr lang="en-CA" sz="2400" b="0" i="0" dirty="0">
                <a:solidFill>
                  <a:srgbClr val="000000"/>
                </a:solidFill>
                <a:effectLst/>
                <a:latin typeface="Tw Cen MT" panose="020B0602020104020603" pitchFamily="34" charset="0"/>
              </a:rPr>
              <a:t>.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endParaRPr lang="en-CA" sz="2400" b="0" i="0" dirty="0">
              <a:solidFill>
                <a:srgbClr val="000000"/>
              </a:solidFill>
              <a:effectLst/>
              <a:latin typeface="Tw Cen MT" panose="020B0602020104020603" pitchFamily="34" charset="0"/>
            </a:endParaRPr>
          </a:p>
          <a:p>
            <a:pPr algn="l" rtl="0" fontAlgn="base"/>
            <a:endParaRPr lang="en-CA" sz="2400" b="0" i="0" dirty="0">
              <a:solidFill>
                <a:srgbClr val="000000"/>
              </a:solidFill>
              <a:effectLst/>
              <a:latin typeface="Tw Cen MT" panose="020B0602020104020603" pitchFamily="34" charset="0"/>
            </a:endParaRPr>
          </a:p>
        </p:txBody>
      </p:sp>
      <p:sp>
        <p:nvSpPr>
          <p:cNvPr id="6" name="TextBox 5">
            <a:extLst>
              <a:ext uri="{FF2B5EF4-FFF2-40B4-BE49-F238E27FC236}">
                <a16:creationId xmlns:a16="http://schemas.microsoft.com/office/drawing/2014/main" id="{4C38E79A-4595-4423-8853-2C699B170BA9}"/>
              </a:ext>
            </a:extLst>
          </p:cNvPr>
          <p:cNvSpPr txBox="1"/>
          <p:nvPr/>
        </p:nvSpPr>
        <p:spPr>
          <a:xfrm>
            <a:off x="4221017" y="4077516"/>
            <a:ext cx="8185727" cy="830997"/>
          </a:xfrm>
          <a:prstGeom prst="rect">
            <a:avLst/>
          </a:prstGeom>
          <a:noFill/>
        </p:spPr>
        <p:txBody>
          <a:bodyPr wrap="square">
            <a:spAutoFit/>
          </a:bodyPr>
          <a:lstStyle/>
          <a:p>
            <a:pPr marL="285750" indent="-285750">
              <a:buFont typeface="Arial" panose="020B0604020202020204" pitchFamily="34" charset="0"/>
              <a:buChar char="•"/>
            </a:pPr>
            <a:r>
              <a:rPr lang="en-CA" sz="2400" b="0" i="0" dirty="0">
                <a:solidFill>
                  <a:srgbClr val="000000"/>
                </a:solidFill>
                <a:effectLst/>
                <a:latin typeface="Tw Cen MT" panose="020B0602020104020603" pitchFamily="34" charset="0"/>
              </a:rPr>
              <a:t>There are different types of crowdfunding including: Reward, Donation, Equity and Debt. </a:t>
            </a:r>
            <a:endParaRPr lang="en-US" sz="2400" dirty="0"/>
          </a:p>
        </p:txBody>
      </p:sp>
      <p:pic>
        <p:nvPicPr>
          <p:cNvPr id="8" name="Picture 7">
            <a:extLst>
              <a:ext uri="{FF2B5EF4-FFF2-40B4-BE49-F238E27FC236}">
                <a16:creationId xmlns:a16="http://schemas.microsoft.com/office/drawing/2014/main" id="{2936D9C8-611B-45A9-8B01-B7D85A4897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1098962">
            <a:off x="487324" y="3209428"/>
            <a:ext cx="3590860" cy="277573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5686348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249E-54B9-4481-A964-474D2C42AA04}"/>
              </a:ext>
            </a:extLst>
          </p:cNvPr>
          <p:cNvSpPr>
            <a:spLocks noGrp="1"/>
          </p:cNvSpPr>
          <p:nvPr>
            <p:ph type="title"/>
          </p:nvPr>
        </p:nvSpPr>
        <p:spPr/>
        <p:txBody>
          <a:bodyPr>
            <a:normAutofit/>
          </a:bodyPr>
          <a:lstStyle/>
          <a:p>
            <a:pPr algn="ctr"/>
            <a:r>
              <a:rPr lang="en-CA" sz="6600" b="1" i="0" dirty="0">
                <a:solidFill>
                  <a:srgbClr val="000000"/>
                </a:solidFill>
                <a:effectLst/>
                <a:latin typeface="Arial" panose="020B0604020202020204" pitchFamily="34" charset="0"/>
                <a:cs typeface="Arial" panose="020B0604020202020204" pitchFamily="34" charset="0"/>
              </a:rPr>
              <a:t>What Are The Benefits?</a:t>
            </a:r>
            <a:r>
              <a:rPr lang="en-CA" sz="6600" b="0" i="0" dirty="0">
                <a:solidFill>
                  <a:srgbClr val="000000"/>
                </a:solidFill>
                <a:effectLst/>
                <a:latin typeface="Arial" panose="020B0604020202020204" pitchFamily="34" charset="0"/>
                <a:cs typeface="Arial" panose="020B0604020202020204" pitchFamily="34" charset="0"/>
              </a:rPr>
              <a:t> </a:t>
            </a:r>
            <a:endParaRPr lang="en-US" sz="6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7347B1B-F218-41EE-8768-19FD215BC1FF}"/>
              </a:ext>
            </a:extLst>
          </p:cNvPr>
          <p:cNvSpPr txBox="1"/>
          <p:nvPr/>
        </p:nvSpPr>
        <p:spPr>
          <a:xfrm>
            <a:off x="397163" y="1759911"/>
            <a:ext cx="10515599" cy="830997"/>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Money, of course. However, don’t think it’s free money. A lot of work is needed to reach your goal.  </a:t>
            </a:r>
          </a:p>
        </p:txBody>
      </p:sp>
      <p:sp>
        <p:nvSpPr>
          <p:cNvPr id="6" name="TextBox 5">
            <a:extLst>
              <a:ext uri="{FF2B5EF4-FFF2-40B4-BE49-F238E27FC236}">
                <a16:creationId xmlns:a16="http://schemas.microsoft.com/office/drawing/2014/main" id="{6FE85815-723F-44D5-8083-8D3B9693F55A}"/>
              </a:ext>
            </a:extLst>
          </p:cNvPr>
          <p:cNvSpPr txBox="1"/>
          <p:nvPr/>
        </p:nvSpPr>
        <p:spPr>
          <a:xfrm>
            <a:off x="3251200" y="3930513"/>
            <a:ext cx="9097818" cy="830997"/>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It’s free! Well, almost. The application is free but you will have to pay transaction fees and a percentage of money raised to the platform. </a:t>
            </a:r>
          </a:p>
        </p:txBody>
      </p:sp>
      <p:sp>
        <p:nvSpPr>
          <p:cNvPr id="8" name="TextBox 7">
            <a:extLst>
              <a:ext uri="{FF2B5EF4-FFF2-40B4-BE49-F238E27FC236}">
                <a16:creationId xmlns:a16="http://schemas.microsoft.com/office/drawing/2014/main" id="{9FB58E32-3071-4C2D-B331-4BA6155DCD65}"/>
              </a:ext>
            </a:extLst>
          </p:cNvPr>
          <p:cNvSpPr txBox="1"/>
          <p:nvPr/>
        </p:nvSpPr>
        <p:spPr>
          <a:xfrm>
            <a:off x="1671782" y="2660546"/>
            <a:ext cx="10677236" cy="1200329"/>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Collaboration, get feedback. The platform helps you communicate with people interested. The contributors can also become a good sales force by telling their friends about you. </a:t>
            </a:r>
          </a:p>
        </p:txBody>
      </p:sp>
      <p:pic>
        <p:nvPicPr>
          <p:cNvPr id="10" name="Picture 9">
            <a:extLst>
              <a:ext uri="{FF2B5EF4-FFF2-40B4-BE49-F238E27FC236}">
                <a16:creationId xmlns:a16="http://schemas.microsoft.com/office/drawing/2014/main" id="{73202596-9C04-4C8F-8AEE-D2D380B4E55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663" y="4091709"/>
            <a:ext cx="3238238" cy="2159905"/>
          </a:xfrm>
          <a:prstGeom prst="rect">
            <a:avLst/>
          </a:prstGeom>
          <a:ln w="12700">
            <a:solidFill>
              <a:schemeClr val="tx1">
                <a:lumMod val="85000"/>
                <a:lumOff val="15000"/>
              </a:schemeClr>
            </a:solidFill>
          </a:ln>
          <a:effectLst>
            <a:outerShdw blurRad="76200" dist="12700" dir="2700000" sy="-23000" kx="-800400" algn="bl" rotWithShape="0">
              <a:prstClr val="black">
                <a:alpha val="20000"/>
              </a:prstClr>
            </a:outerShdw>
          </a:effectLst>
        </p:spPr>
      </p:pic>
    </p:spTree>
    <p:extLst>
      <p:ext uri="{BB962C8B-B14F-4D97-AF65-F5344CB8AC3E}">
        <p14:creationId xmlns:p14="http://schemas.microsoft.com/office/powerpoint/2010/main" val="1036128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249E-54B9-4481-A964-474D2C42AA04}"/>
              </a:ext>
            </a:extLst>
          </p:cNvPr>
          <p:cNvSpPr>
            <a:spLocks noGrp="1"/>
          </p:cNvSpPr>
          <p:nvPr>
            <p:ph type="title"/>
          </p:nvPr>
        </p:nvSpPr>
        <p:spPr/>
        <p:txBody>
          <a:bodyPr>
            <a:normAutofit/>
          </a:bodyPr>
          <a:lstStyle/>
          <a:p>
            <a:pPr algn="ctr"/>
            <a:r>
              <a:rPr lang="en-CA" sz="6600" b="1" i="0" dirty="0">
                <a:solidFill>
                  <a:srgbClr val="000000"/>
                </a:solidFill>
                <a:effectLst/>
                <a:latin typeface="Arial" panose="020B0604020202020204" pitchFamily="34" charset="0"/>
                <a:cs typeface="Arial" panose="020B0604020202020204" pitchFamily="34" charset="0"/>
              </a:rPr>
              <a:t>Determine A </a:t>
            </a:r>
            <a:r>
              <a:rPr lang="en-CA" sz="6600" b="1" dirty="0">
                <a:solidFill>
                  <a:srgbClr val="000000"/>
                </a:solidFill>
                <a:latin typeface="Arial" panose="020B0604020202020204" pitchFamily="34" charset="0"/>
                <a:cs typeface="Arial" panose="020B0604020202020204" pitchFamily="34" charset="0"/>
              </a:rPr>
              <a:t>G</a:t>
            </a:r>
            <a:r>
              <a:rPr lang="en-CA" sz="6600" b="1" i="0" dirty="0">
                <a:solidFill>
                  <a:srgbClr val="000000"/>
                </a:solidFill>
                <a:effectLst/>
                <a:latin typeface="Arial" panose="020B0604020202020204" pitchFamily="34" charset="0"/>
                <a:cs typeface="Arial" panose="020B0604020202020204" pitchFamily="34" charset="0"/>
              </a:rPr>
              <a:t>oal </a:t>
            </a:r>
            <a:endParaRPr lang="en-US" sz="6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C0D170F-FD7A-4823-8DDB-B1C13D2F8A74}"/>
              </a:ext>
            </a:extLst>
          </p:cNvPr>
          <p:cNvSpPr txBox="1"/>
          <p:nvPr/>
        </p:nvSpPr>
        <p:spPr>
          <a:xfrm>
            <a:off x="138545" y="1690688"/>
            <a:ext cx="11674765" cy="4154984"/>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When you apply to a crowdfunding platform, you will have to establish a target. Most of the projects that have reached their goal are around 5,000$.</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t>
            </a:r>
          </a:p>
          <a:p>
            <a:pPr algn="l" rtl="0" fontAlgn="base">
              <a:buFont typeface="Arial" panose="020B0604020202020204" pitchFamily="34" charset="0"/>
              <a:buChar char="•"/>
            </a:pPr>
            <a:endParaRPr lang="en-CA" sz="2400" b="0" i="0" dirty="0">
              <a:solidFill>
                <a:srgbClr val="000000"/>
              </a:solidFill>
              <a:effectLst/>
              <a:latin typeface="Tw Cen MT" panose="020B0602020104020603" pitchFamily="34" charset="0"/>
            </a:endParaRPr>
          </a:p>
        </p:txBody>
      </p:sp>
      <p:pic>
        <p:nvPicPr>
          <p:cNvPr id="6" name="Picture 5">
            <a:extLst>
              <a:ext uri="{FF2B5EF4-FFF2-40B4-BE49-F238E27FC236}">
                <a16:creationId xmlns:a16="http://schemas.microsoft.com/office/drawing/2014/main" id="{BDE970A4-0322-491D-A0B8-9F07CFD7C07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73764" y="3524082"/>
            <a:ext cx="4068618" cy="3145042"/>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FD4EB487-9491-44AD-9FDE-84D0CC609648}"/>
              </a:ext>
            </a:extLst>
          </p:cNvPr>
          <p:cNvSpPr txBox="1"/>
          <p:nvPr/>
        </p:nvSpPr>
        <p:spPr>
          <a:xfrm>
            <a:off x="138545" y="2693085"/>
            <a:ext cx="11674764" cy="830997"/>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Some platforms have an all-or-nothing model. You have to be sure to reach your goal or you will lose it all. </a:t>
            </a:r>
          </a:p>
        </p:txBody>
      </p:sp>
    </p:spTree>
    <p:extLst>
      <p:ext uri="{BB962C8B-B14F-4D97-AF65-F5344CB8AC3E}">
        <p14:creationId xmlns:p14="http://schemas.microsoft.com/office/powerpoint/2010/main" val="40434763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249E-54B9-4481-A964-474D2C42AA04}"/>
              </a:ext>
            </a:extLst>
          </p:cNvPr>
          <p:cNvSpPr>
            <a:spLocks noGrp="1"/>
          </p:cNvSpPr>
          <p:nvPr>
            <p:ph type="title"/>
          </p:nvPr>
        </p:nvSpPr>
        <p:spPr>
          <a:xfrm>
            <a:off x="838200" y="300471"/>
            <a:ext cx="10515600" cy="1325563"/>
          </a:xfrm>
        </p:spPr>
        <p:txBody>
          <a:bodyPr>
            <a:noAutofit/>
          </a:bodyPr>
          <a:lstStyle/>
          <a:p>
            <a:pPr algn="ctr"/>
            <a:r>
              <a:rPr lang="en-CA" sz="5400" b="1" i="0" dirty="0">
                <a:solidFill>
                  <a:srgbClr val="000000"/>
                </a:solidFill>
                <a:effectLst/>
                <a:latin typeface="Arial" panose="020B0604020202020204" pitchFamily="34" charset="0"/>
                <a:cs typeface="Arial" panose="020B0604020202020204" pitchFamily="34" charset="0"/>
              </a:rPr>
              <a:t>Choose The Best Platform To Reach Your Goal</a:t>
            </a:r>
            <a:r>
              <a:rPr lang="en-CA" sz="5400" b="0" i="0" dirty="0">
                <a:solidFill>
                  <a:srgbClr val="000000"/>
                </a:solidFill>
                <a:effectLst/>
                <a:latin typeface="Arial" panose="020B0604020202020204" pitchFamily="34" charset="0"/>
                <a:cs typeface="Arial" panose="020B0604020202020204" pitchFamily="34" charset="0"/>
              </a:rPr>
              <a:t> </a:t>
            </a:r>
            <a:endParaRPr lang="en-US" sz="5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9BB4990-9AD6-45C3-B710-9EFBACD3ED57}"/>
              </a:ext>
            </a:extLst>
          </p:cNvPr>
          <p:cNvSpPr txBox="1"/>
          <p:nvPr/>
        </p:nvSpPr>
        <p:spPr>
          <a:xfrm>
            <a:off x="498763" y="2313954"/>
            <a:ext cx="11194473" cy="2941318"/>
          </a:xfrm>
          <a:prstGeom prst="rect">
            <a:avLst/>
          </a:prstGeom>
          <a:noFill/>
        </p:spPr>
        <p:txBody>
          <a:bodyPr wrap="square">
            <a:spAutoFit/>
          </a:bodyPr>
          <a:lstStyle/>
          <a:p>
            <a:pPr rtl="0" fontAlgn="base">
              <a:lnSpc>
                <a:spcPct val="200000"/>
              </a:lnSpc>
              <a:buFont typeface="Arial" panose="020B0604020202020204" pitchFamily="34" charset="0"/>
              <a:buChar char="•"/>
            </a:pPr>
            <a:r>
              <a:rPr lang="en-CA" sz="2400" b="0" i="0" dirty="0">
                <a:solidFill>
                  <a:srgbClr val="000000"/>
                </a:solidFill>
                <a:effectLst/>
                <a:latin typeface="Tw Cen MT" panose="020B0602020104020603" pitchFamily="34" charset="0"/>
              </a:rPr>
              <a:t>Kickstarter is one of the most popular mostly for technology and craft. </a:t>
            </a:r>
          </a:p>
          <a:p>
            <a:pPr rtl="0" fontAlgn="base">
              <a:lnSpc>
                <a:spcPct val="200000"/>
              </a:lnSpc>
              <a:buFont typeface="Arial" panose="020B0604020202020204" pitchFamily="34" charset="0"/>
              <a:buChar char="•"/>
            </a:pPr>
            <a:r>
              <a:rPr lang="en-CA" sz="2400" b="0" i="0" dirty="0">
                <a:solidFill>
                  <a:srgbClr val="000000"/>
                </a:solidFill>
                <a:effectLst/>
                <a:latin typeface="Tw Cen MT" panose="020B0602020104020603" pitchFamily="34" charset="0"/>
              </a:rPr>
              <a:t>Indiegogo is great for community and social projects. </a:t>
            </a:r>
          </a:p>
          <a:p>
            <a:pPr rtl="0" fontAlgn="base">
              <a:lnSpc>
                <a:spcPct val="200000"/>
              </a:lnSpc>
              <a:buFont typeface="Arial" panose="020B0604020202020204" pitchFamily="34" charset="0"/>
              <a:buChar char="•"/>
            </a:pPr>
            <a:r>
              <a:rPr lang="en-CA" sz="2400" b="0" i="0" dirty="0">
                <a:solidFill>
                  <a:srgbClr val="000000"/>
                </a:solidFill>
                <a:effectLst/>
                <a:latin typeface="Tw Cen MT" panose="020B0602020104020603" pitchFamily="34" charset="0"/>
              </a:rPr>
              <a:t>La Ruche is a Quebec platform that gives personal support. </a:t>
            </a:r>
          </a:p>
          <a:p>
            <a:pPr rtl="0" fontAlgn="base">
              <a:lnSpc>
                <a:spcPct val="200000"/>
              </a:lnSpc>
              <a:buFont typeface="Arial" panose="020B0604020202020204" pitchFamily="34" charset="0"/>
              <a:buChar char="•"/>
            </a:pPr>
            <a:r>
              <a:rPr lang="en-CA" sz="2400" b="0" i="0" dirty="0" err="1">
                <a:solidFill>
                  <a:srgbClr val="000000"/>
                </a:solidFill>
                <a:effectLst/>
                <a:latin typeface="Tw Cen MT" panose="020B0602020104020603" pitchFamily="34" charset="0"/>
              </a:rPr>
              <a:t>Ulule</a:t>
            </a:r>
            <a:r>
              <a:rPr lang="en-CA" sz="2400" b="0" i="0" dirty="0">
                <a:solidFill>
                  <a:srgbClr val="000000"/>
                </a:solidFill>
                <a:effectLst/>
                <a:latin typeface="Tw Cen MT" panose="020B0602020104020603" pitchFamily="34" charset="0"/>
              </a:rPr>
              <a:t> is a great for crafts and personal support. </a:t>
            </a:r>
          </a:p>
        </p:txBody>
      </p:sp>
    </p:spTree>
    <p:extLst>
      <p:ext uri="{BB962C8B-B14F-4D97-AF65-F5344CB8AC3E}">
        <p14:creationId xmlns:p14="http://schemas.microsoft.com/office/powerpoint/2010/main" val="399103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249E-54B9-4481-A964-474D2C42AA04}"/>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Make A Video</a:t>
            </a:r>
            <a:endParaRPr lang="en-US" sz="6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24F44D5-CB6D-4B48-B7CA-A87650E8339B}"/>
              </a:ext>
            </a:extLst>
          </p:cNvPr>
          <p:cNvSpPr txBox="1"/>
          <p:nvPr/>
        </p:nvSpPr>
        <p:spPr>
          <a:xfrm>
            <a:off x="314036" y="1690688"/>
            <a:ext cx="8885382" cy="2941318"/>
          </a:xfrm>
          <a:prstGeom prst="rect">
            <a:avLst/>
          </a:prstGeom>
          <a:noFill/>
        </p:spPr>
        <p:txBody>
          <a:bodyPr wrap="square">
            <a:spAutoFit/>
          </a:bodyPr>
          <a:lstStyle/>
          <a:p>
            <a:pPr rtl="0" fontAlgn="base">
              <a:lnSpc>
                <a:spcPct val="200000"/>
              </a:lnSpc>
              <a:buFont typeface="Arial" panose="020B0604020202020204" pitchFamily="34" charset="0"/>
              <a:buChar char="•"/>
            </a:pPr>
            <a:r>
              <a:rPr lang="en-CA" sz="2400" b="0" i="0" dirty="0">
                <a:solidFill>
                  <a:srgbClr val="000000"/>
                </a:solidFill>
                <a:effectLst/>
                <a:latin typeface="Tw Cen MT" panose="020B0602020104020603" pitchFamily="34" charset="0"/>
              </a:rPr>
              <a:t>You need to do a short promotion video of 60-120 seconds. </a:t>
            </a:r>
          </a:p>
          <a:p>
            <a:pPr rtl="0" fontAlgn="base">
              <a:lnSpc>
                <a:spcPct val="200000"/>
              </a:lnSpc>
              <a:buFont typeface="Arial" panose="020B0604020202020204" pitchFamily="34" charset="0"/>
              <a:buChar char="•"/>
            </a:pPr>
            <a:r>
              <a:rPr lang="en-CA" sz="2400" b="0" i="0" dirty="0">
                <a:solidFill>
                  <a:srgbClr val="000000"/>
                </a:solidFill>
                <a:effectLst/>
                <a:latin typeface="Tw Cen MT" panose="020B0602020104020603" pitchFamily="34" charset="0"/>
              </a:rPr>
              <a:t>It needs to be authentic but also look professional. </a:t>
            </a:r>
          </a:p>
          <a:p>
            <a:pPr rtl="0" fontAlgn="base">
              <a:lnSpc>
                <a:spcPct val="200000"/>
              </a:lnSpc>
              <a:buFont typeface="Arial" panose="020B0604020202020204" pitchFamily="34" charset="0"/>
              <a:buChar char="•"/>
            </a:pPr>
            <a:r>
              <a:rPr lang="en-CA" sz="2400" b="0" i="0" dirty="0">
                <a:solidFill>
                  <a:srgbClr val="000000"/>
                </a:solidFill>
                <a:effectLst/>
                <a:latin typeface="Tw Cen MT" panose="020B0602020104020603" pitchFamily="34" charset="0"/>
              </a:rPr>
              <a:t>The video need to inspires and make people dream.  </a:t>
            </a:r>
          </a:p>
          <a:p>
            <a:pPr rtl="0" fontAlgn="base">
              <a:lnSpc>
                <a:spcPct val="200000"/>
              </a:lnSpc>
              <a:buFont typeface="Arial" panose="020B0604020202020204" pitchFamily="34" charset="0"/>
              <a:buChar char="•"/>
            </a:pPr>
            <a:r>
              <a:rPr lang="en-CA" sz="2400" b="0" i="0" dirty="0">
                <a:solidFill>
                  <a:srgbClr val="000000"/>
                </a:solidFill>
                <a:effectLst/>
                <a:latin typeface="Tw Cen MT" panose="020B0602020104020603" pitchFamily="34" charset="0"/>
              </a:rPr>
              <a:t>Test ideas with your target customers. </a:t>
            </a:r>
          </a:p>
        </p:txBody>
      </p:sp>
      <p:pic>
        <p:nvPicPr>
          <p:cNvPr id="6" name="Picture 5">
            <a:extLst>
              <a:ext uri="{FF2B5EF4-FFF2-40B4-BE49-F238E27FC236}">
                <a16:creationId xmlns:a16="http://schemas.microsoft.com/office/drawing/2014/main" id="{F542D260-30EA-4E70-8100-47243467950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352640">
            <a:off x="7834745" y="2165608"/>
            <a:ext cx="4008582" cy="4008582"/>
          </a:xfrm>
          <a:prstGeom prst="rect">
            <a:avLst/>
          </a:prstGeom>
          <a:ln w="19050">
            <a:solidFill>
              <a:schemeClr val="tx1">
                <a:lumMod val="85000"/>
                <a:lumOff val="15000"/>
              </a:schemeClr>
            </a:solidFill>
          </a:ln>
          <a:effectLst>
            <a:outerShdw blurRad="190500" algn="tl" rotWithShape="0">
              <a:srgbClr val="000000">
                <a:alpha val="70000"/>
              </a:srgbClr>
            </a:outerShdw>
          </a:effectLst>
        </p:spPr>
      </p:pic>
    </p:spTree>
    <p:extLst>
      <p:ext uri="{BB962C8B-B14F-4D97-AF65-F5344CB8AC3E}">
        <p14:creationId xmlns:p14="http://schemas.microsoft.com/office/powerpoint/2010/main" val="20724790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249E-54B9-4481-A964-474D2C42AA04}"/>
              </a:ext>
            </a:extLst>
          </p:cNvPr>
          <p:cNvSpPr>
            <a:spLocks noGrp="1"/>
          </p:cNvSpPr>
          <p:nvPr>
            <p:ph type="title"/>
          </p:nvPr>
        </p:nvSpPr>
        <p:spPr/>
        <p:txBody>
          <a:bodyPr>
            <a:normAutofit fontScale="90000"/>
          </a:bodyPr>
          <a:lstStyle/>
          <a:p>
            <a:pPr algn="ctr"/>
            <a:r>
              <a:rPr lang="en-CA" sz="7200" b="1" i="0" dirty="0">
                <a:solidFill>
                  <a:srgbClr val="000000"/>
                </a:solidFill>
                <a:effectLst/>
                <a:latin typeface="Arial" panose="020B0604020202020204" pitchFamily="34" charset="0"/>
                <a:cs typeface="Arial" panose="020B0604020202020204" pitchFamily="34" charset="0"/>
              </a:rPr>
              <a:t>Select Inspiring Rewards </a:t>
            </a:r>
            <a:endParaRPr lang="en-US" sz="72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408B4AE-9760-457D-AC4B-6E62EE90FE89}"/>
              </a:ext>
            </a:extLst>
          </p:cNvPr>
          <p:cNvSpPr txBox="1"/>
          <p:nvPr/>
        </p:nvSpPr>
        <p:spPr>
          <a:xfrm>
            <a:off x="3814619" y="2538705"/>
            <a:ext cx="10825018" cy="461665"/>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Customers, or backers, most popular reward price is around 25$ </a:t>
            </a:r>
          </a:p>
        </p:txBody>
      </p:sp>
      <p:sp>
        <p:nvSpPr>
          <p:cNvPr id="6" name="TextBox 5">
            <a:extLst>
              <a:ext uri="{FF2B5EF4-FFF2-40B4-BE49-F238E27FC236}">
                <a16:creationId xmlns:a16="http://schemas.microsoft.com/office/drawing/2014/main" id="{F7490A74-B436-4689-97B9-CCF74DDB55EE}"/>
              </a:ext>
            </a:extLst>
          </p:cNvPr>
          <p:cNvSpPr txBox="1"/>
          <p:nvPr/>
        </p:nvSpPr>
        <p:spPr>
          <a:xfrm>
            <a:off x="3814619" y="5044285"/>
            <a:ext cx="8617527" cy="461665"/>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Do 3 categories of perks: Acknowledgments, Product, Experience </a:t>
            </a:r>
          </a:p>
        </p:txBody>
      </p:sp>
      <p:sp>
        <p:nvSpPr>
          <p:cNvPr id="8" name="TextBox 7">
            <a:extLst>
              <a:ext uri="{FF2B5EF4-FFF2-40B4-BE49-F238E27FC236}">
                <a16:creationId xmlns:a16="http://schemas.microsoft.com/office/drawing/2014/main" id="{0C5BBB51-EF15-412E-9033-DC0A62E4E892}"/>
              </a:ext>
            </a:extLst>
          </p:cNvPr>
          <p:cNvSpPr txBox="1"/>
          <p:nvPr/>
        </p:nvSpPr>
        <p:spPr>
          <a:xfrm>
            <a:off x="3814619" y="3791495"/>
            <a:ext cx="9467273" cy="461665"/>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Offer between 5 and 10 rewards, also called perks. </a:t>
            </a:r>
          </a:p>
        </p:txBody>
      </p:sp>
      <p:pic>
        <p:nvPicPr>
          <p:cNvPr id="10" name="Picture 9">
            <a:extLst>
              <a:ext uri="{FF2B5EF4-FFF2-40B4-BE49-F238E27FC236}">
                <a16:creationId xmlns:a16="http://schemas.microsoft.com/office/drawing/2014/main" id="{DDC181D4-0EB0-4177-93B4-52CD488BC72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7782" y="2538705"/>
            <a:ext cx="3165764" cy="31657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465318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249E-54B9-4481-A964-474D2C42AA04}"/>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Communicate</a:t>
            </a:r>
            <a:endParaRPr lang="en-US" sz="6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19E6B1C-4B3A-4154-A6E1-DF59B8D0C434}"/>
              </a:ext>
            </a:extLst>
          </p:cNvPr>
          <p:cNvSpPr txBox="1"/>
          <p:nvPr/>
        </p:nvSpPr>
        <p:spPr>
          <a:xfrm>
            <a:off x="295564" y="1856943"/>
            <a:ext cx="7915564" cy="4154984"/>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You have to build a community that follows you before starting.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endParaRPr lang="en-CA" sz="2400" b="0" i="0" dirty="0">
              <a:solidFill>
                <a:srgbClr val="000000"/>
              </a:solidFill>
              <a:effectLst/>
              <a:latin typeface="Tw Cen MT" panose="020B0602020104020603" pitchFamily="34" charset="0"/>
            </a:endParaRPr>
          </a:p>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Create a Facebook page and try to reach as many likes as you can. More than 1000 likes normally get a 40% success rate on their crowdfunding campaign.</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r>
            <a:br>
              <a:rPr lang="en-CA" sz="2400" b="0" i="0" dirty="0">
                <a:solidFill>
                  <a:srgbClr val="000000"/>
                </a:solidFill>
                <a:effectLst/>
                <a:latin typeface="Tw Cen MT" panose="020B0602020104020603" pitchFamily="34" charset="0"/>
              </a:rPr>
            </a:br>
            <a:r>
              <a:rPr lang="en-CA" sz="2400" b="0" i="0" dirty="0">
                <a:solidFill>
                  <a:srgbClr val="000000"/>
                </a:solidFill>
                <a:effectLst/>
                <a:latin typeface="Tw Cen MT" panose="020B0602020104020603" pitchFamily="34" charset="0"/>
              </a:rPr>
              <a:t> </a:t>
            </a:r>
          </a:p>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Interact with friends, family and even journalists by email to inform them of your project.  </a:t>
            </a:r>
          </a:p>
        </p:txBody>
      </p:sp>
      <p:pic>
        <p:nvPicPr>
          <p:cNvPr id="5" name="Picture 4">
            <a:extLst>
              <a:ext uri="{FF2B5EF4-FFF2-40B4-BE49-F238E27FC236}">
                <a16:creationId xmlns:a16="http://schemas.microsoft.com/office/drawing/2014/main" id="{8D4F073D-2D27-4833-A6BB-5635BEB0E0A1}"/>
              </a:ext>
            </a:extLst>
          </p:cNvPr>
          <p:cNvPicPr>
            <a:picLocks noChangeAspect="1"/>
          </p:cNvPicPr>
          <p:nvPr/>
        </p:nvPicPr>
        <p:blipFill>
          <a:blip r:embed="rId2" cstate="print">
            <a:duotone>
              <a:prstClr val="black"/>
              <a:schemeClr val="accent5">
                <a:tint val="45000"/>
                <a:satMod val="400000"/>
              </a:schemeClr>
            </a:duotone>
            <a:extLst>
              <a:ext uri="{28A0092B-C50C-407E-A947-70E740481C1C}">
                <a14:useLocalDpi xmlns:a14="http://schemas.microsoft.com/office/drawing/2010/main" val="0"/>
              </a:ext>
            </a:extLst>
          </a:blip>
          <a:stretch>
            <a:fillRect/>
          </a:stretch>
        </p:blipFill>
        <p:spPr>
          <a:xfrm rot="512010">
            <a:off x="8257308" y="2434476"/>
            <a:ext cx="3620654" cy="3620654"/>
          </a:xfrm>
          <a:prstGeom prst="rect">
            <a:avLst/>
          </a:prstGeom>
          <a:ln w="38100">
            <a:solidFill>
              <a:schemeClr val="tx1">
                <a:lumMod val="95000"/>
                <a:lumOff val="5000"/>
              </a:schemeClr>
            </a:solidFill>
          </a:ln>
        </p:spPr>
      </p:pic>
    </p:spTree>
    <p:extLst>
      <p:ext uri="{BB962C8B-B14F-4D97-AF65-F5344CB8AC3E}">
        <p14:creationId xmlns:p14="http://schemas.microsoft.com/office/powerpoint/2010/main" val="9395994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249E-54B9-4481-A964-474D2C42AA04}"/>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What Are The Risks</a:t>
            </a:r>
            <a:endParaRPr lang="en-US" sz="6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2F28C44-E0BF-407D-A824-4A1A973FE53E}"/>
              </a:ext>
            </a:extLst>
          </p:cNvPr>
          <p:cNvSpPr txBox="1"/>
          <p:nvPr/>
        </p:nvSpPr>
        <p:spPr>
          <a:xfrm>
            <a:off x="230909" y="1842945"/>
            <a:ext cx="11776364" cy="2308324"/>
          </a:xfrm>
          <a:prstGeom prst="rect">
            <a:avLst/>
          </a:prstGeom>
          <a:noFill/>
        </p:spPr>
        <p:txBody>
          <a:bodyPr wrap="square">
            <a:spAutoFit/>
          </a:bodyPr>
          <a:lstStyle/>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Time and money lost. It’s an intense and full-time occupation. </a:t>
            </a:r>
          </a:p>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Burnout risk. Be prepared for an emotional roller coaster. </a:t>
            </a:r>
          </a:p>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Logistics risk. Logistics can be hard to scale. You have to be professional and delivered what you’ve promised. </a:t>
            </a:r>
          </a:p>
          <a:p>
            <a:pPr algn="l" rtl="0" fontAlgn="base">
              <a:buFont typeface="Arial" panose="020B0604020202020204" pitchFamily="34" charset="0"/>
              <a:buChar char="•"/>
            </a:pPr>
            <a:r>
              <a:rPr lang="en-CA" sz="2400" b="0" i="0" dirty="0">
                <a:solidFill>
                  <a:srgbClr val="000000"/>
                </a:solidFill>
                <a:effectLst/>
                <a:latin typeface="Tw Cen MT" panose="020B0602020104020603" pitchFamily="34" charset="0"/>
              </a:rPr>
              <a:t>Accounting and legal risk. Don’t forget that it is like a presale, taxes applied on sales and revenues. </a:t>
            </a:r>
          </a:p>
        </p:txBody>
      </p:sp>
      <p:pic>
        <p:nvPicPr>
          <p:cNvPr id="6" name="Picture 5">
            <a:extLst>
              <a:ext uri="{FF2B5EF4-FFF2-40B4-BE49-F238E27FC236}">
                <a16:creationId xmlns:a16="http://schemas.microsoft.com/office/drawing/2014/main" id="{A14B0FEF-555C-47AF-AF13-5F31B77E13CD}"/>
              </a:ext>
            </a:extLst>
          </p:cNvPr>
          <p:cNvPicPr>
            <a:picLocks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226316" y="3595254"/>
            <a:ext cx="3739368" cy="3429000"/>
          </a:xfrm>
          <a:prstGeom prst="rect">
            <a:avLst/>
          </a:prstGeom>
        </p:spPr>
      </p:pic>
    </p:spTree>
    <p:extLst>
      <p:ext uri="{BB962C8B-B14F-4D97-AF65-F5344CB8AC3E}">
        <p14:creationId xmlns:p14="http://schemas.microsoft.com/office/powerpoint/2010/main" val="207675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F1127-90F5-4483-B235-61DB9F07A35D}"/>
              </a:ext>
            </a:extLst>
          </p:cNvPr>
          <p:cNvSpPr>
            <a:spLocks noGrp="1"/>
          </p:cNvSpPr>
          <p:nvPr>
            <p:ph type="title"/>
          </p:nvPr>
        </p:nvSpPr>
        <p:spPr/>
        <p:txBody>
          <a:bodyPr>
            <a:noAutofit/>
          </a:bodyPr>
          <a:lstStyle/>
          <a:p>
            <a:pPr algn="ctr"/>
            <a:r>
              <a:rPr lang="en-US" sz="4800" b="1" dirty="0">
                <a:latin typeface="Arial" panose="020B0604020202020204" pitchFamily="34" charset="0"/>
                <a:cs typeface="Arial" panose="020B0604020202020204" pitchFamily="34" charset="0"/>
              </a:rPr>
              <a:t>What Is Crowdfunding And How Does Crowdfunding Work?</a:t>
            </a:r>
          </a:p>
        </p:txBody>
      </p:sp>
      <p:sp>
        <p:nvSpPr>
          <p:cNvPr id="3" name="Rectangle 2"/>
          <p:cNvSpPr/>
          <p:nvPr/>
        </p:nvSpPr>
        <p:spPr>
          <a:xfrm>
            <a:off x="939115" y="2764478"/>
            <a:ext cx="9498226" cy="1569660"/>
          </a:xfrm>
          <a:prstGeom prst="rect">
            <a:avLst/>
          </a:prstGeom>
        </p:spPr>
        <p:txBody>
          <a:bodyPr wrap="square">
            <a:spAutoFit/>
          </a:bodyPr>
          <a:lstStyle/>
          <a:p>
            <a:r>
              <a:rPr lang="en-US" sz="2400" dirty="0">
                <a:solidFill>
                  <a:srgbClr val="000000"/>
                </a:solidFill>
                <a:latin typeface="Tw Cen MT" panose="020B0602020104020603" pitchFamily="34" charset="0"/>
              </a:rPr>
              <a:t>As the title suggests, </a:t>
            </a:r>
            <a:r>
              <a:rPr lang="en-US" sz="2400" dirty="0">
                <a:solidFill>
                  <a:srgbClr val="000000"/>
                </a:solidFill>
                <a:latin typeface="Tw Cen MT" panose="020B0602020104020603" pitchFamily="34" charset="0"/>
                <a:hlinkClick r:id="rId2" action="ppaction://hlinksldjump"/>
              </a:rPr>
              <a:t>this video explains the basics of crowdfunding and how it could be used by different entrepreneurs. </a:t>
            </a:r>
            <a:r>
              <a:rPr lang="en-US" sz="2400" dirty="0">
                <a:solidFill>
                  <a:srgbClr val="000000"/>
                </a:solidFill>
                <a:latin typeface="Tw Cen MT" panose="020B0602020104020603" pitchFamily="34" charset="0"/>
              </a:rPr>
              <a:t>Be aware that this is also an ad for a site called </a:t>
            </a:r>
            <a:r>
              <a:rPr lang="en-US" sz="2400" dirty="0" err="1">
                <a:solidFill>
                  <a:srgbClr val="000000"/>
                </a:solidFill>
                <a:latin typeface="Tw Cen MT" panose="020B0602020104020603" pitchFamily="34" charset="0"/>
              </a:rPr>
              <a:t>Crowdnand</a:t>
            </a:r>
            <a:r>
              <a:rPr lang="en-US" sz="2400" dirty="0">
                <a:solidFill>
                  <a:srgbClr val="000000"/>
                </a:solidFill>
                <a:latin typeface="Tw Cen MT" panose="020B0602020104020603" pitchFamily="34" charset="0"/>
              </a:rPr>
              <a:t>; however, it gives a good introduction to the subject. </a:t>
            </a:r>
            <a:endParaRPr lang="en-CA" sz="2400" dirty="0"/>
          </a:p>
        </p:txBody>
      </p:sp>
    </p:spTree>
    <p:extLst>
      <p:ext uri="{BB962C8B-B14F-4D97-AF65-F5344CB8AC3E}">
        <p14:creationId xmlns:p14="http://schemas.microsoft.com/office/powerpoint/2010/main" val="18181173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What is Crowdfunding and how does Crowdfunding work ">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849232" y="0"/>
            <a:ext cx="1342768" cy="755307"/>
          </a:xfrm>
          <a:prstGeom prst="rect">
            <a:avLst/>
          </a:prstGeom>
        </p:spPr>
      </p:pic>
      <p:sp>
        <p:nvSpPr>
          <p:cNvPr id="5" name="TextBox 4"/>
          <p:cNvSpPr txBox="1"/>
          <p:nvPr/>
        </p:nvSpPr>
        <p:spPr>
          <a:xfrm>
            <a:off x="229299" y="261583"/>
            <a:ext cx="11170508" cy="584775"/>
          </a:xfrm>
          <a:prstGeom prst="rect">
            <a:avLst/>
          </a:prstGeom>
          <a:noFill/>
        </p:spPr>
        <p:txBody>
          <a:bodyPr wrap="square" rtlCol="0">
            <a:spAutoFit/>
          </a:bodyPr>
          <a:lstStyle/>
          <a:p>
            <a:r>
              <a:rPr lang="fr-CA" sz="3200" dirty="0">
                <a:solidFill>
                  <a:schemeClr val="accent1">
                    <a:lumMod val="60000"/>
                    <a:lumOff val="40000"/>
                  </a:schemeClr>
                </a:solidFill>
              </a:rPr>
              <a:t>How do You </a:t>
            </a:r>
            <a:r>
              <a:rPr lang="fr-CA" sz="3200" dirty="0" err="1">
                <a:solidFill>
                  <a:schemeClr val="accent1">
                    <a:lumMod val="60000"/>
                    <a:lumOff val="40000"/>
                  </a:schemeClr>
                </a:solidFill>
              </a:rPr>
              <a:t>Execute</a:t>
            </a:r>
            <a:r>
              <a:rPr lang="fr-CA" sz="3200" dirty="0">
                <a:solidFill>
                  <a:schemeClr val="accent1">
                    <a:lumMod val="60000"/>
                    <a:lumOff val="40000"/>
                  </a:schemeClr>
                </a:solidFill>
              </a:rPr>
              <a:t> Great </a:t>
            </a:r>
            <a:r>
              <a:rPr lang="fr-CA" sz="3200" dirty="0" err="1">
                <a:solidFill>
                  <a:schemeClr val="accent1">
                    <a:lumMod val="60000"/>
                    <a:lumOff val="40000"/>
                  </a:schemeClr>
                </a:solidFill>
              </a:rPr>
              <a:t>Ideas</a:t>
            </a:r>
            <a:r>
              <a:rPr lang="fr-CA" sz="3200" dirty="0">
                <a:solidFill>
                  <a:schemeClr val="accent1">
                    <a:lumMod val="60000"/>
                    <a:lumOff val="40000"/>
                  </a:schemeClr>
                </a:solidFill>
              </a:rPr>
              <a:t> to </a:t>
            </a:r>
            <a:r>
              <a:rPr lang="fr-CA" sz="3200" dirty="0" err="1">
                <a:solidFill>
                  <a:schemeClr val="accent1">
                    <a:lumMod val="60000"/>
                    <a:lumOff val="40000"/>
                  </a:schemeClr>
                </a:solidFill>
              </a:rPr>
              <a:t>Turn</a:t>
            </a:r>
            <a:r>
              <a:rPr lang="fr-CA" sz="3200" dirty="0">
                <a:solidFill>
                  <a:schemeClr val="accent1">
                    <a:lumMod val="60000"/>
                    <a:lumOff val="40000"/>
                  </a:schemeClr>
                </a:solidFill>
              </a:rPr>
              <a:t> </a:t>
            </a:r>
            <a:r>
              <a:rPr lang="fr-CA" sz="3200" dirty="0" err="1">
                <a:solidFill>
                  <a:schemeClr val="accent1">
                    <a:lumMod val="60000"/>
                    <a:lumOff val="40000"/>
                  </a:schemeClr>
                </a:solidFill>
              </a:rPr>
              <a:t>them</a:t>
            </a:r>
            <a:r>
              <a:rPr lang="fr-CA" sz="3200" dirty="0">
                <a:solidFill>
                  <a:schemeClr val="accent1">
                    <a:lumMod val="60000"/>
                    <a:lumOff val="40000"/>
                  </a:schemeClr>
                </a:solidFill>
              </a:rPr>
              <a:t> </a:t>
            </a:r>
            <a:r>
              <a:rPr lang="fr-CA" sz="3200" dirty="0" err="1">
                <a:solidFill>
                  <a:schemeClr val="accent1">
                    <a:lumMod val="60000"/>
                    <a:lumOff val="40000"/>
                  </a:schemeClr>
                </a:solidFill>
              </a:rPr>
              <a:t>Into</a:t>
            </a:r>
            <a:r>
              <a:rPr lang="fr-CA" sz="3200" dirty="0">
                <a:solidFill>
                  <a:schemeClr val="accent1">
                    <a:lumMod val="60000"/>
                    <a:lumOff val="40000"/>
                  </a:schemeClr>
                </a:solidFill>
              </a:rPr>
              <a:t> Reality? </a:t>
            </a:r>
            <a:endParaRPr lang="en-CA" sz="3200" dirty="0">
              <a:solidFill>
                <a:schemeClr val="accent1">
                  <a:lumMod val="60000"/>
                  <a:lumOff val="40000"/>
                </a:schemeClr>
              </a:solidFill>
            </a:endParaRPr>
          </a:p>
        </p:txBody>
      </p:sp>
      <p:graphicFrame>
        <p:nvGraphicFramePr>
          <p:cNvPr id="8" name="Diagram 7"/>
          <p:cNvGraphicFramePr/>
          <p:nvPr>
            <p:extLst>
              <p:ext uri="{D42A27DB-BD31-4B8C-83A1-F6EECF244321}">
                <p14:modId xmlns:p14="http://schemas.microsoft.com/office/powerpoint/2010/main" val="457820121"/>
              </p:ext>
            </p:extLst>
          </p:nvPr>
        </p:nvGraphicFramePr>
        <p:xfrm>
          <a:off x="-595870" y="2315838"/>
          <a:ext cx="5695092" cy="36577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 name="Rectangle 8"/>
          <p:cNvSpPr/>
          <p:nvPr/>
        </p:nvSpPr>
        <p:spPr>
          <a:xfrm>
            <a:off x="0" y="873402"/>
            <a:ext cx="15332279" cy="1200329"/>
          </a:xfrm>
          <a:prstGeom prst="rect">
            <a:avLst/>
          </a:prstGeom>
        </p:spPr>
        <p:txBody>
          <a:bodyPr wrap="square">
            <a:spAutoFit/>
          </a:bodyPr>
          <a:lstStyle/>
          <a:p>
            <a:r>
              <a:rPr lang="en-CA" sz="2400" dirty="0">
                <a:latin typeface="Calibri" panose="020F0502020204030204" pitchFamily="34" charset="0"/>
                <a:ea typeface="Calibri" panose="020F0502020204030204" pitchFamily="34" charset="0"/>
                <a:cs typeface="Times New Roman" panose="02020603050405020304" pitchFamily="18" charset="0"/>
              </a:rPr>
              <a:t>Money is an integral part of seeing your business ideas become reality. But how do you obtain it? </a:t>
            </a:r>
            <a:br>
              <a:rPr lang="en-CA" sz="2400" dirty="0">
                <a:latin typeface="Calibri" panose="020F0502020204030204" pitchFamily="34" charset="0"/>
                <a:ea typeface="Calibri" panose="020F0502020204030204" pitchFamily="34" charset="0"/>
                <a:cs typeface="Times New Roman" panose="02020603050405020304" pitchFamily="18" charset="0"/>
              </a:rPr>
            </a:br>
            <a:r>
              <a:rPr lang="en-CA" sz="2400" dirty="0">
                <a:latin typeface="Calibri" panose="020F0502020204030204" pitchFamily="34" charset="0"/>
                <a:ea typeface="Calibri" panose="020F0502020204030204" pitchFamily="34" charset="0"/>
                <a:cs typeface="Times New Roman" panose="02020603050405020304" pitchFamily="18" charset="0"/>
              </a:rPr>
              <a:t/>
            </a:r>
            <a:br>
              <a:rPr lang="en-CA" sz="2400" dirty="0">
                <a:latin typeface="Calibri" panose="020F0502020204030204" pitchFamily="34" charset="0"/>
                <a:ea typeface="Calibri" panose="020F0502020204030204" pitchFamily="34" charset="0"/>
                <a:cs typeface="Times New Roman" panose="02020603050405020304" pitchFamily="18" charset="0"/>
              </a:rPr>
            </a:br>
            <a:r>
              <a:rPr lang="en-CA" sz="2400" dirty="0">
                <a:latin typeface="Calibri" panose="020F0502020204030204" pitchFamily="34" charset="0"/>
                <a:ea typeface="Calibri" panose="020F0502020204030204" pitchFamily="34" charset="0"/>
                <a:cs typeface="Times New Roman" panose="02020603050405020304" pitchFamily="18" charset="0"/>
              </a:rPr>
              <a:t>As explained in the video, there are multiple avenues, but all come with various strings attached: </a:t>
            </a:r>
            <a:endParaRPr lang="en-CA" sz="2400" dirty="0"/>
          </a:p>
        </p:txBody>
      </p:sp>
      <p:sp>
        <p:nvSpPr>
          <p:cNvPr id="12" name="Round Diagonal Corner Rectangle 11"/>
          <p:cNvSpPr/>
          <p:nvPr/>
        </p:nvSpPr>
        <p:spPr>
          <a:xfrm>
            <a:off x="7832913" y="2255011"/>
            <a:ext cx="2231472" cy="1216403"/>
          </a:xfrm>
          <a:prstGeom prst="round2DiagRect">
            <a:avLst/>
          </a:prstGeom>
          <a:solidFill>
            <a:schemeClr val="accent5">
              <a:lumMod val="20000"/>
              <a:lumOff val="80000"/>
            </a:schemeClr>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fr-CA" sz="2400" dirty="0" err="1"/>
              <a:t>Crowdfunding</a:t>
            </a:r>
            <a:endParaRPr lang="en-CA" sz="2400" dirty="0"/>
          </a:p>
        </p:txBody>
      </p:sp>
      <p:sp>
        <p:nvSpPr>
          <p:cNvPr id="13" name="TextBox 12"/>
          <p:cNvSpPr txBox="1"/>
          <p:nvPr/>
        </p:nvSpPr>
        <p:spPr>
          <a:xfrm>
            <a:off x="4030125" y="2927757"/>
            <a:ext cx="1459857" cy="2677656"/>
          </a:xfrm>
          <a:prstGeom prst="rect">
            <a:avLst/>
          </a:prstGeom>
          <a:noFill/>
        </p:spPr>
        <p:txBody>
          <a:bodyPr wrap="square" rtlCol="0">
            <a:spAutoFit/>
          </a:bodyPr>
          <a:lstStyle/>
          <a:p>
            <a:r>
              <a:rPr lang="fr-CA" sz="2400" dirty="0"/>
              <a:t>…</a:t>
            </a:r>
            <a:r>
              <a:rPr lang="fr-CA" sz="2400" dirty="0" err="1"/>
              <a:t>Paying</a:t>
            </a:r>
            <a:r>
              <a:rPr lang="fr-CA" sz="2400" dirty="0"/>
              <a:t> </a:t>
            </a:r>
            <a:r>
              <a:rPr lang="fr-CA" sz="2400" dirty="0" err="1"/>
              <a:t>interest</a:t>
            </a:r>
            <a:r>
              <a:rPr lang="fr-CA" sz="2400" dirty="0"/>
              <a:t>, </a:t>
            </a:r>
            <a:r>
              <a:rPr lang="fr-CA" sz="2400" dirty="0" err="1"/>
              <a:t>losing</a:t>
            </a:r>
            <a:r>
              <a:rPr lang="fr-CA" sz="2400" dirty="0"/>
              <a:t> control of </a:t>
            </a:r>
            <a:r>
              <a:rPr lang="fr-CA" sz="2400" dirty="0" err="1"/>
              <a:t>your</a:t>
            </a:r>
            <a:r>
              <a:rPr lang="fr-CA" sz="2400" dirty="0"/>
              <a:t> </a:t>
            </a:r>
            <a:r>
              <a:rPr lang="fr-CA" sz="2400" dirty="0" err="1"/>
              <a:t>product</a:t>
            </a:r>
            <a:r>
              <a:rPr lang="fr-CA" sz="2400" dirty="0"/>
              <a:t>, </a:t>
            </a:r>
            <a:r>
              <a:rPr lang="fr-CA" sz="2400" dirty="0" err="1"/>
              <a:t>ect</a:t>
            </a:r>
            <a:r>
              <a:rPr lang="fr-CA" sz="2400" dirty="0"/>
              <a:t>. </a:t>
            </a:r>
            <a:endParaRPr lang="en-CA" sz="2400" dirty="0"/>
          </a:p>
        </p:txBody>
      </p:sp>
      <p:sp>
        <p:nvSpPr>
          <p:cNvPr id="14" name="TextBox 13"/>
          <p:cNvSpPr txBox="1"/>
          <p:nvPr/>
        </p:nvSpPr>
        <p:spPr>
          <a:xfrm>
            <a:off x="5858313" y="3471414"/>
            <a:ext cx="6333687" cy="3416320"/>
          </a:xfrm>
          <a:prstGeom prst="rect">
            <a:avLst/>
          </a:prstGeom>
          <a:noFill/>
        </p:spPr>
        <p:txBody>
          <a:bodyPr wrap="square" rtlCol="0">
            <a:spAutoFit/>
          </a:bodyPr>
          <a:lstStyle/>
          <a:p>
            <a:r>
              <a:rPr lang="fr-CA" sz="2400" dirty="0" err="1"/>
              <a:t>Crowdfunding</a:t>
            </a:r>
            <a:r>
              <a:rPr lang="fr-CA" sz="2400" dirty="0"/>
              <a:t> </a:t>
            </a:r>
            <a:r>
              <a:rPr lang="fr-CA" sz="2400" dirty="0" err="1"/>
              <a:t>reaches</a:t>
            </a:r>
            <a:r>
              <a:rPr lang="fr-CA" sz="2400" dirty="0"/>
              <a:t> the </a:t>
            </a:r>
            <a:r>
              <a:rPr lang="fr-CA" sz="2400" dirty="0" err="1"/>
              <a:t>same</a:t>
            </a:r>
            <a:r>
              <a:rPr lang="fr-CA" sz="2400" dirty="0"/>
              <a:t> </a:t>
            </a:r>
            <a:r>
              <a:rPr lang="en-CA" sz="2400" dirty="0"/>
              <a:t>goal by obtaining money to develop your product, while coming with less of the negatives of other options. </a:t>
            </a:r>
            <a:br>
              <a:rPr lang="en-CA" sz="2400" dirty="0"/>
            </a:br>
            <a:r>
              <a:rPr lang="en-CA" sz="2400" dirty="0"/>
              <a:t/>
            </a:r>
            <a:br>
              <a:rPr lang="en-CA" sz="2400" dirty="0"/>
            </a:br>
            <a:r>
              <a:rPr lang="en-CA" sz="2400" dirty="0"/>
              <a:t>It operates on the basis of interested people voluntarily giving funds, which secures money and early buyers, in exchange for unique rewards and experiences.  </a:t>
            </a:r>
          </a:p>
        </p:txBody>
      </p:sp>
    </p:spTree>
    <p:extLst>
      <p:ext uri="{BB962C8B-B14F-4D97-AF65-F5344CB8AC3E}">
        <p14:creationId xmlns:p14="http://schemas.microsoft.com/office/powerpoint/2010/main" val="174564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38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27" fill="hold" display="0">
                  <p:stCondLst>
                    <p:cond delay="indefinite"/>
                  </p:stCondLst>
                </p:cTn>
                <p:tgtEl>
                  <p:spTgt spid="3"/>
                </p:tgtEl>
              </p:cMediaNode>
            </p:video>
            <p:seq concurrent="1" nextAc="seek">
              <p:cTn id="28" restart="whenNotActive" fill="hold" evtFilter="cancelBubble" nodeType="interactiveSeq">
                <p:stCondLst>
                  <p:cond evt="onClick" delay="0">
                    <p:tgtEl>
                      <p:spTgt spid="3"/>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3"/>
                                        </p:tgtEl>
                                      </p:cBhvr>
                                    </p:cmd>
                                  </p:childTnLst>
                                </p:cTn>
                              </p:par>
                            </p:childTnLst>
                          </p:cTn>
                        </p:par>
                      </p:childTnLst>
                    </p:cTn>
                  </p:par>
                </p:childTnLst>
              </p:cTn>
              <p:nextCondLst>
                <p:cond evt="onClick" delay="0">
                  <p:tgtEl>
                    <p:spTgt spid="3"/>
                  </p:tgtEl>
                </p:cond>
              </p:nextCondLst>
            </p:seq>
          </p:childTnLst>
        </p:cTn>
      </p:par>
    </p:tnLst>
    <p:bldLst>
      <p:bldGraphic spid="8" grpId="0">
        <p:bldAsOne/>
      </p:bldGraphic>
      <p:bldP spid="9" grpId="0"/>
      <p:bldP spid="12" grpId="0" animBg="1"/>
      <p:bldP spid="13"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31653D9-591E-472B-9C59-C12E78C7C411}"/>
              </a:ext>
            </a:extLst>
          </p:cNvPr>
          <p:cNvGrpSpPr/>
          <p:nvPr/>
        </p:nvGrpSpPr>
        <p:grpSpPr>
          <a:xfrm>
            <a:off x="287690" y="2429899"/>
            <a:ext cx="550510" cy="2830997"/>
            <a:chOff x="461865" y="2809278"/>
            <a:chExt cx="459535" cy="2702201"/>
          </a:xfrm>
        </p:grpSpPr>
        <p:sp>
          <p:nvSpPr>
            <p:cNvPr id="6" name="Rectangle: Rounded Corners 7">
              <a:extLst>
                <a:ext uri="{FF2B5EF4-FFF2-40B4-BE49-F238E27FC236}">
                  <a16:creationId xmlns:a16="http://schemas.microsoft.com/office/drawing/2014/main" id="{1DE86C32-4343-49FF-BBC9-32678CD005C4}"/>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7" name="Rectangle: Rounded Corners 8">
              <a:extLst>
                <a:ext uri="{FF2B5EF4-FFF2-40B4-BE49-F238E27FC236}">
                  <a16:creationId xmlns:a16="http://schemas.microsoft.com/office/drawing/2014/main" id="{78459F18-0D52-4D02-B7AD-FCA879CFFC28}"/>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Rectangle: Rounded Corners 9">
              <a:extLst>
                <a:ext uri="{FF2B5EF4-FFF2-40B4-BE49-F238E27FC236}">
                  <a16:creationId xmlns:a16="http://schemas.microsoft.com/office/drawing/2014/main" id="{C326AF03-0E9D-4D85-995B-0D8F3B374BE4}"/>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9" name="Rectangle: Rounded Corners 10">
              <a:extLst>
                <a:ext uri="{FF2B5EF4-FFF2-40B4-BE49-F238E27FC236}">
                  <a16:creationId xmlns:a16="http://schemas.microsoft.com/office/drawing/2014/main" id="{88ABE4D6-59F6-4508-9D51-F0DE1FB59530}"/>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2" name="Title 1">
            <a:extLst>
              <a:ext uri="{FF2B5EF4-FFF2-40B4-BE49-F238E27FC236}">
                <a16:creationId xmlns:a16="http://schemas.microsoft.com/office/drawing/2014/main" id="{D032886F-2DA8-4C6B-AF8B-086E859BC310}"/>
              </a:ext>
            </a:extLst>
          </p:cNvPr>
          <p:cNvSpPr>
            <a:spLocks noGrp="1"/>
          </p:cNvSpPr>
          <p:nvPr>
            <p:ph type="title"/>
          </p:nvPr>
        </p:nvSpPr>
        <p:spPr/>
        <p:txBody>
          <a:bodyPr>
            <a:normAutofit/>
          </a:bodyPr>
          <a:lstStyle/>
          <a:p>
            <a:pPr algn="ctr"/>
            <a:r>
              <a:rPr lang="en-CA" sz="7200" b="1" dirty="0">
                <a:latin typeface="Arial" panose="020B0604020202020204" pitchFamily="34" charset="0"/>
                <a:cs typeface="Arial" panose="020B0604020202020204" pitchFamily="34" charset="0"/>
              </a:rPr>
              <a:t>SELF-EVALUATION</a:t>
            </a:r>
            <a:endParaRPr lang="en-US" sz="7200" b="1" dirty="0">
              <a:latin typeface="Arial" panose="020B0604020202020204" pitchFamily="34" charset="0"/>
              <a:cs typeface="Arial" panose="020B0604020202020204" pitchFamily="34" charset="0"/>
            </a:endParaRPr>
          </a:p>
        </p:txBody>
      </p:sp>
      <p:sp>
        <p:nvSpPr>
          <p:cNvPr id="3" name="Rectangle 2"/>
          <p:cNvSpPr/>
          <p:nvPr/>
        </p:nvSpPr>
        <p:spPr>
          <a:xfrm>
            <a:off x="365613" y="1690688"/>
            <a:ext cx="9054915" cy="523220"/>
          </a:xfrm>
          <a:prstGeom prst="rect">
            <a:avLst/>
          </a:prstGeom>
        </p:spPr>
        <p:txBody>
          <a:bodyPr wrap="none">
            <a:spAutoFit/>
          </a:bodyPr>
          <a:lstStyle/>
          <a:p>
            <a:r>
              <a:rPr lang="en-US" sz="2800" dirty="0">
                <a:solidFill>
                  <a:srgbClr val="000000"/>
                </a:solidFill>
                <a:latin typeface="Tw Cen MT" panose="020B0602020104020603" pitchFamily="34" charset="0"/>
              </a:rPr>
              <a:t>What does the presenter consider as benefits of </a:t>
            </a:r>
            <a:r>
              <a:rPr lang="en-US" sz="2800" dirty="0" err="1">
                <a:solidFill>
                  <a:srgbClr val="000000"/>
                </a:solidFill>
                <a:latin typeface="Tw Cen MT" panose="020B0602020104020603" pitchFamily="34" charset="0"/>
              </a:rPr>
              <a:t>crowfunding</a:t>
            </a:r>
            <a:r>
              <a:rPr lang="en-US" sz="2800" dirty="0">
                <a:solidFill>
                  <a:srgbClr val="000000"/>
                </a:solidFill>
                <a:latin typeface="Tw Cen MT" panose="020B0602020104020603" pitchFamily="34" charset="0"/>
              </a:rPr>
              <a:t>?</a:t>
            </a:r>
            <a:endParaRPr lang="en-CA" sz="2800" dirty="0"/>
          </a:p>
        </p:txBody>
      </p:sp>
      <p:sp>
        <p:nvSpPr>
          <p:cNvPr id="4" name="Rectangle 3"/>
          <p:cNvSpPr/>
          <p:nvPr/>
        </p:nvSpPr>
        <p:spPr>
          <a:xfrm>
            <a:off x="365613" y="2213908"/>
            <a:ext cx="6096000" cy="3046988"/>
          </a:xfrm>
          <a:prstGeom prst="rect">
            <a:avLst/>
          </a:prstGeom>
        </p:spPr>
        <p:txBody>
          <a:bodyPr>
            <a:spAutoFit/>
          </a:bodyPr>
          <a:lstStyle/>
          <a:p>
            <a:pPr fontAlgn="base">
              <a:lnSpc>
                <a:spcPct val="200000"/>
              </a:lnSpc>
            </a:pPr>
            <a:r>
              <a:rPr lang="en-US" sz="2400" dirty="0">
                <a:solidFill>
                  <a:srgbClr val="000000"/>
                </a:solidFill>
                <a:latin typeface="Tw Cen MT" panose="020B0602020104020603" pitchFamily="34" charset="0"/>
                <a:hlinkClick r:id="rId2" action="ppaction://hlinksldjump"/>
              </a:rPr>
              <a:t>A.</a:t>
            </a:r>
            <a:r>
              <a:rPr lang="en-US" sz="2400" dirty="0">
                <a:solidFill>
                  <a:srgbClr val="000000"/>
                </a:solidFill>
                <a:latin typeface="Tw Cen MT" panose="020B0602020104020603" pitchFamily="34" charset="0"/>
              </a:rPr>
              <a:t>  Pre-sales of your product </a:t>
            </a:r>
            <a:endParaRPr lang="en-US" sz="2400" dirty="0">
              <a:solidFill>
                <a:srgbClr val="000000"/>
              </a:solidFill>
              <a:latin typeface="Segoe UI" panose="020B0502040204020203" pitchFamily="34" charset="0"/>
            </a:endParaRPr>
          </a:p>
          <a:p>
            <a:pPr fontAlgn="base">
              <a:lnSpc>
                <a:spcPct val="200000"/>
              </a:lnSpc>
            </a:pPr>
            <a:r>
              <a:rPr lang="en-US" sz="2400" dirty="0">
                <a:solidFill>
                  <a:srgbClr val="000000"/>
                </a:solidFill>
                <a:latin typeface="Tw Cen MT" panose="020B0602020104020603" pitchFamily="34" charset="0"/>
                <a:hlinkClick r:id="rId3" action="ppaction://hlinksldjump"/>
              </a:rPr>
              <a:t>B.</a:t>
            </a:r>
            <a:r>
              <a:rPr lang="en-US" sz="2400" dirty="0">
                <a:solidFill>
                  <a:srgbClr val="000000"/>
                </a:solidFill>
                <a:latin typeface="Tw Cen MT" panose="020B0602020104020603" pitchFamily="34" charset="0"/>
              </a:rPr>
              <a:t>  Getting feedback on your product </a:t>
            </a:r>
            <a:endParaRPr lang="en-US" sz="2400" dirty="0">
              <a:solidFill>
                <a:srgbClr val="000000"/>
              </a:solidFill>
              <a:latin typeface="Segoe UI" panose="020B0502040204020203" pitchFamily="34" charset="0"/>
            </a:endParaRPr>
          </a:p>
          <a:p>
            <a:pPr fontAlgn="base">
              <a:lnSpc>
                <a:spcPct val="200000"/>
              </a:lnSpc>
            </a:pPr>
            <a:r>
              <a:rPr lang="en-US" sz="2400" dirty="0">
                <a:solidFill>
                  <a:srgbClr val="000000"/>
                </a:solidFill>
                <a:latin typeface="Tw Cen MT" panose="020B0602020104020603" pitchFamily="34" charset="0"/>
                <a:hlinkClick r:id="rId4" action="ppaction://hlinksldjump"/>
              </a:rPr>
              <a:t>C.</a:t>
            </a:r>
            <a:r>
              <a:rPr lang="en-US" sz="2400" dirty="0">
                <a:solidFill>
                  <a:srgbClr val="000000"/>
                </a:solidFill>
                <a:latin typeface="Tw Cen MT" panose="020B0602020104020603" pitchFamily="34" charset="0"/>
              </a:rPr>
              <a:t>  No interest paid on funding revenue </a:t>
            </a:r>
            <a:endParaRPr lang="en-US" sz="2400" dirty="0">
              <a:solidFill>
                <a:srgbClr val="000000"/>
              </a:solidFill>
              <a:latin typeface="Segoe UI" panose="020B0502040204020203" pitchFamily="34" charset="0"/>
            </a:endParaRPr>
          </a:p>
          <a:p>
            <a:pPr fontAlgn="base">
              <a:lnSpc>
                <a:spcPct val="200000"/>
              </a:lnSpc>
            </a:pPr>
            <a:r>
              <a:rPr lang="en-US" sz="2400" dirty="0">
                <a:solidFill>
                  <a:srgbClr val="000000"/>
                </a:solidFill>
                <a:latin typeface="Tw Cen MT" panose="020B0602020104020603" pitchFamily="34" charset="0"/>
                <a:hlinkClick r:id="rId5" action="ppaction://hlinksldjump"/>
              </a:rPr>
              <a:t>D.</a:t>
            </a:r>
            <a:r>
              <a:rPr lang="en-US" sz="2400" dirty="0">
                <a:solidFill>
                  <a:srgbClr val="000000"/>
                </a:solidFill>
                <a:latin typeface="Tw Cen MT" panose="020B0602020104020603" pitchFamily="34" charset="0"/>
              </a:rPr>
              <a:t>  No future expenses on funds collected</a:t>
            </a:r>
            <a:r>
              <a:rPr lang="en-US" sz="2400" dirty="0">
                <a:solidFill>
                  <a:srgbClr val="000000"/>
                </a:solidFill>
                <a:latin typeface="Calibri" panose="020F0502020204030204" pitchFamily="34" charset="0"/>
              </a:rPr>
              <a:t> </a:t>
            </a:r>
            <a:r>
              <a:rPr lang="en-US" sz="2400" dirty="0">
                <a:solidFill>
                  <a:srgbClr val="000000"/>
                </a:solidFill>
                <a:latin typeface="Tw Cen MT" panose="020B0602020104020603" pitchFamily="34" charset="0"/>
              </a:rPr>
              <a:t> </a:t>
            </a:r>
            <a:endParaRPr lang="en-US" sz="24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0538384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b="1" dirty="0">
                <a:latin typeface="Arial" panose="020B0604020202020204" pitchFamily="34" charset="0"/>
                <a:cs typeface="Arial" panose="020B0604020202020204" pitchFamily="34" charset="0"/>
              </a:rPr>
              <a:t>Top 5 Crowdfunding Websites</a:t>
            </a:r>
            <a:endParaRPr lang="en-CA" sz="5400" b="1" dirty="0">
              <a:latin typeface="Arial" panose="020B0604020202020204" pitchFamily="34" charset="0"/>
              <a:cs typeface="Arial" panose="020B0604020202020204" pitchFamily="34" charset="0"/>
            </a:endParaRPr>
          </a:p>
        </p:txBody>
      </p:sp>
      <p:sp>
        <p:nvSpPr>
          <p:cNvPr id="3" name="Rectangle 2"/>
          <p:cNvSpPr/>
          <p:nvPr/>
        </p:nvSpPr>
        <p:spPr>
          <a:xfrm>
            <a:off x="996778" y="2333022"/>
            <a:ext cx="9761837" cy="1200329"/>
          </a:xfrm>
          <a:prstGeom prst="rect">
            <a:avLst/>
          </a:prstGeom>
        </p:spPr>
        <p:txBody>
          <a:bodyPr wrap="square">
            <a:spAutoFit/>
          </a:bodyPr>
          <a:lstStyle/>
          <a:p>
            <a:r>
              <a:rPr lang="en-US" sz="2400" dirty="0">
                <a:solidFill>
                  <a:srgbClr val="000000"/>
                </a:solidFill>
                <a:latin typeface="Tw Cen MT" panose="020B0602020104020603" pitchFamily="34" charset="0"/>
              </a:rPr>
              <a:t>Each crowdfunding website has its own purpose, its own rules and its own procedures. </a:t>
            </a:r>
            <a:r>
              <a:rPr lang="en-US" sz="2400" dirty="0">
                <a:solidFill>
                  <a:srgbClr val="000000"/>
                </a:solidFill>
                <a:latin typeface="Tw Cen MT" panose="020B0602020104020603" pitchFamily="34" charset="0"/>
                <a:hlinkClick r:id="rId2" action="ppaction://hlinksldjump"/>
              </a:rPr>
              <a:t>Here are five of the most popular sites are examined and compared. </a:t>
            </a:r>
            <a:endParaRPr lang="en-CA"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42824" y="3271793"/>
            <a:ext cx="3106351" cy="3106351"/>
          </a:xfrm>
          <a:prstGeom prst="rect">
            <a:avLst/>
          </a:prstGeom>
          <a:ln w="127000" cap="sq">
            <a:solidFill>
              <a:srgbClr val="000000"/>
            </a:solidFill>
            <a:miter lim="800000"/>
          </a:ln>
          <a:effectLst>
            <a:outerShdw blurRad="76200" dir="18900000" sy="23000" kx="-1200000" algn="bl" rotWithShape="0">
              <a:prstClr val="black">
                <a:alpha val="20000"/>
              </a:prstClr>
            </a:outerShdw>
          </a:effectLst>
        </p:spPr>
      </p:pic>
    </p:spTree>
    <p:extLst>
      <p:ext uri="{BB962C8B-B14F-4D97-AF65-F5344CB8AC3E}">
        <p14:creationId xmlns:p14="http://schemas.microsoft.com/office/powerpoint/2010/main" val="37254576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Top 5 Crowdfunding Website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651524" y="0"/>
            <a:ext cx="1540476" cy="866518"/>
          </a:xfrm>
          <a:prstGeom prst="rect">
            <a:avLst/>
          </a:prstGeom>
        </p:spPr>
      </p:pic>
      <p:graphicFrame>
        <p:nvGraphicFramePr>
          <p:cNvPr id="4" name="Diagram 3"/>
          <p:cNvGraphicFramePr/>
          <p:nvPr>
            <p:extLst>
              <p:ext uri="{D42A27DB-BD31-4B8C-83A1-F6EECF244321}">
                <p14:modId xmlns:p14="http://schemas.microsoft.com/office/powerpoint/2010/main" val="3860510484"/>
              </p:ext>
            </p:extLst>
          </p:nvPr>
        </p:nvGraphicFramePr>
        <p:xfrm>
          <a:off x="6323" y="433259"/>
          <a:ext cx="12185677" cy="56099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8303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7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31653D9-591E-472B-9C59-C12E78C7C411}"/>
              </a:ext>
            </a:extLst>
          </p:cNvPr>
          <p:cNvGrpSpPr/>
          <p:nvPr/>
        </p:nvGrpSpPr>
        <p:grpSpPr>
          <a:xfrm>
            <a:off x="765484" y="2733951"/>
            <a:ext cx="550510" cy="2830997"/>
            <a:chOff x="461865" y="2809278"/>
            <a:chExt cx="459535" cy="2702201"/>
          </a:xfrm>
        </p:grpSpPr>
        <p:sp>
          <p:nvSpPr>
            <p:cNvPr id="8" name="Rectangle: Rounded Corners 7">
              <a:extLst>
                <a:ext uri="{FF2B5EF4-FFF2-40B4-BE49-F238E27FC236}">
                  <a16:creationId xmlns:a16="http://schemas.microsoft.com/office/drawing/2014/main" id="{1DE86C32-4343-49FF-BBC9-32678CD005C4}"/>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9" name="Rectangle: Rounded Corners 8">
              <a:extLst>
                <a:ext uri="{FF2B5EF4-FFF2-40B4-BE49-F238E27FC236}">
                  <a16:creationId xmlns:a16="http://schemas.microsoft.com/office/drawing/2014/main" id="{78459F18-0D52-4D02-B7AD-FCA879CFFC28}"/>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C326AF03-0E9D-4D85-995B-0D8F3B374BE4}"/>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88ABE4D6-59F6-4508-9D51-F0DE1FB59530}"/>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3" name="Title 1">
            <a:extLst>
              <a:ext uri="{FF2B5EF4-FFF2-40B4-BE49-F238E27FC236}">
                <a16:creationId xmlns:a16="http://schemas.microsoft.com/office/drawing/2014/main" id="{D032886F-2DA8-4C6B-AF8B-086E859BC310}"/>
              </a:ext>
            </a:extLst>
          </p:cNvPr>
          <p:cNvSpPr>
            <a:spLocks noGrp="1"/>
          </p:cNvSpPr>
          <p:nvPr>
            <p:ph type="title"/>
          </p:nvPr>
        </p:nvSpPr>
        <p:spPr/>
        <p:txBody>
          <a:bodyPr>
            <a:normAutofit/>
          </a:bodyPr>
          <a:lstStyle/>
          <a:p>
            <a:pPr algn="ctr"/>
            <a:r>
              <a:rPr lang="en-CA" sz="7200" b="1" dirty="0">
                <a:latin typeface="Arial" panose="020B0604020202020204" pitchFamily="34" charset="0"/>
                <a:cs typeface="Arial" panose="020B0604020202020204" pitchFamily="34" charset="0"/>
              </a:rPr>
              <a:t>SELF-EVALUATION</a:t>
            </a:r>
            <a:endParaRPr lang="en-US" sz="7200" b="1" dirty="0">
              <a:latin typeface="Arial" panose="020B0604020202020204" pitchFamily="34" charset="0"/>
              <a:cs typeface="Arial" panose="020B0604020202020204" pitchFamily="34" charset="0"/>
            </a:endParaRPr>
          </a:p>
        </p:txBody>
      </p:sp>
      <p:sp>
        <p:nvSpPr>
          <p:cNvPr id="4" name="Rectangle 3"/>
          <p:cNvSpPr/>
          <p:nvPr/>
        </p:nvSpPr>
        <p:spPr>
          <a:xfrm>
            <a:off x="510746" y="1557121"/>
            <a:ext cx="9506465" cy="954107"/>
          </a:xfrm>
          <a:prstGeom prst="rect">
            <a:avLst/>
          </a:prstGeom>
        </p:spPr>
        <p:txBody>
          <a:bodyPr wrap="square">
            <a:spAutoFit/>
          </a:bodyPr>
          <a:lstStyle/>
          <a:p>
            <a:r>
              <a:rPr lang="en-US" sz="2800" dirty="0">
                <a:solidFill>
                  <a:srgbClr val="000000"/>
                </a:solidFill>
                <a:latin typeface="Tw Cen MT" panose="020B0602020104020603" pitchFamily="34" charset="0"/>
              </a:rPr>
              <a:t>Which of the following crowdfunding sites collects donations for a cause, not to develop a specific product? </a:t>
            </a:r>
            <a:endParaRPr lang="en-CA" sz="2800" dirty="0"/>
          </a:p>
        </p:txBody>
      </p:sp>
      <p:sp>
        <p:nvSpPr>
          <p:cNvPr id="6" name="Rectangle 5"/>
          <p:cNvSpPr/>
          <p:nvPr/>
        </p:nvSpPr>
        <p:spPr>
          <a:xfrm>
            <a:off x="838200" y="2511228"/>
            <a:ext cx="6096000" cy="3046988"/>
          </a:xfrm>
          <a:prstGeom prst="rect">
            <a:avLst/>
          </a:prstGeom>
        </p:spPr>
        <p:txBody>
          <a:bodyPr>
            <a:spAutoFit/>
          </a:bodyPr>
          <a:lstStyle/>
          <a:p>
            <a:pPr fontAlgn="base">
              <a:lnSpc>
                <a:spcPct val="200000"/>
              </a:lnSpc>
            </a:pPr>
            <a:r>
              <a:rPr lang="en-US" sz="2400" dirty="0">
                <a:solidFill>
                  <a:srgbClr val="000000"/>
                </a:solidFill>
                <a:latin typeface="Tw Cen MT" panose="020B0602020104020603" pitchFamily="34" charset="0"/>
                <a:hlinkClick r:id="rId2" action="ppaction://hlinksldjump"/>
              </a:rPr>
              <a:t>A.</a:t>
            </a:r>
            <a:r>
              <a:rPr lang="en-US" sz="2400" dirty="0">
                <a:solidFill>
                  <a:srgbClr val="000000"/>
                </a:solidFill>
                <a:latin typeface="Tw Cen MT" panose="020B0602020104020603" pitchFamily="34" charset="0"/>
              </a:rPr>
              <a:t>  GoFundMe </a:t>
            </a:r>
            <a:endParaRPr lang="en-US" sz="2400" dirty="0">
              <a:solidFill>
                <a:srgbClr val="000000"/>
              </a:solidFill>
              <a:latin typeface="Segoe UI" panose="020B0502040204020203" pitchFamily="34" charset="0"/>
            </a:endParaRPr>
          </a:p>
          <a:p>
            <a:pPr fontAlgn="base">
              <a:lnSpc>
                <a:spcPct val="200000"/>
              </a:lnSpc>
            </a:pPr>
            <a:r>
              <a:rPr lang="en-US" sz="2400" dirty="0">
                <a:solidFill>
                  <a:srgbClr val="000000"/>
                </a:solidFill>
                <a:latin typeface="Tw Cen MT" panose="020B0602020104020603" pitchFamily="34" charset="0"/>
                <a:hlinkClick r:id="rId3" action="ppaction://hlinksldjump"/>
              </a:rPr>
              <a:t>B.</a:t>
            </a:r>
            <a:r>
              <a:rPr lang="en-US" sz="2400" dirty="0">
                <a:solidFill>
                  <a:srgbClr val="000000"/>
                </a:solidFill>
                <a:latin typeface="Tw Cen MT" panose="020B0602020104020603" pitchFamily="34" charset="0"/>
              </a:rPr>
              <a:t>  Kickstarter </a:t>
            </a:r>
            <a:endParaRPr lang="en-US" sz="2400" dirty="0">
              <a:solidFill>
                <a:srgbClr val="000000"/>
              </a:solidFill>
              <a:latin typeface="Segoe UI" panose="020B0502040204020203" pitchFamily="34" charset="0"/>
            </a:endParaRPr>
          </a:p>
          <a:p>
            <a:pPr fontAlgn="base">
              <a:lnSpc>
                <a:spcPct val="200000"/>
              </a:lnSpc>
            </a:pPr>
            <a:r>
              <a:rPr lang="en-US" sz="2400" dirty="0">
                <a:solidFill>
                  <a:srgbClr val="000000"/>
                </a:solidFill>
                <a:latin typeface="Tw Cen MT" panose="020B0602020104020603" pitchFamily="34" charset="0"/>
                <a:hlinkClick r:id="rId4" action="ppaction://hlinksldjump"/>
              </a:rPr>
              <a:t>C.</a:t>
            </a:r>
            <a:r>
              <a:rPr lang="en-US" sz="2400" dirty="0">
                <a:solidFill>
                  <a:srgbClr val="000000"/>
                </a:solidFill>
                <a:latin typeface="Tw Cen MT" panose="020B0602020104020603" pitchFamily="34" charset="0"/>
              </a:rPr>
              <a:t>  </a:t>
            </a:r>
            <a:r>
              <a:rPr lang="en-US" sz="2400" dirty="0" err="1">
                <a:solidFill>
                  <a:srgbClr val="000000"/>
                </a:solidFill>
                <a:latin typeface="Tw Cen MT" panose="020B0602020104020603" pitchFamily="34" charset="0"/>
              </a:rPr>
              <a:t>IndieGoGo</a:t>
            </a:r>
            <a:r>
              <a:rPr lang="en-US" sz="2400" dirty="0">
                <a:solidFill>
                  <a:srgbClr val="000000"/>
                </a:solidFill>
                <a:latin typeface="Tw Cen MT" panose="020B0602020104020603" pitchFamily="34" charset="0"/>
              </a:rPr>
              <a:t> </a:t>
            </a:r>
            <a:endParaRPr lang="en-US" sz="2400" dirty="0">
              <a:solidFill>
                <a:srgbClr val="000000"/>
              </a:solidFill>
              <a:latin typeface="Segoe UI" panose="020B0502040204020203" pitchFamily="34" charset="0"/>
            </a:endParaRPr>
          </a:p>
          <a:p>
            <a:pPr fontAlgn="base">
              <a:lnSpc>
                <a:spcPct val="200000"/>
              </a:lnSpc>
            </a:pPr>
            <a:r>
              <a:rPr lang="en-US" sz="2400" dirty="0">
                <a:solidFill>
                  <a:srgbClr val="000000"/>
                </a:solidFill>
                <a:latin typeface="Tw Cen MT" panose="020B0602020104020603" pitchFamily="34" charset="0"/>
                <a:hlinkClick r:id="rId5" action="ppaction://hlinksldjump"/>
              </a:rPr>
              <a:t>D.</a:t>
            </a:r>
            <a:r>
              <a:rPr lang="en-US" sz="2400" dirty="0">
                <a:solidFill>
                  <a:srgbClr val="000000"/>
                </a:solidFill>
                <a:latin typeface="Tw Cen MT" panose="020B0602020104020603" pitchFamily="34" charset="0"/>
              </a:rPr>
              <a:t>  </a:t>
            </a:r>
            <a:r>
              <a:rPr lang="en-US" sz="2400" dirty="0" err="1">
                <a:solidFill>
                  <a:srgbClr val="000000"/>
                </a:solidFill>
                <a:latin typeface="Tw Cen MT" panose="020B0602020104020603" pitchFamily="34" charset="0"/>
              </a:rPr>
              <a:t>Patreon</a:t>
            </a:r>
            <a:r>
              <a:rPr lang="en-US" sz="2400" dirty="0">
                <a:solidFill>
                  <a:srgbClr val="000000"/>
                </a:solidFill>
                <a:latin typeface="Tw Cen MT" panose="020B0602020104020603" pitchFamily="34" charset="0"/>
              </a:rPr>
              <a:t> </a:t>
            </a:r>
            <a:endParaRPr lang="en-US" sz="24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2102003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6600" b="1" dirty="0">
                <a:latin typeface="Arial" panose="020B0604020202020204" pitchFamily="34" charset="0"/>
                <a:cs typeface="Arial" panose="020B0604020202020204" pitchFamily="34" charset="0"/>
              </a:rPr>
              <a:t>Personal Outreach and Social Media</a:t>
            </a:r>
            <a:endParaRPr lang="en-CA" sz="6600" b="1" dirty="0">
              <a:latin typeface="Arial" panose="020B0604020202020204" pitchFamily="34" charset="0"/>
              <a:cs typeface="Arial" panose="020B0604020202020204" pitchFamily="34" charset="0"/>
            </a:endParaRPr>
          </a:p>
        </p:txBody>
      </p:sp>
      <p:sp>
        <p:nvSpPr>
          <p:cNvPr id="3" name="Rectangle 2"/>
          <p:cNvSpPr/>
          <p:nvPr/>
        </p:nvSpPr>
        <p:spPr>
          <a:xfrm>
            <a:off x="172995" y="2179591"/>
            <a:ext cx="9646508" cy="1200329"/>
          </a:xfrm>
          <a:prstGeom prst="rect">
            <a:avLst/>
          </a:prstGeom>
        </p:spPr>
        <p:txBody>
          <a:bodyPr wrap="square">
            <a:spAutoFit/>
          </a:bodyPr>
          <a:lstStyle/>
          <a:p>
            <a:r>
              <a:rPr lang="en-US" sz="2400" dirty="0">
                <a:solidFill>
                  <a:srgbClr val="000000"/>
                </a:solidFill>
                <a:latin typeface="Tw Cen MT" panose="020B0602020104020603" pitchFamily="34" charset="0"/>
              </a:rPr>
              <a:t>Starting a crowdsourcing campaign doesn’t mean that you can sit back and watch the money roll in. It takes a lot of consistent hard work to convince people to fund your project. </a:t>
            </a:r>
            <a:endParaRPr lang="en-CA" sz="2400" dirty="0"/>
          </a:p>
        </p:txBody>
      </p:sp>
      <p:sp>
        <p:nvSpPr>
          <p:cNvPr id="4" name="Rectangle 3"/>
          <p:cNvSpPr/>
          <p:nvPr/>
        </p:nvSpPr>
        <p:spPr>
          <a:xfrm>
            <a:off x="2175411" y="4264881"/>
            <a:ext cx="7841177" cy="830997"/>
          </a:xfrm>
          <a:prstGeom prst="rect">
            <a:avLst/>
          </a:prstGeom>
        </p:spPr>
        <p:txBody>
          <a:bodyPr wrap="square">
            <a:spAutoFit/>
          </a:bodyPr>
          <a:lstStyle/>
          <a:p>
            <a:r>
              <a:rPr lang="en-US" sz="2400" dirty="0">
                <a:solidFill>
                  <a:srgbClr val="000000"/>
                </a:solidFill>
                <a:latin typeface="Tw Cen MT" panose="020B0602020104020603" pitchFamily="34" charset="0"/>
                <a:hlinkClick r:id="rId2" action="ppaction://hlinksldjump"/>
              </a:rPr>
              <a:t>This video is a panel discussion which looks at a few of the ways to get people interested in you and your idea. </a:t>
            </a:r>
            <a:endParaRPr lang="en-CA" sz="2400" dirty="0"/>
          </a:p>
        </p:txBody>
      </p:sp>
    </p:spTree>
    <p:extLst>
      <p:ext uri="{BB962C8B-B14F-4D97-AF65-F5344CB8AC3E}">
        <p14:creationId xmlns:p14="http://schemas.microsoft.com/office/powerpoint/2010/main" val="11583206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fr-CA" b="1" dirty="0" err="1">
                <a:latin typeface="Arial" panose="020B0604020202020204" pitchFamily="34" charset="0"/>
                <a:cs typeface="Arial" panose="020B0604020202020204" pitchFamily="34" charset="0"/>
              </a:rPr>
              <a:t>Kickstarting</a:t>
            </a:r>
            <a:r>
              <a:rPr lang="fr-CA" b="1" dirty="0">
                <a:latin typeface="Arial" panose="020B0604020202020204" pitchFamily="34" charset="0"/>
                <a:cs typeface="Arial" panose="020B0604020202020204" pitchFamily="34" charset="0"/>
              </a:rPr>
              <a:t> A </a:t>
            </a:r>
            <a:r>
              <a:rPr lang="fr-CA" b="1" dirty="0" err="1">
                <a:latin typeface="Arial" panose="020B0604020202020204" pitchFamily="34" charset="0"/>
                <a:cs typeface="Arial" panose="020B0604020202020204" pitchFamily="34" charset="0"/>
              </a:rPr>
              <a:t>Crowdfunding</a:t>
            </a:r>
            <a:r>
              <a:rPr lang="fr-CA" b="1" dirty="0">
                <a:latin typeface="Arial" panose="020B0604020202020204" pitchFamily="34" charset="0"/>
                <a:cs typeface="Arial" panose="020B0604020202020204" pitchFamily="34" charset="0"/>
              </a:rPr>
              <a:t> </a:t>
            </a:r>
            <a:r>
              <a:rPr lang="fr-CA" b="1" dirty="0" err="1">
                <a:latin typeface="Arial" panose="020B0604020202020204" pitchFamily="34" charset="0"/>
                <a:cs typeface="Arial" panose="020B0604020202020204" pitchFamily="34" charset="0"/>
              </a:rPr>
              <a:t>Campaign</a:t>
            </a:r>
            <a:endParaRPr lang="en-CA" b="1" dirty="0">
              <a:latin typeface="Arial" panose="020B0604020202020204" pitchFamily="34" charset="0"/>
              <a:cs typeface="Arial" panose="020B0604020202020204" pitchFamily="34" charset="0"/>
            </a:endParaRPr>
          </a:p>
        </p:txBody>
      </p:sp>
      <p:sp>
        <p:nvSpPr>
          <p:cNvPr id="3" name="TextBox 2"/>
          <p:cNvSpPr txBox="1"/>
          <p:nvPr/>
        </p:nvSpPr>
        <p:spPr>
          <a:xfrm>
            <a:off x="0" y="1690688"/>
            <a:ext cx="3193631" cy="646331"/>
          </a:xfrm>
          <a:prstGeom prst="rect">
            <a:avLst/>
          </a:prstGeom>
          <a:noFill/>
        </p:spPr>
        <p:txBody>
          <a:bodyPr wrap="none" rtlCol="0">
            <a:spAutoFit/>
            <a:scene3d>
              <a:camera prst="perspectiveContrastingRightFacing"/>
              <a:lightRig rig="threePt" dir="t"/>
            </a:scene3d>
          </a:bodyPr>
          <a:lstStyle/>
          <a:p>
            <a:r>
              <a:rPr lang="fr-CA" sz="3600" dirty="0" err="1">
                <a:solidFill>
                  <a:schemeClr val="accent5">
                    <a:lumMod val="75000"/>
                  </a:schemeClr>
                </a:solidFill>
                <a:effectLst>
                  <a:glow rad="63500">
                    <a:schemeClr val="accent5">
                      <a:satMod val="175000"/>
                      <a:alpha val="40000"/>
                    </a:schemeClr>
                  </a:glow>
                </a:effectLst>
              </a:rPr>
              <a:t>Where</a:t>
            </a:r>
            <a:r>
              <a:rPr lang="fr-CA" sz="3600" dirty="0">
                <a:solidFill>
                  <a:schemeClr val="accent5">
                    <a:lumMod val="75000"/>
                  </a:schemeClr>
                </a:solidFill>
                <a:effectLst>
                  <a:glow rad="63500">
                    <a:schemeClr val="accent5">
                      <a:satMod val="175000"/>
                      <a:alpha val="40000"/>
                    </a:schemeClr>
                  </a:glow>
                </a:effectLst>
              </a:rPr>
              <a:t> To Start?</a:t>
            </a:r>
            <a:endParaRPr lang="en-CA" sz="3600" dirty="0">
              <a:solidFill>
                <a:schemeClr val="accent5">
                  <a:lumMod val="75000"/>
                </a:schemeClr>
              </a:solidFill>
              <a:effectLst>
                <a:glow rad="63500">
                  <a:schemeClr val="accent5">
                    <a:satMod val="175000"/>
                    <a:alpha val="40000"/>
                  </a:schemeClr>
                </a:glow>
              </a:effectLst>
            </a:endParaRPr>
          </a:p>
        </p:txBody>
      </p:sp>
      <p:pic>
        <p:nvPicPr>
          <p:cNvPr id="4" name="#Crowdfunding Personal Outreach &amp; #SocialMedi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492739" y="84399"/>
            <a:ext cx="1699262" cy="955835"/>
          </a:xfrm>
          <a:prstGeom prst="rect">
            <a:avLst/>
          </a:prstGeom>
        </p:spPr>
      </p:pic>
      <p:sp>
        <p:nvSpPr>
          <p:cNvPr id="5" name="Rectangle 4"/>
          <p:cNvSpPr/>
          <p:nvPr/>
        </p:nvSpPr>
        <p:spPr>
          <a:xfrm>
            <a:off x="732638" y="2437769"/>
            <a:ext cx="11582401" cy="1277850"/>
          </a:xfrm>
          <a:prstGeom prst="rect">
            <a:avLst/>
          </a:prstGeom>
        </p:spPr>
        <p:txBody>
          <a:bodyPr wrap="square">
            <a:spAutoFit/>
          </a:bodyPr>
          <a:lstStyle/>
          <a:p>
            <a:pPr>
              <a:lnSpc>
                <a:spcPct val="107000"/>
              </a:lnSpc>
              <a:spcAft>
                <a:spcPts val="800"/>
              </a:spcAft>
            </a:pPr>
            <a:r>
              <a:rPr lang="en-CA" sz="2400" u="sng" dirty="0">
                <a:latin typeface="Calibri" panose="020F0502020204030204" pitchFamily="34" charset="0"/>
                <a:ea typeface="Calibri" panose="020F0502020204030204" pitchFamily="34" charset="0"/>
                <a:cs typeface="Times New Roman" panose="02020603050405020304" pitchFamily="18" charset="0"/>
              </a:rPr>
              <a:t>Personalized emails </a:t>
            </a:r>
            <a:r>
              <a:rPr lang="en-CA" sz="2400" dirty="0">
                <a:latin typeface="Calibri" panose="020F0502020204030204" pitchFamily="34" charset="0"/>
                <a:ea typeface="Calibri" panose="020F0502020204030204" pitchFamily="34" charset="0"/>
                <a:cs typeface="Times New Roman" panose="02020603050405020304" pitchFamily="18" charset="0"/>
              </a:rPr>
              <a:t>are a good starting point for crowdfunding campaigns, especially towards family and friends. Detailed steps on how to contribute are also a good idea, as not everyone is familiar with the process of crowdfunding. </a:t>
            </a:r>
            <a:endParaRPr lang="en-CA"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169732" y="3924181"/>
            <a:ext cx="4632246" cy="1938992"/>
          </a:xfrm>
          <a:prstGeom prst="rect">
            <a:avLst/>
          </a:prstGeom>
        </p:spPr>
        <p:txBody>
          <a:bodyPr wrap="square">
            <a:spAutoFit/>
          </a:bodyPr>
          <a:lstStyle/>
          <a:p>
            <a:r>
              <a:rPr lang="en-CA" sz="2400" dirty="0">
                <a:latin typeface="Calibri" panose="020F0502020204030204" pitchFamily="34" charset="0"/>
                <a:ea typeface="Calibri" panose="020F0502020204030204" pitchFamily="34" charset="0"/>
                <a:cs typeface="Times New Roman" panose="02020603050405020304" pitchFamily="18" charset="0"/>
              </a:rPr>
              <a:t>Don’t make people look for your crowdfunding link on social media – moreover, posting frequently is important as to not get drowned out. </a:t>
            </a:r>
            <a:endParaRPr lang="en-CA" sz="2400" dirty="0"/>
          </a:p>
        </p:txBody>
      </p:sp>
      <p:sp>
        <p:nvSpPr>
          <p:cNvPr id="8" name="Snip Same Side Corner Rectangle 7"/>
          <p:cNvSpPr/>
          <p:nvPr/>
        </p:nvSpPr>
        <p:spPr>
          <a:xfrm rot="20928555">
            <a:off x="4395387" y="4561711"/>
            <a:ext cx="2055302" cy="955180"/>
          </a:xfrm>
          <a:prstGeom prst="snip2Same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fr-CA" sz="2800" b="1" dirty="0" err="1">
                <a:solidFill>
                  <a:schemeClr val="tx1"/>
                </a:solidFill>
              </a:rPr>
              <a:t>However</a:t>
            </a:r>
            <a:r>
              <a:rPr lang="fr-CA" sz="2800" b="1" dirty="0">
                <a:solidFill>
                  <a:schemeClr val="tx1"/>
                </a:solidFill>
              </a:rPr>
              <a:t>…</a:t>
            </a:r>
            <a:endParaRPr lang="en-CA" sz="2800" b="1" dirty="0">
              <a:solidFill>
                <a:schemeClr val="tx1"/>
              </a:solidFill>
            </a:endParaRPr>
          </a:p>
        </p:txBody>
      </p:sp>
      <p:sp>
        <p:nvSpPr>
          <p:cNvPr id="9" name="Rectangle 8"/>
          <p:cNvSpPr/>
          <p:nvPr/>
        </p:nvSpPr>
        <p:spPr>
          <a:xfrm>
            <a:off x="6778304" y="3816369"/>
            <a:ext cx="5413696" cy="2858539"/>
          </a:xfrm>
          <a:prstGeom prst="rect">
            <a:avLst/>
          </a:prstGeom>
        </p:spPr>
        <p:txBody>
          <a:bodyPr wrap="square">
            <a:spAutoFit/>
          </a:bodyPr>
          <a:lstStyle/>
          <a:p>
            <a:pPr>
              <a:lnSpc>
                <a:spcPct val="107000"/>
              </a:lnSpc>
              <a:spcAft>
                <a:spcPts val="800"/>
              </a:spcAft>
            </a:pPr>
            <a:r>
              <a:rPr lang="en-CA" sz="2400" dirty="0">
                <a:latin typeface="Calibri" panose="020F0502020204030204" pitchFamily="34" charset="0"/>
                <a:ea typeface="Calibri" panose="020F0502020204030204" pitchFamily="34" charset="0"/>
                <a:cs typeface="Times New Roman" panose="02020603050405020304" pitchFamily="18" charset="0"/>
              </a:rPr>
              <a:t>It can be difficult to advertise on social media giants like Facebook as comparable to the personal reliability and connection established through email – but also because you’re competing with companies spending millions of dollars on advertising space. </a:t>
            </a:r>
            <a:endParaRPr lang="en-CA"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0223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4468"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27" fill="hold" display="0">
                  <p:stCondLst>
                    <p:cond delay="indefinite"/>
                  </p:stCondLst>
                </p:cTn>
                <p:tgtEl>
                  <p:spTgt spid="4"/>
                </p:tgtEl>
              </p:cMediaNode>
            </p:video>
            <p:seq concurrent="1" nextAc="seek">
              <p:cTn id="28" restart="whenNotActive" fill="hold" evtFilter="cancelBubble" nodeType="interactiveSeq">
                <p:stCondLst>
                  <p:cond evt="onClick" delay="0">
                    <p:tgtEl>
                      <p:spTgt spid="4"/>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4"/>
                                        </p:tgtEl>
                                      </p:cBhvr>
                                    </p:cmd>
                                  </p:childTnLst>
                                </p:cTn>
                              </p:par>
                            </p:childTnLst>
                          </p:cTn>
                        </p:par>
                      </p:childTnLst>
                    </p:cTn>
                  </p:par>
                </p:childTnLst>
              </p:cTn>
              <p:nextCondLst>
                <p:cond evt="onClick" delay="0">
                  <p:tgtEl>
                    <p:spTgt spid="4"/>
                  </p:tgtEl>
                </p:cond>
              </p:nextCondLst>
            </p:seq>
          </p:childTnLst>
        </p:cTn>
      </p:par>
    </p:tnLst>
    <p:bldLst>
      <p:bldP spid="3" grpId="0"/>
      <p:bldP spid="5" grpId="0"/>
      <p:bldP spid="6" grpId="0"/>
      <p:bldP spid="8" grpId="0" animBg="1"/>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31653D9-591E-472B-9C59-C12E78C7C411}"/>
              </a:ext>
            </a:extLst>
          </p:cNvPr>
          <p:cNvGrpSpPr/>
          <p:nvPr/>
        </p:nvGrpSpPr>
        <p:grpSpPr>
          <a:xfrm>
            <a:off x="765484" y="2733951"/>
            <a:ext cx="550510" cy="2830997"/>
            <a:chOff x="461865" y="2809278"/>
            <a:chExt cx="459535" cy="2702201"/>
          </a:xfrm>
        </p:grpSpPr>
        <p:sp>
          <p:nvSpPr>
            <p:cNvPr id="6" name="Rectangle: Rounded Corners 7">
              <a:extLst>
                <a:ext uri="{FF2B5EF4-FFF2-40B4-BE49-F238E27FC236}">
                  <a16:creationId xmlns:a16="http://schemas.microsoft.com/office/drawing/2014/main" id="{1DE86C32-4343-49FF-BBC9-32678CD005C4}"/>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7" name="Rectangle: Rounded Corners 8">
              <a:extLst>
                <a:ext uri="{FF2B5EF4-FFF2-40B4-BE49-F238E27FC236}">
                  <a16:creationId xmlns:a16="http://schemas.microsoft.com/office/drawing/2014/main" id="{78459F18-0D52-4D02-B7AD-FCA879CFFC28}"/>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Rectangle: Rounded Corners 9">
              <a:extLst>
                <a:ext uri="{FF2B5EF4-FFF2-40B4-BE49-F238E27FC236}">
                  <a16:creationId xmlns:a16="http://schemas.microsoft.com/office/drawing/2014/main" id="{C326AF03-0E9D-4D85-995B-0D8F3B374BE4}"/>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9" name="Rectangle: Rounded Corners 10">
              <a:extLst>
                <a:ext uri="{FF2B5EF4-FFF2-40B4-BE49-F238E27FC236}">
                  <a16:creationId xmlns:a16="http://schemas.microsoft.com/office/drawing/2014/main" id="{88ABE4D6-59F6-4508-9D51-F0DE1FB59530}"/>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3" name="Title 1">
            <a:extLst>
              <a:ext uri="{FF2B5EF4-FFF2-40B4-BE49-F238E27FC236}">
                <a16:creationId xmlns:a16="http://schemas.microsoft.com/office/drawing/2014/main" id="{D032886F-2DA8-4C6B-AF8B-086E859BC310}"/>
              </a:ext>
            </a:extLst>
          </p:cNvPr>
          <p:cNvSpPr>
            <a:spLocks noGrp="1"/>
          </p:cNvSpPr>
          <p:nvPr>
            <p:ph type="title"/>
          </p:nvPr>
        </p:nvSpPr>
        <p:spPr>
          <a:xfrm>
            <a:off x="937054" y="334105"/>
            <a:ext cx="10515600" cy="1325563"/>
          </a:xfrm>
        </p:spPr>
        <p:txBody>
          <a:bodyPr>
            <a:normAutofit/>
          </a:bodyPr>
          <a:lstStyle/>
          <a:p>
            <a:pPr algn="ctr"/>
            <a:r>
              <a:rPr lang="en-CA" sz="7200" b="1" dirty="0">
                <a:latin typeface="Arial" panose="020B0604020202020204" pitchFamily="34" charset="0"/>
                <a:cs typeface="Arial" panose="020B0604020202020204" pitchFamily="34" charset="0"/>
              </a:rPr>
              <a:t>SELF-EVALUATION</a:t>
            </a:r>
            <a:endParaRPr lang="en-US" sz="7200" b="1" dirty="0">
              <a:latin typeface="Arial" panose="020B0604020202020204" pitchFamily="34" charset="0"/>
              <a:cs typeface="Arial" panose="020B0604020202020204" pitchFamily="34" charset="0"/>
            </a:endParaRPr>
          </a:p>
        </p:txBody>
      </p:sp>
      <p:sp>
        <p:nvSpPr>
          <p:cNvPr id="2" name="Rectangle 1"/>
          <p:cNvSpPr/>
          <p:nvPr/>
        </p:nvSpPr>
        <p:spPr>
          <a:xfrm>
            <a:off x="0" y="1659668"/>
            <a:ext cx="12562704" cy="523220"/>
          </a:xfrm>
          <a:prstGeom prst="rect">
            <a:avLst/>
          </a:prstGeom>
        </p:spPr>
        <p:txBody>
          <a:bodyPr wrap="square">
            <a:spAutoFit/>
          </a:bodyPr>
          <a:lstStyle/>
          <a:p>
            <a:r>
              <a:rPr lang="en-US" sz="2800" dirty="0">
                <a:solidFill>
                  <a:srgbClr val="000000"/>
                </a:solidFill>
                <a:latin typeface="Tw Cen MT" panose="020B0602020104020603" pitchFamily="34" charset="0"/>
              </a:rPr>
              <a:t>What do the panelists suggest is the best way to start your crowdfunding campaign?</a:t>
            </a:r>
            <a:endParaRPr lang="en-CA" sz="2800" dirty="0"/>
          </a:p>
        </p:txBody>
      </p:sp>
      <p:sp>
        <p:nvSpPr>
          <p:cNvPr id="4" name="Rectangle 3"/>
          <p:cNvSpPr/>
          <p:nvPr/>
        </p:nvSpPr>
        <p:spPr>
          <a:xfrm>
            <a:off x="856735" y="2517960"/>
            <a:ext cx="10149016" cy="3046988"/>
          </a:xfrm>
          <a:prstGeom prst="rect">
            <a:avLst/>
          </a:prstGeom>
        </p:spPr>
        <p:txBody>
          <a:bodyPr wrap="square">
            <a:spAutoFit/>
          </a:bodyPr>
          <a:lstStyle/>
          <a:p>
            <a:pPr fontAlgn="base">
              <a:lnSpc>
                <a:spcPct val="200000"/>
              </a:lnSpc>
            </a:pPr>
            <a:r>
              <a:rPr lang="en-US" sz="2400" dirty="0">
                <a:solidFill>
                  <a:srgbClr val="000000"/>
                </a:solidFill>
                <a:latin typeface="Tw Cen MT" panose="020B0602020104020603" pitchFamily="34" charset="0"/>
                <a:hlinkClick r:id="rId2" action="ppaction://hlinksldjump"/>
              </a:rPr>
              <a:t>A.</a:t>
            </a:r>
            <a:r>
              <a:rPr lang="en-US" sz="2400" dirty="0">
                <a:solidFill>
                  <a:srgbClr val="000000"/>
                </a:solidFill>
                <a:latin typeface="Tw Cen MT" panose="020B0602020104020603" pitchFamily="34" charset="0"/>
              </a:rPr>
              <a:t>  Send out emails to family and friends </a:t>
            </a:r>
            <a:endParaRPr lang="en-US" sz="2400" dirty="0">
              <a:solidFill>
                <a:srgbClr val="000000"/>
              </a:solidFill>
              <a:latin typeface="Segoe UI" panose="020B0502040204020203" pitchFamily="34" charset="0"/>
            </a:endParaRPr>
          </a:p>
          <a:p>
            <a:pPr fontAlgn="base">
              <a:lnSpc>
                <a:spcPct val="200000"/>
              </a:lnSpc>
            </a:pPr>
            <a:r>
              <a:rPr lang="en-US" sz="2400" dirty="0">
                <a:solidFill>
                  <a:srgbClr val="000000"/>
                </a:solidFill>
                <a:latin typeface="Tw Cen MT" panose="020B0602020104020603" pitchFamily="34" charset="0"/>
                <a:hlinkClick r:id="rId3" action="ppaction://hlinksldjump"/>
              </a:rPr>
              <a:t>B.</a:t>
            </a:r>
            <a:r>
              <a:rPr lang="en-US" sz="2400" dirty="0">
                <a:solidFill>
                  <a:srgbClr val="000000"/>
                </a:solidFill>
                <a:latin typeface="Tw Cen MT" panose="020B0602020104020603" pitchFamily="34" charset="0"/>
              </a:rPr>
              <a:t>   Send out a tweet to your Twitter followers </a:t>
            </a:r>
            <a:endParaRPr lang="en-US" sz="2400" dirty="0">
              <a:solidFill>
                <a:srgbClr val="000000"/>
              </a:solidFill>
              <a:latin typeface="Segoe UI" panose="020B0502040204020203" pitchFamily="34" charset="0"/>
            </a:endParaRPr>
          </a:p>
          <a:p>
            <a:pPr fontAlgn="base">
              <a:lnSpc>
                <a:spcPct val="200000"/>
              </a:lnSpc>
            </a:pPr>
            <a:r>
              <a:rPr lang="en-US" sz="2400" dirty="0">
                <a:solidFill>
                  <a:srgbClr val="000000"/>
                </a:solidFill>
                <a:latin typeface="Tw Cen MT" panose="020B0602020104020603" pitchFamily="34" charset="0"/>
                <a:hlinkClick r:id="rId4" action="ppaction://hlinksldjump"/>
              </a:rPr>
              <a:t>C.</a:t>
            </a:r>
            <a:r>
              <a:rPr lang="en-US" sz="2400" dirty="0">
                <a:solidFill>
                  <a:srgbClr val="000000"/>
                </a:solidFill>
                <a:latin typeface="Tw Cen MT" panose="020B0602020104020603" pitchFamily="34" charset="0"/>
              </a:rPr>
              <a:t>  Put a post in Facebook </a:t>
            </a:r>
            <a:endParaRPr lang="en-US" sz="2400" dirty="0">
              <a:solidFill>
                <a:srgbClr val="000000"/>
              </a:solidFill>
              <a:latin typeface="Segoe UI" panose="020B0502040204020203" pitchFamily="34" charset="0"/>
            </a:endParaRPr>
          </a:p>
          <a:p>
            <a:pPr fontAlgn="base">
              <a:lnSpc>
                <a:spcPct val="200000"/>
              </a:lnSpc>
            </a:pPr>
            <a:r>
              <a:rPr lang="en-US" sz="2400" dirty="0">
                <a:solidFill>
                  <a:srgbClr val="000000"/>
                </a:solidFill>
                <a:latin typeface="Tw Cen MT" panose="020B0602020104020603" pitchFamily="34" charset="0"/>
                <a:hlinkClick r:id="rId5" action="ppaction://hlinksldjump"/>
              </a:rPr>
              <a:t>D.</a:t>
            </a:r>
            <a:r>
              <a:rPr lang="en-US" sz="2400" dirty="0">
                <a:solidFill>
                  <a:srgbClr val="000000"/>
                </a:solidFill>
                <a:latin typeface="Tw Cen MT" panose="020B0602020104020603" pitchFamily="34" charset="0"/>
              </a:rPr>
              <a:t>  Mail out a chain letter </a:t>
            </a:r>
            <a:endParaRPr lang="en-US" sz="24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2547617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1FCD3-04C3-4E89-8F8C-17F8A72DC4DE}"/>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TRUE OR FALSE</a:t>
            </a:r>
            <a:endParaRPr lang="en-US" sz="6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E33BDF1-1967-418A-B1A2-CEDDE14B1FC5}"/>
              </a:ext>
            </a:extLst>
          </p:cNvPr>
          <p:cNvSpPr txBox="1"/>
          <p:nvPr/>
        </p:nvSpPr>
        <p:spPr>
          <a:xfrm>
            <a:off x="2702379" y="2098129"/>
            <a:ext cx="6787242" cy="830997"/>
          </a:xfrm>
          <a:prstGeom prst="rect">
            <a:avLst/>
          </a:prstGeom>
          <a:noFill/>
        </p:spPr>
        <p:txBody>
          <a:bodyPr wrap="square">
            <a:spAutoFit/>
          </a:bodyPr>
          <a:lstStyle/>
          <a:p>
            <a:pPr algn="ctr"/>
            <a:r>
              <a:rPr lang="en-CA" sz="2400" b="0" i="0" dirty="0">
                <a:solidFill>
                  <a:srgbClr val="000000"/>
                </a:solidFill>
                <a:effectLst/>
                <a:latin typeface="Tw Cen MT" panose="020B0602020104020603" pitchFamily="34" charset="0"/>
              </a:rPr>
              <a:t>I need a great presence in social media to be able to succeed in crowdfunding. </a:t>
            </a:r>
            <a:endParaRPr lang="en-US" sz="4400" dirty="0"/>
          </a:p>
        </p:txBody>
      </p:sp>
      <p:grpSp>
        <p:nvGrpSpPr>
          <p:cNvPr id="7" name="Group 6">
            <a:extLst>
              <a:ext uri="{FF2B5EF4-FFF2-40B4-BE49-F238E27FC236}">
                <a16:creationId xmlns:a16="http://schemas.microsoft.com/office/drawing/2014/main" id="{56C1FEBA-5AB5-460E-8CE9-DB1D2425B4B1}"/>
              </a:ext>
            </a:extLst>
          </p:cNvPr>
          <p:cNvGrpSpPr/>
          <p:nvPr/>
        </p:nvGrpSpPr>
        <p:grpSpPr>
          <a:xfrm>
            <a:off x="3418113" y="3601617"/>
            <a:ext cx="5355775" cy="1138334"/>
            <a:chOff x="3418113" y="3601617"/>
            <a:chExt cx="5355775" cy="1138334"/>
          </a:xfrm>
        </p:grpSpPr>
        <p:sp>
          <p:nvSpPr>
            <p:cNvPr id="5" name="Rectangle: Rounded Corners 4">
              <a:hlinkClick r:id="rId2" action="ppaction://hlinksldjump"/>
              <a:extLst>
                <a:ext uri="{FF2B5EF4-FFF2-40B4-BE49-F238E27FC236}">
                  <a16:creationId xmlns:a16="http://schemas.microsoft.com/office/drawing/2014/main" id="{B2EB9CEA-08DC-437E-9410-B217174C9C09}"/>
                </a:ext>
              </a:extLst>
            </p:cNvPr>
            <p:cNvSpPr/>
            <p:nvPr/>
          </p:nvSpPr>
          <p:spPr>
            <a:xfrm>
              <a:off x="7517366" y="3601617"/>
              <a:ext cx="1256522" cy="1138333"/>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2400" dirty="0"/>
                <a:t>False</a:t>
              </a:r>
              <a:endParaRPr lang="en-US" sz="2400" dirty="0"/>
            </a:p>
          </p:txBody>
        </p:sp>
        <p:sp>
          <p:nvSpPr>
            <p:cNvPr id="6" name="Rectangle: Rounded Corners 5">
              <a:hlinkClick r:id="rId3" action="ppaction://hlinksldjump"/>
              <a:extLst>
                <a:ext uri="{FF2B5EF4-FFF2-40B4-BE49-F238E27FC236}">
                  <a16:creationId xmlns:a16="http://schemas.microsoft.com/office/drawing/2014/main" id="{5605162C-B46D-4DEE-8006-FE4937660161}"/>
                </a:ext>
              </a:extLst>
            </p:cNvPr>
            <p:cNvSpPr/>
            <p:nvPr/>
          </p:nvSpPr>
          <p:spPr>
            <a:xfrm>
              <a:off x="3418113" y="3601617"/>
              <a:ext cx="1256522" cy="1138334"/>
            </a:xfrm>
            <a:prstGeom prst="roundRect">
              <a:avLst/>
            </a:prstGeom>
            <a:solidFill>
              <a:schemeClr val="accent6"/>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CA" sz="2800" dirty="0"/>
                <a:t>True</a:t>
              </a:r>
              <a:endParaRPr lang="en-US" sz="2800" dirty="0"/>
            </a:p>
          </p:txBody>
        </p:sp>
      </p:grpSp>
    </p:spTree>
    <p:extLst>
      <p:ext uri="{BB962C8B-B14F-4D97-AF65-F5344CB8AC3E}">
        <p14:creationId xmlns:p14="http://schemas.microsoft.com/office/powerpoint/2010/main" val="35887108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1FCD3-04C3-4E89-8F8C-17F8A72DC4DE}"/>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TRUE OR FALSE</a:t>
            </a:r>
            <a:endParaRPr lang="en-US" sz="6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E33BDF1-1967-418A-B1A2-CEDDE14B1FC5}"/>
              </a:ext>
            </a:extLst>
          </p:cNvPr>
          <p:cNvSpPr txBox="1"/>
          <p:nvPr/>
        </p:nvSpPr>
        <p:spPr>
          <a:xfrm>
            <a:off x="2702379" y="2230654"/>
            <a:ext cx="6787242" cy="830997"/>
          </a:xfrm>
          <a:prstGeom prst="rect">
            <a:avLst/>
          </a:prstGeom>
          <a:noFill/>
        </p:spPr>
        <p:txBody>
          <a:bodyPr wrap="square">
            <a:spAutoFit/>
          </a:bodyPr>
          <a:lstStyle/>
          <a:p>
            <a:pPr algn="ctr"/>
            <a:r>
              <a:rPr lang="en-CA" sz="2400" b="0" i="0" dirty="0">
                <a:solidFill>
                  <a:srgbClr val="000000"/>
                </a:solidFill>
                <a:effectLst/>
                <a:latin typeface="Tw Cen MT" panose="020B0602020104020603" pitchFamily="34" charset="0"/>
              </a:rPr>
              <a:t>If I don’t succeed in my crowdfunding, I don’t need to pay the contribution back. </a:t>
            </a:r>
            <a:endParaRPr lang="en-US" sz="4400" dirty="0"/>
          </a:p>
        </p:txBody>
      </p:sp>
      <p:grpSp>
        <p:nvGrpSpPr>
          <p:cNvPr id="7" name="Group 6">
            <a:extLst>
              <a:ext uri="{FF2B5EF4-FFF2-40B4-BE49-F238E27FC236}">
                <a16:creationId xmlns:a16="http://schemas.microsoft.com/office/drawing/2014/main" id="{56C1FEBA-5AB5-460E-8CE9-DB1D2425B4B1}"/>
              </a:ext>
            </a:extLst>
          </p:cNvPr>
          <p:cNvGrpSpPr/>
          <p:nvPr/>
        </p:nvGrpSpPr>
        <p:grpSpPr>
          <a:xfrm>
            <a:off x="3418113" y="3601617"/>
            <a:ext cx="5355775" cy="1138334"/>
            <a:chOff x="3418113" y="3601617"/>
            <a:chExt cx="5355775" cy="1138334"/>
          </a:xfrm>
        </p:grpSpPr>
        <p:sp>
          <p:nvSpPr>
            <p:cNvPr id="5" name="Rectangle: Rounded Corners 4">
              <a:hlinkClick r:id="rId2" action="ppaction://hlinksldjump"/>
              <a:extLst>
                <a:ext uri="{FF2B5EF4-FFF2-40B4-BE49-F238E27FC236}">
                  <a16:creationId xmlns:a16="http://schemas.microsoft.com/office/drawing/2014/main" id="{B2EB9CEA-08DC-437E-9410-B217174C9C09}"/>
                </a:ext>
              </a:extLst>
            </p:cNvPr>
            <p:cNvSpPr/>
            <p:nvPr/>
          </p:nvSpPr>
          <p:spPr>
            <a:xfrm>
              <a:off x="7517366" y="3601617"/>
              <a:ext cx="1256522" cy="1138333"/>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2400" dirty="0"/>
                <a:t>False</a:t>
              </a:r>
              <a:endParaRPr lang="en-US" sz="2400" dirty="0"/>
            </a:p>
          </p:txBody>
        </p:sp>
        <p:sp>
          <p:nvSpPr>
            <p:cNvPr id="6" name="Rectangle: Rounded Corners 5">
              <a:hlinkClick r:id="rId3" action="ppaction://hlinksldjump"/>
              <a:extLst>
                <a:ext uri="{FF2B5EF4-FFF2-40B4-BE49-F238E27FC236}">
                  <a16:creationId xmlns:a16="http://schemas.microsoft.com/office/drawing/2014/main" id="{5605162C-B46D-4DEE-8006-FE4937660161}"/>
                </a:ext>
              </a:extLst>
            </p:cNvPr>
            <p:cNvSpPr/>
            <p:nvPr/>
          </p:nvSpPr>
          <p:spPr>
            <a:xfrm>
              <a:off x="3418113" y="3601617"/>
              <a:ext cx="1256522" cy="1138334"/>
            </a:xfrm>
            <a:prstGeom prst="roundRect">
              <a:avLst/>
            </a:prstGeom>
            <a:solidFill>
              <a:schemeClr val="accent6"/>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CA" sz="2800" dirty="0"/>
                <a:t>True</a:t>
              </a:r>
              <a:endParaRPr lang="en-US" sz="2800" dirty="0"/>
            </a:p>
          </p:txBody>
        </p:sp>
      </p:grpSp>
    </p:spTree>
    <p:extLst>
      <p:ext uri="{BB962C8B-B14F-4D97-AF65-F5344CB8AC3E}">
        <p14:creationId xmlns:p14="http://schemas.microsoft.com/office/powerpoint/2010/main" val="17172207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94C1C-ABFE-44F7-BE79-3AEA69415A08}"/>
              </a:ext>
            </a:extLst>
          </p:cNvPr>
          <p:cNvSpPr>
            <a:spLocks noGrp="1"/>
          </p:cNvSpPr>
          <p:nvPr>
            <p:ph type="title"/>
          </p:nvPr>
        </p:nvSpPr>
        <p:spPr>
          <a:xfrm>
            <a:off x="838200" y="116903"/>
            <a:ext cx="10515600" cy="1325563"/>
          </a:xfrm>
        </p:spPr>
        <p:txBody>
          <a:bodyPr>
            <a:normAutofit/>
          </a:bodyPr>
          <a:lstStyle/>
          <a:p>
            <a:pPr algn="ctr"/>
            <a:r>
              <a:rPr lang="en-CA" sz="6600" b="1" dirty="0">
                <a:latin typeface="Arial" panose="020B0604020202020204" pitchFamily="34" charset="0"/>
                <a:cs typeface="Arial" panose="020B0604020202020204" pitchFamily="34" charset="0"/>
              </a:rPr>
              <a:t>GLOSSARY</a:t>
            </a:r>
            <a:endParaRPr lang="en-US" sz="66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84DE770D-4C19-49FF-9D89-D6C68FEB97A3}"/>
              </a:ext>
            </a:extLst>
          </p:cNvPr>
          <p:cNvSpPr/>
          <p:nvPr/>
        </p:nvSpPr>
        <p:spPr>
          <a:xfrm>
            <a:off x="8769396" y="501632"/>
            <a:ext cx="3295457" cy="723363"/>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CA" sz="2400" dirty="0">
                <a:ln w="0"/>
                <a:solidFill>
                  <a:schemeClr val="tx1"/>
                </a:solidFill>
                <a:effectLst>
                  <a:outerShdw blurRad="38100" dist="19050" dir="2700000" algn="tl" rotWithShape="0">
                    <a:schemeClr val="dk1">
                      <a:alpha val="40000"/>
                    </a:schemeClr>
                  </a:outerShdw>
                </a:effectLst>
              </a:rPr>
              <a:t>Click on the word to go back to that slide.</a:t>
            </a:r>
            <a:endParaRPr lang="en-US" sz="2400" dirty="0">
              <a:ln w="0"/>
              <a:solidFill>
                <a:schemeClr val="tx1"/>
              </a:solidFill>
              <a:effectLst>
                <a:outerShdw blurRad="38100" dist="19050" dir="2700000" algn="tl" rotWithShape="0">
                  <a:schemeClr val="dk1">
                    <a:alpha val="40000"/>
                  </a:schemeClr>
                </a:outerShdw>
              </a:effectLst>
            </a:endParaRPr>
          </a:p>
        </p:txBody>
      </p:sp>
      <p:sp>
        <p:nvSpPr>
          <p:cNvPr id="5" name="TextBox 4">
            <a:extLst>
              <a:ext uri="{FF2B5EF4-FFF2-40B4-BE49-F238E27FC236}">
                <a16:creationId xmlns:a16="http://schemas.microsoft.com/office/drawing/2014/main" id="{D15CD157-61F0-4C84-AA05-6CA00BBDAC0C}"/>
              </a:ext>
            </a:extLst>
          </p:cNvPr>
          <p:cNvSpPr txBox="1"/>
          <p:nvPr/>
        </p:nvSpPr>
        <p:spPr>
          <a:xfrm>
            <a:off x="387926" y="1949163"/>
            <a:ext cx="10832009" cy="2246769"/>
          </a:xfrm>
          <a:prstGeom prst="rect">
            <a:avLst/>
          </a:prstGeom>
          <a:noFill/>
        </p:spPr>
        <p:txBody>
          <a:bodyPr wrap="square">
            <a:spAutoFit/>
          </a:bodyPr>
          <a:lstStyle/>
          <a:p>
            <a:pPr algn="l" rtl="0" fontAlgn="base"/>
            <a:r>
              <a:rPr lang="en-CA" sz="2800" b="0" i="0" u="sng" dirty="0">
                <a:solidFill>
                  <a:srgbClr val="000000"/>
                </a:solidFill>
                <a:effectLst/>
                <a:latin typeface="Tw Cen MT" panose="020B0602020104020603" pitchFamily="34" charset="0"/>
                <a:hlinkClick r:id="rId2" action="ppaction://hlinksldjump"/>
              </a:rPr>
              <a:t>Social Financing/Crowdfunding </a:t>
            </a:r>
            <a:r>
              <a:rPr lang="en-CA" sz="2800" b="0" i="0" dirty="0">
                <a:solidFill>
                  <a:srgbClr val="000000"/>
                </a:solidFill>
                <a:effectLst/>
                <a:latin typeface="Tw Cen MT" panose="020B0602020104020603" pitchFamily="34" charset="0"/>
              </a:rPr>
              <a:t>Various sites on the internet can help you to raise money for your new project. This is a benefit during the early stages of your business when money is hard to come by. </a:t>
            </a:r>
            <a:endParaRPr lang="en-CA" sz="2800" b="0" i="0" dirty="0">
              <a:solidFill>
                <a:srgbClr val="000000"/>
              </a:solidFill>
              <a:effectLst/>
              <a:latin typeface="Segoe UI" panose="020B0502040204020203" pitchFamily="34" charset="0"/>
            </a:endParaRPr>
          </a:p>
          <a:p>
            <a:pPr algn="l" rtl="0" fontAlgn="base"/>
            <a:r>
              <a:rPr lang="en-CA" sz="2800" b="0" i="0" u="sng" dirty="0">
                <a:solidFill>
                  <a:srgbClr val="000000"/>
                </a:solidFill>
                <a:effectLst/>
                <a:latin typeface="Tw Cen MT" panose="020B0602020104020603" pitchFamily="34" charset="0"/>
                <a:hlinkClick r:id="rId3" action="ppaction://hlinksldjump"/>
              </a:rPr>
              <a:t>Platform</a:t>
            </a:r>
            <a:r>
              <a:rPr lang="en-CA" sz="2800" b="0" i="0" dirty="0">
                <a:solidFill>
                  <a:srgbClr val="000000"/>
                </a:solidFill>
                <a:effectLst/>
                <a:latin typeface="Tw Cen MT" panose="020B0602020104020603" pitchFamily="34" charset="0"/>
              </a:rPr>
              <a:t> A web platform allows you to add content, comments, pictures, etc. It is more dynamic than a web page, which you can only read. </a:t>
            </a:r>
            <a:endParaRPr lang="en-CA" sz="2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9617761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1A7475-EA94-4EEE-817F-4F5029F976A2}"/>
              </a:ext>
            </a:extLst>
          </p:cNvPr>
          <p:cNvSpPr txBox="1"/>
          <p:nvPr/>
        </p:nvSpPr>
        <p:spPr>
          <a:xfrm>
            <a:off x="2195804" y="1063690"/>
            <a:ext cx="7800391" cy="3139321"/>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CA" sz="6600" dirty="0">
                <a:ln w="0"/>
                <a:solidFill>
                  <a:schemeClr val="accent6">
                    <a:lumMod val="60000"/>
                    <a:lumOff val="40000"/>
                  </a:schemeClr>
                </a:solidFill>
                <a:effectLst>
                  <a:glow rad="101600">
                    <a:schemeClr val="accent6">
                      <a:satMod val="175000"/>
                      <a:alpha val="40000"/>
                    </a:schemeClr>
                  </a:glow>
                  <a:outerShdw blurRad="38100" dist="19050" dir="2700000" algn="tl" rotWithShape="0">
                    <a:schemeClr val="dk1">
                      <a:alpha val="40000"/>
                    </a:schemeClr>
                  </a:outerShdw>
                </a:effectLst>
              </a:rPr>
              <a:t>Congratulations, you have completed this module!</a:t>
            </a:r>
            <a:r>
              <a:rPr lang="en-CA" sz="6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endParaRPr lang="en-US" sz="6600" b="1" dirty="0">
              <a:ln/>
              <a:solidFill>
                <a:schemeClr val="accent3"/>
              </a:solidFill>
            </a:endParaRPr>
          </a:p>
        </p:txBody>
      </p:sp>
      <p:grpSp>
        <p:nvGrpSpPr>
          <p:cNvPr id="4" name="Group 3">
            <a:extLst>
              <a:ext uri="{FF2B5EF4-FFF2-40B4-BE49-F238E27FC236}">
                <a16:creationId xmlns:a16="http://schemas.microsoft.com/office/drawing/2014/main" id="{46857C66-D892-4134-A931-22A840CC1362}"/>
              </a:ext>
            </a:extLst>
          </p:cNvPr>
          <p:cNvGrpSpPr/>
          <p:nvPr/>
        </p:nvGrpSpPr>
        <p:grpSpPr>
          <a:xfrm>
            <a:off x="3957589" y="5826103"/>
            <a:ext cx="4276819" cy="627572"/>
            <a:chOff x="161831" y="6169003"/>
            <a:chExt cx="4276819" cy="627572"/>
          </a:xfrm>
        </p:grpSpPr>
        <p:pic>
          <p:nvPicPr>
            <p:cNvPr id="5" name="Picture 4">
              <a:extLst>
                <a:ext uri="{FF2B5EF4-FFF2-40B4-BE49-F238E27FC236}">
                  <a16:creationId xmlns:a16="http://schemas.microsoft.com/office/drawing/2014/main" id="{D55347D2-CEAB-4BE5-89E6-25197637A254}"/>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1831" y="6205943"/>
              <a:ext cx="1352739" cy="5906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9901EFE-AE32-49A8-A27C-13A58F5138B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14570" y="6169003"/>
              <a:ext cx="571500" cy="5524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a:extLst>
                <a:ext uri="{FF2B5EF4-FFF2-40B4-BE49-F238E27FC236}">
                  <a16:creationId xmlns:a16="http://schemas.microsoft.com/office/drawing/2014/main" id="{64ED21EC-3265-4656-9981-5AC3CABA4FEE}"/>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305050" y="6184856"/>
              <a:ext cx="2133600" cy="53340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97977049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369194478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6230924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13913982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10904844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52783169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44215319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79743377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51695300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407154474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51682828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31025436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67546278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12417594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67324711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296077338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335079785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10216</TotalTime>
  <Words>961</Words>
  <Application>Microsoft Office PowerPoint</Application>
  <PresentationFormat>Widescreen</PresentationFormat>
  <Paragraphs>138</Paragraphs>
  <Slides>39</Slides>
  <Notes>1</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Calibri Light</vt:lpstr>
      <vt:lpstr>Cooper Black</vt:lpstr>
      <vt:lpstr>Segoe UI</vt:lpstr>
      <vt:lpstr>Times New Roman</vt:lpstr>
      <vt:lpstr>Tw Cen MT</vt:lpstr>
      <vt:lpstr>Office Theme</vt:lpstr>
      <vt:lpstr>Entrepreneur Local Learning Centers</vt:lpstr>
      <vt:lpstr>SEMINAR 17: SOCIAL FINANCING </vt:lpstr>
      <vt:lpstr>What Is It? </vt:lpstr>
      <vt:lpstr>What Are The Benefits? </vt:lpstr>
      <vt:lpstr>Determine A Goal </vt:lpstr>
      <vt:lpstr>Choose The Best Platform To Reach Your Goal </vt:lpstr>
      <vt:lpstr>Make A Video</vt:lpstr>
      <vt:lpstr>Select Inspiring Rewards </vt:lpstr>
      <vt:lpstr>Communicate</vt:lpstr>
      <vt:lpstr>What Are The Risks</vt:lpstr>
      <vt:lpstr>What Is Crowdfunding And How Does Crowdfunding Work?</vt:lpstr>
      <vt:lpstr>PowerPoint Presentation</vt:lpstr>
      <vt:lpstr>SELF-EVALUATION</vt:lpstr>
      <vt:lpstr>Top 5 Crowdfunding Websites</vt:lpstr>
      <vt:lpstr>PowerPoint Presentation</vt:lpstr>
      <vt:lpstr>SELF-EVALUATION</vt:lpstr>
      <vt:lpstr>Personal Outreach and Social Media</vt:lpstr>
      <vt:lpstr>Kickstarting A Crowdfunding Campaign</vt:lpstr>
      <vt:lpstr>SELF-EVALUATION</vt:lpstr>
      <vt:lpstr>TRUE OR FALSE</vt:lpstr>
      <vt:lpstr>TRUE OR FALSE</vt:lpstr>
      <vt:lpstr>GLOSSARY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BOOKKEEPING AND ACCOUNTING</dc:title>
  <dc:creator>Keilan Baker</dc:creator>
  <cp:lastModifiedBy>Dave McMullen</cp:lastModifiedBy>
  <cp:revision>36</cp:revision>
  <dcterms:created xsi:type="dcterms:W3CDTF">2020-06-25T22:44:13Z</dcterms:created>
  <dcterms:modified xsi:type="dcterms:W3CDTF">2021-05-05T18:44:52Z</dcterms:modified>
</cp:coreProperties>
</file>