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8"/>
  </p:notesMasterIdLst>
  <p:sldIdLst>
    <p:sldId id="256" r:id="rId6"/>
    <p:sldId id="294" r:id="rId7"/>
    <p:sldId id="257" r:id="rId8"/>
    <p:sldId id="260" r:id="rId9"/>
    <p:sldId id="259" r:id="rId10"/>
    <p:sldId id="258" r:id="rId11"/>
    <p:sldId id="261" r:id="rId12"/>
    <p:sldId id="279" r:id="rId13"/>
    <p:sldId id="278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76" r:id="rId26"/>
    <p:sldId id="26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5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0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Nunavik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543-4343-B346-FEB3C3CACD2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543-4343-B346-FEB3C3CACD2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543-4343-B346-FEB3C3CACD27}"/>
              </c:ext>
            </c:extLst>
          </c:dPt>
          <c:dLbls>
            <c:dLbl>
              <c:idx val="0"/>
              <c:layout>
                <c:manualLayout>
                  <c:x val="9.9831674887276792E-3"/>
                  <c:y val="-6.4902212296669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43-4343-B346-FEB3C3CACD27}"/>
                </c:ext>
              </c:extLst>
            </c:dLbl>
            <c:dLbl>
              <c:idx val="1"/>
              <c:layout>
                <c:manualLayout>
                  <c:x val="7.6021246681403773E-3"/>
                  <c:y val="-6.3688911108642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43-4343-B346-FEB3C3CACD27}"/>
                </c:ext>
              </c:extLst>
            </c:dLbl>
            <c:dLbl>
              <c:idx val="2"/>
              <c:layout>
                <c:manualLayout>
                  <c:x val="2.329405747369789E-2"/>
                  <c:y val="-4.3268141531113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43-4343-B346-FEB3C3CACD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Sheet1!$B$2:$B$4</c:f>
              <c:numCache>
                <c:formatCode>_ * #,##0_)\ "$"_ ;_ * \(#,##0\)\ "$"_ ;_ * "-"??_)\ "$"_ ;_ @_ </c:formatCode>
                <c:ptCount val="3"/>
                <c:pt idx="0">
                  <c:v>119490</c:v>
                </c:pt>
                <c:pt idx="1">
                  <c:v>169710</c:v>
                </c:pt>
                <c:pt idx="2">
                  <c:v>180120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543-4343-B346-FEB3C3CACD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ᑲᖏᕐᓱᒃ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Kangirsuk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0379921259842519E-2"/>
                  <c:y val="1.125838436862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3"/>
              <c:layout>
                <c:manualLayout>
                  <c:x val="1.1111111111111009E-2"/>
                  <c:y val="-1.8518518518518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8D-44A0-A3F1-E7B115DB4222}"/>
                </c:ext>
              </c:extLst>
            </c:dLbl>
            <c:dLbl>
              <c:idx val="5"/>
              <c:layout>
                <c:manualLayout>
                  <c:x val="1.8055555555555554E-2"/>
                  <c:y val="-7.4074074074074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6250</c:v>
                </c:pt>
                <c:pt idx="1">
                  <c:v>0</c:v>
                </c:pt>
                <c:pt idx="2">
                  <c:v>0</c:v>
                </c:pt>
                <c:pt idx="3">
                  <c:v>6250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ᑯᑦᔪᐊᖅ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Kuujjuaq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0379921259842519E-2"/>
                  <c:y val="-9.98527267424918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1200</c:v>
                </c:pt>
                <c:pt idx="5">
                  <c:v>1200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>
                <a:latin typeface="AiPaiNunavik" panose="020B0600040300060004" pitchFamily="34" charset="0"/>
              </a:rPr>
              <a:t>ᑯᑦᔪᐊᕌᐱᒃ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Kuujjuarapik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7.6021434820647167E-3"/>
                  <c:y val="-9.98527267424905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-3.7500000000000103E-2"/>
                  <c:y val="-1.8518518518518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94%</c:v>
                </c:pt>
                <c:pt idx="4">
                  <c:v>Hard Liquor</c:v>
                </c:pt>
                <c:pt idx="5">
                  <c:v>Drug Total</c:v>
                </c:pt>
                <c:pt idx="6">
                  <c:v>Cannabis</c:v>
                </c:pt>
                <c:pt idx="7">
                  <c:v>Cocaine</c:v>
                </c:pt>
                <c:pt idx="8">
                  <c:v>Pills</c:v>
                </c:pt>
              </c:strCache>
            </c:strRef>
          </c:cat>
          <c:val>
            <c:numRef>
              <c:f>Sheet1!$B$2:$B$10</c:f>
              <c:numCache>
                <c:formatCode>_ * #,##0_)\ "$"_ ;_ * \(#,##0\)\ "$"_ ;_ * "-"??_)\ "$"_ ;_ @_ 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>
                <a:latin typeface="AiPaiNunavik" panose="020B0600040300060004" pitchFamily="34" charset="0"/>
              </a:rPr>
              <a:t>ᐳᕕᕐᓂᑐᖅ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Puvirnituq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0379921259842519E-2"/>
                  <c:y val="-2.1096383785360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6600</c:v>
                </c:pt>
                <c:pt idx="1">
                  <c:v>0</c:v>
                </c:pt>
                <c:pt idx="2">
                  <c:v>0</c:v>
                </c:pt>
                <c:pt idx="3">
                  <c:v>6600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ᖁᐊᕐᑕᖅ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Quaqtaq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6.2132545931758024E-3"/>
                  <c:y val="-4.42971711869349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3450</c:v>
                </c:pt>
                <c:pt idx="1">
                  <c:v>0</c:v>
                </c:pt>
                <c:pt idx="2">
                  <c:v>0</c:v>
                </c:pt>
                <c:pt idx="3">
                  <c:v>3450</c:v>
                </c:pt>
                <c:pt idx="4">
                  <c:v>6900</c:v>
                </c:pt>
                <c:pt idx="5">
                  <c:v>0</c:v>
                </c:pt>
                <c:pt idx="6">
                  <c:v>6900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ᓴᓪᓗᐃᑦ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Salluit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4.8243657042869132E-3"/>
                  <c:y val="-1.1837124526100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-1.3888888888888889E-3"/>
                  <c:y val="-3.7037037037037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dLbl>
              <c:idx val="6"/>
              <c:layout>
                <c:manualLayout>
                  <c:x val="1.1111111111111112E-2"/>
                  <c:y val="-3.70370370370377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94%</c:v>
                </c:pt>
                <c:pt idx="4">
                  <c:v>Hard Liquor</c:v>
                </c:pt>
                <c:pt idx="5">
                  <c:v>Drug Total</c:v>
                </c:pt>
                <c:pt idx="6">
                  <c:v>Cannabis</c:v>
                </c:pt>
                <c:pt idx="7">
                  <c:v>Cocaine</c:v>
                </c:pt>
                <c:pt idx="8">
                  <c:v>Pills</c:v>
                </c:pt>
              </c:strCache>
            </c:strRef>
          </c:cat>
          <c:val>
            <c:numRef>
              <c:f>Sheet1!$B$2:$B$10</c:f>
              <c:numCache>
                <c:formatCode>_ * #,##0_)\ "$"_ ;_ * \(#,##0\)\ "$"_ ;_ * "-"??_)\ "$"_ ;_ @_ 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5800</c:v>
                </c:pt>
                <c:pt idx="6">
                  <c:v>5800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ᑕᓯᐅᔭᖅ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Tasiujaq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1768810148731408E-2"/>
                  <c:y val="-1.5540828229804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/>
              <a:t>ᐅᒥᐅᔭᖅ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Umiujaq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9.9831583552056E-3"/>
                  <c:y val="-9.3466025080198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6.2132545931758527E-3"/>
                  <c:y val="1.125838436862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4.1666666666666664E-2"/>
                  <c:y val="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8950</c:v>
                </c:pt>
                <c:pt idx="1">
                  <c:v>0</c:v>
                </c:pt>
                <c:pt idx="2">
                  <c:v>0</c:v>
                </c:pt>
                <c:pt idx="3">
                  <c:v>8950</c:v>
                </c:pt>
                <c:pt idx="4">
                  <c:v>7520</c:v>
                </c:pt>
                <c:pt idx="5">
                  <c:v>7520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kern="1200" baseline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iu-Cans-CA" sz="3200" b="1" i="0" baseline="0" dirty="0"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ᓄᓇᕕᒃ</a:t>
            </a:r>
            <a:endParaRPr lang="fr-CA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kern="1200" baseline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fr-CA" dirty="0"/>
          </a:p>
        </c:rich>
      </c:tx>
      <c:layout>
        <c:manualLayout>
          <c:xMode val="edge"/>
          <c:yMode val="edge"/>
          <c:x val="0.43203317447486678"/>
          <c:y val="2.6945308545964029E-2"/>
        </c:manualLayout>
      </c:layout>
      <c:overlay val="0"/>
      <c:spPr>
        <a:scene3d>
          <a:camera prst="orthographicFront"/>
          <a:lightRig rig="threePt" dir="t"/>
        </a:scene3d>
        <a:sp3d>
          <a:bevelT/>
        </a:sp3d>
      </c:spPr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Nunavik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6">
                  <a:lumMod val="75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05A-461C-85C0-39662ACF21A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05A-461C-85C0-39662ACF21A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05A-461C-85C0-39662ACF21A9}"/>
              </c:ext>
            </c:extLst>
          </c:dPt>
          <c:dLbls>
            <c:dLbl>
              <c:idx val="0"/>
              <c:layout>
                <c:manualLayout>
                  <c:x val="2.5187455225281478E-2"/>
                  <c:y val="-5.5103831055808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5A-461C-85C0-39662ACF21A9}"/>
                </c:ext>
              </c:extLst>
            </c:dLbl>
            <c:dLbl>
              <c:idx val="1"/>
              <c:layout>
                <c:manualLayout>
                  <c:x val="1.9765524137164835E-2"/>
                  <c:y val="-4.1642749571035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5A-461C-85C0-39662ACF21A9}"/>
                </c:ext>
              </c:extLst>
            </c:dLbl>
            <c:dLbl>
              <c:idx val="2"/>
              <c:layout>
                <c:manualLayout>
                  <c:x val="2.329405747369789E-2"/>
                  <c:y val="-4.3268141531113025E-2"/>
                </c:manualLayout>
              </c:layout>
              <c:spPr/>
              <c:txPr>
                <a:bodyPr/>
                <a:lstStyle/>
                <a:p>
                  <a:pPr marL="0" indent="0">
                    <a:buFont typeface="Arial" charset="0"/>
                    <a:buNone/>
                    <a:defRPr b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A-461C-85C0-39662ACF21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Sheet1!$B$2:$B$4</c:f>
              <c:numCache>
                <c:formatCode>_ * #,##0_)\ "$"_ ;_ * \(#,##0\)\ "$"_ ;_ * "-"??_)\ "$"_ ;_ @_ </c:formatCode>
                <c:ptCount val="3"/>
                <c:pt idx="0">
                  <c:v>56680</c:v>
                </c:pt>
                <c:pt idx="1">
                  <c:v>2534510</c:v>
                </c:pt>
                <c:pt idx="2">
                  <c:v>2541550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5A-461C-85C0-39662ACF2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556160"/>
        <c:axId val="142566144"/>
        <c:axId val="0"/>
      </c:bar3DChart>
      <c:catAx>
        <c:axId val="14255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566144"/>
        <c:crosses val="autoZero"/>
        <c:auto val="1"/>
        <c:lblAlgn val="ctr"/>
        <c:lblOffset val="100"/>
        <c:noMultiLvlLbl val="0"/>
      </c:catAx>
      <c:valAx>
        <c:axId val="142566144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17000"/>
              </a:prstClr>
            </a:outerShdw>
          </a:effectLst>
        </c:spPr>
        <c:crossAx val="142556160"/>
        <c:crosses val="autoZero"/>
        <c:crossBetween val="between"/>
      </c:valAx>
      <c:spPr>
        <a:noFill/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backWall>
    <c:plotArea>
      <c:layout>
        <c:manualLayout>
          <c:layoutTarget val="inner"/>
          <c:xMode val="edge"/>
          <c:yMode val="edge"/>
          <c:x val="0.11147145049017543"/>
          <c:y val="3.426336116974657E-2"/>
          <c:w val="0.76799285232675296"/>
          <c:h val="0.863095458529299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Nunavik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6">
                  <a:lumMod val="75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B87-4051-8D12-7F814391685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B87-4051-8D12-7F814391685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B87-4051-8D12-7F8143916852}"/>
              </c:ext>
            </c:extLst>
          </c:dPt>
          <c:dLbls>
            <c:dLbl>
              <c:idx val="0"/>
              <c:layout>
                <c:manualLayout>
                  <c:x val="1.1503630822628902E-2"/>
                  <c:y val="-3.3057669518201681E-2"/>
                </c:manualLayout>
              </c:layout>
              <c:spPr/>
              <c:txPr>
                <a:bodyPr/>
                <a:lstStyle/>
                <a:p>
                  <a:pPr>
                    <a:defRPr sz="1800" b="0">
                      <a:effectLst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87-4051-8D12-7F8143916852}"/>
                </c:ext>
              </c:extLst>
            </c:dLbl>
            <c:dLbl>
              <c:idx val="1"/>
              <c:layout>
                <c:manualLayout>
                  <c:x val="9.1224298832696844E-3"/>
                  <c:y val="-4.654189657939236E-2"/>
                </c:manualLayout>
              </c:layout>
              <c:spPr/>
              <c:txPr>
                <a:bodyPr/>
                <a:lstStyle/>
                <a:p>
                  <a:pPr>
                    <a:defRPr sz="1800" b="0">
                      <a:effectLst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87-4051-8D12-7F8143916852}"/>
                </c:ext>
              </c:extLst>
            </c:dLbl>
            <c:dLbl>
              <c:idx val="2"/>
              <c:layout>
                <c:manualLayout>
                  <c:x val="7.3296453650742669E-3"/>
                  <c:y val="-2.8570706649878413E-2"/>
                </c:manualLayout>
              </c:layout>
              <c:tx>
                <c:rich>
                  <a:bodyPr/>
                  <a:lstStyle/>
                  <a:p>
                    <a:pPr>
                      <a:defRPr sz="1800" b="0">
                        <a:effectLst/>
                      </a:defRPr>
                    </a:pPr>
                    <a:r>
                      <a:rPr lang="en-US" sz="1800" dirty="0"/>
                      <a:t>50,217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99868213876621"/>
                      <c:h val="6.117819470676097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7B87-4051-8D12-7F81439168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effectLst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Sheet1!$B$2:$B$4</c:f>
              <c:numCache>
                <c:formatCode>#,##0_);\(#,##0\)</c:formatCode>
                <c:ptCount val="3"/>
                <c:pt idx="0">
                  <c:v>1062</c:v>
                </c:pt>
                <c:pt idx="1">
                  <c:v>47960</c:v>
                </c:pt>
                <c:pt idx="2">
                  <c:v>50217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B87-4051-8D12-7F8143916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037760"/>
        <c:axId val="164039296"/>
        <c:axId val="0"/>
      </c:bar3DChart>
      <c:catAx>
        <c:axId val="16403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0">
                <a:effectLst/>
              </a:defRPr>
            </a:pPr>
            <a:endParaRPr lang="en-US"/>
          </a:p>
        </c:txPr>
        <c:crossAx val="164039296"/>
        <c:crosses val="autoZero"/>
        <c:auto val="1"/>
        <c:lblAlgn val="ctr"/>
        <c:lblOffset val="100"/>
        <c:noMultiLvlLbl val="0"/>
      </c:catAx>
      <c:valAx>
        <c:axId val="164039296"/>
        <c:scaling>
          <c:orientation val="minMax"/>
        </c:scaling>
        <c:delete val="0"/>
        <c:axPos val="l"/>
        <c:majorGridlines/>
        <c:numFmt formatCode="#,##0_);\(#,##0\)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/>
          <a:lstStyle/>
          <a:p>
            <a:pPr>
              <a:defRPr sz="1800" b="0">
                <a:effectLst/>
              </a:defRPr>
            </a:pPr>
            <a:endParaRPr lang="en-US"/>
          </a:p>
        </c:txPr>
        <c:crossAx val="164037760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legend>
      <c:legendPos val="r"/>
      <c:overlay val="0"/>
      <c:txPr>
        <a:bodyPr/>
        <a:lstStyle/>
        <a:p>
          <a:pPr>
            <a:defRPr sz="1800" b="0">
              <a:effectLst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 algn="ctr" rtl="0">
        <a:defRPr lang="fr-CA" sz="3200" b="1" i="0" u="none" strike="noStrike" kern="1200" baseline="0" dirty="0" err="1">
          <a:solidFill>
            <a:prstClr val="black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ᐊᑯᓕᕕᒃ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Akulivik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2.109426946631671E-2"/>
                  <c:y val="-1.67540099154273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1768810148731408E-2"/>
                  <c:y val="-1.18371245261009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2F8D-44A0-A3F1-E7B115DB4222}"/>
                </c:ext>
              </c:extLst>
            </c:dLbl>
            <c:dLbl>
              <c:idx val="4"/>
              <c:layout>
                <c:manualLayout>
                  <c:x val="6.9444444444444441E-3"/>
                  <c:y val="-3.703703703703703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1F4-4470-8B5A-76299C1DB1B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dLbl>
              <c:idx val="6"/>
              <c:layout>
                <c:manualLayout>
                  <c:x val="1.8055555555555453E-2"/>
                  <c:y val="-1.851851851851851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8D-44A0-A3F1-E7B115DB4222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vert="horz" anchor="ctr" anchorCtr="0"/>
                <a:lstStyle/>
                <a:p>
                  <a:pPr>
                    <a:defRPr b="1">
                      <a:ln>
                        <a:noFill/>
                      </a:ln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540000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94%</c:v>
                </c:pt>
                <c:pt idx="4">
                  <c:v>Hard Liquor</c:v>
                </c:pt>
                <c:pt idx="5">
                  <c:v>Drug total</c:v>
                </c:pt>
                <c:pt idx="6">
                  <c:v>Cannabis</c:v>
                </c:pt>
                <c:pt idx="7">
                  <c:v>Cocaine</c:v>
                </c:pt>
                <c:pt idx="8">
                  <c:v>Pills</c:v>
                </c:pt>
              </c:strCache>
            </c:strRef>
          </c:cat>
          <c:val>
            <c:numRef>
              <c:f>Sheet1!$B$2:$B$10</c:f>
              <c:numCache>
                <c:formatCode>_ * #,##0_)\ "$"_ ;_ * \(#,##0\)\ "$"_ ;_ * "-"??_)\ "$"_ ;_ @_ </c:formatCode>
                <c:ptCount val="9"/>
                <c:pt idx="0">
                  <c:v>11400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11400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>
                <a:latin typeface="AiPaiNunavik" panose="020B0600040300060004" pitchFamily="34" charset="0"/>
              </a:rPr>
              <a:t>ᐊᐅᐸᓗᒃ</a:t>
            </a:r>
            <a:endParaRPr lang="en-US" dirty="0"/>
          </a:p>
        </c:rich>
      </c:tx>
      <c:layout>
        <c:manualLayout>
          <c:xMode val="edge"/>
          <c:yMode val="edge"/>
          <c:x val="0.42089227909011379"/>
          <c:y val="1.666666666666666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Aupaluk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1.5538713910761129E-2"/>
                  <c:y val="-4.6383639545056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1768810148731408E-2"/>
                  <c:y val="-4.7022309711286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1.0718503937007873E-3"/>
                  <c:y val="-4.6971857684456247E-2"/>
                </c:manualLayout>
              </c:layout>
              <c:tx>
                <c:rich>
                  <a:bodyPr/>
                  <a:lstStyle/>
                  <a:p>
                    <a:fld id="{0F259952-27FC-44CD-A90E-808E2E082018}" type="VALUE">
                      <a:rPr lang="en-US" b="0"/>
                      <a:pPr/>
                      <a:t>[VALUE]</a:t>
                    </a:fld>
                    <a:endParaRPr lang="en-CA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3"/>
              <c:layout>
                <c:manualLayout>
                  <c:x val="1.25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8D-44A0-A3F1-E7B115DB4222}"/>
                </c:ext>
              </c:extLst>
            </c:dLbl>
            <c:dLbl>
              <c:idx val="4"/>
              <c:layout>
                <c:manualLayout>
                  <c:x val="2.7777777777777779E-3"/>
                  <c:y val="-4.6296296296296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8AF-4BA6-AB38-BABFDF41C49E}"/>
                </c:ext>
              </c:extLst>
            </c:dLbl>
            <c:dLbl>
              <c:idx val="5"/>
              <c:layout>
                <c:manualLayout>
                  <c:x val="6.9444444444444441E-3"/>
                  <c:y val="-4.6296296296296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dLbl>
              <c:idx val="6"/>
              <c:layout>
                <c:manualLayout>
                  <c:x val="-1.3888888888889906E-3"/>
                  <c:y val="-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8D-44A0-A3F1-E7B115DB4222}"/>
                </c:ext>
              </c:extLst>
            </c:dLbl>
            <c:dLbl>
              <c:idx val="7"/>
              <c:layout>
                <c:manualLayout>
                  <c:x val="1.388888888888787E-3"/>
                  <c:y val="-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ᐃᓄᑦᔪᐊᖅ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Inukjuak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1.692760279965002E-2"/>
                  <c:y val="-2.04577136191309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3157699037620298E-2"/>
                  <c:y val="-2.850379119276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3"/>
              <c:layout>
                <c:manualLayout>
                  <c:x val="1.1111111111111009E-2"/>
                  <c:y val="-1.1111111111111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8D-44A0-A3F1-E7B115DB4222}"/>
                </c:ext>
              </c:extLst>
            </c:dLbl>
            <c:dLbl>
              <c:idx val="5"/>
              <c:layout>
                <c:manualLayout>
                  <c:x val="1.1111111111111112E-2"/>
                  <c:y val="-1.8518518518518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11160</c:v>
                </c:pt>
                <c:pt idx="1">
                  <c:v>360</c:v>
                </c:pt>
                <c:pt idx="2">
                  <c:v>0</c:v>
                </c:pt>
                <c:pt idx="3">
                  <c:v>10800</c:v>
                </c:pt>
                <c:pt idx="4">
                  <c:v>3480</c:v>
                </c:pt>
                <c:pt idx="5">
                  <c:v>3480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ᐃᕗᔨᕕᒃ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Ivujivik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2.109426946631671E-2"/>
                  <c:y val="-2.2309565470982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7.6021434820647419E-3"/>
                  <c:y val="-9.98527267424918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2.0833333333333232E-2"/>
                  <c:y val="-9.2592592592593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1600</c:v>
                </c:pt>
                <c:pt idx="1">
                  <c:v>0</c:v>
                </c:pt>
                <c:pt idx="2">
                  <c:v>0</c:v>
                </c:pt>
                <c:pt idx="3">
                  <c:v>1600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/>
              <a:t>ᑲᖏᕐᓱᐊᓗᑦᔪᐊᖅ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Kangiqsualujjuaq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1.8316491688538931E-2"/>
                  <c:y val="-2.2309565470982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1.0379921259842519E-2"/>
                  <c:y val="-9.98527267424918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-3.1703849518810147E-4"/>
                  <c:y val="1.1762904636920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5"/>
              <c:layout>
                <c:manualLayout>
                  <c:x val="8.3333333333333332E-3"/>
                  <c:y val="-7.4074074074074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14040</c:v>
                </c:pt>
                <c:pt idx="5">
                  <c:v>0</c:v>
                </c:pt>
                <c:pt idx="6">
                  <c:v>0</c:v>
                </c:pt>
                <c:pt idx="7">
                  <c:v>14040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iu-Cans-CA" dirty="0">
                <a:latin typeface="AiPaiNunavik" panose="020B0600040300060004" pitchFamily="34" charset="0"/>
              </a:rPr>
              <a:t>ᑲᖏᕐᓱᔪᐊᖅ</a:t>
            </a:r>
            <a:endParaRPr lang="en-US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floor>
    <c:side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Kangiqsujuaq</c:v>
                </c:pt>
              </c:strCache>
            </c:strRef>
          </c:tx>
          <c:spPr>
            <a:effectLst>
              <a:outerShdw blurRad="50800" dist="50800" dir="5400000" algn="ctr" rotWithShape="0">
                <a:schemeClr val="accent2">
                  <a:lumMod val="60000"/>
                  <a:lumOff val="40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F8D-44A0-A3F1-E7B115DB422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F8D-44A0-A3F1-E7B115DB422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F8D-44A0-A3F1-E7B115DB422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2F8D-44A0-A3F1-E7B115DB422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2F8D-44A0-A3F1-E7B115DB4222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2F8D-44A0-A3F1-E7B115DB4222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2F8D-44A0-A3F1-E7B115DB4222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2F8D-44A0-A3F1-E7B115DB4222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2F8D-44A0-A3F1-E7B115DB4222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2F8D-44A0-A3F1-E7B115DB4222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effectLst>
                <a:outerShdw blurRad="50800" dist="50800" dir="5400000" algn="ctr" rotWithShape="0">
                  <a:schemeClr val="accent2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2F8D-44A0-A3F1-E7B115DB4222}"/>
              </c:ext>
            </c:extLst>
          </c:dPt>
          <c:dLbls>
            <c:dLbl>
              <c:idx val="0"/>
              <c:layout>
                <c:manualLayout>
                  <c:x val="2.5260936132983351E-2"/>
                  <c:y val="-2.4161417322834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8D-44A0-A3F1-E7B115DB4222}"/>
                </c:ext>
              </c:extLst>
            </c:dLbl>
            <c:dLbl>
              <c:idx val="1"/>
              <c:layout>
                <c:manualLayout>
                  <c:x val="6.2132545931758527E-3"/>
                  <c:y val="-1.3688976377952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8D-44A0-A3F1-E7B115DB4222}"/>
                </c:ext>
              </c:extLst>
            </c:dLbl>
            <c:dLbl>
              <c:idx val="2"/>
              <c:layout>
                <c:manualLayout>
                  <c:x val="1.4960739282589676E-2"/>
                  <c:y val="-1.5490376202974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8D-44A0-A3F1-E7B115DB4222}"/>
                </c:ext>
              </c:extLst>
            </c:dLbl>
            <c:dLbl>
              <c:idx val="3"/>
              <c:layout>
                <c:manualLayout>
                  <c:x val="1.1111111111111009E-2"/>
                  <c:y val="-1.11111111111111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8D-44A0-A3F1-E7B115DB4222}"/>
                </c:ext>
              </c:extLst>
            </c:dLbl>
            <c:dLbl>
              <c:idx val="4"/>
              <c:layout>
                <c:manualLayout>
                  <c:x val="5.5555555555554534E-3"/>
                  <c:y val="-2.2222222222222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22E-401D-89FD-F9A3E57AE239}"/>
                </c:ext>
              </c:extLst>
            </c:dLbl>
            <c:dLbl>
              <c:idx val="5"/>
              <c:layout>
                <c:manualLayout>
                  <c:x val="1.8055555555555554E-2"/>
                  <c:y val="-1.296296296296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8D-44A0-A3F1-E7B115DB4222}"/>
                </c:ext>
              </c:extLst>
            </c:dLbl>
            <c:dLbl>
              <c:idx val="6"/>
              <c:layout>
                <c:manualLayout>
                  <c:x val="4.1666666666666666E-3"/>
                  <c:y val="-2.4074074074074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8D-44A0-A3F1-E7B115DB4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anchor="ctr" anchorCtr="0"/>
              <a:lstStyle/>
              <a:p>
                <a:pPr>
                  <a:defRPr b="1">
                    <a:ln>
                      <a:noFill/>
                    </a:ln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Alcohol total</c:v>
                </c:pt>
                <c:pt idx="1">
                  <c:v>Beer </c:v>
                </c:pt>
                <c:pt idx="2">
                  <c:v>Wine</c:v>
                </c:pt>
                <c:pt idx="3">
                  <c:v>Hard Liquor</c:v>
                </c:pt>
                <c:pt idx="4">
                  <c:v>Drug Total</c:v>
                </c:pt>
                <c:pt idx="5">
                  <c:v>Cannabis</c:v>
                </c:pt>
                <c:pt idx="6">
                  <c:v>Cocaine</c:v>
                </c:pt>
                <c:pt idx="7">
                  <c:v>Pills</c:v>
                </c:pt>
              </c:strCache>
            </c:strRef>
          </c:cat>
          <c:val>
            <c:numRef>
              <c:f>Sheet1!$B$2:$B$9</c:f>
              <c:numCache>
                <c:formatCode>_ * #,##0_)\ "$"_ ;_ * \(#,##0\)\ "$"_ ;_ * "-"??_)\ "$"_ ;_ @_ </c:formatCode>
                <c:ptCount val="8"/>
                <c:pt idx="0">
                  <c:v>4250</c:v>
                </c:pt>
                <c:pt idx="1">
                  <c:v>0</c:v>
                </c:pt>
                <c:pt idx="2">
                  <c:v>0</c:v>
                </c:pt>
                <c:pt idx="3">
                  <c:v>4250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8D-44A0-A3F1-E7B115DB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2287616"/>
        <c:axId val="142289152"/>
        <c:axId val="0"/>
      </c:bar3DChart>
      <c:catAx>
        <c:axId val="14228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2289152"/>
        <c:crosses val="autoZero"/>
        <c:auto val="1"/>
        <c:lblAlgn val="ctr"/>
        <c:lblOffset val="100"/>
        <c:noMultiLvlLbl val="0"/>
      </c:catAx>
      <c:valAx>
        <c:axId val="142289152"/>
        <c:scaling>
          <c:orientation val="minMax"/>
        </c:scaling>
        <c:delete val="0"/>
        <c:axPos val="l"/>
        <c:majorGridlines/>
        <c:numFmt formatCode="_ * #,##0_)\ &quot;$&quot;_ ;_ * \(#,##0\)\ &quot;$&quot;_ ;_ * &quot;-&quot;??_)\ &quot;$&quot;_ ;_ @_ " sourceLinked="1"/>
        <c:majorTickMark val="out"/>
        <c:minorTickMark val="none"/>
        <c:tickLblPos val="nextTo"/>
        <c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crossAx val="142287616"/>
        <c:crosses val="autoZero"/>
        <c:crossBetween val="between"/>
      </c:valAx>
      <c:spPr>
        <a:effectLst>
          <a:outerShdw blurRad="50800" dist="38100" dir="5400000" algn="t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DA11-8E78-4D36-A0DA-713EA0A74443}" type="datetimeFigureOut">
              <a:rPr lang="fr-CA" smtClean="0"/>
              <a:t>2025-05-07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DA4B1-B7F6-4B7E-9D29-45461FE593F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411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DA4B1-B7F6-4B7E-9D29-45461FE593F0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515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102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384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734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385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336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49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282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09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169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250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679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80D2F-61FF-42A5-AC98-070251150C71}" type="datetimeFigureOut">
              <a:rPr lang="en-CA" smtClean="0"/>
              <a:pPr/>
              <a:t>07/05/2025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69F4-A346-4818-BBCB-A8B84F92CC6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6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6552728"/>
          </a:xfrm>
          <a:ln w="889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r>
              <a:rPr lang="fr-CA" b="1" dirty="0" err="1">
                <a:solidFill>
                  <a:srgbClr val="C00000"/>
                </a:solidFill>
                <a:latin typeface="AiPaiNutaaq" pitchFamily="34" charset="0"/>
              </a:rPr>
              <a:t>ᑲᑎᕕᐅᑉ</a:t>
            </a:r>
            <a:r>
              <a:rPr lang="fr-CA" b="1" dirty="0">
                <a:solidFill>
                  <a:srgbClr val="C00000"/>
                </a:solidFill>
                <a:latin typeface="AiPaiNutaaq" pitchFamily="34" charset="0"/>
              </a:rPr>
              <a:t>  </a:t>
            </a:r>
            <a:r>
              <a:rPr lang="fr-CA" b="1" dirty="0" err="1">
                <a:solidFill>
                  <a:srgbClr val="C00000"/>
                </a:solidFill>
                <a:latin typeface="AiPaiNutaaq" pitchFamily="34" charset="0"/>
              </a:rPr>
              <a:t>ᐳᓖᓯᖏᑦ</a:t>
            </a:r>
            <a:r>
              <a:rPr lang="fr-CA" b="1" dirty="0" err="1">
                <a:solidFill>
                  <a:srgbClr val="C00000"/>
                </a:solidFill>
                <a:latin typeface="AiPaiNunavik" panose="020B0600040300060004" pitchFamily="34" charset="0"/>
              </a:rPr>
              <a:t>b</a:t>
            </a:r>
            <a:r>
              <a:rPr lang="fr-CA" b="1" dirty="0">
                <a:solidFill>
                  <a:srgbClr val="C00000"/>
                </a:solidFill>
                <a:latin typeface="AiPaiNunavik" panose="020B0600040300060004" pitchFamily="34" charset="0"/>
              </a:rPr>
              <a:t> Wi3lymJ5 c3ysiq5 </a:t>
            </a:r>
            <a:r>
              <a:rPr lang="fr-CA" b="1" dirty="0">
                <a:solidFill>
                  <a:srgbClr val="C00000"/>
                </a:solidFill>
                <a:latin typeface="AiPaiNutaaq" pitchFamily="34" charset="0"/>
              </a:rPr>
              <a:t> </a:t>
            </a:r>
            <a:r>
              <a:rPr lang="fr-CA" b="1" dirty="0" err="1">
                <a:solidFill>
                  <a:srgbClr val="C00000"/>
                </a:solidFill>
                <a:latin typeface="AiPaiNutaaq" pitchFamily="34" charset="0"/>
              </a:rPr>
              <a:t>ᑎᒍᔨᓂᕆᕙᑦᑕᖏᑦ</a:t>
            </a:r>
            <a:endParaRPr lang="en-CA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276872"/>
            <a:ext cx="3189064" cy="3672408"/>
          </a:xfrm>
          <a:prstGeom prst="rect">
            <a:avLst/>
          </a:prstGeom>
        </p:spPr>
      </p:pic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403648" y="5949280"/>
            <a:ext cx="6400800" cy="6229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iu-Cans-CA" dirty="0">
                <a:solidFill>
                  <a:srgbClr val="FF0000"/>
                </a:solidFill>
              </a:rPr>
              <a:t>ᔭᓄᐊᕆ</a:t>
            </a:r>
            <a:r>
              <a:rPr lang="en-CA" dirty="0">
                <a:solidFill>
                  <a:srgbClr val="FF0000"/>
                </a:solidFill>
              </a:rPr>
              <a:t> 1</a:t>
            </a:r>
            <a:r>
              <a:rPr lang="iu-Cans-CA" baseline="30000" dirty="0">
                <a:solidFill>
                  <a:srgbClr val="FF0000"/>
                </a:solidFill>
              </a:rPr>
              <a:t>ᒥ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iu-Cans-CA" dirty="0">
                <a:solidFill>
                  <a:srgbClr val="FF0000"/>
                </a:solidFill>
                <a:latin typeface="Arial Black" panose="020B0A04020102020204" pitchFamily="34" charset="0"/>
              </a:rPr>
              <a:t>ᐁᕆᓪᓕ</a:t>
            </a:r>
            <a:r>
              <a:rPr lang="en-US" b="1" dirty="0">
                <a:latin typeface="Arial Black" panose="020B0A04020102020204" pitchFamily="34" charset="0"/>
              </a:rPr>
              <a:t> </a:t>
            </a:r>
            <a:r>
              <a:rPr lang="en-CA" dirty="0">
                <a:solidFill>
                  <a:srgbClr val="FF0000"/>
                </a:solidFill>
              </a:rPr>
              <a:t>30</a:t>
            </a:r>
            <a:r>
              <a:rPr lang="en-CA" baseline="30000" dirty="0">
                <a:solidFill>
                  <a:srgbClr val="FF0000"/>
                </a:solidFill>
                <a:latin typeface="AiPaiNunavik" panose="020B0600040300060004" pitchFamily="34" charset="0"/>
              </a:rPr>
              <a:t>ᒧ</a:t>
            </a:r>
            <a:r>
              <a:rPr lang="iu-Cans-CA" baseline="30000" dirty="0">
                <a:solidFill>
                  <a:srgbClr val="FF0000"/>
                </a:solidFill>
                <a:latin typeface="AiPaiNunavik" panose="020B0600040300060004" pitchFamily="34" charset="0"/>
              </a:rPr>
              <a:t>ᑦ</a:t>
            </a:r>
            <a:r>
              <a:rPr lang="en-CA" dirty="0">
                <a:solidFill>
                  <a:srgbClr val="FF0000"/>
                </a:solidFill>
              </a:rPr>
              <a:t>  2025</a:t>
            </a:r>
            <a:endParaRPr lang="fr-C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77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1378001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707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39671564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6826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5466636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694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0874639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3677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0172618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89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38019976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0479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07391060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4673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504488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3380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60646734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9198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8011339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402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B69F4-A346-4818-BBCB-A8B84F92CC64}" type="slidenum">
              <a:rPr lang="en-CA" smtClean="0"/>
              <a:pPr/>
              <a:t>2</a:t>
            </a:fld>
            <a:endParaRPr lang="en-CA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53115"/>
            <a:ext cx="1023760" cy="11789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07704" y="642467"/>
            <a:ext cx="6624736" cy="800219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u-Cans-CA" sz="2800" b="1" dirty="0"/>
              <a:t>ᐊᓪᓚᑕᕕᑯᕐᑐᕕᓂᑦ ᑎᒍᔨᓐᓂᓂᖏᑦ</a:t>
            </a:r>
            <a:r>
              <a:rPr lang="en-CA" sz="2800" b="1" dirty="0"/>
              <a:t> </a:t>
            </a:r>
            <a:endParaRPr lang="fr-CA" sz="2800" b="1" dirty="0"/>
          </a:p>
          <a:p>
            <a:pPr marL="0" indent="0" algn="ctr">
              <a:buNone/>
            </a:pPr>
            <a:r>
              <a:rPr lang="iu-Cans-CA" sz="1800" dirty="0">
                <a:solidFill>
                  <a:srgbClr val="FF0000"/>
                </a:solidFill>
              </a:rPr>
              <a:t>ᔭᓄᐊᕆ</a:t>
            </a:r>
            <a:r>
              <a:rPr lang="en-CA" sz="1800" dirty="0">
                <a:solidFill>
                  <a:srgbClr val="FF0000"/>
                </a:solidFill>
                <a:latin typeface="AiPaiNunavik" panose="020B0600040300060004" pitchFamily="34" charset="0"/>
              </a:rPr>
              <a:t>ᒥ </a:t>
            </a:r>
            <a:r>
              <a:rPr lang="en-CA" sz="1800" dirty="0">
                <a:solidFill>
                  <a:srgbClr val="FF0000"/>
                </a:solidFill>
              </a:rPr>
              <a:t> </a:t>
            </a:r>
            <a:r>
              <a:rPr lang="iu-Cans-CA" sz="1800" dirty="0">
                <a:solidFill>
                  <a:srgbClr val="FF0000"/>
                </a:solidFill>
                <a:latin typeface="Arial Black" panose="020B0A04020102020204" pitchFamily="34" charset="0"/>
              </a:rPr>
              <a:t>ᐁᕆᓪᓕᒧᑦ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CA" sz="1800" dirty="0">
                <a:solidFill>
                  <a:srgbClr val="FF0000"/>
                </a:solidFill>
              </a:rPr>
              <a:t>  2025</a:t>
            </a:r>
            <a:endParaRPr lang="fr-CA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052529"/>
              </p:ext>
            </p:extLst>
          </p:nvPr>
        </p:nvGraphicFramePr>
        <p:xfrm>
          <a:off x="1619672" y="1532042"/>
          <a:ext cx="6516724" cy="5036119"/>
        </p:xfrm>
        <a:graphic>
          <a:graphicData uri="http://schemas.openxmlformats.org/drawingml/2006/table">
            <a:tbl>
              <a:tblPr/>
              <a:tblGrid>
                <a:gridCol w="4417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9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934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375 ml 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ᖑᔪᔭᐃ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ᑦ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iu-Cans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ᐳᓪᓚᐅᔭᐃᑦ</a:t>
                      </a:r>
                      <a:r>
                        <a:rPr lang="fr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1,386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ᑲᓇᐱᔅ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ᑯᔮᒻᑎᒍᑦ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) 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43,300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ᖄᓰᔅ (ᑯᔮᒻᑎᒍᑦ)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AiPaiNutaaq" pitchFamily="34" charset="0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6,800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290887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ᓂ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ᕆᔭᐅᓲᑦ</a:t>
                      </a:r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ᐋᒐᔮᓇᑐᑦ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(ᑯ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ᕌᒻ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8,400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ᐅ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ᔭᕋᖅ ᐅᕐᓱᖅ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(ᑯ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ᕌᒻ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531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705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Shatter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iPaiNunavik" panose="020B0600040300060004" pitchFamily="34" charset="0"/>
                        </a:rPr>
                        <a:t>G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navik" panose="020B0600040300060004" pitchFamily="34" charset="0"/>
                        </a:rPr>
                        <a:t>ᑯᕌᒻ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iPaiNunavik" panose="020B0600040300060004" pitchFamily="34" charset="0"/>
                        </a:rPr>
                        <a:t>H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263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915128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ᑯᑮᓐ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iPaiNunavik" panose="020B0600040300060004" pitchFamily="34" charset="0"/>
                        </a:rPr>
                        <a:t>G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navik" panose="020B0600040300060004" pitchFamily="34" charset="0"/>
                        </a:rPr>
                        <a:t>ᑯᕌᒻ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iPaiNunavik" panose="020B0600040300060004" pitchFamily="34" charset="0"/>
                        </a:rPr>
                        <a:t>H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78182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u-Cans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ᐄᔭᒐᑦᓯᓖᑦ 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(ᐃ</a:t>
                      </a:r>
                      <a:r>
                        <a:rPr lang="iu-Cans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ᓗᐃᒃᑲᓛᑦ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9152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ᕙᐃᐸ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(ᐃ</a:t>
                      </a:r>
                      <a:r>
                        <a:rPr lang="iu-Cans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ᓗᐃᒃᑲᓛᑦ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991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99286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ᑑ</a:t>
                      </a:r>
                      <a:r>
                        <a:rPr lang="iu-Cans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ᕐᖏᔫᖅ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- ᐳ</a:t>
                      </a:r>
                      <a:r>
                        <a:rPr lang="iu-Cans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ᐱᖅ</a:t>
                      </a:r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(ᑯ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ᕌᒻ</a:t>
                      </a:r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358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031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ᑲᓇᐱᔅ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ᐅᕐᓱᖅ 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ᑯᔮᒻᑎᒍᑦ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) 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1364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ᑲᓇᐱᔅ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ᐃᒧᓯᒪᔪᑦ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516014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ᐃᐊᓪᓰᑏ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51201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ᓱᐳᒍᑏᑦ ᐱᔭᐅᒋᐊᖃᖏᑐᑦ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2,400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945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962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0173690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759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22890692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718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91680" y="260648"/>
            <a:ext cx="6624736" cy="954107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u-Cans-CA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iPaiNutaaq" pitchFamily="34" charset="0"/>
              </a:rPr>
              <a:t>ᐊᑭᖏᑦᑕ ᐊᑦᔨᒌᖕᖏᓂᖏᑦ:</a:t>
            </a:r>
          </a:p>
          <a:p>
            <a:pPr algn="ctr"/>
            <a:r>
              <a:rPr lang="iu-Cans-CA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iPaiNutaaq" pitchFamily="34" charset="0"/>
              </a:rPr>
              <a:t>ᒪᓐᑐᔨᐊᓚᒥ ᓄᓇᕕᒥᓪᓗ</a:t>
            </a:r>
            <a:endParaRPr 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iPaiNutaaq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692759"/>
              </p:ext>
            </p:extLst>
          </p:nvPr>
        </p:nvGraphicFramePr>
        <p:xfrm>
          <a:off x="533400" y="1828800"/>
          <a:ext cx="8352927" cy="500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3677">
                <a:tc>
                  <a:txBody>
                    <a:bodyPr/>
                    <a:lstStyle/>
                    <a:p>
                      <a:r>
                        <a:rPr lang="iu-Cans-CA" dirty="0">
                          <a:solidFill>
                            <a:schemeClr val="tx1"/>
                          </a:solidFill>
                          <a:latin typeface="AiPaiNutaaq" pitchFamily="34" charset="0"/>
                        </a:rPr>
                        <a:t>ᐃᔨᕐᓯᒪᔪᓄᑦ ᓂᐅᕐᕈᑏᑦ</a:t>
                      </a:r>
                      <a:endParaRPr lang="en-US" dirty="0">
                        <a:solidFill>
                          <a:schemeClr val="tx1"/>
                        </a:solidFill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u-Cans-CA" dirty="0">
                          <a:solidFill>
                            <a:schemeClr val="tx1"/>
                          </a:solidFill>
                          <a:latin typeface="AiPaiNutaaq" pitchFamily="34" charset="0"/>
                        </a:rPr>
                        <a:t>ᒪᓐᑐᔨᐊᓪ</a:t>
                      </a:r>
                      <a:endParaRPr lang="en-US" dirty="0">
                        <a:solidFill>
                          <a:schemeClr val="tx1"/>
                        </a:solidFill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u-Cans-CA" dirty="0">
                          <a:solidFill>
                            <a:schemeClr val="tx1"/>
                          </a:solidFill>
                          <a:latin typeface="AiPaiNutaaq" pitchFamily="34" charset="0"/>
                        </a:rPr>
                        <a:t>ᓄᓇᕕᒃ</a:t>
                      </a:r>
                      <a:endParaRPr lang="en-US" dirty="0">
                        <a:solidFill>
                          <a:schemeClr val="tx1"/>
                        </a:solidFill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u-Cans-CA" baseline="0" dirty="0">
                          <a:solidFill>
                            <a:schemeClr val="tx1"/>
                          </a:solidFill>
                          <a:latin typeface="AiPaiNutaaq" pitchFamily="34" charset="0"/>
                        </a:rPr>
                        <a:t>ᐅᖓᑖᓅᕈᑏᑦ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AiPaiNutaaq" pitchFamily="34" charset="0"/>
                        </a:rPr>
                        <a:t> ($)</a:t>
                      </a:r>
                      <a:endParaRPr lang="en-US" dirty="0">
                        <a:solidFill>
                          <a:schemeClr val="tx1"/>
                        </a:solidFill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123">
                <a:tc>
                  <a:txBody>
                    <a:bodyPr/>
                    <a:lstStyle/>
                    <a:p>
                      <a:r>
                        <a:rPr lang="iu-Cans-CA" dirty="0">
                          <a:latin typeface="AiPaiNutaaq" pitchFamily="34" charset="0"/>
                        </a:rPr>
                        <a:t>ᒪᕆᔪᐊᓇ (ᑯᔮᒻ ᐊᑐᓂᑦ)</a:t>
                      </a:r>
                      <a:endParaRPr lang="en-US" dirty="0"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+$30.00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iu-Cans-CA" dirty="0">
                          <a:latin typeface="AiPaiNutaaq" pitchFamily="34" charset="0"/>
                        </a:rPr>
                        <a:t>ᖄᓰᔅ (ᑯᔮᒻ ᐊᑐᓂᑦ)</a:t>
                      </a:r>
                      <a:endParaRPr lang="en-US" baseline="0" dirty="0">
                        <a:latin typeface="AiPaiNutaaq" pitchFamily="34" charset="0"/>
                      </a:endParaRPr>
                    </a:p>
                    <a:p>
                      <a:r>
                        <a:rPr lang="en-US" baseline="0" dirty="0">
                          <a:latin typeface="AiPaiNutaaq" pitchFamily="34" charset="0"/>
                        </a:rPr>
                        <a:t> </a:t>
                      </a:r>
                      <a:r>
                        <a:rPr lang="iu-Cans-CA" baseline="0" dirty="0">
                          <a:latin typeface="AiPaiNutaaq" pitchFamily="34" charset="0"/>
                        </a:rPr>
                        <a:t>(ᐳᓪᓚᐅᔮᐲᑦ ᐊᑐᓂᑦ)</a:t>
                      </a:r>
                      <a:endParaRPr lang="en-US" dirty="0"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$15.00</a:t>
                      </a:r>
                    </a:p>
                    <a:p>
                      <a:r>
                        <a:rPr lang="en-US" dirty="0"/>
                        <a:t>$25.00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$40.00</a:t>
                      </a:r>
                    </a:p>
                    <a:p>
                      <a:r>
                        <a:rPr lang="en-US" dirty="0"/>
                        <a:t>$40.00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+$25.00</a:t>
                      </a:r>
                    </a:p>
                    <a:p>
                      <a:r>
                        <a:rPr lang="en-US" b="1" dirty="0"/>
                        <a:t>+$15.00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iu-Cans-CA" baseline="0" dirty="0">
                          <a:latin typeface="AiPaiNutaaq" pitchFamily="34" charset="0"/>
                        </a:rPr>
                        <a:t>ᐊᐳᑎ (ᑯᔮᒻ ᐊᑐᓂᑦ</a:t>
                      </a:r>
                      <a:r>
                        <a:rPr lang="en-US" baseline="0" dirty="0">
                          <a:latin typeface="AiPaiNutaaq" pitchFamily="34" charset="0"/>
                        </a:rPr>
                        <a:t>)</a:t>
                      </a:r>
                      <a:endParaRPr lang="en-US" dirty="0"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+$250.00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iu-Cans-CA" dirty="0">
                          <a:latin typeface="AiPaiNutaaq" pitchFamily="34" charset="0"/>
                        </a:rPr>
                        <a:t>ᐃᕐᖃᕋᐃᑦ</a:t>
                      </a:r>
                      <a:endParaRPr lang="en-US" dirty="0"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+$15.00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AiPaiNutaaq" pitchFamily="34" charset="0"/>
                        </a:rPr>
                        <a:t>Edibles </a:t>
                      </a:r>
                      <a:r>
                        <a:rPr lang="iu-Cans-CA" dirty="0">
                          <a:latin typeface="AiPaiNutaaq" pitchFamily="34" charset="0"/>
                        </a:rPr>
                        <a:t>(ᑯᔮᒻ ᐊᑐᓂᑦ)</a:t>
                      </a:r>
                      <a:endParaRPr lang="en-US" dirty="0"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9798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AiPaiNutaaq" pitchFamily="34" charset="0"/>
                        </a:rPr>
                        <a:t>Shatter </a:t>
                      </a:r>
                      <a:r>
                        <a:rPr lang="iu-Cans-CA" dirty="0">
                          <a:latin typeface="AiPaiNutaaq" pitchFamily="34" charset="0"/>
                        </a:rPr>
                        <a:t>(ᑯᔮᒻ ᐊᑐᓂᑦ)</a:t>
                      </a:r>
                      <a:endParaRPr lang="en-US" dirty="0">
                        <a:latin typeface="AiPaiNutaaq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16003"/>
                  </a:ext>
                </a:extLst>
              </a:tr>
              <a:tr h="1801406">
                <a:tc>
                  <a:txBody>
                    <a:bodyPr/>
                    <a:lstStyle/>
                    <a:p>
                      <a:r>
                        <a:rPr lang="en-US" dirty="0"/>
                        <a:t>SMIRNOFF </a:t>
                      </a:r>
                      <a:r>
                        <a:rPr lang="fr-CA" sz="16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16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</a:t>
                      </a:r>
                      <a:r>
                        <a:rPr lang="iu-Cans-CA" sz="1600" b="1" dirty="0">
                          <a:latin typeface="AiPaiNutaaq" pitchFamily="34" charset="0"/>
                        </a:rPr>
                        <a:t>ᖅ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baseline="0" dirty="0"/>
                        <a:t> </a:t>
                      </a:r>
                      <a:r>
                        <a:rPr lang="en-US" baseline="0" dirty="0"/>
                        <a:t>375ML</a:t>
                      </a:r>
                    </a:p>
                    <a:p>
                      <a:r>
                        <a:rPr lang="en-US" baseline="0" dirty="0"/>
                        <a:t>SMIRNOFF</a:t>
                      </a:r>
                      <a:r>
                        <a:rPr lang="fr-CA" sz="1800" b="0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1800" b="0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</a:t>
                      </a:r>
                      <a:r>
                        <a:rPr lang="iu-Cans-CA" sz="1800" b="0" dirty="0">
                          <a:latin typeface="AiPaiNutaaq" pitchFamily="34" charset="0"/>
                        </a:rPr>
                        <a:t>ᖅ</a:t>
                      </a:r>
                      <a:r>
                        <a:rPr lang="en-US" sz="1800" b="0" dirty="0"/>
                        <a:t> </a:t>
                      </a:r>
                      <a:r>
                        <a:rPr lang="en-US" baseline="0" dirty="0"/>
                        <a:t>750ML</a:t>
                      </a:r>
                    </a:p>
                    <a:p>
                      <a:r>
                        <a:rPr lang="en-US" baseline="0" dirty="0"/>
                        <a:t>SMIRNOFF</a:t>
                      </a:r>
                      <a:r>
                        <a:rPr lang="fr-CA" sz="1800" b="0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1800" b="0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</a:t>
                      </a:r>
                      <a:r>
                        <a:rPr lang="iu-Cans-CA" sz="1800" b="0" dirty="0">
                          <a:latin typeface="AiPaiNutaaq" pitchFamily="34" charset="0"/>
                        </a:rPr>
                        <a:t>ᖅ</a:t>
                      </a:r>
                      <a:r>
                        <a:rPr lang="en-US" sz="1800" b="0" dirty="0"/>
                        <a:t> </a:t>
                      </a:r>
                      <a:r>
                        <a:rPr lang="en-US" baseline="0" dirty="0"/>
                        <a:t>1.14L</a:t>
                      </a:r>
                    </a:p>
                    <a:p>
                      <a:r>
                        <a:rPr lang="en-US" baseline="0" dirty="0"/>
                        <a:t>SMIRNOFF</a:t>
                      </a:r>
                      <a:r>
                        <a:rPr lang="en-US" b="0" baseline="0" dirty="0"/>
                        <a:t> </a:t>
                      </a:r>
                      <a:r>
                        <a:rPr lang="fr-CA" sz="1800" b="0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1800" b="0" i="0" u="none" strike="noStrike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</a:t>
                      </a:r>
                      <a:r>
                        <a:rPr lang="iu-Cans-CA" sz="1800" b="0">
                          <a:latin typeface="AiPaiNutaaq" pitchFamily="34" charset="0"/>
                        </a:rPr>
                        <a:t>ᖅ</a:t>
                      </a:r>
                      <a:r>
                        <a:rPr lang="en-US" sz="1800" b="0" dirty="0"/>
                        <a:t> </a:t>
                      </a:r>
                      <a:r>
                        <a:rPr lang="en-US" b="0" dirty="0"/>
                        <a:t> </a:t>
                      </a:r>
                      <a:r>
                        <a:rPr lang="en-US" b="0" baseline="0" dirty="0"/>
                        <a:t>  </a:t>
                      </a:r>
                      <a:r>
                        <a:rPr lang="en-US" baseline="0" dirty="0"/>
                        <a:t>1.75L</a:t>
                      </a:r>
                    </a:p>
                    <a:p>
                      <a:r>
                        <a:rPr lang="iu-Cans-CA" baseline="0" dirty="0">
                          <a:latin typeface="AiPaiNutaaq" pitchFamily="34" charset="0"/>
                        </a:rPr>
                        <a:t>ᓲᖑᔫᓂᕐᐹᖅ </a:t>
                      </a:r>
                      <a:r>
                        <a:rPr lang="en-US" baseline="0" dirty="0"/>
                        <a:t> 94%   </a:t>
                      </a:r>
                      <a:r>
                        <a:rPr lang="en-US" sz="1800" baseline="0" dirty="0"/>
                        <a:t> 375ML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$12.75</a:t>
                      </a:r>
                    </a:p>
                    <a:p>
                      <a:r>
                        <a:rPr lang="en-US" dirty="0"/>
                        <a:t>$21.95</a:t>
                      </a:r>
                    </a:p>
                    <a:p>
                      <a:r>
                        <a:rPr lang="en-US" dirty="0"/>
                        <a:t>$33.75</a:t>
                      </a:r>
                    </a:p>
                    <a:p>
                      <a:r>
                        <a:rPr lang="en-US" dirty="0"/>
                        <a:t>$49.75</a:t>
                      </a:r>
                    </a:p>
                    <a:p>
                      <a:r>
                        <a:rPr lang="en-US" dirty="0"/>
                        <a:t>$23.40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$120.00</a:t>
                      </a:r>
                    </a:p>
                    <a:p>
                      <a:r>
                        <a:rPr lang="en-US" dirty="0"/>
                        <a:t>$250.00</a:t>
                      </a:r>
                    </a:p>
                    <a:p>
                      <a:r>
                        <a:rPr lang="en-US" dirty="0"/>
                        <a:t>$400.00</a:t>
                      </a:r>
                    </a:p>
                    <a:p>
                      <a:r>
                        <a:rPr lang="en-US" dirty="0"/>
                        <a:t>$600.00</a:t>
                      </a:r>
                    </a:p>
                    <a:p>
                      <a:r>
                        <a:rPr lang="en-US" dirty="0"/>
                        <a:t>$200.00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+$107.25</a:t>
                      </a:r>
                    </a:p>
                    <a:p>
                      <a:r>
                        <a:rPr lang="en-US" b="1" dirty="0"/>
                        <a:t>+$228.05</a:t>
                      </a:r>
                    </a:p>
                    <a:p>
                      <a:r>
                        <a:rPr lang="en-US" b="1" dirty="0"/>
                        <a:t>+$366.25</a:t>
                      </a:r>
                    </a:p>
                    <a:p>
                      <a:r>
                        <a:rPr lang="en-US" b="1" dirty="0"/>
                        <a:t>+$550.25</a:t>
                      </a:r>
                    </a:p>
                    <a:p>
                      <a:r>
                        <a:rPr lang="en-US" b="1" dirty="0"/>
                        <a:t>+$176.60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9608"/>
            <a:ext cx="780356" cy="95715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915616" y="1205880"/>
            <a:ext cx="6400800" cy="6229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u-Cans-CA" sz="1800" dirty="0">
                <a:solidFill>
                  <a:srgbClr val="FF0000"/>
                </a:solidFill>
              </a:rPr>
              <a:t>ᔭᓄᐊᕆ</a:t>
            </a:r>
            <a:r>
              <a:rPr lang="en-CA" sz="1800" dirty="0">
                <a:solidFill>
                  <a:srgbClr val="FF0000"/>
                </a:solidFill>
              </a:rPr>
              <a:t> 1</a:t>
            </a:r>
            <a:r>
              <a:rPr lang="iu-Cans-CA" sz="1800" baseline="30000" dirty="0">
                <a:solidFill>
                  <a:srgbClr val="FF0000"/>
                </a:solidFill>
              </a:rPr>
              <a:t>ᒥ</a:t>
            </a:r>
            <a:r>
              <a:rPr lang="en-CA" sz="1800" dirty="0">
                <a:solidFill>
                  <a:srgbClr val="FF0000"/>
                </a:solidFill>
              </a:rPr>
              <a:t> </a:t>
            </a:r>
            <a:r>
              <a:rPr lang="iu-Cans-CA" sz="1800" dirty="0">
                <a:solidFill>
                  <a:srgbClr val="FF0000"/>
                </a:solidFill>
                <a:latin typeface="Arial Black" panose="020B0A04020102020204" pitchFamily="34" charset="0"/>
              </a:rPr>
              <a:t>ᐁᕆᓪᓕ</a:t>
            </a:r>
            <a:r>
              <a:rPr lang="en-US" sz="1800" b="1" dirty="0">
                <a:latin typeface="Arial Black" panose="020B0A04020102020204" pitchFamily="34" charset="0"/>
              </a:rPr>
              <a:t> </a:t>
            </a:r>
            <a:r>
              <a:rPr lang="en-CA" sz="1800" dirty="0">
                <a:solidFill>
                  <a:srgbClr val="FF0000"/>
                </a:solidFill>
              </a:rPr>
              <a:t>30</a:t>
            </a:r>
            <a:r>
              <a:rPr lang="en-CA" sz="1800" baseline="30000" dirty="0">
                <a:solidFill>
                  <a:srgbClr val="FF0000"/>
                </a:solidFill>
                <a:latin typeface="AiPaiNunavik" panose="020B0600040300060004" pitchFamily="34" charset="0"/>
              </a:rPr>
              <a:t>ᒧ</a:t>
            </a:r>
            <a:r>
              <a:rPr lang="iu-Cans-CA" sz="1800" baseline="30000" dirty="0">
                <a:solidFill>
                  <a:srgbClr val="FF0000"/>
                </a:solidFill>
                <a:latin typeface="AiPaiNunavik" panose="020B0600040300060004" pitchFamily="34" charset="0"/>
              </a:rPr>
              <a:t>ᑦ</a:t>
            </a:r>
            <a:r>
              <a:rPr lang="en-CA" sz="1800">
                <a:solidFill>
                  <a:srgbClr val="FF0000"/>
                </a:solidFill>
              </a:rPr>
              <a:t>  2024</a:t>
            </a:r>
          </a:p>
          <a:p>
            <a:pPr marL="0" indent="0" algn="ctr">
              <a:buNone/>
            </a:pPr>
            <a:endParaRPr lang="fr-CA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042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CA" sz="2800" b="1">
                <a:latin typeface="AiPaiNutaaq" pitchFamily="34" charset="0"/>
              </a:rPr>
              <a:t>ᐃᒥᐊᓗᐃᑦ ᑎᒍᔦᑦ (ᐊᑭᖏᑦ $)</a:t>
            </a:r>
            <a:endParaRPr lang="fr-CA" sz="2800" b="1" dirty="0">
              <a:latin typeface="AiPaiNutaaq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81121" y="1112970"/>
            <a:ext cx="12458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u-Cans-CA" sz="3200" b="1" dirty="0"/>
              <a:t>ᓄᓇᕕ</a:t>
            </a:r>
            <a:r>
              <a:rPr lang="iu-Cans-CA" sz="3200" dirty="0"/>
              <a:t>ᒃ</a:t>
            </a:r>
            <a:endParaRPr lang="en-US" sz="32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063309419"/>
              </p:ext>
            </p:extLst>
          </p:nvPr>
        </p:nvGraphicFramePr>
        <p:xfrm>
          <a:off x="678433" y="1470557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ubtitle 2"/>
          <p:cNvSpPr txBox="1">
            <a:spLocks/>
          </p:cNvSpPr>
          <p:nvPr/>
        </p:nvSpPr>
        <p:spPr>
          <a:xfrm>
            <a:off x="1654497" y="902003"/>
            <a:ext cx="6400800" cy="6229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u-Cans-CA" sz="1200" dirty="0">
                <a:solidFill>
                  <a:srgbClr val="FF0000"/>
                </a:solidFill>
              </a:rPr>
              <a:t>ᔭᓄᐊᕆ</a:t>
            </a:r>
            <a:r>
              <a:rPr lang="en-CA" sz="1200" dirty="0">
                <a:solidFill>
                  <a:srgbClr val="FF0000"/>
                </a:solidFill>
                <a:latin typeface="AiPaiNunavik" panose="020B0600040300060004" pitchFamily="34" charset="0"/>
              </a:rPr>
              <a:t>ᒥ </a:t>
            </a:r>
            <a:r>
              <a:rPr lang="en-CA" sz="1200" dirty="0">
                <a:solidFill>
                  <a:srgbClr val="FF0000"/>
                </a:solidFill>
              </a:rPr>
              <a:t> </a:t>
            </a:r>
            <a:r>
              <a:rPr lang="iu-Cans-CA" sz="1200" dirty="0">
                <a:solidFill>
                  <a:srgbClr val="FF0000"/>
                </a:solidFill>
                <a:latin typeface="Arial Black" panose="020B0A04020102020204" pitchFamily="34" charset="0"/>
              </a:rPr>
              <a:t>ᐁᕆᓪᓕᒧᑦ</a:t>
            </a:r>
            <a:r>
              <a:rPr lang="en-US" sz="1200" b="1" dirty="0">
                <a:latin typeface="Arial Black" panose="020B0A04020102020204" pitchFamily="34" charset="0"/>
              </a:rPr>
              <a:t> </a:t>
            </a:r>
            <a:r>
              <a:rPr lang="en-CA" sz="1200" dirty="0">
                <a:solidFill>
                  <a:srgbClr val="FF0000"/>
                </a:solidFill>
              </a:rPr>
              <a:t>  2025</a:t>
            </a:r>
            <a:endParaRPr lang="fr-CA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4C13C8-E9B2-509E-AEA8-B6DB6F1C8E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93" y="313321"/>
            <a:ext cx="911307" cy="104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3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CA" sz="2800" b="1">
                <a:latin typeface="AiPaiNutaaq" pitchFamily="34" charset="0"/>
              </a:rPr>
              <a:t>ᐃᒥᐊᓗᐃᑦ ᑎᒍᔦᑦ</a:t>
            </a:r>
            <a:endParaRPr lang="fr-CA" sz="2800" b="1" dirty="0"/>
          </a:p>
        </p:txBody>
      </p:sp>
      <p:graphicFrame>
        <p:nvGraphicFramePr>
          <p:cNvPr id="8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85599"/>
              </p:ext>
            </p:extLst>
          </p:nvPr>
        </p:nvGraphicFramePr>
        <p:xfrm>
          <a:off x="1295400" y="1331119"/>
          <a:ext cx="7021016" cy="5003389"/>
        </p:xfrm>
        <a:graphic>
          <a:graphicData uri="http://schemas.openxmlformats.org/drawingml/2006/table">
            <a:tbl>
              <a:tblPr/>
              <a:tblGrid>
                <a:gridCol w="4733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292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330 ml (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ᐃ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iPaiNunavik"/>
                        </a:rPr>
                        <a:t>u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navik"/>
                        </a:rPr>
                        <a:t>ᐊ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iPaiNunavik"/>
                        </a:rPr>
                        <a:t>lw5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292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355 ml (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ᐃ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iPaiNunavik"/>
                        </a:rPr>
                        <a:t>u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navik"/>
                        </a:rPr>
                        <a:t>ᐊ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iPaiNunavik"/>
                        </a:rPr>
                        <a:t>lw5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292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375 ml (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ᖑᔪᔭᐃ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ᑦ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1,386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292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750 ml 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ᖑᔪᔭᐃ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ᑦ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292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1140 ml 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ᖑᔪᔭᐃ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ᑦ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7292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1750 ml 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ᖑᔪᔭᐃ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ᑦ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646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2000 ml 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ᖑᔪᔭᐃ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ᑦ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646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  <a:r>
                        <a:rPr lang="fr-CA" sz="24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ml (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ᓲ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ᖑᔪᔭᐃ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ᑦ)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132561"/>
                  </a:ext>
                </a:extLst>
              </a:tr>
              <a:tr h="2236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750 ml (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ᕓᓃᑦ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64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 ml (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ᕓᓃᑦ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)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942909"/>
                  </a:ext>
                </a:extLst>
              </a:tr>
              <a:tr h="447292">
                <a:tc>
                  <a:txBody>
                    <a:bodyPr/>
                    <a:lstStyle/>
                    <a:p>
                      <a:pPr algn="l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 ml (</a:t>
                      </a:r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ᕓᓃᑦ</a:t>
                      </a:r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8796">
                <a:tc>
                  <a:txBody>
                    <a:bodyPr/>
                    <a:lstStyle/>
                    <a:p>
                      <a:pPr algn="l" fontAlgn="b"/>
                      <a:r>
                        <a:rPr lang="iu-Cans-CA" sz="24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ᑲᑎᑦᓱᑎᒃ</a:t>
                      </a:r>
                      <a:endParaRPr lang="fr-CA" sz="2400" b="1" i="0" u="none" strike="noStrike" dirty="0">
                        <a:solidFill>
                          <a:srgbClr val="000000"/>
                        </a:solidFill>
                        <a:latin typeface="AiPaiNutaaq" pitchFamily="34" charset="0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1,421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1654497" y="902003"/>
            <a:ext cx="6400800" cy="6229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u-Cans-CA" sz="1200" dirty="0">
                <a:solidFill>
                  <a:srgbClr val="FF0000"/>
                </a:solidFill>
              </a:rPr>
              <a:t>ᔭᓄᐊᕆ</a:t>
            </a:r>
            <a:r>
              <a:rPr lang="en-CA" sz="1200" dirty="0">
                <a:solidFill>
                  <a:srgbClr val="FF0000"/>
                </a:solidFill>
                <a:latin typeface="AiPaiNunavik" panose="020B0600040300060004" pitchFamily="34" charset="0"/>
              </a:rPr>
              <a:t>ᒥ </a:t>
            </a:r>
            <a:r>
              <a:rPr lang="en-CA" sz="1200" dirty="0">
                <a:solidFill>
                  <a:srgbClr val="FF0000"/>
                </a:solidFill>
              </a:rPr>
              <a:t> </a:t>
            </a:r>
            <a:r>
              <a:rPr lang="iu-Cans-CA" sz="1200" dirty="0">
                <a:solidFill>
                  <a:srgbClr val="FF0000"/>
                </a:solidFill>
                <a:latin typeface="Arial Black" panose="020B0A04020102020204" pitchFamily="34" charset="0"/>
              </a:rPr>
              <a:t>ᐁᕆᓪᓕᒧᑦ</a:t>
            </a:r>
            <a:r>
              <a:rPr lang="en-US" sz="1200" b="1" dirty="0">
                <a:latin typeface="Arial Black" panose="020B0A04020102020204" pitchFamily="34" charset="0"/>
              </a:rPr>
              <a:t> </a:t>
            </a:r>
            <a:r>
              <a:rPr lang="en-CA" sz="1200" dirty="0">
                <a:solidFill>
                  <a:srgbClr val="FF0000"/>
                </a:solidFill>
              </a:rPr>
              <a:t>  2025</a:t>
            </a:r>
            <a:endParaRPr lang="fr-CA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7083B2-4118-6F91-3462-5D6348DA66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41" y="281692"/>
            <a:ext cx="911307" cy="104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6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u-Cans-CA" sz="2800" b="1">
                <a:latin typeface="AiPaiNutaaq" pitchFamily="34" charset="0"/>
              </a:rPr>
              <a:t>ᐋᖓᔮᓐᓇᑐᐃᑦ ᑎᒍᔦᑦ (ᐊᑭᖏᑦ $)</a:t>
            </a:r>
            <a:endParaRPr lang="fr-CA" sz="2800" b="1" dirty="0">
              <a:latin typeface="AiPaiNutaaq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09168559"/>
              </p:ext>
            </p:extLst>
          </p:nvPr>
        </p:nvGraphicFramePr>
        <p:xfrm>
          <a:off x="539552" y="1412776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ubtitle 2"/>
          <p:cNvSpPr txBox="1">
            <a:spLocks/>
          </p:cNvSpPr>
          <p:nvPr/>
        </p:nvSpPr>
        <p:spPr>
          <a:xfrm>
            <a:off x="1654497" y="902003"/>
            <a:ext cx="6400800" cy="6229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u-Cans-CA" sz="1200" dirty="0">
                <a:solidFill>
                  <a:srgbClr val="FF0000"/>
                </a:solidFill>
              </a:rPr>
              <a:t>ᔭᓄᐊᕆ</a:t>
            </a:r>
            <a:r>
              <a:rPr lang="en-CA" sz="1200" dirty="0">
                <a:solidFill>
                  <a:srgbClr val="FF0000"/>
                </a:solidFill>
                <a:latin typeface="AiPaiNunavik" panose="020B0600040300060004" pitchFamily="34" charset="0"/>
              </a:rPr>
              <a:t>ᒥ </a:t>
            </a:r>
            <a:r>
              <a:rPr lang="en-CA" sz="1200" dirty="0">
                <a:solidFill>
                  <a:srgbClr val="FF0000"/>
                </a:solidFill>
              </a:rPr>
              <a:t> </a:t>
            </a:r>
            <a:r>
              <a:rPr lang="iu-Cans-CA" sz="1200" dirty="0">
                <a:solidFill>
                  <a:srgbClr val="FF0000"/>
                </a:solidFill>
                <a:latin typeface="Arial Black" panose="020B0A04020102020204" pitchFamily="34" charset="0"/>
              </a:rPr>
              <a:t>ᐁᕆᓪᓕᒧᑦ</a:t>
            </a:r>
            <a:r>
              <a:rPr lang="en-US" sz="1200" b="1" dirty="0">
                <a:latin typeface="Arial Black" panose="020B0A04020102020204" pitchFamily="34" charset="0"/>
              </a:rPr>
              <a:t> </a:t>
            </a:r>
            <a:r>
              <a:rPr lang="en-CA" sz="1200" dirty="0">
                <a:solidFill>
                  <a:srgbClr val="FF0000"/>
                </a:solidFill>
              </a:rPr>
              <a:t>  2025</a:t>
            </a:r>
            <a:endParaRPr lang="fr-CA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D030A3-65C3-45D9-D57C-71612661FB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49" y="377289"/>
            <a:ext cx="911307" cy="104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861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332656"/>
            <a:ext cx="6624736" cy="523220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u-Cans-CA" sz="2800" b="1" dirty="0">
                <a:latin typeface="AiPaiNutaaq" pitchFamily="34" charset="0"/>
              </a:rPr>
              <a:t>ᒪᕆᔪᐊᓇ (ᑯᔮᒻᑎᒍᑦ)</a:t>
            </a:r>
            <a:endParaRPr lang="fr-CA" sz="2800" b="1" dirty="0">
              <a:latin typeface="AiPaiNutaaq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31640" y="6433591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1400" i="1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862558221"/>
              </p:ext>
            </p:extLst>
          </p:nvPr>
        </p:nvGraphicFramePr>
        <p:xfrm>
          <a:off x="539552" y="1412776"/>
          <a:ext cx="83529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65097" y="1073129"/>
            <a:ext cx="12458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u-Cans-CA" sz="3200" b="1" dirty="0"/>
              <a:t>ᓄᓇᕕ</a:t>
            </a:r>
            <a:r>
              <a:rPr lang="iu-Cans-CA" sz="3200" dirty="0"/>
              <a:t>ᒃ</a:t>
            </a:r>
            <a:endParaRPr lang="en-US" sz="32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654497" y="902003"/>
            <a:ext cx="6400800" cy="6229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u-Cans-CA" sz="1200" dirty="0">
                <a:solidFill>
                  <a:srgbClr val="FF0000"/>
                </a:solidFill>
              </a:rPr>
              <a:t>ᔭᓄᐊᕆ</a:t>
            </a:r>
            <a:r>
              <a:rPr lang="en-CA" sz="1200" dirty="0">
                <a:solidFill>
                  <a:srgbClr val="FF0000"/>
                </a:solidFill>
                <a:latin typeface="AiPaiNunavik" panose="020B0600040300060004" pitchFamily="34" charset="0"/>
              </a:rPr>
              <a:t>ᒥ </a:t>
            </a:r>
            <a:r>
              <a:rPr lang="en-CA" sz="1200" dirty="0">
                <a:solidFill>
                  <a:srgbClr val="FF0000"/>
                </a:solidFill>
              </a:rPr>
              <a:t> </a:t>
            </a:r>
            <a:r>
              <a:rPr lang="iu-Cans-CA" sz="1200" dirty="0">
                <a:solidFill>
                  <a:srgbClr val="FF0000"/>
                </a:solidFill>
                <a:latin typeface="Arial Black" panose="020B0A04020102020204" pitchFamily="34" charset="0"/>
              </a:rPr>
              <a:t>ᐁᕆᓪᓕᒧᑦ</a:t>
            </a:r>
            <a:r>
              <a:rPr lang="en-US" sz="1200" b="1" dirty="0">
                <a:latin typeface="Arial Black" panose="020B0A04020102020204" pitchFamily="34" charset="0"/>
              </a:rPr>
              <a:t> </a:t>
            </a:r>
            <a:r>
              <a:rPr lang="en-CA" sz="1200" dirty="0">
                <a:solidFill>
                  <a:srgbClr val="FF0000"/>
                </a:solidFill>
              </a:rPr>
              <a:t>  2024</a:t>
            </a:r>
            <a:endParaRPr lang="fr-CA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2C2185-094F-BC4E-9F11-960026F78A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63349"/>
            <a:ext cx="911307" cy="104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4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54497" y="332656"/>
            <a:ext cx="6661919" cy="954107"/>
          </a:xfrm>
          <a:prstGeom prst="rect">
            <a:avLst/>
          </a:prstGeom>
          <a:noFill/>
          <a:ln w="635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u-Cans-CA" sz="2800" b="1" dirty="0">
                <a:latin typeface="AiPaiNutaaq" pitchFamily="34" charset="0"/>
              </a:rPr>
              <a:t>ᐆᑦᑐᕋᐅᑎᑕᖏᑦ ᐊᕐᕌᒍᕐᓄᐊᖓᔪᓂᑦ ᐅᓪᓗᒥᒧᑦ</a:t>
            </a:r>
            <a:endParaRPr lang="fr-CA" sz="2800" b="1" dirty="0">
              <a:latin typeface="AiPaiNutaaq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331640" y="6433591"/>
            <a:ext cx="6912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1400" i="1" dirty="0"/>
          </a:p>
        </p:txBody>
      </p:sp>
      <p:graphicFrame>
        <p:nvGraphicFramePr>
          <p:cNvPr id="8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071529"/>
              </p:ext>
            </p:extLst>
          </p:nvPr>
        </p:nvGraphicFramePr>
        <p:xfrm>
          <a:off x="708918" y="2286000"/>
          <a:ext cx="7410399" cy="3936702"/>
        </p:xfrm>
        <a:graphic>
          <a:graphicData uri="http://schemas.openxmlformats.org/drawingml/2006/table">
            <a:tbl>
              <a:tblPr/>
              <a:tblGrid>
                <a:gridCol w="2422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047">
                <a:tc>
                  <a:txBody>
                    <a:bodyPr/>
                    <a:lstStyle/>
                    <a:p>
                      <a:pPr algn="l" fontAlgn="b"/>
                      <a:endParaRPr lang="fr-CA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2024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712">
                <a:tc>
                  <a:txBody>
                    <a:bodyPr/>
                    <a:lstStyle/>
                    <a:p>
                      <a:pPr algn="l" fontAlgn="b"/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ᒪᕆᔪᐊᓇ (ᑯᔮᒻᑎᒍᑦ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1,062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42,433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43,330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b"/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ᖄᓰᔅ (ᑯᔮᒻᑎᒍᑦ)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AiPaiNutaaq" pitchFamily="34" charset="0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5,527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6,887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07">
                <a:tc>
                  <a:txBody>
                    <a:bodyPr/>
                    <a:lstStyle/>
                    <a:p>
                      <a:pPr algn="l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P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ᑑ</a:t>
                      </a:r>
                      <a:r>
                        <a:rPr lang="iu-Cans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ᕐᖏᔫᖅ</a:t>
                      </a:r>
                      <a:r>
                        <a:rPr lang="en-CA" sz="18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- ᐳ</a:t>
                      </a:r>
                      <a:r>
                        <a:rPr lang="iu-Cans-CA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ᐱᖅ 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(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ᑯᔮᒻᑎᒍᑦ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298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991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975">
                <a:tc>
                  <a:txBody>
                    <a:bodyPr/>
                    <a:lstStyle/>
                    <a:p>
                      <a:pPr algn="l" fontAlgn="b"/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ᐊᐳᑎ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AiPaiNutaaq" pitchFamily="34" charset="0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256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312">
                <a:tc>
                  <a:txBody>
                    <a:bodyPr/>
                    <a:lstStyle/>
                    <a:p>
                      <a:pPr algn="l" fontAlgn="b"/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ᐃᕐᖃᕋᐃᑦ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AiPaiNutaaq" pitchFamily="34" charset="0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475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3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Edibles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 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(ᑯᔮᒻᑎᒍᑦ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9,251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8,400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80868"/>
                  </a:ext>
                </a:extLst>
              </a:tr>
              <a:tr h="4213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800" b="1" i="0" u="none" strike="noStrike" dirty="0" err="1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Shatter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 </a:t>
                      </a:r>
                      <a:r>
                        <a:rPr lang="iu-Cans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(ᑯᔮᒻᑎᒍᑦ</a:t>
                      </a:r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AiPaiNutaaq" pitchFamily="34" charset="0"/>
                        </a:rPr>
                        <a:t>)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fr-CA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288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CA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263</a:t>
                      </a:r>
                    </a:p>
                  </a:txBody>
                  <a:tcPr marL="8709" marR="8709" marT="87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065309"/>
                  </a:ext>
                </a:extLst>
              </a:tr>
            </a:tbl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1716483" y="1327524"/>
            <a:ext cx="6400800" cy="6229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u-Cans-CA" sz="1200" dirty="0">
                <a:solidFill>
                  <a:srgbClr val="FF0000"/>
                </a:solidFill>
              </a:rPr>
              <a:t>ᔭᓄᐊᕆ</a:t>
            </a:r>
            <a:r>
              <a:rPr lang="en-CA" sz="1200" dirty="0">
                <a:solidFill>
                  <a:srgbClr val="FF0000"/>
                </a:solidFill>
                <a:latin typeface="AiPaiNunavik" panose="020B0600040300060004" pitchFamily="34" charset="0"/>
              </a:rPr>
              <a:t>ᒥ </a:t>
            </a:r>
            <a:r>
              <a:rPr lang="en-CA" sz="1200" dirty="0">
                <a:solidFill>
                  <a:srgbClr val="FF0000"/>
                </a:solidFill>
              </a:rPr>
              <a:t> </a:t>
            </a:r>
            <a:r>
              <a:rPr lang="iu-Cans-CA" sz="1200" dirty="0">
                <a:solidFill>
                  <a:srgbClr val="FF0000"/>
                </a:solidFill>
                <a:latin typeface="Arial Black" panose="020B0A04020102020204" pitchFamily="34" charset="0"/>
              </a:rPr>
              <a:t>ᐁᕆᓪᓕᒧᑦ</a:t>
            </a:r>
            <a:r>
              <a:rPr lang="en-US" sz="1200" b="1" dirty="0">
                <a:latin typeface="Arial Black" panose="020B0A04020102020204" pitchFamily="34" charset="0"/>
              </a:rPr>
              <a:t> </a:t>
            </a:r>
            <a:r>
              <a:rPr lang="en-CA" sz="1200" dirty="0">
                <a:solidFill>
                  <a:srgbClr val="FF0000"/>
                </a:solidFill>
              </a:rPr>
              <a:t>  2025</a:t>
            </a:r>
            <a:endParaRPr lang="fr-CA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6C7B36-705E-6BF0-7022-E6BE78272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63" y="404664"/>
            <a:ext cx="911307" cy="104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4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6886759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6226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84356723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6036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EA1B9958FE04EB8D2C86D2303693C" ma:contentTypeVersion="7" ma:contentTypeDescription="Create a new document." ma:contentTypeScope="" ma:versionID="5880fa899ae7b5e1ded23edfa5b2ae8a">
  <xsd:schema xmlns:xsd="http://www.w3.org/2001/XMLSchema" xmlns:xs="http://www.w3.org/2001/XMLSchema" xmlns:p="http://schemas.microsoft.com/office/2006/metadata/properties" xmlns:ns2="35b3c3aa-5378-4a85-880c-36c0ae92e27c" targetNamespace="http://schemas.microsoft.com/office/2006/metadata/properties" ma:root="true" ma:fieldsID="a0f2de980d1ac1fda74912225acdeb29" ns2:_="">
    <xsd:import namespace="35b3c3aa-5378-4a85-880c-36c0ae92e27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3c3aa-5378-4a85-880c-36c0ae92e27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685F0F-0B68-4D0E-88E7-DC7C45E6C04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FBEA987-D984-4A33-B410-746B458BB3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D2360E-89FE-4D39-963C-9CD64FEAD2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3c3aa-5378-4a85-880c-36c0ae92e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201AF83-0E25-4E34-889C-86524FF5CA17}">
  <ds:schemaRefs>
    <ds:schemaRef ds:uri="35b3c3aa-5378-4a85-880c-36c0ae92e27c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4278</TotalTime>
  <Words>513</Words>
  <Application>Microsoft Office PowerPoint</Application>
  <PresentationFormat>On-screen Show (4:3)</PresentationFormat>
  <Paragraphs>245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AiPaiNunavik</vt:lpstr>
      <vt:lpstr>AiPaiNutaaq</vt:lpstr>
      <vt:lpstr>Arial</vt:lpstr>
      <vt:lpstr>Arial Black</vt:lpstr>
      <vt:lpstr>Calibri</vt:lpstr>
      <vt:lpstr>Office Theme</vt:lpstr>
      <vt:lpstr>ᑲᑎᕕᐅᑉ  ᐳᓖᓯᖏᑦb Wi3lymJ5 c3ysiq5  ᑎᒍᔨᓂᕆᕙᑦᑕᖏᑦ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KRPF SEIZURES</dc:title>
  <dc:creator>Pierre Bettez</dc:creator>
  <cp:lastModifiedBy>Bruno Hamel</cp:lastModifiedBy>
  <cp:revision>212</cp:revision>
  <cp:lastPrinted>2020-02-14T14:05:24Z</cp:lastPrinted>
  <dcterms:created xsi:type="dcterms:W3CDTF">2015-04-30T20:18:02Z</dcterms:created>
  <dcterms:modified xsi:type="dcterms:W3CDTF">2025-05-07T20:03:03Z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0x010100422EA1B9958FE04EB8D2C86D2303693C</vt:lpwstr>
  </property>
</Properties>
</file>