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6"/>
  </p:notesMasterIdLst>
  <p:handoutMasterIdLst>
    <p:handoutMasterId r:id="rId27"/>
  </p:handoutMasterIdLst>
  <p:sldIdLst>
    <p:sldId id="290" r:id="rId5"/>
    <p:sldId id="278" r:id="rId6"/>
    <p:sldId id="283" r:id="rId7"/>
    <p:sldId id="281" r:id="rId8"/>
    <p:sldId id="305" r:id="rId9"/>
    <p:sldId id="292" r:id="rId10"/>
    <p:sldId id="257" r:id="rId11"/>
    <p:sldId id="261" r:id="rId12"/>
    <p:sldId id="303" r:id="rId13"/>
    <p:sldId id="263" r:id="rId14"/>
    <p:sldId id="265" r:id="rId15"/>
    <p:sldId id="296" r:id="rId16"/>
    <p:sldId id="297" r:id="rId17"/>
    <p:sldId id="270" r:id="rId18"/>
    <p:sldId id="271" r:id="rId19"/>
    <p:sldId id="272" r:id="rId20"/>
    <p:sldId id="300" r:id="rId21"/>
    <p:sldId id="302" r:id="rId22"/>
    <p:sldId id="301" r:id="rId23"/>
    <p:sldId id="304" r:id="rId24"/>
    <p:sldId id="279" r:id="rId2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-Luc Lessard" initials="PL" lastIdx="13" clrIdx="0">
    <p:extLst>
      <p:ext uri="{19B8F6BF-5375-455C-9EA6-DF929625EA0E}">
        <p15:presenceInfo xmlns:p15="http://schemas.microsoft.com/office/powerpoint/2012/main" userId="S-1-5-21-2059435250-1227451955-1555438652-147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45E"/>
    <a:srgbClr val="99FF33"/>
    <a:srgbClr val="E8850F"/>
    <a:srgbClr val="A2D682"/>
    <a:srgbClr val="CCFF33"/>
    <a:srgbClr val="FFFF6D"/>
    <a:srgbClr val="FFFFE1"/>
    <a:srgbClr val="FF9F9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0" autoAdjust="0"/>
    <p:restoredTop sz="94211" autoAdjust="0"/>
  </p:normalViewPr>
  <p:slideViewPr>
    <p:cSldViewPr snapToGrid="0">
      <p:cViewPr varScale="1">
        <p:scale>
          <a:sx n="104" d="100"/>
          <a:sy n="104" d="100"/>
        </p:scale>
        <p:origin x="534" y="132"/>
      </p:cViewPr>
      <p:guideLst/>
    </p:cSldViewPr>
  </p:slideViewPr>
  <p:outlineViewPr>
    <p:cViewPr>
      <p:scale>
        <a:sx n="33" d="100"/>
        <a:sy n="33" d="100"/>
      </p:scale>
      <p:origin x="0" y="-4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36431448780612E-2"/>
          <c:y val="4.4413601665510061E-2"/>
          <c:w val="0.95037499494572675"/>
          <c:h val="0.79197211035643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'BP sheet'!$H$3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'BP sheet'!$G$4:$G$17</c:f>
              <c:strCache>
                <c:ptCount val="14"/>
                <c:pt idx="0">
                  <c:v>Akulivik</c:v>
                </c:pt>
                <c:pt idx="1">
                  <c:v>Aupaluk</c:v>
                </c:pt>
                <c:pt idx="2">
                  <c:v>Inukjuak</c:v>
                </c:pt>
                <c:pt idx="3">
                  <c:v>Ivujivik</c:v>
                </c:pt>
                <c:pt idx="4">
                  <c:v>Kangiqsualujjuaq</c:v>
                </c:pt>
                <c:pt idx="5">
                  <c:v>Kangiqsujuaq</c:v>
                </c:pt>
                <c:pt idx="6">
                  <c:v>Kangirsuk</c:v>
                </c:pt>
                <c:pt idx="7">
                  <c:v>Kuujjuaq</c:v>
                </c:pt>
                <c:pt idx="8">
                  <c:v>Kuujjuarapik</c:v>
                </c:pt>
                <c:pt idx="9">
                  <c:v>Puvirnituq</c:v>
                </c:pt>
                <c:pt idx="10">
                  <c:v>Quaqtaq</c:v>
                </c:pt>
                <c:pt idx="11">
                  <c:v>Salluit</c:v>
                </c:pt>
                <c:pt idx="12">
                  <c:v>Tasiujaq</c:v>
                </c:pt>
                <c:pt idx="13">
                  <c:v>Umiujaq</c:v>
                </c:pt>
              </c:strCache>
            </c:strRef>
          </c:cat>
          <c:val>
            <c:numRef>
              <c:f>'BP sheet'!$H$4:$H$17</c:f>
              <c:numCache>
                <c:formatCode>General</c:formatCode>
                <c:ptCount val="14"/>
                <c:pt idx="0">
                  <c:v>2</c:v>
                </c:pt>
                <c:pt idx="1">
                  <c:v>5</c:v>
                </c:pt>
                <c:pt idx="2">
                  <c:v>21</c:v>
                </c:pt>
                <c:pt idx="3">
                  <c:v>128</c:v>
                </c:pt>
                <c:pt idx="4">
                  <c:v>57</c:v>
                </c:pt>
                <c:pt idx="5">
                  <c:v>18</c:v>
                </c:pt>
                <c:pt idx="6">
                  <c:v>11</c:v>
                </c:pt>
                <c:pt idx="7">
                  <c:v>120</c:v>
                </c:pt>
                <c:pt idx="8">
                  <c:v>23</c:v>
                </c:pt>
                <c:pt idx="9">
                  <c:v>69</c:v>
                </c:pt>
                <c:pt idx="10">
                  <c:v>41</c:v>
                </c:pt>
                <c:pt idx="11">
                  <c:v>26</c:v>
                </c:pt>
                <c:pt idx="12">
                  <c:v>17</c:v>
                </c:pt>
                <c:pt idx="1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9-42BA-B560-C37E185DC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0401552"/>
        <c:axId val="1210402032"/>
      </c:barChart>
      <c:catAx>
        <c:axId val="121040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402032"/>
        <c:crosses val="autoZero"/>
        <c:auto val="1"/>
        <c:lblAlgn val="ctr"/>
        <c:lblOffset val="100"/>
        <c:noMultiLvlLbl val="0"/>
      </c:catAx>
      <c:valAx>
        <c:axId val="121040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40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94707921823515E-2"/>
          <c:y val="0.10452230708883856"/>
          <c:w val="0.90017757461261894"/>
          <c:h val="0.63483303775625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'BP sheet'!$C$3</c:f>
              <c:strCache>
                <c:ptCount val="1"/>
                <c:pt idx="0">
                  <c:v># reports per community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invertIfNegative val="0"/>
          <c:dPt>
            <c:idx val="3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3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95250"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1-1000-42CF-A522-F6818BB39A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'BP sheet'!$A$4:$A$17</c:f>
              <c:strCache>
                <c:ptCount val="14"/>
                <c:pt idx="0">
                  <c:v>Akulivik</c:v>
                </c:pt>
                <c:pt idx="1">
                  <c:v>Aupaluk</c:v>
                </c:pt>
                <c:pt idx="2">
                  <c:v>Inukjuak</c:v>
                </c:pt>
                <c:pt idx="3">
                  <c:v>Ivujivik</c:v>
                </c:pt>
                <c:pt idx="4">
                  <c:v>Kangiqsualujjuaq</c:v>
                </c:pt>
                <c:pt idx="5">
                  <c:v>Kangiqsujuaq</c:v>
                </c:pt>
                <c:pt idx="6">
                  <c:v>Kangirsuk</c:v>
                </c:pt>
                <c:pt idx="7">
                  <c:v>Kuujjuaq</c:v>
                </c:pt>
                <c:pt idx="8">
                  <c:v>Kuujjuarapik</c:v>
                </c:pt>
                <c:pt idx="9">
                  <c:v>Puvirnituq</c:v>
                </c:pt>
                <c:pt idx="10">
                  <c:v>Quaqtaq</c:v>
                </c:pt>
                <c:pt idx="11">
                  <c:v>Salluit</c:v>
                </c:pt>
                <c:pt idx="12">
                  <c:v>Tasiujaq</c:v>
                </c:pt>
                <c:pt idx="13">
                  <c:v>Umiujaq</c:v>
                </c:pt>
              </c:strCache>
            </c:strRef>
          </c:cat>
          <c:val>
            <c:numRef>
              <c:f>'BP sheet'!$C$4:$C$17</c:f>
              <c:numCache>
                <c:formatCode>General</c:formatCode>
                <c:ptCount val="14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128</c:v>
                </c:pt>
                <c:pt idx="4">
                  <c:v>43</c:v>
                </c:pt>
                <c:pt idx="5">
                  <c:v>15</c:v>
                </c:pt>
                <c:pt idx="6">
                  <c:v>6</c:v>
                </c:pt>
                <c:pt idx="7">
                  <c:v>111</c:v>
                </c:pt>
                <c:pt idx="8">
                  <c:v>11</c:v>
                </c:pt>
                <c:pt idx="9">
                  <c:v>42</c:v>
                </c:pt>
                <c:pt idx="10">
                  <c:v>39</c:v>
                </c:pt>
                <c:pt idx="11">
                  <c:v>23</c:v>
                </c:pt>
                <c:pt idx="12">
                  <c:v>13</c:v>
                </c:pt>
                <c:pt idx="1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00-42CF-A522-F6818BB39A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4"/>
        <c:overlap val="1"/>
        <c:axId val="71178032"/>
        <c:axId val="63671440"/>
      </c:barChart>
      <c:catAx>
        <c:axId val="7117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71440"/>
        <c:crosses val="autoZero"/>
        <c:auto val="1"/>
        <c:lblAlgn val="ctr"/>
        <c:lblOffset val="100"/>
        <c:noMultiLvlLbl val="0"/>
      </c:catAx>
      <c:valAx>
        <c:axId val="63671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7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'BP sheet'!$D$3</c:f>
              <c:strCache>
                <c:ptCount val="1"/>
                <c:pt idx="0">
                  <c:v># fires per community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'BP sheet'!$A$4:$A$17</c:f>
              <c:strCache>
                <c:ptCount val="14"/>
                <c:pt idx="0">
                  <c:v>Akulivik</c:v>
                </c:pt>
                <c:pt idx="1">
                  <c:v>Aupaluk</c:v>
                </c:pt>
                <c:pt idx="2">
                  <c:v>Inukjuak</c:v>
                </c:pt>
                <c:pt idx="3">
                  <c:v>Ivujivik</c:v>
                </c:pt>
                <c:pt idx="4">
                  <c:v>Kangiqsualujjuaq</c:v>
                </c:pt>
                <c:pt idx="5">
                  <c:v>Kangiqsujuaq</c:v>
                </c:pt>
                <c:pt idx="6">
                  <c:v>Kangirsuk</c:v>
                </c:pt>
                <c:pt idx="7">
                  <c:v>Kuujjuaq</c:v>
                </c:pt>
                <c:pt idx="8">
                  <c:v>Kuujjuarapik</c:v>
                </c:pt>
                <c:pt idx="9">
                  <c:v>Puvirnituq</c:v>
                </c:pt>
                <c:pt idx="10">
                  <c:v>Quaqtaq</c:v>
                </c:pt>
                <c:pt idx="11">
                  <c:v>Salluit</c:v>
                </c:pt>
                <c:pt idx="12">
                  <c:v>Tasiujaq</c:v>
                </c:pt>
                <c:pt idx="13">
                  <c:v>Umiujaq</c:v>
                </c:pt>
              </c:strCache>
            </c:strRef>
          </c:cat>
          <c:val>
            <c:numRef>
              <c:f>'BP sheet'!$D$4:$D$17</c:f>
              <c:numCache>
                <c:formatCode>General</c:formatCode>
                <c:ptCount val="14"/>
                <c:pt idx="0">
                  <c:v>2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14</c:v>
                </c:pt>
                <c:pt idx="5">
                  <c:v>3</c:v>
                </c:pt>
                <c:pt idx="6">
                  <c:v>5</c:v>
                </c:pt>
                <c:pt idx="7">
                  <c:v>9</c:v>
                </c:pt>
                <c:pt idx="8">
                  <c:v>12</c:v>
                </c:pt>
                <c:pt idx="9">
                  <c:v>27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E1-42E0-88A3-7D5608FF70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1178032"/>
        <c:axId val="63671440"/>
      </c:barChart>
      <c:catAx>
        <c:axId val="7117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71440"/>
        <c:crosses val="autoZero"/>
        <c:auto val="1"/>
        <c:lblAlgn val="ctr"/>
        <c:lblOffset val="100"/>
        <c:noMultiLvlLbl val="0"/>
      </c:catAx>
      <c:valAx>
        <c:axId val="63671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7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u-Cans-CA" dirty="0">
                <a:latin typeface="Ilisarniq" pitchFamily="2" charset="77"/>
              </a:rPr>
              <a:t>ᐃᑯᐊᓪᓚᑐᑦ</a:t>
            </a:r>
            <a:r>
              <a:rPr lang="iu-Cans-CA" baseline="0" dirty="0">
                <a:latin typeface="Ilisarniq" pitchFamily="2" charset="77"/>
              </a:rPr>
              <a:t> ᐊᕐᕌᒍᓂ ᑕᓪᓕᒪᓂ ᐊᓂᒍᕐᑐᓂ</a:t>
            </a:r>
            <a:endParaRPr lang="en-US" dirty="0">
              <a:latin typeface="Ilisarniq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for annalyse'!$AD$24</c:f>
              <c:strCache>
                <c:ptCount val="1"/>
                <c:pt idx="0">
                  <c:v>Nunavik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DEE-4193-9EDD-DC7CFEB8C8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DEE-4193-9EDD-DC7CFEB8C8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DEE-4193-9EDD-DC7CFEB8C8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DEE-4193-9EDD-DC7CFEB8C8EC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46E-4E59-B5F6-E799A8AC8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for annalyse'!$AG$23:$AK$23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'table for annalyse'!$AG$24:$AK$24</c:f>
              <c:numCache>
                <c:formatCode>General</c:formatCode>
                <c:ptCount val="5"/>
                <c:pt idx="0">
                  <c:v>68</c:v>
                </c:pt>
                <c:pt idx="1">
                  <c:v>68</c:v>
                </c:pt>
                <c:pt idx="2">
                  <c:v>66</c:v>
                </c:pt>
                <c:pt idx="3">
                  <c:v>101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EE-4193-9EDD-DC7CFEB8C8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4440767"/>
        <c:axId val="624434943"/>
      </c:barChart>
      <c:lineChart>
        <c:grouping val="standard"/>
        <c:varyColors val="0"/>
        <c:ser>
          <c:idx val="1"/>
          <c:order val="1"/>
          <c:tx>
            <c:strRef>
              <c:f>'table for annalyse'!$AD$25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'table for annalyse'!$AF$23:$AJ$23</c:f>
              <c:strCache>
                <c:ptCount val="5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'table for annalyse'!$AF$25:$AJ$25</c:f>
              <c:numCache>
                <c:formatCode>General</c:formatCode>
                <c:ptCount val="5"/>
                <c:pt idx="0">
                  <c:v>80.2</c:v>
                </c:pt>
                <c:pt idx="1">
                  <c:v>80.2</c:v>
                </c:pt>
                <c:pt idx="2">
                  <c:v>80.2</c:v>
                </c:pt>
                <c:pt idx="3">
                  <c:v>80.2</c:v>
                </c:pt>
                <c:pt idx="4">
                  <c:v>80.2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DEE-4193-9EDD-DC7CFEB8C8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4440767"/>
        <c:axId val="624434943"/>
      </c:lineChart>
      <c:catAx>
        <c:axId val="62444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434943"/>
        <c:crosses val="autoZero"/>
        <c:auto val="1"/>
        <c:lblAlgn val="ctr"/>
        <c:lblOffset val="100"/>
        <c:noMultiLvlLbl val="0"/>
      </c:catAx>
      <c:valAx>
        <c:axId val="624434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440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64-4639-8A3B-38F1EAD095C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64-4639-8A3B-38F1EAD095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64-4639-8A3B-38F1EAD095C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64-4639-8A3B-38F1EAD095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Sheet1!$M$22:$M$26</c:f>
              <c:strCache>
                <c:ptCount val="5"/>
                <c:pt idx="0">
                  <c:v>Loses 2021</c:v>
                </c:pt>
                <c:pt idx="1">
                  <c:v>Loses 2022</c:v>
                </c:pt>
                <c:pt idx="2">
                  <c:v>Loses 2023</c:v>
                </c:pt>
                <c:pt idx="3">
                  <c:v>Loses 2024</c:v>
                </c:pt>
                <c:pt idx="4">
                  <c:v>Loses 2025</c:v>
                </c:pt>
              </c:strCache>
            </c:strRef>
          </c:cat>
          <c:val>
            <c:numRef>
              <c:f>Sheet1!$N$22:$N$26</c:f>
              <c:numCache>
                <c:formatCode>"$"#,##0.00</c:formatCode>
                <c:ptCount val="5"/>
                <c:pt idx="0">
                  <c:v>3769489</c:v>
                </c:pt>
                <c:pt idx="1">
                  <c:v>5352641</c:v>
                </c:pt>
                <c:pt idx="2">
                  <c:v>4563050</c:v>
                </c:pt>
                <c:pt idx="3">
                  <c:v>5248000</c:v>
                </c:pt>
                <c:pt idx="4">
                  <c:v>18967976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64-4639-8A3B-38F1EAD09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8235008"/>
        <c:axId val="1598239328"/>
      </c:barChart>
      <c:catAx>
        <c:axId val="159823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239328"/>
        <c:crosses val="autoZero"/>
        <c:auto val="1"/>
        <c:lblAlgn val="ctr"/>
        <c:lblOffset val="100"/>
        <c:noMultiLvlLbl val="0"/>
      </c:catAx>
      <c:valAx>
        <c:axId val="159823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2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A1-4177-B49F-C0D74DED83F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A1-4177-B49F-C0D74DED83F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A1-4177-B49F-C0D74DED83F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A1-4177-B49F-C0D74DED83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Sheet1!$M$39:$M$43</c:f>
              <c:strCache>
                <c:ptCount val="5"/>
                <c:pt idx="0">
                  <c:v>Loses 2021</c:v>
                </c:pt>
                <c:pt idx="1">
                  <c:v>Loses 2022</c:v>
                </c:pt>
                <c:pt idx="2">
                  <c:v>Loses 2023</c:v>
                </c:pt>
                <c:pt idx="3">
                  <c:v>Loses 2024</c:v>
                </c:pt>
                <c:pt idx="4">
                  <c:v>Loses 2025</c:v>
                </c:pt>
              </c:strCache>
            </c:strRef>
          </c:cat>
          <c:val>
            <c:numRef>
              <c:f>Sheet1!$N$39:$N$43</c:f>
              <c:numCache>
                <c:formatCode>"$"#,##0.00</c:formatCode>
                <c:ptCount val="5"/>
                <c:pt idx="0">
                  <c:v>55434</c:v>
                </c:pt>
                <c:pt idx="1">
                  <c:v>99151</c:v>
                </c:pt>
                <c:pt idx="2">
                  <c:v>69137</c:v>
                </c:pt>
                <c:pt idx="3">
                  <c:v>51960</c:v>
                </c:pt>
                <c:pt idx="4">
                  <c:v>199662.90526315788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1-4177-B49F-C0D74DED8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8278688"/>
        <c:axId val="1598279168"/>
      </c:barChart>
      <c:catAx>
        <c:axId val="159827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279168"/>
        <c:crosses val="autoZero"/>
        <c:auto val="1"/>
        <c:lblAlgn val="ctr"/>
        <c:lblOffset val="100"/>
        <c:noMultiLvlLbl val="0"/>
      </c:catAx>
      <c:valAx>
        <c:axId val="159827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27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0.13697</cdr:x>
      <cdr:y>0.77374</cdr:y>
    </cdr:from>
    <cdr:to>
      <cdr:x>0.15832</cdr:x>
      <cdr:y>0.9736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EB40E9C-9006-32AA-DF16-72869311C7D9}"/>
            </a:ext>
          </a:extLst>
        </cdr:cNvPr>
        <cdr:cNvSpPr txBox="1"/>
      </cdr:nvSpPr>
      <cdr:spPr>
        <a:xfrm xmlns:a="http://schemas.openxmlformats.org/drawingml/2006/main" rot="18891230">
          <a:off x="1036253" y="3889259"/>
          <a:ext cx="914400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900" kern="1200" dirty="0">
              <a:latin typeface="Ilisarniq" pitchFamily="2" charset="77"/>
            </a:rPr>
            <a:t>ᐊᐅᐸᓗᒃ</a:t>
          </a:r>
          <a:endParaRPr lang="en-US" sz="9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0.26396</cdr:x>
      <cdr:y>0.77831</cdr:y>
    </cdr:from>
    <cdr:to>
      <cdr:x>0.29165</cdr:x>
      <cdr:y>0.97817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5400983-CFDE-0F4D-E1FB-75FD744D1082}"/>
            </a:ext>
          </a:extLst>
        </cdr:cNvPr>
        <cdr:cNvSpPr txBox="1"/>
      </cdr:nvSpPr>
      <cdr:spPr>
        <a:xfrm xmlns:a="http://schemas.openxmlformats.org/drawingml/2006/main" rot="18664844">
          <a:off x="2352831" y="3878029"/>
          <a:ext cx="914400" cy="280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900" kern="1200" dirty="0">
              <a:latin typeface="Ilisarniq" pitchFamily="2" charset="77"/>
            </a:rPr>
            <a:t>ᐃᕗᔨᕕᒃ</a:t>
          </a:r>
          <a:endParaRPr lang="en-US" sz="9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0.28964</cdr:x>
      <cdr:y>0.88418</cdr:y>
    </cdr:from>
    <cdr:to>
      <cdr:x>0.38004</cdr:x>
      <cdr:y>0.93926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D7728D5-1D8C-A0AB-DDF6-31FEB014B622}"/>
            </a:ext>
          </a:extLst>
        </cdr:cNvPr>
        <cdr:cNvSpPr txBox="1"/>
      </cdr:nvSpPr>
      <cdr:spPr>
        <a:xfrm xmlns:a="http://schemas.openxmlformats.org/drawingml/2006/main" rot="19021074">
          <a:off x="2929800" y="4045295"/>
          <a:ext cx="914400" cy="251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900" kern="1200" dirty="0">
              <a:latin typeface="Ilisarniq" pitchFamily="2" charset="77"/>
            </a:rPr>
            <a:t>ᑲᖏᕐᓱᐊᓗᑦᔪᐊᖅ</a:t>
          </a:r>
          <a:endParaRPr lang="en-US" sz="9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0.39871</cdr:x>
      <cdr:y>0.80014</cdr:y>
    </cdr:from>
    <cdr:to>
      <cdr:x>0.42508</cdr:x>
      <cdr:y>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9EBF781C-207E-56F3-CE35-A4B1C69B7716}"/>
            </a:ext>
          </a:extLst>
        </cdr:cNvPr>
        <cdr:cNvSpPr txBox="1"/>
      </cdr:nvSpPr>
      <cdr:spPr>
        <a:xfrm xmlns:a="http://schemas.openxmlformats.org/drawingml/2006/main" rot="18725592">
          <a:off x="3709189" y="4011262"/>
          <a:ext cx="914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900" kern="1200" dirty="0">
              <a:latin typeface="Ilisarniq" pitchFamily="2" charset="77"/>
            </a:rPr>
            <a:t>ᑲᖏᕐᓱᔪᐊᖅ</a:t>
          </a:r>
          <a:endParaRPr lang="en-US" sz="9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0.73399</cdr:x>
      <cdr:y>0.20436</cdr:y>
    </cdr:from>
    <cdr:to>
      <cdr:x>0.82439</cdr:x>
      <cdr:y>0.2751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DFEAA5E7-33E0-9B17-6AF4-C596E05B3A4F}"/>
            </a:ext>
          </a:extLst>
        </cdr:cNvPr>
        <cdr:cNvSpPr txBox="1"/>
      </cdr:nvSpPr>
      <cdr:spPr>
        <a:xfrm xmlns:a="http://schemas.openxmlformats.org/drawingml/2006/main">
          <a:off x="7424422" y="934989"/>
          <a:ext cx="914400" cy="323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0.51351</cdr:x>
      <cdr:y>0.85815</cdr:y>
    </cdr:from>
    <cdr:to>
      <cdr:x>0.60391</cdr:x>
      <cdr:y>0.90812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862CA21F-F024-3EC0-C0F9-D348636153CD}"/>
            </a:ext>
          </a:extLst>
        </cdr:cNvPr>
        <cdr:cNvSpPr txBox="1"/>
      </cdr:nvSpPr>
      <cdr:spPr>
        <a:xfrm xmlns:a="http://schemas.openxmlformats.org/drawingml/2006/main" rot="19151126">
          <a:off x="5194302" y="3926195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900" kern="1200" dirty="0">
              <a:latin typeface="Ilisarniq" pitchFamily="2" charset="77"/>
            </a:rPr>
            <a:t>ᑰᑦᔪᐊᖅ</a:t>
          </a:r>
          <a:endParaRPr lang="en-US" sz="9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0.67305</cdr:x>
      <cdr:y>0.78248</cdr:y>
    </cdr:from>
    <cdr:to>
      <cdr:x>0.70128</cdr:x>
      <cdr:y>0.98234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DFB7816D-D682-02BD-DA37-45F95203C10B}"/>
            </a:ext>
          </a:extLst>
        </cdr:cNvPr>
        <cdr:cNvSpPr txBox="1"/>
      </cdr:nvSpPr>
      <cdr:spPr>
        <a:xfrm xmlns:a="http://schemas.openxmlformats.org/drawingml/2006/main" rot="18813243">
          <a:off x="6493641" y="3894419"/>
          <a:ext cx="914400" cy="285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900" kern="1200" dirty="0">
              <a:latin typeface="Ilisarniq" pitchFamily="2" charset="77"/>
            </a:rPr>
            <a:t>ᐳᕕᕐᓂᑐᖅ</a:t>
          </a:r>
          <a:endParaRPr lang="en-US" sz="9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0.75007</cdr:x>
      <cdr:y>0.77203</cdr:y>
    </cdr:from>
    <cdr:to>
      <cdr:x>0.76871</cdr:x>
      <cdr:y>0.97189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793D4706-0A14-573F-35DA-D9B67B3CAA8C}"/>
            </a:ext>
          </a:extLst>
        </cdr:cNvPr>
        <cdr:cNvSpPr txBox="1"/>
      </cdr:nvSpPr>
      <cdr:spPr>
        <a:xfrm xmlns:a="http://schemas.openxmlformats.org/drawingml/2006/main" rot="18606157">
          <a:off x="7224185" y="3895115"/>
          <a:ext cx="914400" cy="188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900" kern="1200" dirty="0">
              <a:latin typeface="Ilisarniq" pitchFamily="2" charset="77"/>
            </a:rPr>
            <a:t>ᖁᐊᕐᑕᖅ</a:t>
          </a:r>
          <a:endParaRPr lang="en-US" sz="9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0.82038</cdr:x>
      <cdr:y>0.77329</cdr:y>
    </cdr:from>
    <cdr:to>
      <cdr:x>0.84173</cdr:x>
      <cdr:y>0.97316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1BC15CEF-D4EC-F984-9962-67C79B99AB8D}"/>
            </a:ext>
          </a:extLst>
        </cdr:cNvPr>
        <cdr:cNvSpPr txBox="1"/>
      </cdr:nvSpPr>
      <cdr:spPr>
        <a:xfrm xmlns:a="http://schemas.openxmlformats.org/drawingml/2006/main" rot="18862324">
          <a:off x="7949089" y="3887206"/>
          <a:ext cx="914400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900" kern="1200" dirty="0">
              <a:latin typeface="Ilisarniq" pitchFamily="2" charset="77"/>
            </a:rPr>
            <a:t>ᓴᓪᓗᐃᑦ</a:t>
          </a:r>
          <a:endParaRPr lang="en-US" sz="9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0.8817</cdr:x>
      <cdr:y>0.78366</cdr:y>
    </cdr:from>
    <cdr:to>
      <cdr:x>0.90807</cdr:x>
      <cdr:y>0.98352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1FB7A7DC-20F1-CACE-F6E3-F51E876EACAA}"/>
            </a:ext>
          </a:extLst>
        </cdr:cNvPr>
        <cdr:cNvSpPr txBox="1"/>
      </cdr:nvSpPr>
      <cdr:spPr>
        <a:xfrm xmlns:a="http://schemas.openxmlformats.org/drawingml/2006/main" rot="18750328">
          <a:off x="8594772" y="3909243"/>
          <a:ext cx="914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900" kern="1200" dirty="0">
              <a:latin typeface="Ilisarniq" pitchFamily="2" charset="77"/>
            </a:rPr>
            <a:t>ᑕᓯᐅᔭᖅ</a:t>
          </a:r>
          <a:endParaRPr lang="en-US" sz="9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0.9096</cdr:x>
      <cdr:y>0.86091</cdr:y>
    </cdr:from>
    <cdr:to>
      <cdr:x>1</cdr:x>
      <cdr:y>0.91366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955CE085-BD5E-E727-52B0-273E8B96072A}"/>
            </a:ext>
          </a:extLst>
        </cdr:cNvPr>
        <cdr:cNvSpPr txBox="1"/>
      </cdr:nvSpPr>
      <cdr:spPr>
        <a:xfrm xmlns:a="http://schemas.openxmlformats.org/drawingml/2006/main" rot="18917066">
          <a:off x="9248224" y="3938835"/>
          <a:ext cx="914400" cy="241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900" kern="1200" dirty="0">
              <a:latin typeface="Ilisarniq" pitchFamily="2" charset="77"/>
            </a:rPr>
            <a:t>ᐅᒥᐅᔭᖅ</a:t>
          </a:r>
          <a:endParaRPr lang="en-US" sz="900" kern="1200" dirty="0">
            <a:latin typeface="Ilisarniq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0.29121</cdr:x>
      <cdr:y>0.86675</cdr:y>
    </cdr:from>
    <cdr:to>
      <cdr:x>0.38107</cdr:x>
      <cdr:y>0.92589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62929C8-7DC3-FF76-F42E-0DB740C9832F}"/>
            </a:ext>
          </a:extLst>
        </cdr:cNvPr>
        <cdr:cNvSpPr txBox="1"/>
      </cdr:nvSpPr>
      <cdr:spPr>
        <a:xfrm xmlns:a="http://schemas.openxmlformats.org/drawingml/2006/main" rot="19073898">
          <a:off x="2963589" y="3908898"/>
          <a:ext cx="914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200" kern="1200" dirty="0">
              <a:latin typeface="Ilisarniq" pitchFamily="2" charset="77"/>
            </a:rPr>
            <a:t>ᑲᖏᕐᓱᐊᓗᑦᔪᐊᖅ</a:t>
          </a:r>
          <a:endParaRPr lang="en-US" sz="12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0.39678</cdr:x>
      <cdr:y>0.78656</cdr:y>
    </cdr:from>
    <cdr:to>
      <cdr:x>0.42173</cdr:x>
      <cdr:y>0.98932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8FB9D22-5D31-AD20-5907-0CB643B74F5B}"/>
            </a:ext>
          </a:extLst>
        </cdr:cNvPr>
        <cdr:cNvSpPr txBox="1"/>
      </cdr:nvSpPr>
      <cdr:spPr>
        <a:xfrm xmlns:a="http://schemas.openxmlformats.org/drawingml/2006/main" rot="18896743">
          <a:off x="3707661" y="3877448"/>
          <a:ext cx="91440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200" kern="1200" dirty="0">
              <a:latin typeface="Ilisarniq" pitchFamily="2" charset="77"/>
            </a:rPr>
            <a:t>ᖃᖏᕐᓱᔪᐊᖅ</a:t>
          </a:r>
          <a:endParaRPr lang="en-US" sz="12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0.44783</cdr:x>
      <cdr:y>0.80408</cdr:y>
    </cdr:from>
    <cdr:to>
      <cdr:x>0.53768</cdr:x>
      <cdr:y>0.86603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33D12D5-FFB3-0455-C266-0CB6D030A807}"/>
            </a:ext>
          </a:extLst>
        </cdr:cNvPr>
        <cdr:cNvSpPr txBox="1"/>
      </cdr:nvSpPr>
      <cdr:spPr>
        <a:xfrm xmlns:a="http://schemas.openxmlformats.org/drawingml/2006/main" rot="19126445">
          <a:off x="4557416" y="3626263"/>
          <a:ext cx="91440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200" kern="1200" dirty="0">
              <a:latin typeface="Ilisarniq" pitchFamily="2" charset="77"/>
            </a:rPr>
            <a:t>ᑲᖏᕐᓱᒃ</a:t>
          </a:r>
          <a:endParaRPr lang="en-US" sz="12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0.54618</cdr:x>
      <cdr:y>0.71553</cdr:y>
    </cdr:from>
    <cdr:to>
      <cdr:x>0.56615</cdr:x>
      <cdr:y>0.91829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4C5A1FC-D83D-0F37-46D4-3846D16A29D7}"/>
            </a:ext>
          </a:extLst>
        </cdr:cNvPr>
        <cdr:cNvSpPr txBox="1"/>
      </cdr:nvSpPr>
      <cdr:spPr>
        <a:xfrm xmlns:a="http://schemas.openxmlformats.org/drawingml/2006/main" rot="18691906">
          <a:off x="5202693" y="3582506"/>
          <a:ext cx="914400" cy="203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200" kern="1200" dirty="0">
              <a:latin typeface="Ilisarniq" pitchFamily="2" charset="77"/>
            </a:rPr>
            <a:t>ᑰᑦᔪᐊᖅ</a:t>
          </a:r>
          <a:endParaRPr lang="en-US" sz="12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0.59371</cdr:x>
      <cdr:y>0.77137</cdr:y>
    </cdr:from>
    <cdr:to>
      <cdr:x>0.62116</cdr:x>
      <cdr:y>0.97413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6099AA31-C9C9-AF3E-7D2B-BF4BD916D622}"/>
            </a:ext>
          </a:extLst>
        </cdr:cNvPr>
        <cdr:cNvSpPr txBox="1"/>
      </cdr:nvSpPr>
      <cdr:spPr>
        <a:xfrm xmlns:a="http://schemas.openxmlformats.org/drawingml/2006/main" rot="18853111">
          <a:off x="5724510" y="3796233"/>
          <a:ext cx="91440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200" kern="1200" dirty="0">
              <a:latin typeface="Ilisarniq" pitchFamily="2" charset="77"/>
            </a:rPr>
            <a:t>ᑰᑦᔪᐊᕌᐱᒃ</a:t>
          </a:r>
          <a:endParaRPr lang="en-US" sz="12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0.63327</cdr:x>
      <cdr:y>0.82028</cdr:y>
    </cdr:from>
    <cdr:to>
      <cdr:x>0.72312</cdr:x>
      <cdr:y>0.87942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A548DA07-DA29-1D10-CE86-BA2EC4D37B7F}"/>
            </a:ext>
          </a:extLst>
        </cdr:cNvPr>
        <cdr:cNvSpPr txBox="1"/>
      </cdr:nvSpPr>
      <cdr:spPr>
        <a:xfrm xmlns:a="http://schemas.openxmlformats.org/drawingml/2006/main" rot="19264661">
          <a:off x="6444588" y="3699318"/>
          <a:ext cx="914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200" kern="1200" dirty="0">
              <a:latin typeface="Ilisarniq" pitchFamily="2" charset="77"/>
            </a:rPr>
            <a:t>ᐳᕕᕐᓂᑐᖅ</a:t>
          </a:r>
          <a:endParaRPr lang="en-US" sz="12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0.70784</cdr:x>
      <cdr:y>0.80733</cdr:y>
    </cdr:from>
    <cdr:to>
      <cdr:x>0.79769</cdr:x>
      <cdr:y>0.86999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6C46A9DA-B7F1-05F6-14A4-65680B62A2C4}"/>
            </a:ext>
          </a:extLst>
        </cdr:cNvPr>
        <cdr:cNvSpPr txBox="1"/>
      </cdr:nvSpPr>
      <cdr:spPr>
        <a:xfrm xmlns:a="http://schemas.openxmlformats.org/drawingml/2006/main" rot="19004313">
          <a:off x="7203454" y="3640903"/>
          <a:ext cx="914400" cy="282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200" kern="1200" dirty="0">
              <a:latin typeface="Ilisarniq" pitchFamily="2" charset="77"/>
            </a:rPr>
            <a:t>ᖁᐊᕐᑕᖅ</a:t>
          </a:r>
          <a:endParaRPr lang="en-US" sz="12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0.78287</cdr:x>
      <cdr:y>0.78025</cdr:y>
    </cdr:from>
    <cdr:to>
      <cdr:x>0.87272</cdr:x>
      <cdr:y>0.84783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7A9ADD49-4AA2-BB8F-8386-F99C13D74478}"/>
            </a:ext>
          </a:extLst>
        </cdr:cNvPr>
        <cdr:cNvSpPr txBox="1"/>
      </cdr:nvSpPr>
      <cdr:spPr>
        <a:xfrm xmlns:a="http://schemas.openxmlformats.org/drawingml/2006/main" rot="19057252">
          <a:off x="7967021" y="3518777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200" kern="1200" dirty="0">
              <a:latin typeface="Ilisarniq" pitchFamily="2" charset="77"/>
            </a:rPr>
            <a:t>ᓴᓪᓗᐃᑦ</a:t>
          </a:r>
          <a:endParaRPr lang="en-US" sz="12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0.83259</cdr:x>
      <cdr:y>0.80043</cdr:y>
    </cdr:from>
    <cdr:to>
      <cdr:x>0.92244</cdr:x>
      <cdr:y>0.85675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55709D76-3C78-FACE-7955-58DD6294D85F}"/>
            </a:ext>
          </a:extLst>
        </cdr:cNvPr>
        <cdr:cNvSpPr txBox="1"/>
      </cdr:nvSpPr>
      <cdr:spPr>
        <a:xfrm xmlns:a="http://schemas.openxmlformats.org/drawingml/2006/main" rot="19300644">
          <a:off x="8473007" y="3609791"/>
          <a:ext cx="91440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200" kern="1200" dirty="0">
              <a:latin typeface="Ilisarniq" pitchFamily="2" charset="77"/>
            </a:rPr>
            <a:t>ᑕᓯᐅᔭᖅ</a:t>
          </a:r>
          <a:endParaRPr lang="en-US" sz="1200" kern="1200" dirty="0">
            <a:latin typeface="Ilisarniq" pitchFamily="2" charset="77"/>
          </a:endParaRPr>
        </a:p>
      </cdr:txBody>
    </cdr:sp>
  </cdr:relSizeAnchor>
  <cdr:relSizeAnchor xmlns:cdr="http://schemas.openxmlformats.org/drawingml/2006/chartDrawing">
    <cdr:from>
      <cdr:x>0.89061</cdr:x>
      <cdr:y>0.79868</cdr:y>
    </cdr:from>
    <cdr:to>
      <cdr:x>0.98046</cdr:x>
      <cdr:y>0.85781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B7D20696-5E24-3F59-609E-5CE981F23EB2}"/>
            </a:ext>
          </a:extLst>
        </cdr:cNvPr>
        <cdr:cNvSpPr txBox="1"/>
      </cdr:nvSpPr>
      <cdr:spPr>
        <a:xfrm xmlns:a="http://schemas.openxmlformats.org/drawingml/2006/main" rot="19343014">
          <a:off x="9063488" y="3601891"/>
          <a:ext cx="914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200" kern="1200" dirty="0">
              <a:latin typeface="Ilisarniq" pitchFamily="2" charset="77"/>
            </a:rPr>
            <a:t>ᐅᒥᐅᔭᖅ</a:t>
          </a:r>
          <a:endParaRPr lang="en-US" sz="1200" kern="1200" dirty="0">
            <a:latin typeface="Ilisarniq" pitchFamily="2" charset="77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0.10606</cdr:x>
      <cdr:y>0.81502</cdr:y>
    </cdr:from>
    <cdr:to>
      <cdr:x>0.19881</cdr:x>
      <cdr:y>0.86976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31306DE-40F9-979C-3262-8CCE202AA90E}"/>
            </a:ext>
          </a:extLst>
        </cdr:cNvPr>
        <cdr:cNvSpPr txBox="1"/>
      </cdr:nvSpPr>
      <cdr:spPr>
        <a:xfrm xmlns:a="http://schemas.openxmlformats.org/drawingml/2006/main" rot="18909359">
          <a:off x="1045539" y="3781914"/>
          <a:ext cx="91440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100" kern="1200" dirty="0"/>
            <a:t>ᐊᐅᐸᓗᒃ</a:t>
          </a:r>
          <a:endParaRPr lang="en-US" sz="1100" kern="1200" dirty="0"/>
        </a:p>
      </cdr:txBody>
    </cdr:sp>
  </cdr:relSizeAnchor>
  <cdr:relSizeAnchor xmlns:cdr="http://schemas.openxmlformats.org/drawingml/2006/chartDrawing">
    <cdr:from>
      <cdr:x>0.20259</cdr:x>
      <cdr:y>0.76282</cdr:y>
    </cdr:from>
    <cdr:to>
      <cdr:x>0.22964</cdr:x>
      <cdr:y>0.95988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5CEA06E-8997-4752-6E53-CBE37D3C40D6}"/>
            </a:ext>
          </a:extLst>
        </cdr:cNvPr>
        <cdr:cNvSpPr txBox="1"/>
      </cdr:nvSpPr>
      <cdr:spPr>
        <a:xfrm xmlns:a="http://schemas.openxmlformats.org/drawingml/2006/main" rot="18847482">
          <a:off x="1673344" y="3863533"/>
          <a:ext cx="914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100" kern="1200" dirty="0"/>
            <a:t>ᐃᓄᑦᔪᐊᖅ</a:t>
          </a:r>
          <a:endParaRPr lang="en-US" sz="1100" kern="1200" dirty="0"/>
        </a:p>
      </cdr:txBody>
    </cdr:sp>
  </cdr:relSizeAnchor>
  <cdr:relSizeAnchor xmlns:cdr="http://schemas.openxmlformats.org/drawingml/2006/chartDrawing">
    <cdr:from>
      <cdr:x>0.27407</cdr:x>
      <cdr:y>0.73981</cdr:y>
    </cdr:from>
    <cdr:to>
      <cdr:x>0.30113</cdr:x>
      <cdr:y>0.93687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8C40388-02F1-75D8-5E27-6EC59F050055}"/>
            </a:ext>
          </a:extLst>
        </cdr:cNvPr>
        <cdr:cNvSpPr txBox="1"/>
      </cdr:nvSpPr>
      <cdr:spPr>
        <a:xfrm xmlns:a="http://schemas.openxmlformats.org/drawingml/2006/main" rot="18681893">
          <a:off x="2378075" y="3756757"/>
          <a:ext cx="914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100" kern="1200" dirty="0"/>
            <a:t>ᐃᕗᔨᕕᒃ</a:t>
          </a:r>
          <a:endParaRPr lang="en-US" sz="1100" kern="1200" dirty="0"/>
        </a:p>
      </cdr:txBody>
    </cdr:sp>
  </cdr:relSizeAnchor>
  <cdr:relSizeAnchor xmlns:cdr="http://schemas.openxmlformats.org/drawingml/2006/chartDrawing">
    <cdr:from>
      <cdr:x>0.30757</cdr:x>
      <cdr:y>0.80294</cdr:y>
    </cdr:from>
    <cdr:to>
      <cdr:x>0.33462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7405730-6FB1-67AF-7F03-F2FC9B2CAEB3}"/>
            </a:ext>
          </a:extLst>
        </cdr:cNvPr>
        <cdr:cNvSpPr txBox="1"/>
      </cdr:nvSpPr>
      <cdr:spPr>
        <a:xfrm xmlns:a="http://schemas.openxmlformats.org/drawingml/2006/main" rot="18808103">
          <a:off x="2708274" y="4083358"/>
          <a:ext cx="914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100" kern="1200" dirty="0"/>
            <a:t>ᑲᖏᕐᓱᐊᓗᑦᔪᐊᖅ</a:t>
          </a:r>
          <a:endParaRPr lang="en-US" sz="1100" kern="1200" dirty="0"/>
        </a:p>
      </cdr:txBody>
    </cdr:sp>
  </cdr:relSizeAnchor>
  <cdr:relSizeAnchor xmlns:cdr="http://schemas.openxmlformats.org/drawingml/2006/chartDrawing">
    <cdr:from>
      <cdr:x>0.3649</cdr:x>
      <cdr:y>0.8472</cdr:y>
    </cdr:from>
    <cdr:to>
      <cdr:x>0.45765</cdr:x>
      <cdr:y>0.89647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CCA509F7-911B-BBAA-7AB4-B2CCAA0EC3E7}"/>
            </a:ext>
          </a:extLst>
        </cdr:cNvPr>
        <cdr:cNvSpPr txBox="1"/>
      </cdr:nvSpPr>
      <cdr:spPr>
        <a:xfrm xmlns:a="http://schemas.openxmlformats.org/drawingml/2006/main" rot="19103186">
          <a:off x="3597276" y="3931245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100" kern="1200" dirty="0"/>
            <a:t>ᑲᖏᕐᓱᔪᐊᖅ</a:t>
          </a:r>
          <a:endParaRPr lang="en-US" sz="1100" kern="1200" dirty="0"/>
        </a:p>
      </cdr:txBody>
    </cdr:sp>
  </cdr:relSizeAnchor>
  <cdr:relSizeAnchor xmlns:cdr="http://schemas.openxmlformats.org/drawingml/2006/chartDrawing">
    <cdr:from>
      <cdr:x>0.43833</cdr:x>
      <cdr:y>0.82231</cdr:y>
    </cdr:from>
    <cdr:to>
      <cdr:x>0.53108</cdr:x>
      <cdr:y>0.87158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F7095427-FA0B-A857-EB68-A3E4DF35E8B8}"/>
            </a:ext>
          </a:extLst>
        </cdr:cNvPr>
        <cdr:cNvSpPr txBox="1"/>
      </cdr:nvSpPr>
      <cdr:spPr>
        <a:xfrm xmlns:a="http://schemas.openxmlformats.org/drawingml/2006/main" rot="19074077">
          <a:off x="4321175" y="3815747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100" kern="1200" dirty="0"/>
            <a:t>ᑲᖏᕐᓱᒃ</a:t>
          </a:r>
          <a:endParaRPr lang="en-US" sz="1100" kern="1200" dirty="0"/>
        </a:p>
      </cdr:txBody>
    </cdr:sp>
  </cdr:relSizeAnchor>
  <cdr:relSizeAnchor xmlns:cdr="http://schemas.openxmlformats.org/drawingml/2006/chartDrawing">
    <cdr:from>
      <cdr:x>0.54364</cdr:x>
      <cdr:y>0.74413</cdr:y>
    </cdr:from>
    <cdr:to>
      <cdr:x>0.56683</cdr:x>
      <cdr:y>0.94119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57110CC9-27F2-386E-F35C-98061C7CCEF2}"/>
            </a:ext>
          </a:extLst>
        </cdr:cNvPr>
        <cdr:cNvSpPr txBox="1"/>
      </cdr:nvSpPr>
      <cdr:spPr>
        <a:xfrm xmlns:a="http://schemas.openxmlformats.org/drawingml/2006/main" rot="18796910">
          <a:off x="5016494" y="379587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100" kern="1200" dirty="0"/>
            <a:t>ᑰᑦᔪᐊᖅ</a:t>
          </a:r>
          <a:endParaRPr lang="en-US" sz="1100" kern="1200" dirty="0"/>
        </a:p>
      </cdr:txBody>
    </cdr:sp>
  </cdr:relSizeAnchor>
  <cdr:relSizeAnchor xmlns:cdr="http://schemas.openxmlformats.org/drawingml/2006/chartDrawing">
    <cdr:from>
      <cdr:x>0.60451</cdr:x>
      <cdr:y>0.76282</cdr:y>
    </cdr:from>
    <cdr:to>
      <cdr:x>0.63285</cdr:x>
      <cdr:y>0.95988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A1A7D397-A7B4-5F41-B52E-30BA53F1AD83}"/>
            </a:ext>
          </a:extLst>
        </cdr:cNvPr>
        <cdr:cNvSpPr txBox="1"/>
      </cdr:nvSpPr>
      <cdr:spPr>
        <a:xfrm xmlns:a="http://schemas.openxmlformats.org/drawingml/2006/main" rot="18773005">
          <a:off x="5641975" y="3857183"/>
          <a:ext cx="91440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100" kern="1200" dirty="0"/>
            <a:t>ᑰᑦᔪᐊᕌᐱᑦ</a:t>
          </a:r>
          <a:endParaRPr lang="en-US" sz="1100" kern="1200" dirty="0"/>
        </a:p>
      </cdr:txBody>
    </cdr:sp>
  </cdr:relSizeAnchor>
  <cdr:relSizeAnchor xmlns:cdr="http://schemas.openxmlformats.org/drawingml/2006/chartDrawing">
    <cdr:from>
      <cdr:x>0.67214</cdr:x>
      <cdr:y>0.76282</cdr:y>
    </cdr:from>
    <cdr:to>
      <cdr:x>0.69662</cdr:x>
      <cdr:y>0.95988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9F1C1067-CF12-2718-1B25-AD48F75BEF97}"/>
            </a:ext>
          </a:extLst>
        </cdr:cNvPr>
        <cdr:cNvSpPr txBox="1"/>
      </cdr:nvSpPr>
      <cdr:spPr>
        <a:xfrm xmlns:a="http://schemas.openxmlformats.org/drawingml/2006/main" rot="18873577">
          <a:off x="6289675" y="3876233"/>
          <a:ext cx="914400" cy="241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100" kern="1200" dirty="0"/>
            <a:t>ᐳᕕᕐᓂᑐᖅ</a:t>
          </a:r>
          <a:endParaRPr lang="en-US" sz="1100" kern="1200" dirty="0"/>
        </a:p>
      </cdr:txBody>
    </cdr:sp>
  </cdr:relSizeAnchor>
  <cdr:relSizeAnchor xmlns:cdr="http://schemas.openxmlformats.org/drawingml/2006/chartDrawing">
    <cdr:from>
      <cdr:x>0.75395</cdr:x>
      <cdr:y>0.73765</cdr:y>
    </cdr:from>
    <cdr:to>
      <cdr:x>0.77971</cdr:x>
      <cdr:y>0.9347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E58D1AED-F92A-99A2-6217-826EDC7A7597}"/>
            </a:ext>
          </a:extLst>
        </cdr:cNvPr>
        <cdr:cNvSpPr txBox="1"/>
      </cdr:nvSpPr>
      <cdr:spPr>
        <a:xfrm xmlns:a="http://schemas.openxmlformats.org/drawingml/2006/main" rot="18608208">
          <a:off x="7102475" y="3753076"/>
          <a:ext cx="91440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100" kern="1200" dirty="0"/>
            <a:t>ᖁᐊᕐᑕᖅ</a:t>
          </a:r>
          <a:endParaRPr lang="en-US" sz="1100" kern="1200" dirty="0"/>
        </a:p>
      </cdr:txBody>
    </cdr:sp>
  </cdr:relSizeAnchor>
  <cdr:relSizeAnchor xmlns:cdr="http://schemas.openxmlformats.org/drawingml/2006/chartDrawing">
    <cdr:from>
      <cdr:x>0.81715</cdr:x>
      <cdr:y>0.73088</cdr:y>
    </cdr:from>
    <cdr:to>
      <cdr:x>0.84163</cdr:x>
      <cdr:y>0.92794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94B0EAE6-B1CD-7D42-6DA8-C435ADDFA2AB}"/>
            </a:ext>
          </a:extLst>
        </cdr:cNvPr>
        <cdr:cNvSpPr txBox="1"/>
      </cdr:nvSpPr>
      <cdr:spPr>
        <a:xfrm xmlns:a="http://schemas.openxmlformats.org/drawingml/2006/main" rot="18735206">
          <a:off x="7719233" y="3728031"/>
          <a:ext cx="914400" cy="241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100" kern="1200" dirty="0"/>
            <a:t>ᓴᓪᓗᐃᑦ</a:t>
          </a:r>
          <a:endParaRPr lang="en-US" sz="1100" kern="1200" dirty="0"/>
        </a:p>
      </cdr:txBody>
    </cdr:sp>
  </cdr:relSizeAnchor>
  <cdr:relSizeAnchor xmlns:cdr="http://schemas.openxmlformats.org/drawingml/2006/chartDrawing">
    <cdr:from>
      <cdr:x>0.89032</cdr:x>
      <cdr:y>0.74192</cdr:y>
    </cdr:from>
    <cdr:to>
      <cdr:x>0.91609</cdr:x>
      <cdr:y>0.93898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1F6A8234-CCEA-D3B2-3A21-39CF74024F64}"/>
            </a:ext>
          </a:extLst>
        </cdr:cNvPr>
        <cdr:cNvSpPr txBox="1"/>
      </cdr:nvSpPr>
      <cdr:spPr>
        <a:xfrm xmlns:a="http://schemas.openxmlformats.org/drawingml/2006/main" rot="18772828">
          <a:off x="8446941" y="3772924"/>
          <a:ext cx="91440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100" kern="1200" dirty="0"/>
            <a:t>ᑕᓯᐅᔭᖅ</a:t>
          </a:r>
          <a:endParaRPr lang="en-US" sz="1100" kern="1200" dirty="0"/>
        </a:p>
      </cdr:txBody>
    </cdr:sp>
  </cdr:relSizeAnchor>
  <cdr:relSizeAnchor xmlns:cdr="http://schemas.openxmlformats.org/drawingml/2006/chartDrawing">
    <cdr:from>
      <cdr:x>0.90725</cdr:x>
      <cdr:y>0.83672</cdr:y>
    </cdr:from>
    <cdr:to>
      <cdr:x>1</cdr:x>
      <cdr:y>0.88598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0E69BAB6-E752-919A-11B6-A23B651FC500}"/>
            </a:ext>
          </a:extLst>
        </cdr:cNvPr>
        <cdr:cNvSpPr txBox="1"/>
      </cdr:nvSpPr>
      <cdr:spPr>
        <a:xfrm xmlns:a="http://schemas.openxmlformats.org/drawingml/2006/main" rot="19000906">
          <a:off x="8990121" y="3882583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u-Cans-CA" sz="1100" kern="1200" dirty="0"/>
            <a:t>ᐅᒥᐅᔭᖅ</a:t>
          </a:r>
          <a:endParaRPr lang="en-US" sz="1100" kern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0.49242</cdr:x>
      <cdr:y>0.06986</cdr:y>
    </cdr:from>
    <cdr:to>
      <cdr:x>0.58333</cdr:x>
      <cdr:y>0.26962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3137909-69FA-B482-1FE6-1E0E037C2B71}"/>
            </a:ext>
          </a:extLst>
        </cdr:cNvPr>
        <cdr:cNvSpPr txBox="1"/>
      </cdr:nvSpPr>
      <cdr:spPr>
        <a:xfrm xmlns:a="http://schemas.openxmlformats.org/drawingml/2006/main">
          <a:off x="4952999" y="3197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E931337-F6FB-478D-9B6C-8A9F48BC90C7}" type="datetimeFigureOut">
              <a:rPr lang="en-US" smtClean="0"/>
              <a:t>5/22/2026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500E953-13AC-4581-B943-EC84E86EE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15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38B64BD-7B60-4C56-B8E9-75454B26ACB0}" type="datetimeFigureOut">
              <a:rPr lang="en-CA" smtClean="0"/>
              <a:t>2026-05-22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7A2CDA7-E95B-426E-8EA7-75AA013BC07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214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3446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8946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5935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124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5247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774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SLIDE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8486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729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9239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7044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017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7135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902AF-21D1-F910-4150-369CF7EC0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EF8D97-E848-E6C8-54E1-9E88BB66B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D82CF8-D2B1-93FC-AC20-17AE3CDDD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5F5F3-EC8C-84C9-D763-39FAFFAB3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0501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053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74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206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916F1-064D-FFBE-B130-E3CA3E43F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15486-9680-CF73-F32D-9DC983A43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DE38C0-F62F-E25F-FCAA-472964A8E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BAF48-E16F-AF75-EA12-B5F76BE4F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8192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SLIDE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88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9789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2415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CDA7-E95B-426E-8EA7-75AA013BC076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416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FF1B-B431-47BE-B23C-050FCEE398E0}" type="datetime1">
              <a:rPr lang="en-CA" smtClean="0"/>
              <a:t>2026-05-22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84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696C-5611-4716-952E-7821E21D62CA}" type="datetime1">
              <a:rPr lang="en-CA" smtClean="0"/>
              <a:t>2026-05-22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277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AA42-FC38-4B4E-9681-AFE81F05ECB1}" type="datetime1">
              <a:rPr lang="en-CA" smtClean="0"/>
              <a:t>2026-05-22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934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C4AC-B6A8-464B-9918-B194785F97B8}" type="datetime1">
              <a:rPr lang="en-CA" smtClean="0"/>
              <a:t>2026-05-22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542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1B1E-F229-4F6C-9AB6-83ABBD84C26E}" type="datetime1">
              <a:rPr lang="en-CA" smtClean="0"/>
              <a:t>2026-05-22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33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711F-0CD9-48B8-84EE-DC2004831BFA}" type="datetime1">
              <a:rPr lang="en-CA" smtClean="0"/>
              <a:t>2026-05-22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750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25DE-00AB-4C4B-9564-C0210B3DF9BD}" type="datetime1">
              <a:rPr lang="en-CA" smtClean="0"/>
              <a:t>2026-05-22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325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DFCD-526A-451C-AC8F-D9CB822EEB10}" type="datetime1">
              <a:rPr lang="en-CA" smtClean="0"/>
              <a:t>2026-05-22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092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1D88-F76F-484C-9223-9F5C4BC7993D}" type="datetime1">
              <a:rPr lang="en-CA" smtClean="0"/>
              <a:t>2026-05-22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99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9A43D2-9E5B-4534-A7E6-BCC0BB78F1E3}" type="datetime1">
              <a:rPr lang="en-CA" smtClean="0"/>
              <a:t>2026-05-22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2E333-31DC-4521-AFE8-EA0DE87484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395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B685-8166-4BD2-9CDB-F43364E7DB6A}" type="datetime1">
              <a:rPr lang="en-CA" smtClean="0"/>
              <a:t>2026-05-22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503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7738E3-FED3-47EB-80D6-079170F13735}" type="datetime1">
              <a:rPr lang="en-CA" smtClean="0"/>
              <a:t>2026-05-22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D2E333-31DC-4521-AFE8-EA0DE8748484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68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5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chart" Target="../charts/chart6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29.xml"/><Relationship Id="rId7" Type="http://schemas.openxmlformats.org/officeDocument/2006/relationships/image" Target="../media/image1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tags" Target="../tags/tag33.xml"/><Relationship Id="rId7" Type="http://schemas.openxmlformats.org/officeDocument/2006/relationships/image" Target="../media/image1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43.xml"/><Relationship Id="rId7" Type="http://schemas.openxmlformats.org/officeDocument/2006/relationships/image" Target="../media/image19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46.xml"/><Relationship Id="rId7" Type="http://schemas.openxmlformats.org/officeDocument/2006/relationships/image" Target="../media/image19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9.xml"/><Relationship Id="rId7" Type="http://schemas.microsoft.com/office/2007/relationships/hdphoto" Target="../media/hdphoto6.wdp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1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C48590-7C9C-0292-6771-21339B26D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7030"/>
            <a:ext cx="12188560" cy="6945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9000"/>
                    </a14:imgEffect>
                    <a14:imgEffect>
                      <a14:colorTemperature colorTemp="6700"/>
                    </a14:imgEffect>
                    <a14:imgEffect>
                      <a14:saturation sat="400000"/>
                    </a14:imgEffect>
                    <a14:imgEffect>
                      <a14:brightnessContrast bright="-3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7712" y="3761831"/>
            <a:ext cx="1955481" cy="1715334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C000"/>
            </a:bgClr>
          </a:pattFill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193" y="0"/>
            <a:ext cx="11120173" cy="3566160"/>
          </a:xfrm>
        </p:spPr>
        <p:txBody>
          <a:bodyPr>
            <a:normAutofit/>
          </a:bodyPr>
          <a:lstStyle/>
          <a:p>
            <a:r>
              <a:rPr lang="iu-Cans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ᓄᓇᕕᒻᒥ ᐃᑯᐊᓪᓚᑐᓄᑦ  ᑭᓪᓕᓯᓂᐊᕐᑕᐅᓯᒪᔪᑦ</a:t>
            </a:r>
            <a:r>
              <a:rPr lang="en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76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627773" cy="14265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6963" y="179745"/>
            <a:ext cx="10058400" cy="133669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u-Cans-CA" dirty="0">
                <a:latin typeface="Ilisarniq" pitchFamily="2" charset="77"/>
              </a:rPr>
              <a:t>ᓄᓇᕕᒻᒥ ᐃᑯᐊᓪᓚᑕᓄᑦ ᑭᓪᓕᓯᓂᐊᕐᑕᐅᒪᔪᑦ </a:t>
            </a:r>
            <a:r>
              <a:rPr lang="en-CA" dirty="0">
                <a:solidFill>
                  <a:schemeClr val="tx1"/>
                </a:solidFill>
              </a:rPr>
              <a:t>2025</a:t>
            </a:r>
            <a:br>
              <a:rPr lang="en-CA" dirty="0">
                <a:solidFill>
                  <a:schemeClr val="tx1"/>
                </a:solidFill>
              </a:rPr>
            </a:br>
            <a:br>
              <a:rPr lang="en-CA" dirty="0">
                <a:solidFill>
                  <a:schemeClr val="tx1"/>
                </a:solidFill>
              </a:rPr>
            </a:br>
            <a:r>
              <a:rPr lang="en-CA" sz="3100" dirty="0">
                <a:solidFill>
                  <a:schemeClr val="tx1"/>
                </a:solidFill>
              </a:rPr>
              <a:t>TOTAL ESTIMATED BUILDING AND MATERIAL LOSS*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10</a:t>
            </a:fld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95D08-53CC-B478-6940-41A2760EB055}"/>
              </a:ext>
            </a:extLst>
          </p:cNvPr>
          <p:cNvSpPr txBox="1"/>
          <p:nvPr/>
        </p:nvSpPr>
        <p:spPr>
          <a:xfrm>
            <a:off x="215899" y="6396125"/>
            <a:ext cx="100583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*</a:t>
            </a:r>
            <a:r>
              <a:rPr lang="iu-Cans-CA" sz="1200" b="1" dirty="0">
                <a:solidFill>
                  <a:schemeClr val="bg1"/>
                </a:solidFill>
              </a:rPr>
              <a:t>ᑕᒃᑲᓂ ᐊᕐᕌᒍᒥ ᐊᑦᔨᒌᖕᖏᓂᖏᑦ ᐱᑦᔪᑎᖃᕐᖁᑦ 2025-ᒥ ᐊᓪᓚᑕᐅᓯᒪᓂᖏᑦ ᖃᐅᔨᓴᕐᑕᐅᓯᒪᔪᑦ ᓱᓕᓂᕐᓴᐅᓂᖏᓐᓄᑦ, ᑭᖑᓂᖓᓂ ᐊᕐᕌᒍᒥ ᑐᖕᖓᕕᖃᕐᓂᓴᐅᔪᕕᓂᐅᑎᓪᓗᒋᑦ ᓇᓚᐅᕐᓵᑕᐅᔪᓂᒃ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2D743EF-B3DE-85FA-0190-09844D6B72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176558"/>
              </p:ext>
            </p:extLst>
          </p:nvPr>
        </p:nvGraphicFramePr>
        <p:xfrm>
          <a:off x="1096963" y="1696186"/>
          <a:ext cx="10058399" cy="459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82F02F9-857F-9295-0F70-821217900958}"/>
              </a:ext>
            </a:extLst>
          </p:cNvPr>
          <p:cNvSpPr txBox="1"/>
          <p:nvPr/>
        </p:nvSpPr>
        <p:spPr>
          <a:xfrm>
            <a:off x="2921000" y="2247900"/>
            <a:ext cx="596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u-Cans-CA" dirty="0"/>
              <a:t>ᑲᑎᑦᓱᑎᒃ ᖃᑦᓯᐅᓂᖏᑦ ᐃᓪᓗᐃᑦ ᐱᐅᓕᓂᐊᒉᓪᓗ ᐊᓯᐅᔨᔭᐅᔪᑦ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7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627773" cy="14265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66800" y="311018"/>
            <a:ext cx="10058400" cy="1336696"/>
          </a:xfrm>
        </p:spPr>
        <p:txBody>
          <a:bodyPr>
            <a:normAutofit fontScale="90000"/>
          </a:bodyPr>
          <a:lstStyle/>
          <a:p>
            <a:pPr algn="ctr"/>
            <a:r>
              <a:rPr lang="iu-Cans-CA" sz="4400" dirty="0">
                <a:latin typeface="Ilisarniq" pitchFamily="2" charset="77"/>
              </a:rPr>
              <a:t>ᓄᓇᕕᒻᒥ ᐃᑯᐊᓪᓚᑕᓄᑦ ᑭᓪᓕᓯᓂᐊᕐᑕᐅᒪᔪᑦ </a:t>
            </a:r>
            <a:r>
              <a:rPr lang="en-CA" dirty="0">
                <a:solidFill>
                  <a:schemeClr val="tx1"/>
                </a:solidFill>
              </a:rPr>
              <a:t>2025</a:t>
            </a:r>
            <a:br>
              <a:rPr lang="en-CA" dirty="0">
                <a:solidFill>
                  <a:schemeClr val="tx1"/>
                </a:solidFill>
              </a:rPr>
            </a:br>
            <a:br>
              <a:rPr lang="en-CA" dirty="0">
                <a:solidFill>
                  <a:schemeClr val="tx1"/>
                </a:solidFill>
              </a:rPr>
            </a:br>
            <a:r>
              <a:rPr lang="en-CA" sz="3100" dirty="0">
                <a:solidFill>
                  <a:schemeClr val="tx1"/>
                </a:solidFill>
              </a:rPr>
              <a:t>AVERAGE BUILDING AND MATERIAL LOSSES PER FIRE*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11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67A63-FEA8-C411-D30B-D45C7185BE45}"/>
              </a:ext>
            </a:extLst>
          </p:cNvPr>
          <p:cNvSpPr txBox="1"/>
          <p:nvPr/>
        </p:nvSpPr>
        <p:spPr>
          <a:xfrm>
            <a:off x="228599" y="6380737"/>
            <a:ext cx="1005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*</a:t>
            </a:r>
            <a:r>
              <a:rPr lang="iu-Cans-CA" sz="1400" b="1" dirty="0">
                <a:solidFill>
                  <a:schemeClr val="bg1"/>
                </a:solidFill>
              </a:rPr>
              <a:t> ᑕᒃᑲᓂ ᐊᕐᕌᒍᒥ ᐊᑦᔨᒌᖕᖏᓂᖏᑦ ᐱᑦᔪᑎᖃᕐᖁᑦ 2025-ᒥ ᐊᓪᓚᑕᐅᓯᒪᓂᖏᑦ ᖃᐅᔨᓴᕐᑕᐅᓯᒪᔪᑦ ᓱᓕᓂᕐᓴᐅᓂᖏᓐᓄᑦ, ᑭᖑᓂᖓᓂ ᐊᕐᕌᒍᒥ ᑐᖕᖓᕕᖃᕐᓂᓴᐅᔪᕕᓂᐅᑎᓪᓗᒋᑦ ᓇᓚᐅᕐᓵᑕᐅᔪᓂᒃ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847778-2F9B-FA93-C26C-50A327E8E5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331383"/>
              </p:ext>
            </p:extLst>
          </p:nvPr>
        </p:nvGraphicFramePr>
        <p:xfrm>
          <a:off x="1143001" y="1737606"/>
          <a:ext cx="10058398" cy="457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BF636B5-B93F-AA85-2C44-00BF5221B0E9}"/>
              </a:ext>
            </a:extLst>
          </p:cNvPr>
          <p:cNvSpPr txBox="1"/>
          <p:nvPr/>
        </p:nvSpPr>
        <p:spPr>
          <a:xfrm>
            <a:off x="2552700" y="1847334"/>
            <a:ext cx="751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dirty="0"/>
              <a:t>ᑲᑎᑦᓱᑎᒃ ᖃᑦᓯᐅᓂᖏᑦ ᐃᓪᓗᐃᑦ ᐱᐅᓕᓂᐊᒉᓪᓗ ᐊᓯᐅᔨᔭᐅᔪᑦ ᐃᑯᐊᓪᓚᑐᒧᑦ ᐊᑕᐅᓯᕐᒧᑦ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6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097280" y="2715490"/>
            <a:ext cx="10058400" cy="359752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iu-Cans-CA" sz="2400" b="1" dirty="0"/>
              <a:t>ᓄᕐᖃᑎᑦᓯᒐᓱᐊᕐᑐᑦ</a:t>
            </a:r>
            <a:r>
              <a:rPr lang="en-US" sz="2400" dirty="0"/>
              <a:t>: </a:t>
            </a:r>
            <a:r>
              <a:rPr lang="iu-Cans-CA" sz="2400" dirty="0"/>
              <a:t>ᐅᓄᕐᓂᖏᑦ ᐃᑯᐊᓪᓚᑐᕐᓂᐊᑏᑦ ᑭᐅᖃᑦᑕᑐᑦ ᐅᖄᓚᒍᑕᐅᔪᒧᑦ ᐊᑐᐃᓐᓇᐅᔪᑦ ᐱᒋᐊᖕᖓᐅᑎᒥ ᐃᑯᐊᓪᓚᑐᒥᒃ</a:t>
            </a:r>
            <a:r>
              <a:rPr lang="en-US" sz="2400" dirty="0"/>
              <a:t>.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NFSCP</a:t>
            </a:r>
            <a:r>
              <a:rPr lang="iu-Cans-CA" sz="2400" dirty="0">
                <a:solidFill>
                  <a:schemeClr val="tx1"/>
                </a:solidFill>
              </a:rPr>
              <a:t>-ᑯᑦ ᐃᒣᓗᖁᔨᔪᑦ ᐱᒋᐊᕐᑎᓯᓂᕐᒥᒃ ᐱᒋᐊᖕᖓᐅᑎᐅᒥᒃ ᓄᕐᖃᑎᑦᓯᒐᓱᐊᕐᓂᒧᑦ 15 ᒥᓇᑦᓯᓂ. ᓄᓇᕕᒻᒥ, ᐃᒫᒃ ᑐᑭᓕᒃ: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2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u-Cans-CA" sz="2000" dirty="0"/>
              <a:t>ᐃᑭᓐᓂᐹᑦ 4 ᐃᑯᐊᓪᓚᑐᕐᓂᐊᑏᑦ 15 ᒥᓇᑦᓯᐅᑎᓪᓗᒍ</a:t>
            </a:r>
            <a:endParaRPr lang="en-US" sz="2000" dirty="0"/>
          </a:p>
          <a:p>
            <a:pPr lvl="2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iu-Cans-CA" sz="2000" dirty="0"/>
              <a:t>ᑰᑦᔪᐊᖅ: 8 ᐃᑯᐊᓪᓚᑐᕐᓂᐊᑏᑦ 15 ᒥᓇᑦᓯᐅᑎᓪᓗᒍ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iu-Cans-CA" sz="2400" dirty="0">
                <a:solidFill>
                  <a:schemeClr val="tx1"/>
                </a:solidFill>
              </a:rPr>
              <a:t>ᓈᒻᒪᓈᑦᓯᐊᑐᖅ ᐊᑯᓃᕋᓂᓗ ᑭᐅᓂᐅᔪᖅ ᐊᖏᔪᒻᒪᕆᒻᒥᒃ ᒥᑭᓕᒋᐊᕐᑎᓯᔪᖅ ᐃᑯᐊᓚᒧᑦ ᐊᓯᐅᔨᔭᐅᔪᓂᒃ.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6F12C-00DC-42A5-AEAA-124D0BB3644F}" type="slidenum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5913" y="102029"/>
            <a:ext cx="1627773" cy="142658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452426" y="243394"/>
            <a:ext cx="9037864" cy="152199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F07F09"/>
              </a:buClr>
              <a:defRPr/>
            </a:pPr>
            <a:r>
              <a:rPr lang="iu-Cans-CA" sz="4000" dirty="0">
                <a:latin typeface="Ilisarniq" pitchFamily="2" charset="77"/>
              </a:rPr>
              <a:t>ᓄᓇᕕᒻᒥ ᐃᑯᐊᓪᓚᑕᓄᑦ ᑭᓪᓕᓯᓂᐊᕐᑕᐅᒪᔪᑦ </a:t>
            </a: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07F09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07F09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iu-Cans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ᓄᕐᖃᑎᑦᓯᒐᓱᐊᕐᑐᑦ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88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00095" y="1528617"/>
            <a:ext cx="11365992" cy="462125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iu-Cans-CA" sz="2400" dirty="0">
                <a:solidFill>
                  <a:schemeClr val="tx1"/>
                </a:solidFill>
              </a:rPr>
              <a:t>ᓄᕐᖃᑎᑦᓯᒐᓱᐊᕈᑏᑦ ᐱᒍᓐᓇᓯᔭᐅᔪᑦ </a:t>
            </a:r>
            <a:r>
              <a:rPr lang="en-US" sz="2400" dirty="0">
                <a:solidFill>
                  <a:schemeClr val="tx1"/>
                </a:solidFill>
              </a:rPr>
              <a:t>34 </a:t>
            </a:r>
            <a:r>
              <a:rPr lang="iu-Cans-CA" sz="2400" dirty="0">
                <a:solidFill>
                  <a:schemeClr val="tx1"/>
                </a:solidFill>
              </a:rPr>
              <a:t>ᕕᑦᓱᑎᒃ ᓄᓇᓕᓐᓂ 8-ᓂ. </a:t>
            </a: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8</a:t>
            </a:r>
            <a:r>
              <a:rPr lang="iu-Cans-CA" sz="2400" dirty="0">
                <a:solidFill>
                  <a:schemeClr val="tx1"/>
                </a:solidFill>
              </a:rPr>
              <a:t>-ᓂ ᐃᓪᓗᓂ ᐃᑯᐊᓪᓚᓂᕐᒧᑦ ᐱᓂᕐᓗᓯᒪᔪᓂ,</a:t>
            </a:r>
            <a:r>
              <a:rPr lang="en-US" sz="2400" dirty="0">
                <a:solidFill>
                  <a:schemeClr val="tx1"/>
                </a:solidFill>
              </a:rPr>
              <a:t> 5 </a:t>
            </a:r>
            <a:r>
              <a:rPr lang="iu-Cans-CA" sz="2400" dirty="0">
                <a:solidFill>
                  <a:schemeClr val="tx1"/>
                </a:solidFill>
              </a:rPr>
              <a:t>ᓄᓇᓖᑦ ᑭᐅᑦᓴᑐᒋᒍᓐᓇᑐᕕᓃᑦ ᑭᓯᐊᓂ ᐃᑭᓐᓂᐸᐅᒋᐊᖃᕐᓂᖏᑦ 4 ᐃᑯᐊᓪᓚᑐᕐᓂᐊᑏᑦ ᖏᑦᑎᓗᒋᑦ. </a:t>
            </a:r>
            <a:endParaRPr 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1 </a:t>
            </a:r>
            <a:r>
              <a:rPr lang="iu-Cans-CA" sz="2400" dirty="0">
                <a:solidFill>
                  <a:schemeClr val="tx1"/>
                </a:solidFill>
              </a:rPr>
              <a:t>ᐃᓪᓗᖅ ᐃᑯᐊᓪᓚᑐᕕᓂᖅ, 1 ᓄᓇᓕᒃ ᑭᐅᑦᓴᐅᑎᒋᓐᓂᖏᑦᑐᖅ ᐊᒻᒪᓗ ᐃᑭᓐᓂᐸᐅᒋᐊᓖᑦ 4 ᐃᑯᐊᓪᓚᑐᕐᓂᐊᑏᑦ ᖏᑦᑎᓗᒋᑦ. </a:t>
            </a:r>
            <a:endParaRPr 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chemeClr val="tx1"/>
                </a:solidFill>
              </a:rPr>
              <a:t>2 </a:t>
            </a:r>
            <a:r>
              <a:rPr lang="iu-Cans-CA" sz="2400" dirty="0">
                <a:solidFill>
                  <a:schemeClr val="tx1"/>
                </a:solidFill>
              </a:rPr>
              <a:t>ᓄᓇᓖᑦ ᑐᓂᓯᓐᓂᖏᑦᑐᑦ ᐃᑯᐊᓪᓚᓂᕐᒧᑦ ᑐᓴᕐᑎᓯᒍᑎᓂᒃ ᑭᓯᑦᑕᐅᓯᒪᐅᑎᖏᓐᓂᒃ. </a:t>
            </a:r>
            <a:endParaRPr lang="en-CA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iu-Cans-CA" sz="2400" dirty="0">
                <a:solidFill>
                  <a:schemeClr val="tx1"/>
                </a:solidFill>
              </a:rPr>
              <a:t>ᐱᒐᓱᐊᕐᓂᖅ ᑕᑯᓐᓇᓂᖃᕆᐊᓕᒃ ᐱᐅᓯᐅᒥᑎᑦᓯᓂᕐᒥᒃ ᐃᑯᐊᓪᓚᑐᕐᓂᐊᑏᑦ ᐊᑐᐃᓐᓇᐅᓂᖏᓐᓂᒃ, ᐊᑕᑎᑦᓯᓂᕐᒥᒃ, ᐱᓇᓱᑦᑎᑖᕋᓱᐊᕐᓂᒥᒃ, ᐃᓕᓐᓂᐊᑎᑦᓯᓂᕐᒥᒃ ᐊᒻᒪᓗ ᐱᔭᕇᕐᓯᒪᑦᓯᐊᓂᖏᓐᓂᒃ ᐱᓂᕐᓗᓂᕕᓂᕐᒧᑦ ᑐᓴᕐᑎᓯᒍᑏᑦ. 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6F12C-00DC-42A5-AEAA-124D0BB3644F}" type="slidenum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5913" y="102029"/>
            <a:ext cx="1627773" cy="142658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452426" y="243394"/>
            <a:ext cx="9037864" cy="15219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F07F09"/>
              </a:buClr>
              <a:defRPr/>
            </a:pPr>
            <a:r>
              <a:rPr lang="iu-Cans-CA" sz="2800" dirty="0">
                <a:latin typeface="Ilisarniq" pitchFamily="2" charset="77"/>
              </a:rPr>
              <a:t>ᓄᓇᕕᒻᒥ ᐃᑯᐊᓪᓚᑕᓄᑦ ᑭᓪᓕᓯᓂᐊᕐᑕᐅᒪᔪᑦ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07F09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iu-Cans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ᓄᕐᖃᑎᑦᓯᒐᓱᐊᕐᑐᑦ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7"/>
          <a:stretch/>
        </p:blipFill>
        <p:spPr>
          <a:xfrm>
            <a:off x="9240103" y="182328"/>
            <a:ext cx="2825984" cy="1328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05FDF-A417-F32A-A91F-F4AC7CE9A103}"/>
              </a:ext>
            </a:extLst>
          </p:cNvPr>
          <p:cNvSpPr txBox="1"/>
          <p:nvPr/>
        </p:nvSpPr>
        <p:spPr>
          <a:xfrm>
            <a:off x="0" y="6429940"/>
            <a:ext cx="11503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</a:t>
            </a:r>
            <a:r>
              <a:rPr lang="iu-Cans-CA" b="1" dirty="0">
                <a:solidFill>
                  <a:schemeClr val="bg1"/>
                </a:solidFill>
              </a:rPr>
              <a:t>ᐊᒥᓱᐃᑦ ᑐᓴᕐᑎᓯᒍᑏᑦ ᐱᑕᖃᑦᓯᐊᖏᑦᑐᑦ ᑐᓴᐅᒪᑎᑦᓯᒍᑎᓂᒃ ᓱᓕᑎᑦᓯᓂᕐᒧᑦ ᓄᕐᖃᑎᑦᓯᒐᓱᐊᕐᓂᖅ ᐊᑐᕐᑕᐅᓂᕐᒪᖔᑦ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0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iu-Cans-CA" sz="4400" dirty="0">
                <a:latin typeface="Ilisarniq" pitchFamily="2" charset="77"/>
              </a:rPr>
              <a:t>ᓄᓇᕕᒻᒥ ᐃᑯᐊᓪᓚᑕᓄᑦ ᑭᓪᓕᓯᓂᐊᕐᑕᐅᒪᔪᑦ </a:t>
            </a:r>
            <a:r>
              <a:rPr lang="en-CA" dirty="0">
                <a:solidFill>
                  <a:schemeClr val="tx1"/>
                </a:solidFill>
              </a:rPr>
              <a:t>2025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6526101"/>
              </p:ext>
            </p:extLst>
          </p:nvPr>
        </p:nvGraphicFramePr>
        <p:xfrm>
          <a:off x="2745567" y="2309317"/>
          <a:ext cx="6794404" cy="2463690"/>
        </p:xfrm>
        <a:graphic>
          <a:graphicData uri="http://schemas.openxmlformats.org/drawingml/2006/table">
            <a:tbl>
              <a:tblPr/>
              <a:tblGrid>
                <a:gridCol w="3417186">
                  <a:extLst>
                    <a:ext uri="{9D8B030D-6E8A-4147-A177-3AD203B41FA5}">
                      <a16:colId xmlns:a16="http://schemas.microsoft.com/office/drawing/2014/main" val="4173417810"/>
                    </a:ext>
                  </a:extLst>
                </a:gridCol>
                <a:gridCol w="3377218">
                  <a:extLst>
                    <a:ext uri="{9D8B030D-6E8A-4147-A177-3AD203B41FA5}">
                      <a16:colId xmlns:a16="http://schemas.microsoft.com/office/drawing/2014/main" val="2879970004"/>
                    </a:ext>
                  </a:extLst>
                </a:gridCol>
              </a:tblGrid>
              <a:tr h="4927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u-Cans-CA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ᓄᓇᕕᒻᒥ ᐊᑦᑐᑕᐅᔪᑦ ᐃᑯᐊᓪᓚᓂᕐᒧᑦ ᑭᐅᒍᑎᓄᑦ</a:t>
                      </a:r>
                      <a:endParaRPr lang="en-CA" sz="2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834510"/>
                  </a:ext>
                </a:extLst>
              </a:tr>
              <a:tr h="492738">
                <a:tc>
                  <a:txBody>
                    <a:bodyPr/>
                    <a:lstStyle/>
                    <a:p>
                      <a:pPr algn="l" fontAlgn="b"/>
                      <a:r>
                        <a:rPr lang="iu-Cans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ᐃᓄᐃᑦ ᐊᓂᑦᑕᐅᔪᑦ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186998"/>
                  </a:ext>
                </a:extLst>
              </a:tr>
              <a:tr h="492738">
                <a:tc>
                  <a:txBody>
                    <a:bodyPr/>
                    <a:lstStyle/>
                    <a:p>
                      <a:pPr algn="l" fontAlgn="b"/>
                      <a:r>
                        <a:rPr lang="iu-Cans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ᐃᓄᐃᑦ ᐱᐅᓕᐊᖑᔪᑦ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195179"/>
                  </a:ext>
                </a:extLst>
              </a:tr>
              <a:tr h="492738">
                <a:tc>
                  <a:txBody>
                    <a:bodyPr/>
                    <a:lstStyle/>
                    <a:p>
                      <a:pPr algn="l" fontAlgn="b"/>
                      <a:r>
                        <a:rPr lang="iu-Cans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ᐃᓄᐃᑦ ᐋᓐᓂᑐᑦ</a:t>
                      </a:r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193344"/>
                  </a:ext>
                </a:extLst>
              </a:tr>
              <a:tr h="492738">
                <a:tc>
                  <a:txBody>
                    <a:bodyPr/>
                    <a:lstStyle/>
                    <a:p>
                      <a:pPr algn="l" fontAlgn="b"/>
                      <a:r>
                        <a:rPr lang="iu-Cans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ᐃᓄᐃᑦ ᑐᖁᔪᑦ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76546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745567" y="5104387"/>
            <a:ext cx="6761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u-Cans-CA" dirty="0"/>
              <a:t>ᖃᑎᑦᓱᑎᒃ </a:t>
            </a:r>
            <a:r>
              <a:rPr lang="en-CA" b="1" dirty="0"/>
              <a:t>17 </a:t>
            </a:r>
            <a:r>
              <a:rPr lang="iu-Cans-CA" b="1" dirty="0"/>
              <a:t>ᐃᓄᐃᑦ ᐃᑯᐊᓪᓚᑐᒦᑦᑐᕕᓃᑦ </a:t>
            </a:r>
            <a:r>
              <a:rPr lang="en-CA" b="1" dirty="0"/>
              <a:t>95 </a:t>
            </a:r>
            <a:r>
              <a:rPr lang="iu-Cans-CA" b="1" dirty="0"/>
              <a:t>ᐃᑯᐊᓪᓚᑐᒧᑦ ᑭᐅᓂᐅᔪᑦ </a:t>
            </a:r>
            <a:r>
              <a:rPr lang="en-CA" dirty="0"/>
              <a:t>2025</a:t>
            </a:r>
            <a:r>
              <a:rPr lang="iu-Cans-CA" dirty="0"/>
              <a:t>-ᒥ</a:t>
            </a:r>
            <a:endParaRPr lang="en-CA" dirty="0"/>
          </a:p>
          <a:p>
            <a:pPr algn="ctr"/>
            <a:r>
              <a:rPr lang="en-US" dirty="0"/>
              <a:t>*</a:t>
            </a:r>
            <a:r>
              <a:rPr lang="iu-Cans-CA" dirty="0"/>
              <a:t>ᐃᓚᐅᑎᓪᓗᒋᑦ </a:t>
            </a:r>
            <a:r>
              <a:rPr lang="en-US" b="1" dirty="0"/>
              <a:t>2 </a:t>
            </a:r>
            <a:r>
              <a:rPr lang="iu-Cans-CA" b="1" dirty="0"/>
              <a:t>ᐃᑯᐊᓪᓚᑐᕐᓂᐊᑏᒃ ᐋᓐᓂᑕᐅᔫᒃ ᑕᒃᑲᓂᑦᓭᑦᓇᖅ ᐊᕐᕌᒍᖓᓂ</a:t>
            </a:r>
            <a:r>
              <a:rPr lang="en-US" dirty="0"/>
              <a:t>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627773" cy="14265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665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33487" y="-21946"/>
            <a:ext cx="10515600" cy="1898791"/>
          </a:xfrm>
        </p:spPr>
        <p:txBody>
          <a:bodyPr>
            <a:normAutofit fontScale="90000"/>
          </a:bodyPr>
          <a:lstStyle/>
          <a:p>
            <a:pPr algn="ctr"/>
            <a:r>
              <a:rPr lang="iu-Cans-CA" sz="4400" dirty="0">
                <a:latin typeface="Ilisarniq" pitchFamily="2" charset="77"/>
              </a:rPr>
              <a:t>ᓄᓇᕕᒻᒥ ᐃᑯᐊᓪᓚᑕᓄᑦ ᑭᓪᓕᓯᓂᐊᕐᑕᐅᒪᔪᑦ </a:t>
            </a:r>
            <a:r>
              <a:rPr lang="en-CA" dirty="0">
                <a:solidFill>
                  <a:schemeClr val="tx1"/>
                </a:solidFill>
              </a:rPr>
              <a:t>2025</a:t>
            </a:r>
            <a:br>
              <a:rPr lang="en-CA" dirty="0">
                <a:solidFill>
                  <a:schemeClr val="tx1"/>
                </a:solidFill>
              </a:rPr>
            </a:br>
            <a:br>
              <a:rPr lang="en-CA" sz="4900" dirty="0">
                <a:solidFill>
                  <a:schemeClr val="tx1"/>
                </a:solidFill>
              </a:rPr>
            </a:br>
            <a:r>
              <a:rPr lang="en-CA" sz="3100" dirty="0">
                <a:solidFill>
                  <a:schemeClr val="tx1"/>
                </a:solidFill>
              </a:rPr>
              <a:t>5 </a:t>
            </a:r>
            <a:r>
              <a:rPr lang="iu-Cans-CA" sz="3100" dirty="0">
                <a:solidFill>
                  <a:schemeClr val="tx1"/>
                </a:solidFill>
              </a:rPr>
              <a:t>ᐊᑐᕐᑕᐅᓗᐊᖕᖑᐊᑐᑦ ᐃᑯᐊᓪᓚᑐᒥ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627773" cy="14265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15</a:t>
            </a:fld>
            <a:endParaRPr lang="en-CA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6A68B5-5AEC-F2F5-E79B-69B31232A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23081"/>
              </p:ext>
            </p:extLst>
          </p:nvPr>
        </p:nvGraphicFramePr>
        <p:xfrm>
          <a:off x="1027113" y="2333625"/>
          <a:ext cx="9664700" cy="2899055"/>
        </p:xfrm>
        <a:graphic>
          <a:graphicData uri="http://schemas.openxmlformats.org/drawingml/2006/table">
            <a:tbl>
              <a:tblPr/>
              <a:tblGrid>
                <a:gridCol w="5468937">
                  <a:extLst>
                    <a:ext uri="{9D8B030D-6E8A-4147-A177-3AD203B41FA5}">
                      <a16:colId xmlns:a16="http://schemas.microsoft.com/office/drawing/2014/main" val="780542441"/>
                    </a:ext>
                  </a:extLst>
                </a:gridCol>
                <a:gridCol w="2786063">
                  <a:extLst>
                    <a:ext uri="{9D8B030D-6E8A-4147-A177-3AD203B41FA5}">
                      <a16:colId xmlns:a16="http://schemas.microsoft.com/office/drawing/2014/main" val="30958806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472942693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 rtl="0" fontAlgn="b"/>
                      <a:r>
                        <a:rPr lang="iu-Cans-CA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ᐊᑐᕐᑕᐅᓗᐊᖕᖑᐊᑐᑦ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u-Cans-CA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ᐅᓄᕐᓂᖏᑦ ᑐᓴᕐᑎᓯᒍᑏᑦ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45687"/>
                  </a:ext>
                </a:extLst>
              </a:tr>
              <a:tr h="4316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u-Cans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ᓯᓚᒥ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u-Cans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ᐃᒋᑕᑦᓭᑦ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iu-Cans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ᓴᓂᒃᑯᕕᒃ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iu-Cans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ᐃᒋᑦᓯᕕᒃ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048933"/>
                  </a:ext>
                </a:extLst>
              </a:tr>
              <a:tr h="431602">
                <a:tc>
                  <a:txBody>
                    <a:bodyPr/>
                    <a:lstStyle/>
                    <a:p>
                      <a:pPr algn="l" rtl="0" fontAlgn="b"/>
                      <a:r>
                        <a:rPr lang="iu-Cans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ᐊᓂᕐᕋᐅᔪᓂ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804062"/>
                  </a:ext>
                </a:extLst>
              </a:tr>
              <a:tr h="431602">
                <a:tc>
                  <a:txBody>
                    <a:bodyPr/>
                    <a:lstStyle/>
                    <a:p>
                      <a:pPr algn="l" rtl="0" fontAlgn="b"/>
                      <a:r>
                        <a:rPr lang="iu-Cans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ᓄᓇᒥ, ᓇᐹᕐᑐᓂ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591257"/>
                  </a:ext>
                </a:extLst>
              </a:tr>
              <a:tr h="4316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u-Cans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ᑲᑎᕝᕕ ᐃᓪᓗᔪᐊᖅ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77461"/>
                  </a:ext>
                </a:extLst>
              </a:tr>
              <a:tr h="431602">
                <a:tc>
                  <a:txBody>
                    <a:bodyPr/>
                    <a:lstStyle/>
                    <a:p>
                      <a:pPr algn="l" rtl="0" fontAlgn="b"/>
                      <a:r>
                        <a:rPr lang="iu-Cans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ᓂᐅᕕᕐᓂᐊᕕᒃ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524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057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9080" y="273368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iu-Cans-CA" sz="4400" dirty="0">
                <a:latin typeface="Ilisarniq" pitchFamily="2" charset="77"/>
              </a:rPr>
              <a:t>ᓄᓇᕕᒻᒥ ᐃᑯᐊᓪᓚᑕᓄᑦ ᑭᓪᓕᓯᓂᐊᕐᑕᐅᒪᔪᑦ </a:t>
            </a:r>
            <a:r>
              <a:rPr lang="en-CA" dirty="0">
                <a:solidFill>
                  <a:schemeClr val="tx1"/>
                </a:solidFill>
              </a:rPr>
              <a:t>2025 </a:t>
            </a:r>
            <a:br>
              <a:rPr lang="en-CA" dirty="0">
                <a:solidFill>
                  <a:schemeClr val="tx1"/>
                </a:solidFill>
              </a:rPr>
            </a:br>
            <a:br>
              <a:rPr lang="en-CA" dirty="0">
                <a:solidFill>
                  <a:schemeClr val="tx1"/>
                </a:solidFill>
              </a:rPr>
            </a:br>
            <a:r>
              <a:rPr lang="en-CA" sz="3100" dirty="0">
                <a:solidFill>
                  <a:schemeClr val="tx1"/>
                </a:solidFill>
              </a:rPr>
              <a:t>10 </a:t>
            </a:r>
            <a:r>
              <a:rPr lang="iu-Cans-CA" sz="3100" dirty="0">
                <a:solidFill>
                  <a:schemeClr val="tx1"/>
                </a:solidFill>
              </a:rPr>
              <a:t>ᐃᑯᐊᓪᓚᑎᑦᓯᓗᐊᖕᖑᐊᓲᑦ ᓱᓇᐅᓂᖏᑦ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627773" cy="14265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16</a:t>
            </a:fld>
            <a:endParaRPr lang="en-CA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823063-B38F-407E-E9D4-26A36B2CA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187304"/>
              </p:ext>
            </p:extLst>
          </p:nvPr>
        </p:nvGraphicFramePr>
        <p:xfrm>
          <a:off x="1207007" y="1956816"/>
          <a:ext cx="9948673" cy="4291612"/>
        </p:xfrm>
        <a:graphic>
          <a:graphicData uri="http://schemas.openxmlformats.org/drawingml/2006/table">
            <a:tbl>
              <a:tblPr/>
              <a:tblGrid>
                <a:gridCol w="6664881">
                  <a:extLst>
                    <a:ext uri="{9D8B030D-6E8A-4147-A177-3AD203B41FA5}">
                      <a16:colId xmlns:a16="http://schemas.microsoft.com/office/drawing/2014/main" val="786837465"/>
                    </a:ext>
                  </a:extLst>
                </a:gridCol>
                <a:gridCol w="1520274">
                  <a:extLst>
                    <a:ext uri="{9D8B030D-6E8A-4147-A177-3AD203B41FA5}">
                      <a16:colId xmlns:a16="http://schemas.microsoft.com/office/drawing/2014/main" val="449539590"/>
                    </a:ext>
                  </a:extLst>
                </a:gridCol>
                <a:gridCol w="1763518">
                  <a:extLst>
                    <a:ext uri="{9D8B030D-6E8A-4147-A177-3AD203B41FA5}">
                      <a16:colId xmlns:a16="http://schemas.microsoft.com/office/drawing/2014/main" val="1850337814"/>
                    </a:ext>
                  </a:extLst>
                </a:gridCol>
              </a:tblGrid>
              <a:tr h="332439">
                <a:tc>
                  <a:txBody>
                    <a:bodyPr/>
                    <a:lstStyle/>
                    <a:p>
                      <a:pPr algn="l" rtl="0" fontAlgn="b"/>
                      <a:r>
                        <a:rPr lang="iu-Cans-CA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ᐃᑯᐊᓪᓚᑎᑦᓯᔪᖅ</a:t>
                      </a:r>
                      <a:endParaRPr lang="en-US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3" marR="7343" marT="73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u-Cans-CA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ᐃᑯᐊᓪᓚᑐᒧᑦ ᑐᓴᕐᑎᓯᒍᑎ</a:t>
                      </a:r>
                      <a:endParaRPr lang="en-US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3" marR="7343" marT="73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343" marR="7343" marT="73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91492"/>
                  </a:ext>
                </a:extLst>
              </a:tr>
              <a:tr h="338772">
                <a:tc>
                  <a:txBody>
                    <a:bodyPr/>
                    <a:lstStyle/>
                    <a:p>
                      <a:pPr algn="l" rtl="0" fontAlgn="b"/>
                      <a:r>
                        <a:rPr lang="iu-Cans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ᖃᐅᔨᒪᔭᐅᖕᖏᑐᖅ ᐆᕐᖁᒍᑎᐅᑦᓱᓂ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(999)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643989"/>
                  </a:ext>
                </a:extLst>
              </a:tr>
              <a:tr h="338772">
                <a:tc>
                  <a:txBody>
                    <a:bodyPr/>
                    <a:lstStyle/>
                    <a:p>
                      <a:pPr algn="l" rtl="0" fontAlgn="b"/>
                      <a:r>
                        <a:rPr lang="iu-Cans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ᑭᐊᑦᓴᐅᑎ ᐃᓗᐊᓂᑦᑐᓕᐅᕈᑎ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(111)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157996"/>
                  </a:ext>
                </a:extLst>
              </a:tr>
              <a:tr h="338772">
                <a:tc>
                  <a:txBody>
                    <a:bodyPr/>
                    <a:lstStyle/>
                    <a:p>
                      <a:pPr algn="l" rtl="0" fontAlgn="b"/>
                      <a:r>
                        <a:rPr lang="iu-Cans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ᒫᑦᓴᓯ, ᐃᑭᑦᑕᐅᑎ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(720)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36372"/>
                  </a:ext>
                </a:extLst>
              </a:tr>
              <a:tr h="338772">
                <a:tc>
                  <a:txBody>
                    <a:bodyPr/>
                    <a:lstStyle/>
                    <a:p>
                      <a:pPr algn="l" rtl="0" fontAlgn="b"/>
                      <a:r>
                        <a:rPr lang="iu-Cans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ᐊᓯᖏᑦ ᐅᕐᖂᒍᑎᐅᑦᓱᑎᒃ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(990)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507836"/>
                  </a:ext>
                </a:extLst>
              </a:tr>
              <a:tr h="338772">
                <a:tc>
                  <a:txBody>
                    <a:bodyPr/>
                    <a:lstStyle/>
                    <a:p>
                      <a:pPr algn="l" rtl="0" fontAlgn="b"/>
                      <a:r>
                        <a:rPr lang="iu-Cans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ᓱᐴᕈᓯᔭᕈᑏᑦ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iu-Cans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ᓱᐴᕈᑏᑦ, ᐯᑉᐹᑦ, ᓯᑳᑦ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(710)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976653"/>
                  </a:ext>
                </a:extLst>
              </a:tr>
              <a:tr h="338772">
                <a:tc>
                  <a:txBody>
                    <a:bodyPr/>
                    <a:lstStyle/>
                    <a:p>
                      <a:pPr algn="l" rtl="0" fontAlgn="b"/>
                      <a:r>
                        <a:rPr lang="iu-Cans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ᐃᑯᐊᓚᑦᓯᒍᑎ ᐃᑯᐊᓚᔪᒧᑦ ᐱᐅᓕᓂᐊᒐᖅ ᖃᐅᔨᒪᔭᐅᖕᖏᑐᖅ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(790)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788733"/>
                  </a:ext>
                </a:extLst>
              </a:tr>
              <a:tr h="338772">
                <a:tc>
                  <a:txBody>
                    <a:bodyPr/>
                    <a:lstStyle/>
                    <a:p>
                      <a:pPr algn="l" rtl="0" fontAlgn="b"/>
                      <a:r>
                        <a:rPr lang="iu-Cans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ᑭᐊᑦᓴᐅᑎ ᐃᓗᐊᓂᑦᑐᓕᐅᕈᑎᓘᓐᓃᑦ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(112)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056210"/>
                  </a:ext>
                </a:extLst>
              </a:tr>
              <a:tr h="338772">
                <a:tc>
                  <a:txBody>
                    <a:bodyPr/>
                    <a:lstStyle/>
                    <a:p>
                      <a:pPr algn="l" rtl="0" fontAlgn="b"/>
                      <a:r>
                        <a:rPr lang="iu-Cans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ᐊᓯᖏᑦ ᐃᑯᐊᓚᑦᓯᒍᑏᑦ ᐃᑯᐊᓚᔪᒧᑦ ᐱᐅᓕᓂᐊᒐᖅ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(790)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904381"/>
                  </a:ext>
                </a:extLst>
              </a:tr>
              <a:tr h="338772">
                <a:tc>
                  <a:txBody>
                    <a:bodyPr/>
                    <a:lstStyle/>
                    <a:p>
                      <a:pPr algn="l" rtl="0" fontAlgn="b"/>
                      <a:r>
                        <a:rPr lang="iu-Cans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ᐃᑯᒪᓕᐅᕈᑎᒨᓕᖓᔪᖅ ᐱᐅᓕᓂᐊᒐᖅ ᖃᐅᔨᒪᔭᐅᖕᖏᑐᖅ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(599)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91379"/>
                  </a:ext>
                </a:extLst>
              </a:tr>
              <a:tr h="338772">
                <a:tc>
                  <a:txBody>
                    <a:bodyPr/>
                    <a:lstStyle/>
                    <a:p>
                      <a:pPr algn="l" rtl="0" fontAlgn="b"/>
                      <a:r>
                        <a:rPr lang="iu-Cans-C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ᐸᓂᕐᓰᑎ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(331)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020113"/>
                  </a:ext>
                </a:extLst>
              </a:tr>
              <a:tr h="317429">
                <a:tc gridSpan="3">
                  <a:txBody>
                    <a:bodyPr/>
                    <a:lstStyle/>
                    <a:p>
                      <a:pPr algn="l" rtl="0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343" marR="7343" marT="7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600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349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6F12C-00DC-42A5-AEAA-124D0BB3644F}" type="slidenum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3" y="195520"/>
            <a:ext cx="1627773" cy="142658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52425" y="243394"/>
            <a:ext cx="9760057" cy="1521990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F07F09"/>
              </a:buClr>
              <a:defRPr/>
            </a:pPr>
            <a:r>
              <a:rPr lang="iu-Cans-CA" sz="4000" dirty="0">
                <a:latin typeface="Ilisarniq" pitchFamily="2" charset="77"/>
              </a:rPr>
              <a:t>ᓄᓇᕕᒻᒥ ᐃᑯᐊᓪᓚᑕᓄᑦ ᑭᓪᓕᓯᓂᐊᕐᑕᐅᒪᔪᑦ </a:t>
            </a: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buClr>
                <a:srgbClr val="F07F09"/>
              </a:buClr>
              <a:defRPr/>
            </a:pPr>
            <a:r>
              <a:rPr lang="iu-Cans-CA" sz="2800" dirty="0">
                <a:solidFill>
                  <a:schemeClr val="tx1"/>
                </a:solidFill>
              </a:rPr>
              <a:t>ᓄᓇᕕᒻᒥ ᐊᓯᐅᔨᔭᐅᓂᕐᐹᑦ </a:t>
            </a:r>
            <a:r>
              <a:rPr lang="en-CA" sz="2800" dirty="0">
                <a:solidFill>
                  <a:schemeClr val="tx1"/>
                </a:solidFill>
              </a:rPr>
              <a:t>- </a:t>
            </a:r>
            <a:r>
              <a:rPr lang="iu-Cans-CA" sz="2800" dirty="0">
                <a:solidFill>
                  <a:schemeClr val="tx1"/>
                </a:solidFill>
              </a:rPr>
              <a:t>ᐊᒥᓲᓂᕐᐹᑦ</a:t>
            </a:r>
            <a:r>
              <a:rPr lang="en-CA" sz="2800" dirty="0">
                <a:solidFill>
                  <a:schemeClr val="tx1"/>
                </a:solidFill>
              </a:rPr>
              <a:t> 10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07F09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FE717F-A227-4FEB-2944-D252CBFC6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773315"/>
              </p:ext>
            </p:extLst>
          </p:nvPr>
        </p:nvGraphicFramePr>
        <p:xfrm>
          <a:off x="1842586" y="1449087"/>
          <a:ext cx="8694149" cy="5010698"/>
        </p:xfrm>
        <a:graphic>
          <a:graphicData uri="http://schemas.openxmlformats.org/drawingml/2006/table">
            <a:tbl>
              <a:tblPr/>
              <a:tblGrid>
                <a:gridCol w="2789053">
                  <a:extLst>
                    <a:ext uri="{9D8B030D-6E8A-4147-A177-3AD203B41FA5}">
                      <a16:colId xmlns:a16="http://schemas.microsoft.com/office/drawing/2014/main" val="2551663792"/>
                    </a:ext>
                  </a:extLst>
                </a:gridCol>
                <a:gridCol w="2196515">
                  <a:extLst>
                    <a:ext uri="{9D8B030D-6E8A-4147-A177-3AD203B41FA5}">
                      <a16:colId xmlns:a16="http://schemas.microsoft.com/office/drawing/2014/main" val="3248280583"/>
                    </a:ext>
                  </a:extLst>
                </a:gridCol>
                <a:gridCol w="1650454">
                  <a:extLst>
                    <a:ext uri="{9D8B030D-6E8A-4147-A177-3AD203B41FA5}">
                      <a16:colId xmlns:a16="http://schemas.microsoft.com/office/drawing/2014/main" val="2280249366"/>
                    </a:ext>
                  </a:extLst>
                </a:gridCol>
                <a:gridCol w="2058127">
                  <a:extLst>
                    <a:ext uri="{9D8B030D-6E8A-4147-A177-3AD203B41FA5}">
                      <a16:colId xmlns:a16="http://schemas.microsoft.com/office/drawing/2014/main" val="3432410283"/>
                    </a:ext>
                  </a:extLst>
                </a:gridCol>
              </a:tblGrid>
              <a:tr h="423905">
                <a:tc>
                  <a:txBody>
                    <a:bodyPr/>
                    <a:lstStyle/>
                    <a:p>
                      <a:pPr algn="ctr" rtl="0" fontAlgn="b"/>
                      <a:r>
                        <a:rPr lang="iu-Cans-C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ᓄᓇᓕᖓ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u-Cans-C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ᐃᓪᓗᔪᐊᖅ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u-Cans-C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ᓇᒻᒥᓂᓖᑦ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u-Cans-C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ᑲᑎᑦᓱᑎᒃ ᐊᓯᐅᔨᔭᐅᔪᑦ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36041"/>
                  </a:ext>
                </a:extLst>
              </a:tr>
              <a:tr h="3972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ᐃᓄᑦᔪᐊᖅ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ᐃᓪᓗᖅ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ᐃᓪᓗᓕᕆᔨᒃᑯᑦ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$2,050,000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724177"/>
                  </a:ext>
                </a:extLst>
              </a:tr>
              <a:tr h="3972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ᐊᑯᓕᕕᒃ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ᓄᓇᓕᓐᓂ ᓱᖃᑦᓯᕕᒃ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ᑲᕙᒫᐱᖓ ᓄᓇᓕᓐᓂ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31054"/>
                  </a:ext>
                </a:extLst>
              </a:tr>
              <a:tr h="3972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ᐊᑯᓕᕕᒃ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ᖄᑭᕐᕕᒃ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ᑲᕙᒫᐱᖓ ᓄᓇᓕᓐᓂ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106089"/>
                  </a:ext>
                </a:extLst>
              </a:tr>
              <a:tr h="423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ᑲᖏᕐᓱᒃ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ᐃᓪᓗᖅ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ᐃᓪᓗᓕᕆᔨᒃᑯᑦ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$1,801,000 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511191"/>
                  </a:ext>
                </a:extLst>
              </a:tr>
              <a:tr h="423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ᐳᕕᕐᓂᑐᖅ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ᐃᓪᓗᓕᕆᔨᒃᑯᑦ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$1,845,685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581313"/>
                  </a:ext>
                </a:extLst>
              </a:tr>
              <a:tr h="423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ᑲᖏᕐᓱᐊᓗᑦᔪᐊᖅ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ᐃᓪᓗᓕᕆᔨᒃᑯᑦ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$1,202,250 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72363"/>
                  </a:ext>
                </a:extLst>
              </a:tr>
              <a:tr h="3972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ᑰᑦᔪᐊᕌᐱᒃ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ᐃᓪᓗᓕᕆᔨᒃᑯᑦ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399881"/>
                  </a:ext>
                </a:extLst>
              </a:tr>
              <a:tr h="3972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ᑲᖏᕐᓱᐊᓗᑦᔪᐊᖅ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ᐃᓪᓗᓕᕆᔨᒃᑯᑦ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$1,083,000 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844694"/>
                  </a:ext>
                </a:extLst>
              </a:tr>
              <a:tr h="4239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ᑲᖏᕐᓱᐊᓗᑦᔪᐊᖅ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ᐃᓪᓗᓕᕆᔨᒃᑯᑦ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$1,083,000 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857011"/>
                  </a:ext>
                </a:extLst>
              </a:tr>
              <a:tr h="3972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ᐳᕕᕐᓂᑐᖅ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ᐃᓪᓗᓕᕆᔨᒃᑯᑦ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$1,147,000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610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215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389" y="286603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iu-Cans-CA" sz="4400" dirty="0">
                <a:latin typeface="Ilisarniq" pitchFamily="2" charset="77"/>
              </a:rPr>
              <a:t>ᓄᓇᕕᒻᒥ ᐃᑯᐊᓪᓚᑕᓄᑦ ᑭᓪᓕᓯᓂᐊᕐᑕᐅᒪᔪᑦ </a:t>
            </a:r>
            <a:br>
              <a:rPr lang="iu-Cans-CA" sz="4400" dirty="0">
                <a:latin typeface="Ilisarniq" pitchFamily="2" charset="77"/>
              </a:rPr>
            </a:br>
            <a:r>
              <a:rPr lang="en-CA" sz="4300" dirty="0">
                <a:solidFill>
                  <a:schemeClr val="tx1"/>
                </a:solidFill>
              </a:rPr>
              <a:t>2025 </a:t>
            </a:r>
            <a:br>
              <a:rPr lang="en-CA" sz="4300" dirty="0">
                <a:solidFill>
                  <a:schemeClr val="tx1"/>
                </a:solidFill>
              </a:rPr>
            </a:br>
            <a:r>
              <a:rPr lang="iu-Cans-CA" sz="3100" cap="all" dirty="0">
                <a:solidFill>
                  <a:schemeClr val="tx1"/>
                </a:solidFill>
              </a:rPr>
              <a:t>ᐳᓕᓯᒃᑯᑦ ᑲᒪᒋᔭᖏᑦ</a:t>
            </a:r>
            <a:r>
              <a:rPr lang="en-CA" sz="3100" cap="all" dirty="0">
                <a:solidFill>
                  <a:schemeClr val="tx1"/>
                </a:solidFill>
              </a:rPr>
              <a:t>- 10 </a:t>
            </a:r>
            <a:r>
              <a:rPr lang="iu-Cans-CA" sz="3100" cap="all" dirty="0">
                <a:solidFill>
                  <a:schemeClr val="tx1"/>
                </a:solidFill>
              </a:rPr>
              <a:t>ᐊᒥᓲᓂᕐᐹᑦ ᐊᓯᐅᔨᔭᐅᔪᑦ</a:t>
            </a:r>
            <a:endParaRPr lang="en-CA" sz="3100" cap="all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7773" cy="14265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18</a:t>
            </a:fld>
            <a:endParaRPr lang="en-C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97415F-7B6F-9114-71DC-8A360F3AB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62510"/>
              </p:ext>
            </p:extLst>
          </p:nvPr>
        </p:nvGraphicFramePr>
        <p:xfrm>
          <a:off x="1995056" y="1737360"/>
          <a:ext cx="8191066" cy="5356834"/>
        </p:xfrm>
        <a:graphic>
          <a:graphicData uri="http://schemas.openxmlformats.org/drawingml/2006/table">
            <a:tbl>
              <a:tblPr/>
              <a:tblGrid>
                <a:gridCol w="2623315">
                  <a:extLst>
                    <a:ext uri="{9D8B030D-6E8A-4147-A177-3AD203B41FA5}">
                      <a16:colId xmlns:a16="http://schemas.microsoft.com/office/drawing/2014/main" val="954861303"/>
                    </a:ext>
                  </a:extLst>
                </a:gridCol>
                <a:gridCol w="2179165">
                  <a:extLst>
                    <a:ext uri="{9D8B030D-6E8A-4147-A177-3AD203B41FA5}">
                      <a16:colId xmlns:a16="http://schemas.microsoft.com/office/drawing/2014/main" val="1353343864"/>
                    </a:ext>
                  </a:extLst>
                </a:gridCol>
                <a:gridCol w="1566583">
                  <a:extLst>
                    <a:ext uri="{9D8B030D-6E8A-4147-A177-3AD203B41FA5}">
                      <a16:colId xmlns:a16="http://schemas.microsoft.com/office/drawing/2014/main" val="2641135173"/>
                    </a:ext>
                  </a:extLst>
                </a:gridCol>
                <a:gridCol w="1822003">
                  <a:extLst>
                    <a:ext uri="{9D8B030D-6E8A-4147-A177-3AD203B41FA5}">
                      <a16:colId xmlns:a16="http://schemas.microsoft.com/office/drawing/2014/main" val="393133065"/>
                    </a:ext>
                  </a:extLst>
                </a:gridCol>
              </a:tblGrid>
              <a:tr h="420154">
                <a:tc>
                  <a:txBody>
                    <a:bodyPr/>
                    <a:lstStyle/>
                    <a:p>
                      <a:pPr algn="ctr" rtl="0" fontAlgn="b"/>
                      <a:r>
                        <a:rPr lang="iu-Cans-C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ᓄᓇᓕᖓ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u-Cans-C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ᐃᓪᓗᔪᐊᖅ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u-Cans-C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ᓇᒻᒥᓂᓖᑦ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u-Cans-C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ᑲᑎᑦᓱᑎᒃ ᐊᓯᐅᔨᔭᐅᔪᑦ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00967"/>
                  </a:ext>
                </a:extLst>
              </a:tr>
              <a:tr h="420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ᐊᑯᓕᕕᒃ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ᓄᓇᓕᓐᓂ ᓱᖃᑦᓯᕕᒃ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ᑲᕙᒫᐱᖓ ᓄᓇᓕᓐᓂ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54622"/>
                  </a:ext>
                </a:extLst>
              </a:tr>
              <a:tr h="420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ᐊᑯᓕᕕᒃ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ᖄᑭᕐᕕᒃ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ᑲᕙᒫᐱᖓ ᓄᓇᓕᓐᓂ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03942"/>
                  </a:ext>
                </a:extLst>
              </a:tr>
              <a:tr h="420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ᑲᖏᕐᓱᒃ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ᐃᓪᓗᖅ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ᐃᓪᓗᓕᕆᔨᒃᑯᑦ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$1,801,000 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65080"/>
                  </a:ext>
                </a:extLst>
              </a:tr>
              <a:tr h="420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ᑲᖏᕐᓱᐊᓗᑦᔪᐊᖅ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 panose="020B0503040102020104" pitchFamily="34" charset="0"/>
                          <a:ea typeface="+mn-ea"/>
                          <a:cs typeface="+mn-cs"/>
                        </a:rPr>
                        <a:t>ᐃᓪᓗᖅ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ᐃᓪᓗᓕᕆᔨᒃᑯᑦ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$1,202,250 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359380"/>
                  </a:ext>
                </a:extLst>
              </a:tr>
              <a:tr h="420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 panose="020B0503040102020104" pitchFamily="34" charset="0"/>
                          <a:ea typeface="+mn-ea"/>
                          <a:cs typeface="+mn-cs"/>
                        </a:rPr>
                        <a:t>ᑲᖏᕐᓱᐊᓗᑦᔪᐊᖅ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 panose="020B0503040102020104" pitchFamily="34" charset="0"/>
                          <a:ea typeface="+mn-ea"/>
                          <a:cs typeface="+mn-cs"/>
                        </a:rPr>
                        <a:t>ᐃᓪᓗᖅ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ᐃᓪᓗᓕᕆᔨᒃᑯᑦ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$1,083,000 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78319"/>
                  </a:ext>
                </a:extLst>
              </a:tr>
              <a:tr h="420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 panose="020B0503040102020104" pitchFamily="34" charset="0"/>
                          <a:ea typeface="+mn-ea"/>
                          <a:cs typeface="+mn-cs"/>
                        </a:rPr>
                        <a:t>ᑲᖏᕐᓱᐊᓗᑦᔪᐊᖅ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 panose="020B0503040102020104" pitchFamily="34" charset="0"/>
                          <a:ea typeface="+mn-ea"/>
                          <a:cs typeface="+mn-cs"/>
                        </a:rPr>
                        <a:t>ᐃᓪᓗᖅ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ᐃᓪᓗᓕᕆᔨᒃᑯᑦ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$1,083,000 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321358"/>
                  </a:ext>
                </a:extLst>
              </a:tr>
              <a:tr h="420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ᑕᓯᐅᔭᖅ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ᐃᓕᓐᓂᐊᕕᑐᖃᖅ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ᐊᓂᕐᕋᕆᔭᐅᔪᖅ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ᑲᕙᒫᐱᖓ ᓄᓇᓕᓐᓂ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$1,250,000 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72457"/>
                  </a:ext>
                </a:extLst>
              </a:tr>
              <a:tr h="420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ᓴᓪᓗᐃᑦ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ᐃᓪᓗᖅ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ᐊᓂᕐᕋᕆᔭᐅᔪᖅ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ᐃᓪᓗᓕᕆᔨᒃᑯᑦ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604019"/>
                  </a:ext>
                </a:extLst>
              </a:tr>
              <a:tr h="420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ᑰᑦᔪᐊᕌᐱᒃ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 panose="020B0503040102020104" pitchFamily="34" charset="0"/>
                          <a:ea typeface="+mn-ea"/>
                          <a:cs typeface="+mn-cs"/>
                        </a:rPr>
                        <a:t>ᐃᓪᓗᖅ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ᐃᓪᓗᓕᕆᔨᒃᑯᑦ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092605"/>
                  </a:ext>
                </a:extLst>
              </a:tr>
              <a:tr h="4201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u-Cans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ᐃᓄᑦᔪᐊᖅ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Euphemia" panose="020B0503040102020104" pitchFamily="34" charset="0"/>
                          <a:ea typeface="+mn-ea"/>
                          <a:cs typeface="+mn-cs"/>
                        </a:rPr>
                        <a:t>ᐃᓪᓗᖅ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u-Cans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ᐃᓪᓗᓕᕆᔨᒃᑯᑦ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$25,500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29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606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17393" y="1996797"/>
            <a:ext cx="10107930" cy="44629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ts val="1500"/>
              </a:lnSpc>
              <a:buNone/>
            </a:pPr>
            <a:r>
              <a:rPr lang="en-CA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</a:p>
          <a:p>
            <a:pPr marL="950913" indent="-322263">
              <a:lnSpc>
                <a:spcPts val="1500"/>
              </a:lnSpc>
              <a:buNone/>
            </a:pPr>
            <a:r>
              <a:rPr lang="en-US" sz="2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u-Cans-CA" sz="2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ᐃᑯᐊᓪᓚᑎᑦᓯᑌᓕᓂᖅ ᐊᒻᒪᓗ ᐃᓄᓕᒫᓂᒃ ᐊᑦᑕᓇᕐᑌᓕᒪᑎᑦᓯᓂᖅ </a:t>
            </a:r>
            <a:r>
              <a:rPr lang="en-US" sz="2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iu-Cans-CA" sz="2400" b="1" kern="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0913" indent="-322263">
              <a:lnSpc>
                <a:spcPts val="1500"/>
              </a:lnSpc>
              <a:buNone/>
            </a:pPr>
            <a:r>
              <a:rPr lang="iu-Cans-CA" sz="2400" b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u-Cans-CA" sz="2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ᐱᒻᒪᕆᐅᓗᐊᖕᖑᐊᑐᑦ </a:t>
            </a:r>
            <a:r>
              <a:rPr lang="en-US" sz="2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(2025)</a:t>
            </a:r>
          </a:p>
          <a:p>
            <a:pPr marL="950913" indent="-322263">
              <a:lnSpc>
                <a:spcPts val="1500"/>
              </a:lnSpc>
              <a:buNone/>
            </a:pP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7155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u-Cans-CA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ᖃᓄᐃᖕᖏᓯᐊᕐᓂᖅ ᐊᒻᒪᓗ ᐊᑦᑕᓇᕐᑌᓕᑎᑦᓯᓂᕐᒧᑦ ᐸᕐᓇᓯᒪᐅᑏᑦ ᐊᒻᒪᓗ ᐱᓂᕐᓗᑐᖃᓚᐅᕐᑎᓇᒍ ᐸᕐᓇᓯᒪᐅᑏᑦ ᐋᕐᕿᓱᕐᑕᐅᒪᔪᑦ ᐃᓘᓐᓇᖏᓐᓄᑦ ᐃᑯᐊᕐᓚᑐᕐᓂᐊᕕᒻᒥ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7155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iu-Cans-CA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ᐳᕐᑐᔪᑦ ᕿᑎᖓᓃᑦᑐᓗ ᐊᑦᑕᓇᕐᑐᓂᒃ ᖃᐅᔨᓴᕐᓂᖅ ᐱᔭᕇᕐᑕᐅᔪᑦ ᓄᓇᕕᓕᒫᒥ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7155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ICO </a:t>
            </a:r>
            <a:r>
              <a:rPr lang="iu-Cans-CA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ᖃᕆᑕᐅᔭᕈᑎ ᐊᑐᓕᕐᑎᑕᐅᓯᒪᑦᓯᐊᑐᑦ </a:t>
            </a: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u-Cans-CA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ᐱᓂᕐᓗᓂᕐᒧᑦ ᐊᒻᒪᓗ ᐱᓇᓱᐊᕐᓂᓄᑦ ᑐᓴᕐᑎᓯᒍᑎᓄᑦ </a:t>
            </a:r>
            <a:r>
              <a:rPr lang="iu-Cans-CA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ᐊᓪᓚᓯᒪᔪᓂᒃ ᓄᐊᑦᓯᕕᒃ ᖃᕆᑕᐅᔭᒃᑯᑦ</a:t>
            </a: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7155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u-Cans-CA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ᐃᓘᓐᓈᒍᑦ ᕿᒥᕐᕈᓂᖅ ᐃᓕᓐᓂᐊᑎᑦᓯᓂᕐᒥᒃ ᐱᑕᖃᕐᑎᑕᐅᔪᓂᒃ ᐃᓄᓐᓂᒃ ᐊᑦᑕᓇᕐᑐᒦᑦᑎᓯᑦᑌᓕᓂᕐᒧᑦ ᐱᓇᓱᑦᑏᑦ ᐊᒻᒪᓗ ᐃᑯᐊᓪᓚᑐᕐᓂᐊᑎᓄᑦ ᐊᖓᔪᕐᖄᑦ </a:t>
            </a: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ICO</a:t>
            </a:r>
            <a:r>
              <a:rPr lang="iu-Cans-CA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-ᒥ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7155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u-Cans-CA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ᓄᓇᓕᓐᓂ ᑐᓴᐅᒪᑎᑦᓯᓂᖅ</a:t>
            </a: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u-Cans-CA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ᐃᓕᓐᓂᐊᕕᓐᓂ ᓱᖃᑦᓯᑎᑦᓯᓂᖅ</a:t>
            </a: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u-Cans-CA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ᐱᓇᓱᒐᕐᓄᑦ ᐅᓪᓗᖁᑎᖓᓂ </a:t>
            </a: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u-Cans-CA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ᐃᑯᐊᓪᓚᑎᑦᓯᑌᓕᓂᕐᒧᑦ ᐃᓕᓐᓂᐊᑎᑦᓯᓂᖅ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7155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u-Cans-CA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ᓄᑕᐅᓯᒋᐊᕐᓯᒪᔪᑦ ᐱᓇᓱᐊᖃᑎᒌᓐᓃᑦ NHB-ᑯᓪᓗ ᐊᒻᒪᓗ ᓄᓇᓕᓐᓂ ᐃᑯᐊᓪᓚᑐᕐᓂᐊᕕᒃ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endParaRPr lang="en-CA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6F12C-00DC-42A5-AEAA-124D0BB3644F}" type="slidenum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3" y="195520"/>
            <a:ext cx="1627773" cy="1426588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452426" y="243394"/>
            <a:ext cx="9037864" cy="1521990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F07F09"/>
              </a:buClr>
              <a:defRPr/>
            </a:pPr>
            <a:r>
              <a:rPr lang="iu-Cans-CA" sz="4000" dirty="0">
                <a:latin typeface="Ilisarniq" pitchFamily="2" charset="77"/>
              </a:rPr>
              <a:t>ᓄᓇᕕᒻᒥ ᐃᑯᐊᓪᓚᑕᓄᑦ ᑭᓪᓕᓯᓂᐊᕐᑕᐅᒪᔪᑦ </a:t>
            </a:r>
          </a:p>
          <a:p>
            <a:pPr lvl="0" algn="ctr">
              <a:buClr>
                <a:srgbClr val="F07F09"/>
              </a:buClr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07F09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07F09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iu-Cans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ᐃᑯᐊᓪᓚᑎᑦᓯᑌᓕᓂᖅ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- 2025</a:t>
            </a:r>
          </a:p>
        </p:txBody>
      </p:sp>
      <p:pic>
        <p:nvPicPr>
          <p:cNvPr id="4098" name="Picture 2" descr="Nunavik plans to train 15 firefighters per community | Nunatsiaq News">
            <a:extLst>
              <a:ext uri="{FF2B5EF4-FFF2-40B4-BE49-F238E27FC236}">
                <a16:creationId xmlns:a16="http://schemas.microsoft.com/office/drawing/2014/main" id="{177CE364-6D88-BCD0-CB9C-9E336A596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607" y="103169"/>
            <a:ext cx="2338580" cy="16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refighter Wallpaper">
            <a:extLst>
              <a:ext uri="{FF2B5EF4-FFF2-40B4-BE49-F238E27FC236}">
                <a16:creationId xmlns:a16="http://schemas.microsoft.com/office/drawing/2014/main" id="{7FD9076E-5AB3-6A5F-34C4-92B8E75FE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0230" y="5577223"/>
            <a:ext cx="1766957" cy="11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8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452127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iu-Cans-CA" dirty="0">
                <a:latin typeface="Ilisarniq" pitchFamily="2" charset="77"/>
              </a:rPr>
              <a:t>ᓄᓇᕕᒻᒥ ᐃᑯᐊᓪᓚᑕᓄᑦ ᑭᓪᓕᓯᓂᐊᕐᑕᐅᒪᔪᑦ </a:t>
            </a:r>
            <a:r>
              <a:rPr lang="en-CA" dirty="0"/>
              <a:t>2025</a:t>
            </a:r>
            <a:br>
              <a:rPr lang="en-CA" dirty="0"/>
            </a:br>
            <a:r>
              <a:rPr lang="iu-Cans-CA" sz="4000" u="sng" dirty="0">
                <a:latin typeface="Ilisarniq" pitchFamily="2" charset="77"/>
              </a:rPr>
              <a:t>ᖃᐅᔨᓴᕈᓰᑦ</a:t>
            </a:r>
            <a:r>
              <a:rPr lang="en-CA" sz="4000" u="sng" dirty="0"/>
              <a:t>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90600" y="1902884"/>
            <a:ext cx="8782050" cy="3823661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</a:pPr>
            <a:r>
              <a:rPr lang="iu-Cans-CA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Ilisarniq" pitchFamily="2" charset="77"/>
              </a:rPr>
              <a:t>ᑲᕙᒫᐱᒃᑯᓂ ᐃᑯᐊᓪᓚᑐᕐᓂᐊᑏᑦ ᑲᒪᒋᔭᓖᑦ ᐊᐅᓪᓚᑎᑦᓯᓂᕐᒥᒃ ᐃᑯᐊᓪᓚᑐᓄᑦ ᑐᓴᕐᑎᓯᒍᑎᓂᒃ </a:t>
            </a:r>
            <a:r>
              <a:rPr lang="en-CA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Ilisarniq" pitchFamily="2" charset="77"/>
              </a:rPr>
              <a:t>KRG</a:t>
            </a:r>
            <a:r>
              <a:rPr lang="iu-Cans-CA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Ilisarniq" pitchFamily="2" charset="77"/>
              </a:rPr>
              <a:t>-ᒥ</a:t>
            </a:r>
            <a:r>
              <a:rPr lang="en-CA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Ilisarniq" pitchFamily="2" charset="77"/>
              </a:rPr>
              <a:t> </a:t>
            </a:r>
            <a:r>
              <a:rPr lang="iu-Cans-CA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Ilisarniq" pitchFamily="2" charset="77"/>
              </a:rPr>
              <a:t>ᐃᓄᓐᓂᒃ ᐊᑦᑕᓇᖕᖏᑐᒦᑦᑎᓯᓂᕐᒧᑦ ᐱᓇᓱᕝᕕᖓᓄᑦ</a:t>
            </a:r>
            <a:r>
              <a:rPr lang="en-CA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Ilisarniq" pitchFamily="2" charset="77"/>
              </a:rPr>
              <a:t>,</a:t>
            </a:r>
          </a:p>
          <a:p>
            <a:pPr lvl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§"/>
            </a:pPr>
            <a:r>
              <a:rPr lang="iu-Cans-CA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Ilisarniq" pitchFamily="2" charset="77"/>
              </a:rPr>
              <a:t>ᐊᕐᕌᒍᑕᒫᑦ ᑭᓯᑕᐅᒪᔪᑦ ᖃᐅᔨᓴᕐᑕᐅᒍᑎᖏᑦ ᐱᓇᓱᐊᕐᑕᐅᓲᑦ ᐃᓄᓐᓂᒃ ᐊᑦᑕᓇᖕᖏᑐᒦᑦᑎᓯᓂᕐᒧᑦ ᐃᓄᓕᒫᓂᒃ ᐊᑦᑕᓇᕐᑌᓕᒪᑎᑦᓯᓂᕐᒧᑦ ᐊᒻᒪᓗ ᐃᑯᐊᓪᓚᑎᑦᓯᑏᓕᓂᕐᒧᑦ ᐱᓪᓗᑯᒋᐊᓕᓕᕆᔨ, </a:t>
            </a:r>
            <a:endParaRPr lang="en-CA" sz="9600" dirty="0">
              <a:solidFill>
                <a:prstClr val="black">
                  <a:lumMod val="75000"/>
                  <a:lumOff val="25000"/>
                </a:prstClr>
              </a:solidFill>
              <a:latin typeface="Ilisarniq" pitchFamily="2" charset="77"/>
            </a:endParaRPr>
          </a:p>
          <a:p>
            <a:pPr lvl="0" algn="just">
              <a:lnSpc>
                <a:spcPct val="120000"/>
              </a:lnSpc>
              <a:spcAft>
                <a:spcPts val="12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iu-Cans-CA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Ilisarniq" pitchFamily="2" charset="77"/>
              </a:rPr>
              <a:t>ᐅᓄᕐᓯᒋᐊᕐᑎᓯᓂᖅ ᑐᓴᕐᑎᓯᒍᑎᓂᒃ ᐱᐅᓂᕐᓴᒥᒃ ᐊᓪᓚᑕᐅᓯᒪᔪᓂᒃ ᖃᐅᔨᓴᕈᑎᕕᓂᕐᓂᒃ ᐱᐅᓂᕐᓴᕈᕐᑎᓯᓲᖅ, ᓄᐃᑦᓯᓱᓂ ᓱᓕᓂᕐᓴᓂᒃ ᑕᑎᒋᔭᐅᒍᓐᓇᐅᑐᓂᒃ ᑭᓯᑕᐅᒪᔪᓄᑦ ᖃᐅᔨᓴᕈᑎᓂᒃ. </a:t>
            </a:r>
            <a:endParaRPr lang="en-US" sz="9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lnSpc>
                <a:spcPct val="120000"/>
              </a:lnSpc>
              <a:spcAft>
                <a:spcPts val="120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*</a:t>
            </a:r>
            <a:r>
              <a:rPr lang="iu-Cans-CA" sz="5600" dirty="0">
                <a:solidFill>
                  <a:prstClr val="black">
                    <a:lumMod val="75000"/>
                    <a:lumOff val="25000"/>
                  </a:prstClr>
                </a:solidFill>
                <a:latin typeface="Ilisarniq" pitchFamily="2" charset="77"/>
              </a:rPr>
              <a:t>ᑭᓪᓕᓯᓂᐊᕐᑕᐅᓯᒪᔪᑦ ᐋᕐᕿᒋᐊᕐᑕᐅᑐᐃᓐᓇᕆᐊᖃᕐᖁᑦ ᐃᓱᒪᒋᔭᐅᒋᐊᖃᕐᓱᑎᓪᓗ ᓇᓚᐅᑦᓵᑕᐅᓯᒪᑐᐃᓐᓇᓂᖏᓐᓂᒃ. </a:t>
            </a:r>
            <a:endParaRPr lang="en-CA" sz="5600" dirty="0">
              <a:latin typeface="Ilisarniq" pitchFamily="2" charset="77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627773" cy="1426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282"/>
          <a:stretch/>
        </p:blipFill>
        <p:spPr>
          <a:xfrm>
            <a:off x="9878989" y="3107851"/>
            <a:ext cx="2217761" cy="27119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3702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FF09E-DB02-39CE-268A-8DE839049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5B16-60B9-6DD4-9362-C8B4D38CB17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73450" y="1742421"/>
            <a:ext cx="10155555" cy="4671201"/>
          </a:xfrm>
        </p:spPr>
        <p:txBody>
          <a:bodyPr>
            <a:normAutofit fontScale="92500" lnSpcReduction="10000"/>
          </a:bodyPr>
          <a:lstStyle/>
          <a:p>
            <a:pPr marL="950913" indent="-322263" algn="ctr">
              <a:lnSpc>
                <a:spcPts val="1500"/>
              </a:lnSpc>
              <a:buNone/>
            </a:pPr>
            <a:endParaRPr lang="en-US" sz="2400" b="1" kern="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0913" indent="-322263">
              <a:lnSpc>
                <a:spcPts val="1500"/>
              </a:lnSpc>
              <a:buNone/>
            </a:pPr>
            <a:r>
              <a:rPr lang="en-US" sz="2400" b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u-Cans-CA" sz="2400" b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ᐃᑯᐊᓪᓚᑎᑦᓯᑌᓕᓂᖅ ᐊᒻᒪᓗ ᐃᓄᓕᒫᓂᒃ ᐊᑦᑕᓇᕐᑌᓕᒪᑎᑦᓯᓂᖅ </a:t>
            </a:r>
            <a:r>
              <a:rPr lang="en-US" sz="2400" b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iu-Cans-CA" sz="2400" b="1" kern="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0913" indent="-322263">
              <a:lnSpc>
                <a:spcPts val="1500"/>
              </a:lnSpc>
              <a:buNone/>
            </a:pPr>
            <a:r>
              <a:rPr lang="iu-Cans-CA" sz="2400" b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ᐱᒻᒪᕆᐅᓗᐊᖕᖑᐊᑐᑦ</a:t>
            </a:r>
            <a:r>
              <a:rPr lang="en-US" sz="2400" b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(2026)</a:t>
            </a:r>
          </a:p>
          <a:p>
            <a:pPr marL="62865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endParaRPr lang="en-CA" kern="0" dirty="0"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 marL="97155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u-Cans-CA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ᐱᓇᓱᐊᕐᓗᑎᒃ ᐃᑯᐊᓪᓚᑎᑦᓯᑌᓕᓂᕐᒧᑦ ᖃᐅᔨᓴᕐᓂᓂᒃ ᐳᕐᑐᔪᒦᑦᑐᓂᒃ ᐊᒻᒪᓗ ᐳᕐᑐᔪᒻᒪᕆᒻᒦᑐᓂᒃ ᐊᑦᑕᓇᕐᑐᒥ ᐃᓪᓗᔪᐊᓂᒃ</a:t>
            </a:r>
            <a:endParaRPr lang="en-US" kern="0" dirty="0"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 marL="97155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ICO </a:t>
            </a:r>
            <a:r>
              <a:rPr lang="iu-Cans-CA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ᖃᕆᑕᐅᔭᕈᑎ ᓄᐃᑕᐅᓂᖓ ᐱᐅᓯᒥᑎᑦᓯᓂᖓᓗ </a:t>
            </a:r>
            <a:r>
              <a:rPr lang="en-US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(</a:t>
            </a:r>
            <a:r>
              <a:rPr lang="iu-Cans-CA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ᐃᓕᓐᓂᐊᑎᑦᓯᓂᖅ ᐊᒻᒪᓗ ᐊᓪᓚᑕᐅᓯᒪᔪᓂᒃ ᖃᐅᔨᓴᕈᑎᕕᓂᕐᓂᒃ ᐊᐅᓚᑦᓯᓂᖅ</a:t>
            </a:r>
            <a:r>
              <a:rPr lang="en-US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)</a:t>
            </a:r>
          </a:p>
          <a:p>
            <a:pPr marL="97155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u-Cans-CA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ᑐᕌᕐᑕᐅᔪᑦ ᐃᑯᐊᓪᓚᑎᑦᓯᑌᓕᓂᕐᒧᑦ ᑐᓴᕐᑎᓯᓂᖅ </a:t>
            </a:r>
            <a:r>
              <a:rPr lang="en-US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(</a:t>
            </a:r>
            <a:r>
              <a:rPr lang="iu-Cans-CA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ᐃᒐᓂᖅ ᐊᒻᒪᓗ ᓱᐴᕈᑎᒨᓕᖓᔪᑦ ᐃᑯᐊᓪᓚᓂᐅᔪᑦ</a:t>
            </a:r>
            <a:r>
              <a:rPr lang="en-US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)</a:t>
            </a:r>
          </a:p>
          <a:p>
            <a:pPr marL="97155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u-Cans-CA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ᑲᔪᓯᔪᖅ ᓄᓇᓕᓐᓂ ᓄᓇᓕᓕᒫᒥᓪᓗ ᐱᓇᓱᖃᑎᒌᓐᓃᑦ</a:t>
            </a:r>
            <a:endParaRPr lang="en-US" kern="0" dirty="0"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 marL="97155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u-Cans-CA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ᐱᓂᕐᓗᑐᖃᓚᐅᕐᑎᓇᒍ ᐸᕐᓀᓂᖅ ᐳᕐᑐᔪᒻᒪᕆᒻᒥᒃ ᐊᑦᑕᓇᕐᑐᒦᑦᑐᓄᑦ ᐃᓄᖃᕐᑐᓄᑦ</a:t>
            </a:r>
            <a:endParaRPr lang="en-US" kern="0" dirty="0"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 marL="97155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u-Cans-CA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ᓄᑖᖅ ᐸᕐᓀᓂᕐᒧᑦ ᐱᓇᓱᐊᕈᑏᑦ </a:t>
            </a:r>
            <a:r>
              <a:rPr lang="en-US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: 2026 </a:t>
            </a:r>
            <a:r>
              <a:rPr lang="iu-Cans-CA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ᐅᖄᖃᑎᒌᓐᓂᒧᑦ ᐸᕐᓇᓯᒪᐅᑎ, ᐃᓕᓐᓂᐊᑎᑦᓯᓂᕐᒧᑦ ᐋᕐᕿᓯᒪᓂᖏᑦ</a:t>
            </a:r>
            <a:r>
              <a:rPr lang="en-US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, ICO </a:t>
            </a:r>
            <a:r>
              <a:rPr lang="iu-Cans-CA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ᖃᕆᑕᐅᔭᕈᑏᑦ ᐊᓪᓚᓯᒪᔪᓕᐅᕈᑎᐅᑦᓱᓂ ᖃᐅᔨᓴᐅᑎᓂᒃ</a:t>
            </a:r>
            <a:endParaRPr lang="en-CA" kern="0" dirty="0"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28CBF6-36D9-FE5C-1873-C1B5B1D8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6F12C-00DC-42A5-AEAA-124D0BB3644F}" type="slidenum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05683-DC9C-1DB8-3C66-5B140820E15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3" y="195520"/>
            <a:ext cx="1627773" cy="142658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3A4EDAF0-7D5D-E47B-B200-FABCF20AA22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452426" y="243394"/>
            <a:ext cx="9037864" cy="1521990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F07F09"/>
              </a:buClr>
              <a:defRPr/>
            </a:pPr>
            <a:r>
              <a:rPr lang="iu-Cans-CA" sz="4000" dirty="0">
                <a:latin typeface="Ilisarniq" pitchFamily="2" charset="77"/>
              </a:rPr>
              <a:t>ᓄᓇᕕᒻᒥ ᐃᑯᐊᓪᓚᑕᓄᑦ ᑭᓪᓕᓯᓂᐊᕐᑕᐅᒪᔪᑦ </a:t>
            </a:r>
          </a:p>
          <a:p>
            <a:pPr lvl="0" algn="ctr">
              <a:buClr>
                <a:srgbClr val="F07F09"/>
              </a:buClr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07F09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07F09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iu-Cans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ᐃᑯᐊᓪᓚᑎᑦᓯᑌᓕᓂᕐᒧᑦ ᓇᓚᐅᑦᓵᑕᐅᓯᒪᔪᑦ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- 2026</a:t>
            </a:r>
          </a:p>
        </p:txBody>
      </p:sp>
      <p:pic>
        <p:nvPicPr>
          <p:cNvPr id="4098" name="Picture 2" descr="Nunavik plans to train 15 firefighters per community | Nunatsiaq News">
            <a:extLst>
              <a:ext uri="{FF2B5EF4-FFF2-40B4-BE49-F238E27FC236}">
                <a16:creationId xmlns:a16="http://schemas.microsoft.com/office/drawing/2014/main" id="{3A43E82F-2B3C-6DE6-EE50-C7A47795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607" y="103169"/>
            <a:ext cx="2338580" cy="16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refighter Wallpaper">
            <a:extLst>
              <a:ext uri="{FF2B5EF4-FFF2-40B4-BE49-F238E27FC236}">
                <a16:creationId xmlns:a16="http://schemas.microsoft.com/office/drawing/2014/main" id="{F1C10031-69D7-F604-2826-13859F8EF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51593" y="5577223"/>
            <a:ext cx="1766957" cy="11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4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u-Cans-CA" dirty="0">
                <a:latin typeface="Ilisarniq" pitchFamily="2" charset="77"/>
              </a:rPr>
              <a:t>ᓄᓇᕕᒻᒥ ᐃᑯᐊᓪᓚᑕᓄᑦ ᑭᓪᓕᓯᓂᐊᕐᑕᐅᒪᔪᑦ </a:t>
            </a:r>
            <a:r>
              <a:rPr lang="en-CA" dirty="0"/>
              <a:t>2025</a:t>
            </a:r>
            <a:br>
              <a:rPr lang="en-CA" dirty="0"/>
            </a:br>
            <a:endParaRPr lang="en-CA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97280" y="4522261"/>
            <a:ext cx="10113264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A" dirty="0"/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u-Cans-CA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Ilisarniq" pitchFamily="2" charset="77"/>
                <a:ea typeface="+mj-ea"/>
                <a:cs typeface="+mj-cs"/>
              </a:rPr>
              <a:t>ᓇᑯᕐᒦᒃ</a:t>
            </a:r>
            <a:r>
              <a:rPr lang="fr-CA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21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25B4B0-C761-9813-A227-D921CF4AA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65" y="1209963"/>
            <a:ext cx="10682221" cy="45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0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>
            <a:normAutofit/>
          </a:bodyPr>
          <a:lstStyle/>
          <a:p>
            <a:pPr algn="ctr"/>
            <a:r>
              <a:rPr lang="iu-Cans-CA" sz="4400" dirty="0">
                <a:latin typeface="Ilisarniq" pitchFamily="2" charset="77"/>
              </a:rPr>
              <a:t>ᓄᓇᕕᒻᒥ ᐃᑯᐊᓪᓚᑕᓄᑦ ᑭᓪᓕᓯᓂᐊᕐᑕᐅᒪᔪᑦ </a:t>
            </a:r>
            <a:r>
              <a:rPr lang="en-CA" sz="4300" dirty="0"/>
              <a:t>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97280" y="1426588"/>
            <a:ext cx="10058400" cy="401935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Ilisarniq" pitchFamily="2" charset="77"/>
              </a:rPr>
              <a:t>2021</a:t>
            </a:r>
            <a:r>
              <a:rPr lang="en-US" sz="2400" b="1" dirty="0">
                <a:latin typeface="Ilisarniq" pitchFamily="2" charset="77"/>
              </a:rPr>
              <a:t>:</a:t>
            </a:r>
            <a:r>
              <a:rPr lang="en-US" sz="2400" dirty="0">
                <a:latin typeface="Ilisarniq" pitchFamily="2" charset="77"/>
              </a:rPr>
              <a:t> </a:t>
            </a:r>
            <a:r>
              <a:rPr lang="iu-Cans-CA" sz="2400" dirty="0">
                <a:latin typeface="Ilisarniq" pitchFamily="2" charset="77"/>
              </a:rPr>
              <a:t>ᓄᓇᓖᑦ ᑐᓂᓯᓯᒪᔪᑦ </a:t>
            </a:r>
            <a:r>
              <a:rPr lang="en-US" sz="2400" dirty="0">
                <a:latin typeface="Ilisarniq" pitchFamily="2" charset="77"/>
              </a:rPr>
              <a:t>213</a:t>
            </a:r>
            <a:r>
              <a:rPr lang="iu-Cans-CA" sz="2400" dirty="0">
                <a:latin typeface="Ilisarniq" pitchFamily="2" charset="77"/>
              </a:rPr>
              <a:t>-ᓂᒃ ᑐᓴᕐᑎᓯᒍᑎᓂᒃ</a:t>
            </a:r>
            <a:r>
              <a:rPr lang="en-US" sz="2400" dirty="0">
                <a:latin typeface="Ilisarniq" pitchFamily="2" charset="77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Ilisarniq" pitchFamily="2" charset="77"/>
              </a:rPr>
              <a:t>2022</a:t>
            </a:r>
            <a:r>
              <a:rPr lang="en-US" sz="2400" b="1" dirty="0">
                <a:latin typeface="Ilisarniq" pitchFamily="2" charset="77"/>
              </a:rPr>
              <a:t>:</a:t>
            </a:r>
            <a:r>
              <a:rPr lang="en-US" sz="2400" dirty="0">
                <a:latin typeface="Ilisarniq" pitchFamily="2" charset="77"/>
              </a:rPr>
              <a:t> 417 </a:t>
            </a:r>
            <a:r>
              <a:rPr lang="iu-Cans-CA" sz="2400" dirty="0">
                <a:latin typeface="Ilisarniq" pitchFamily="2" charset="77"/>
              </a:rPr>
              <a:t>ᑐᓴᕐᑎᓯᒍᑏᑦ ᑎᑭᑎᑕᐅᓯᒪᔪᑦ</a:t>
            </a:r>
            <a:r>
              <a:rPr lang="en-US" sz="2400" dirty="0">
                <a:latin typeface="Ilisarniq" pitchFamily="2" charset="77"/>
              </a:rPr>
              <a:t>; 319 </a:t>
            </a:r>
            <a:r>
              <a:rPr lang="iu-Cans-CA" sz="2400" dirty="0">
                <a:latin typeface="Ilisarniq" pitchFamily="2" charset="77"/>
              </a:rPr>
              <a:t>ᐊᑐᕐᑕᐅᔪᑦ ᑭᓪᓕᓯᓂᐊᕐᑕᓯᒪᔪᓄᑦ</a:t>
            </a:r>
            <a:r>
              <a:rPr lang="en-US" sz="2400" dirty="0">
                <a:latin typeface="Ilisarniq" pitchFamily="2" charset="77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Ilisarniq" pitchFamily="2" charset="77"/>
              </a:rPr>
              <a:t>2023</a:t>
            </a:r>
            <a:r>
              <a:rPr lang="en-US" sz="2400" b="1" dirty="0">
                <a:latin typeface="Ilisarniq" pitchFamily="2" charset="77"/>
              </a:rPr>
              <a:t>:</a:t>
            </a:r>
            <a:r>
              <a:rPr lang="en-US" sz="2400" dirty="0">
                <a:latin typeface="Ilisarniq" pitchFamily="2" charset="77"/>
              </a:rPr>
              <a:t> 384 </a:t>
            </a:r>
            <a:r>
              <a:rPr lang="iu-Cans-CA" sz="2400" dirty="0">
                <a:latin typeface="Ilisarniq" pitchFamily="2" charset="77"/>
              </a:rPr>
              <a:t>ᑐᓴᕐᑎᓯᒍᑏᑦ ᑎᑭᑎᑕᐅᓯᒪᔪᑦ</a:t>
            </a:r>
            <a:r>
              <a:rPr lang="en-US" sz="2400" dirty="0">
                <a:latin typeface="Ilisarniq" pitchFamily="2" charset="77"/>
              </a:rPr>
              <a:t>; 250 </a:t>
            </a:r>
            <a:r>
              <a:rPr lang="iu-Cans-CA" sz="2400" dirty="0">
                <a:latin typeface="Ilisarniq" pitchFamily="2" charset="77"/>
              </a:rPr>
              <a:t>ᐊᑐᕐᑕᐅᔪᑦ ᑭᓪᓕᓯᓂᐊᕐᑕᓯᒪᔪᓄᑦ</a:t>
            </a:r>
            <a:r>
              <a:rPr lang="en-US" sz="2400" dirty="0">
                <a:latin typeface="Ilisarniq" pitchFamily="2" charset="77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Ilisarniq" pitchFamily="2" charset="77"/>
              </a:rPr>
              <a:t>2024</a:t>
            </a:r>
            <a:r>
              <a:rPr lang="en-US" sz="2400" b="1" dirty="0">
                <a:latin typeface="Ilisarniq" pitchFamily="2" charset="77"/>
              </a:rPr>
              <a:t>:</a:t>
            </a:r>
            <a:r>
              <a:rPr lang="en-US" sz="2400" dirty="0">
                <a:latin typeface="Ilisarniq" pitchFamily="2" charset="77"/>
              </a:rPr>
              <a:t> 821 </a:t>
            </a:r>
            <a:r>
              <a:rPr lang="iu-Cans-CA" sz="2400" dirty="0">
                <a:latin typeface="Ilisarniq" pitchFamily="2" charset="77"/>
              </a:rPr>
              <a:t>ᑐᓴᕐᑎᓯᒍᑏᑦ ᑎᑭᑎᑕᐅᓯᒪᔪᑦ</a:t>
            </a:r>
            <a:r>
              <a:rPr lang="en-US" sz="2400" dirty="0">
                <a:latin typeface="Ilisarniq" pitchFamily="2" charset="77"/>
              </a:rPr>
              <a:t>; 271 </a:t>
            </a:r>
            <a:r>
              <a:rPr lang="iu-Cans-CA" sz="2400" dirty="0">
                <a:latin typeface="Ilisarniq" pitchFamily="2" charset="77"/>
              </a:rPr>
              <a:t>ᐊᑐᕐᑕᐅᔪᑦ ᑭᓪᓕᓯᓂᐊᕐᑕᓯᒪᔪᓄᑦ</a:t>
            </a:r>
            <a:r>
              <a:rPr lang="en-US" sz="2400" dirty="0">
                <a:latin typeface="Ilisarniq" pitchFamily="2" charset="77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b="1" dirty="0">
                <a:latin typeface="Ilisarniq" pitchFamily="2" charset="77"/>
              </a:rPr>
              <a:t>2025</a:t>
            </a:r>
            <a:r>
              <a:rPr lang="en-US" sz="2400" b="1" dirty="0">
                <a:latin typeface="Ilisarniq" pitchFamily="2" charset="77"/>
              </a:rPr>
              <a:t>:</a:t>
            </a:r>
            <a:r>
              <a:rPr lang="en-US" sz="2400" dirty="0">
                <a:latin typeface="Ilisarniq" pitchFamily="2" charset="77"/>
              </a:rPr>
              <a:t> 578 </a:t>
            </a:r>
            <a:r>
              <a:rPr lang="iu-Cans-CA" sz="2400" dirty="0">
                <a:latin typeface="Ilisarniq" pitchFamily="2" charset="77"/>
              </a:rPr>
              <a:t>ᑐᓴᕐᑎᓯᒍᑏᑦ ᑎᑭᑎᑕᐅᓯᒪᔪᑦ</a:t>
            </a:r>
            <a:r>
              <a:rPr lang="en-US" sz="2400" dirty="0">
                <a:latin typeface="Ilisarniq" pitchFamily="2" charset="77"/>
              </a:rPr>
              <a:t>; 212 </a:t>
            </a:r>
            <a:r>
              <a:rPr lang="iu-Cans-CA" sz="2400" dirty="0">
                <a:latin typeface="Ilisarniq" pitchFamily="2" charset="77"/>
              </a:rPr>
              <a:t>ᐊᑐᕐᑕᐅᔪᑦ ᑭᓪᓕᓯᓂᐊᕐᑕᓯᒪᔪᓄᑦ</a:t>
            </a:r>
            <a:r>
              <a:rPr lang="en-US" sz="2400" dirty="0">
                <a:latin typeface="Ilisarniq" pitchFamily="2" charset="77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u-Cans-CA" sz="2400" dirty="0">
                <a:latin typeface="Ilisarniq" pitchFamily="2" charset="77"/>
              </a:rPr>
              <a:t>ᐱᓇᓱᐊᕐᑕᐅᔪᓄᑦ ᑐᓴᕐᑎᓯᒍᑎ ᐃᓚᐅᑎᑦᓯᔪᖅ ᐊᓪᓚᑕᐅᓯᒪᔪᓂᒃ ᑲᑎᒪᓂᕐᓂᒃ, ᐃᓕᓐᓂᐊᑎᑦᓯᓂᕐᓂᒃ, ᖃᐅᔨᓴᕐᓂᓂᒃ ᐊᒻᒪᓗ ᐅᐃᒪᓇᕐᑐᓯᐅᕐᓂᕕᓂᕐᓂᒃ ᐊᑐᕐᑕᐅᓲᓂᒃ ᓄᓇᕕᒻᒥ ᐃᑯᐊᓪᓚᑐᓄᑦ ᐊᑦᑕᓇᕐᑐᒦᑦᑎᓯᑦᑌᓕᓂᕐᒧᑦ ᓯᓚᑉᐱᖓᓄᑦ ᐸᕐᓇᓯᒪᐅᑎᓄᑦ </a:t>
            </a:r>
            <a:r>
              <a:rPr lang="en-US" sz="2400" dirty="0">
                <a:latin typeface="Ilisarniq" pitchFamily="2" charset="77"/>
              </a:rPr>
              <a:t>(NFSCP) </a:t>
            </a:r>
            <a:r>
              <a:rPr lang="iu-Cans-CA" sz="2400" dirty="0">
                <a:latin typeface="Ilisarniq" pitchFamily="2" charset="77"/>
              </a:rPr>
              <a:t>ᑭᓪᓗᓯᓂᐊᕐᑕᐅᒪᔪᓄᑦ</a:t>
            </a:r>
            <a:r>
              <a:rPr lang="en-US" sz="2400" dirty="0">
                <a:latin typeface="Ilisarniq" pitchFamily="2" charset="77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u-Cans-CA" sz="2400" dirty="0">
                <a:latin typeface="Ilisarniq" pitchFamily="2" charset="77"/>
              </a:rPr>
              <a:t>ᐃᓘᓐᓇᑎᒃ</a:t>
            </a:r>
            <a:r>
              <a:rPr lang="en-US" sz="2400" dirty="0">
                <a:latin typeface="Ilisarniq" pitchFamily="2" charset="77"/>
              </a:rPr>
              <a:t> 95 </a:t>
            </a:r>
            <a:r>
              <a:rPr lang="iu-Cans-CA" sz="2400" dirty="0">
                <a:latin typeface="Ilisarniq" pitchFamily="2" charset="77"/>
              </a:rPr>
              <a:t>ᓄᓇᓕᓐᓂ ᐃᑯᐊᓪᓚᑐᓄᑦ ᑐᓴᕐᑎᓯᒍᑏᑦ 2025-ᒥ ᐃᓚᐅᑎᑕᐅᔪᕕᓃᑦ ᑭᓪᓕᓯᓂᐊᕐᑕᐅᒪᔪᓄᑦ. </a:t>
            </a:r>
            <a:endParaRPr lang="en-US" sz="2400" dirty="0">
              <a:latin typeface="Ilisarniq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CA" sz="2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627773" cy="14265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309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97280" y="162778"/>
            <a:ext cx="10058400" cy="145075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u-Cans-CA" dirty="0">
                <a:latin typeface="Ilisarniq" pitchFamily="2" charset="77"/>
              </a:rPr>
              <a:t>ᓄᓇᕕᒻᒥ ᐃᑯᐊᓪᓚᑕᓄᑦ ᑭᓪᓕᓯᓂᐊᕐᑕᐅᒪᔪᑦ </a:t>
            </a:r>
            <a:r>
              <a:rPr lang="en-CA" dirty="0">
                <a:solidFill>
                  <a:schemeClr val="tx1"/>
                </a:solidFill>
              </a:rPr>
              <a:t>2025</a:t>
            </a:r>
            <a:br>
              <a:rPr lang="en-CA" dirty="0">
                <a:solidFill>
                  <a:schemeClr val="tx1"/>
                </a:solidFill>
              </a:rPr>
            </a:br>
            <a:br>
              <a:rPr lang="en-CA" dirty="0">
                <a:solidFill>
                  <a:schemeClr val="tx1"/>
                </a:solidFill>
              </a:rPr>
            </a:br>
            <a:r>
              <a:rPr lang="en-CA" sz="3100" cap="all" dirty="0">
                <a:solidFill>
                  <a:schemeClr val="tx1"/>
                </a:solidFill>
              </a:rPr>
              <a:t>Number of reports sent by community*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627773" cy="14265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4</a:t>
            </a:fld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63292-A16F-67C9-178F-019A1FF6375E}"/>
              </a:ext>
            </a:extLst>
          </p:cNvPr>
          <p:cNvSpPr txBox="1"/>
          <p:nvPr/>
        </p:nvSpPr>
        <p:spPr>
          <a:xfrm>
            <a:off x="0" y="6457681"/>
            <a:ext cx="1973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*</a:t>
            </a:r>
            <a:r>
              <a:rPr lang="iu-Cans-CA" sz="1200" b="1" dirty="0">
                <a:solidFill>
                  <a:schemeClr val="bg1"/>
                </a:solidFill>
                <a:latin typeface="Ilisarniq" pitchFamily="2" charset="77"/>
              </a:rPr>
              <a:t>ᑲᑎᑦᓱᑎᒃ</a:t>
            </a:r>
            <a:r>
              <a:rPr lang="en-US" sz="1200" b="1" dirty="0">
                <a:solidFill>
                  <a:schemeClr val="bg1"/>
                </a:solidFill>
                <a:latin typeface="Ilisarniq" pitchFamily="2" charset="77"/>
              </a:rPr>
              <a:t> 578 </a:t>
            </a:r>
            <a:r>
              <a:rPr lang="iu-Cans-CA" sz="1200" b="1" dirty="0">
                <a:solidFill>
                  <a:schemeClr val="bg1"/>
                </a:solidFill>
                <a:latin typeface="Ilisarniq" pitchFamily="2" charset="77"/>
              </a:rPr>
              <a:t>ᑐᓴᕐᑎᓯᒍᑏᑦ</a:t>
            </a:r>
            <a:endParaRPr lang="en-US" sz="1200" b="1" dirty="0">
              <a:solidFill>
                <a:schemeClr val="bg1"/>
              </a:solidFill>
              <a:latin typeface="Ilisarniq" pitchFamily="2" charset="77"/>
            </a:endParaRPr>
          </a:p>
        </p:txBody>
      </p:sp>
      <p:graphicFrame>
        <p:nvGraphicFramePr>
          <p:cNvPr id="3" name="TotalReportsByCommunitiy">
            <a:extLst>
              <a:ext uri="{FF2B5EF4-FFF2-40B4-BE49-F238E27FC236}">
                <a16:creationId xmlns:a16="http://schemas.microsoft.com/office/drawing/2014/main" id="{E918610E-A5F8-19BA-02E2-6FFC900F8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709285"/>
              </p:ext>
            </p:extLst>
          </p:nvPr>
        </p:nvGraphicFramePr>
        <p:xfrm>
          <a:off x="1097278" y="1884411"/>
          <a:ext cx="10115203" cy="457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043F7D-18A1-D808-08EF-8BE463EF685F}"/>
              </a:ext>
            </a:extLst>
          </p:cNvPr>
          <p:cNvSpPr txBox="1"/>
          <p:nvPr/>
        </p:nvSpPr>
        <p:spPr>
          <a:xfrm>
            <a:off x="3560690" y="934531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u-Cans-CA" dirty="0">
                <a:latin typeface="Ilisarniq" pitchFamily="2" charset="77"/>
              </a:rPr>
              <a:t>ᐅᓄᕐᓂᖏᑦ ᑐᓴᕐᑎᓯᒍᑏᑦ ᐊᐅᓪᓚᓯᑕᐅᓯᒪᔪᑦ ᓄᓇᓕᓐᓄᑦ</a:t>
            </a:r>
            <a:endParaRPr lang="en-US" dirty="0">
              <a:latin typeface="Ilisarniq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C3141-96D4-52A2-1CA3-55868AD69DCD}"/>
              </a:ext>
            </a:extLst>
          </p:cNvPr>
          <p:cNvSpPr txBox="1"/>
          <p:nvPr/>
        </p:nvSpPr>
        <p:spPr>
          <a:xfrm rot="18925849">
            <a:off x="1514689" y="5884442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u-Cans-CA" sz="900" dirty="0">
                <a:latin typeface="Ilisarniq" pitchFamily="2" charset="77"/>
              </a:rPr>
              <a:t>ᐊᑯᓕᕕᒃ</a:t>
            </a:r>
            <a:endParaRPr lang="en-US" sz="900" dirty="0">
              <a:latin typeface="Ilisarniq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3FD12-75E5-0726-E224-FCC7342605D9}"/>
              </a:ext>
            </a:extLst>
          </p:cNvPr>
          <p:cNvSpPr txBox="1"/>
          <p:nvPr/>
        </p:nvSpPr>
        <p:spPr>
          <a:xfrm rot="19017660">
            <a:off x="2849292" y="5884441"/>
            <a:ext cx="6623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u-Cans-CA" sz="900" dirty="0">
                <a:latin typeface="Ilisarniq" pitchFamily="2" charset="77"/>
              </a:rPr>
              <a:t>ᐃᓄᑦᔪᐊᖅ</a:t>
            </a:r>
            <a:endParaRPr lang="en-US" sz="900" dirty="0">
              <a:latin typeface="Ilisarniq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8E60B4-D742-D0FE-26A9-3A9EBB60C748}"/>
              </a:ext>
            </a:extLst>
          </p:cNvPr>
          <p:cNvSpPr txBox="1"/>
          <p:nvPr/>
        </p:nvSpPr>
        <p:spPr>
          <a:xfrm rot="18675235">
            <a:off x="5647680" y="5884441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u-Cans-CA" sz="900" dirty="0">
                <a:latin typeface="Ilisarniq" pitchFamily="2" charset="77"/>
              </a:rPr>
              <a:t>ᑲᖏᕐᓱᒃ</a:t>
            </a:r>
            <a:endParaRPr lang="en-US" sz="900" dirty="0">
              <a:latin typeface="Ilisarniq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B698BA-DC61-CBE3-9F0D-C7974D91EAB7}"/>
              </a:ext>
            </a:extLst>
          </p:cNvPr>
          <p:cNvSpPr txBox="1"/>
          <p:nvPr/>
        </p:nvSpPr>
        <p:spPr>
          <a:xfrm rot="18878668">
            <a:off x="6983606" y="5919162"/>
            <a:ext cx="6623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u-Cans-CA" sz="900" dirty="0">
                <a:latin typeface="Ilisarniq" pitchFamily="2" charset="77"/>
              </a:rPr>
              <a:t>ᑰᑦᔪᐊᕌᐱᒃ</a:t>
            </a:r>
            <a:endParaRPr lang="en-US" sz="900" dirty="0">
              <a:latin typeface="Ilisarniq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619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9681A-1BAC-2781-F7D5-511B2435C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74918C-7EC9-9260-B345-B3C2DF7098C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97280" y="162778"/>
            <a:ext cx="10058400" cy="145075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u-Cans-CA" dirty="0">
                <a:latin typeface="Ilisarniq" pitchFamily="2" charset="77"/>
              </a:rPr>
              <a:t>ᓄᓇᕕᒻᒥ ᐃᑯᐊᓪᓚᑕᓄᑦ ᑭᓪᓕᓯᓂᐊᕐᑕᐅᒪᔪᑦ </a:t>
            </a:r>
            <a:r>
              <a:rPr lang="en-CA" dirty="0">
                <a:solidFill>
                  <a:schemeClr val="tx1"/>
                </a:solidFill>
              </a:rPr>
              <a:t>2025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iu-Cans-CA" sz="3100" cap="all" dirty="0">
                <a:solidFill>
                  <a:schemeClr val="tx1"/>
                </a:solidFill>
                <a:latin typeface="Ilisarniq" pitchFamily="2" charset="77"/>
              </a:rPr>
              <a:t>ᐅᓄᕐᓂᖏᑦ ᐱᓇᓱᐊᕐᓂᕕᓃᑦ ᐅᐃᒪᓇᕐᑐᓯᐅᕐᓂᕕᓃᓪᓗ</a:t>
            </a:r>
            <a:br>
              <a:rPr lang="en-CA" sz="3100" cap="all" dirty="0">
                <a:solidFill>
                  <a:schemeClr val="tx1"/>
                </a:solidFill>
              </a:rPr>
            </a:br>
            <a:r>
              <a:rPr lang="en-CA" sz="3100" cap="all" dirty="0">
                <a:solidFill>
                  <a:schemeClr val="tx1"/>
                </a:solidFill>
              </a:rPr>
              <a:t>per community*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E9376-40FB-021B-C2A0-EDA1786A11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627773" cy="14265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1CCEA6-A183-3EC0-808E-088EBED8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5</a:t>
            </a:fld>
            <a:endParaRPr lang="en-CA" dirty="0"/>
          </a:p>
        </p:txBody>
      </p:sp>
      <p:graphicFrame>
        <p:nvGraphicFramePr>
          <p:cNvPr id="3" name="Chart 2" descr="Chart type: Clustered Column. '# reports per community'&#10;&#10;Description automatically generated">
            <a:extLst>
              <a:ext uri="{FF2B5EF4-FFF2-40B4-BE49-F238E27FC236}">
                <a16:creationId xmlns:a16="http://schemas.microsoft.com/office/drawing/2014/main" id="{11EEBAE0-9CD6-B408-A325-CE8F08FFB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066993"/>
              </p:ext>
            </p:extLst>
          </p:nvPr>
        </p:nvGraphicFramePr>
        <p:xfrm>
          <a:off x="1035781" y="1738212"/>
          <a:ext cx="10176702" cy="450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00D280-168F-ADE9-A54C-98D0DAD0B959}"/>
              </a:ext>
            </a:extLst>
          </p:cNvPr>
          <p:cNvSpPr txBox="1"/>
          <p:nvPr/>
        </p:nvSpPr>
        <p:spPr>
          <a:xfrm>
            <a:off x="0" y="6457681"/>
            <a:ext cx="76610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*</a:t>
            </a:r>
            <a:r>
              <a:rPr lang="en-US" sz="1300" b="1" dirty="0">
                <a:solidFill>
                  <a:schemeClr val="bg1"/>
                </a:solidFill>
                <a:latin typeface="Ilisarniq" pitchFamily="2" charset="77"/>
              </a:rPr>
              <a:t>366 </a:t>
            </a:r>
            <a:r>
              <a:rPr lang="iu-Cans-CA" sz="1300" b="1" dirty="0">
                <a:solidFill>
                  <a:schemeClr val="bg1"/>
                </a:solidFill>
                <a:latin typeface="Ilisarniq" pitchFamily="2" charset="77"/>
              </a:rPr>
              <a:t>ᐱᓇᓱᐊᕐᓂᓄᑦ ᑐᓴᕐᑎᓯᒍᑏᑦ</a:t>
            </a:r>
            <a:r>
              <a:rPr lang="en-US" sz="1300" b="1" dirty="0">
                <a:solidFill>
                  <a:schemeClr val="bg1"/>
                </a:solidFill>
                <a:latin typeface="Ilisarniq" pitchFamily="2" charset="77"/>
              </a:rPr>
              <a:t>, 117 </a:t>
            </a:r>
            <a:r>
              <a:rPr lang="iu-Cans-CA" sz="1300" b="1" dirty="0">
                <a:solidFill>
                  <a:schemeClr val="bg1"/>
                </a:solidFill>
                <a:latin typeface="Ilisarniq" pitchFamily="2" charset="77"/>
              </a:rPr>
              <a:t>ᐅᐃᒪᓇᕐᑐᓯᐅᕐᓂᕕᓃᑦ </a:t>
            </a:r>
            <a:r>
              <a:rPr lang="en-US" sz="1300" b="1" dirty="0">
                <a:solidFill>
                  <a:schemeClr val="bg1"/>
                </a:solidFill>
                <a:latin typeface="Ilisarniq" pitchFamily="2" charset="77"/>
              </a:rPr>
              <a:t>= 483 (</a:t>
            </a:r>
            <a:r>
              <a:rPr lang="iu-Cans-CA" sz="1300" b="1" dirty="0">
                <a:solidFill>
                  <a:schemeClr val="bg1"/>
                </a:solidFill>
                <a:latin typeface="Ilisarniq" pitchFamily="2" charset="77"/>
              </a:rPr>
              <a:t>ᐃᓚᐅᑎᓐᓇᒋᑦ ᐃᑯᐊᓪᓚᑐᒧᑦ ᑐᓴᐃᑎᓯᒍᑏᑦ</a:t>
            </a:r>
            <a:r>
              <a:rPr lang="en-US" sz="1300" b="1" dirty="0">
                <a:solidFill>
                  <a:schemeClr val="bg1"/>
                </a:solidFill>
                <a:latin typeface="Ilisarniq" pitchFamily="2" charset="77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26631-DCB7-54F7-EC77-8320EB67D583}"/>
              </a:ext>
            </a:extLst>
          </p:cNvPr>
          <p:cNvSpPr txBox="1"/>
          <p:nvPr/>
        </p:nvSpPr>
        <p:spPr>
          <a:xfrm rot="18690425">
            <a:off x="863169" y="3290501"/>
            <a:ext cx="61023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sz="1200" dirty="0">
                <a:latin typeface="Ilisarniq" pitchFamily="2" charset="77"/>
              </a:rPr>
              <a:t>ᐊᑯᓕᕕᒃ</a:t>
            </a:r>
            <a:endParaRPr lang="en-US" sz="1200" dirty="0">
              <a:latin typeface="Ilisarniq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A7C7FB-F9CF-F433-653F-0788787B858B}"/>
              </a:ext>
            </a:extLst>
          </p:cNvPr>
          <p:cNvSpPr txBox="1"/>
          <p:nvPr/>
        </p:nvSpPr>
        <p:spPr>
          <a:xfrm rot="19345824">
            <a:off x="1863550" y="3697078"/>
            <a:ext cx="61023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sz="1200" kern="1200" dirty="0">
                <a:latin typeface="Ilisarniq" pitchFamily="2" charset="77"/>
              </a:rPr>
              <a:t>ᐊᐅᐸᓗᒃ</a:t>
            </a:r>
            <a:endParaRPr lang="en-US" sz="1200" kern="1200" dirty="0">
              <a:latin typeface="Ilisarniq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3DD938-D158-5AAD-492F-1357E016414E}"/>
              </a:ext>
            </a:extLst>
          </p:cNvPr>
          <p:cNvSpPr txBox="1"/>
          <p:nvPr/>
        </p:nvSpPr>
        <p:spPr>
          <a:xfrm rot="18714871">
            <a:off x="2974976" y="5241262"/>
            <a:ext cx="11779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sz="1200" dirty="0">
                <a:latin typeface="Ilisarniq" pitchFamily="2" charset="77"/>
              </a:rPr>
              <a:t>ᐃᓄᑦᔪᐊᖅ</a:t>
            </a:r>
            <a:endParaRPr lang="en-US" sz="1200" dirty="0">
              <a:latin typeface="Ilisarniq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753B89-567E-F89E-B23D-4CA52CF8C732}"/>
              </a:ext>
            </a:extLst>
          </p:cNvPr>
          <p:cNvSpPr txBox="1"/>
          <p:nvPr/>
        </p:nvSpPr>
        <p:spPr>
          <a:xfrm rot="19084981">
            <a:off x="3724739" y="5284894"/>
            <a:ext cx="9930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sz="1200" kern="1200" dirty="0">
                <a:latin typeface="Ilisarniq" pitchFamily="2" charset="77"/>
              </a:rPr>
              <a:t>ᐃᕗᔨᕕᒃ</a:t>
            </a:r>
            <a:endParaRPr lang="en-US" sz="1200" kern="1200" dirty="0">
              <a:latin typeface="Ilisarniq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745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97280" y="162778"/>
            <a:ext cx="10058400" cy="155966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u-Cans-CA" dirty="0">
                <a:latin typeface="Ilisarniq" pitchFamily="2" charset="77"/>
              </a:rPr>
              <a:t>ᓄᓇᕕᒻᒥ ᐃᑯᐊᓪᓚᑕᓄᑦ ᑭᓪᓕᓯᓂᐊᕐᑕᐅᒪᔪᑦ </a:t>
            </a:r>
            <a:r>
              <a:rPr lang="en-CA" dirty="0">
                <a:solidFill>
                  <a:schemeClr val="tx1"/>
                </a:solidFill>
              </a:rPr>
              <a:t>2025</a:t>
            </a:r>
            <a:br>
              <a:rPr lang="en-CA" dirty="0">
                <a:solidFill>
                  <a:schemeClr val="tx1"/>
                </a:solidFill>
              </a:rPr>
            </a:br>
            <a:br>
              <a:rPr lang="en-CA" dirty="0">
                <a:solidFill>
                  <a:schemeClr val="tx1"/>
                </a:solidFill>
                <a:highlight>
                  <a:srgbClr val="00FF00"/>
                </a:highlight>
              </a:rPr>
            </a:br>
            <a:r>
              <a:rPr lang="en-CA" sz="3100" dirty="0">
                <a:solidFill>
                  <a:schemeClr val="tx1"/>
                </a:solidFill>
              </a:rPr>
              <a:t>NUMBER OF FIRES PER COMMUNITY*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627773" cy="14265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6</a:t>
            </a:fld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CCFC1-8CF1-313D-F628-47994E71333C}"/>
              </a:ext>
            </a:extLst>
          </p:cNvPr>
          <p:cNvSpPr txBox="1"/>
          <p:nvPr/>
        </p:nvSpPr>
        <p:spPr>
          <a:xfrm>
            <a:off x="43594" y="6457681"/>
            <a:ext cx="285847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*95 </a:t>
            </a:r>
            <a:r>
              <a:rPr lang="iu-Cans-CA" sz="1300" b="1" dirty="0">
                <a:solidFill>
                  <a:schemeClr val="bg1"/>
                </a:solidFill>
                <a:latin typeface="Ilisarniq" pitchFamily="2" charset="77"/>
              </a:rPr>
              <a:t>ᑲᑎᑦᓱᑎᒃ ᐃᑯᐊᓪᓚᑐᒧᑦ ᑐᓴᕐᑎᓯᒍᑏᑦ</a:t>
            </a:r>
            <a:endParaRPr lang="en-US" sz="1300" b="1" dirty="0">
              <a:solidFill>
                <a:schemeClr val="bg1"/>
              </a:solidFill>
              <a:latin typeface="Ilisarniq" pitchFamily="2" charset="77"/>
            </a:endParaRPr>
          </a:p>
        </p:txBody>
      </p:sp>
      <p:graphicFrame>
        <p:nvGraphicFramePr>
          <p:cNvPr id="7" name="Chart 6" descr="Chart type: Clustered Column. '# reports per community'&#10;&#10;Description automatically generated">
            <a:extLst>
              <a:ext uri="{FF2B5EF4-FFF2-40B4-BE49-F238E27FC236}">
                <a16:creationId xmlns:a16="http://schemas.microsoft.com/office/drawing/2014/main" id="{5ACE1A7A-BEBF-4E79-9643-D14FAEF2C6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622396"/>
              </p:ext>
            </p:extLst>
          </p:nvPr>
        </p:nvGraphicFramePr>
        <p:xfrm>
          <a:off x="1228725" y="1722438"/>
          <a:ext cx="9858375" cy="4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260FF6-5DEF-F713-A1BD-61A148744829}"/>
              </a:ext>
            </a:extLst>
          </p:cNvPr>
          <p:cNvSpPr txBox="1"/>
          <p:nvPr/>
        </p:nvSpPr>
        <p:spPr>
          <a:xfrm rot="19015076">
            <a:off x="1648390" y="5588516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u-Cans-CA" sz="1100" dirty="0"/>
              <a:t>ᐊᑯᓕᕕᒃ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3909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52086" y="41668"/>
            <a:ext cx="10058400" cy="1634837"/>
          </a:xfrm>
        </p:spPr>
        <p:txBody>
          <a:bodyPr>
            <a:normAutofit fontScale="90000"/>
          </a:bodyPr>
          <a:lstStyle/>
          <a:p>
            <a:pPr algn="ctr"/>
            <a:r>
              <a:rPr lang="iu-Cans-CA" sz="4400" dirty="0">
                <a:latin typeface="Ilisarniq" pitchFamily="2" charset="77"/>
              </a:rPr>
              <a:t>ᓄᓇᕕᒻᒥ ᐃᑯᐊᓪᓚᑕᓄᑦ ᑭᓪᓕᓯᓂᐊᕐᑕᐅᒪᔪᑦ </a:t>
            </a:r>
            <a:r>
              <a:rPr lang="en-CA" sz="4300" dirty="0">
                <a:solidFill>
                  <a:schemeClr val="tx1"/>
                </a:solidFill>
              </a:rPr>
              <a:t>2025</a:t>
            </a:r>
            <a:br>
              <a:rPr lang="en-CA" dirty="0">
                <a:solidFill>
                  <a:schemeClr val="tx1"/>
                </a:solidFill>
              </a:rPr>
            </a:br>
            <a:br>
              <a:rPr lang="en-CA" sz="3100" dirty="0">
                <a:solidFill>
                  <a:schemeClr val="tx1"/>
                </a:solidFill>
                <a:highlight>
                  <a:srgbClr val="00FF00"/>
                </a:highlight>
              </a:rPr>
            </a:br>
            <a:r>
              <a:rPr lang="iu-Cans-CA" sz="3100" dirty="0">
                <a:solidFill>
                  <a:schemeClr val="tx1"/>
                </a:solidFill>
                <a:latin typeface="Ilisarniq" pitchFamily="2" charset="77"/>
              </a:rPr>
              <a:t>ᐅᓄᕐᓂᖏᑦ ᐃᑯᐊᓪᓚᑐᑦ ᐊᕐᕌᒍᓂ ᑕᓪᓕᒪᓂ ᐊᓂᒍᕐᑐᓂ</a:t>
            </a:r>
            <a:r>
              <a:rPr lang="en-CA" sz="3100" dirty="0">
                <a:solidFill>
                  <a:schemeClr val="tx1"/>
                </a:solidFill>
              </a:rPr>
              <a:t>*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13" y="0"/>
            <a:ext cx="1627773" cy="14265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7</a:t>
            </a:fld>
            <a:endParaRPr lang="en-CA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C4F473-A077-4F53-8322-8F803BBF0D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046830"/>
              </p:ext>
            </p:extLst>
          </p:nvPr>
        </p:nvGraphicFramePr>
        <p:xfrm>
          <a:off x="1238081" y="1846263"/>
          <a:ext cx="9856956" cy="451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70A1A36-F481-D738-7C62-26172DD462A1}"/>
              </a:ext>
            </a:extLst>
          </p:cNvPr>
          <p:cNvSpPr txBox="1"/>
          <p:nvPr/>
        </p:nvSpPr>
        <p:spPr>
          <a:xfrm>
            <a:off x="24313" y="6362764"/>
            <a:ext cx="147083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*</a:t>
            </a:r>
            <a:r>
              <a:rPr lang="iu-Cans-CA" sz="1300" b="1" dirty="0">
                <a:solidFill>
                  <a:schemeClr val="bg1"/>
                </a:solidFill>
                <a:latin typeface="Ilisarniq" pitchFamily="2" charset="77"/>
              </a:rPr>
              <a:t>ᐃᓚᖏᑦ ᑐᓴᕐᑎᓯᒍᑏᑦ ᐱᔭᕇᕐᓯᒪᖕᖏᑐᑦ ᐅᕝᕙᓗᓘᓐᓃᑦ ᖃᓄᐃᑦᑑᓂᖏᑦ ᐃᑯᐊᓪᓚᑐᓄᑦ ᑐᓴᕐᑎᓯᒍᑎᓕᐊᖑᓯᒪᑐᐃᓐᓇᕆᐊᓖᑦ ᖃᓄᐃᓕᓂᕕᓂᐅᖕᖏᖔᕐᓱᑎᒃ. </a:t>
            </a:r>
            <a:endParaRPr lang="en-US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7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99529" y="338137"/>
            <a:ext cx="10058400" cy="1336696"/>
          </a:xfrm>
        </p:spPr>
        <p:txBody>
          <a:bodyPr>
            <a:normAutofit fontScale="90000"/>
          </a:bodyPr>
          <a:lstStyle/>
          <a:p>
            <a:pPr algn="ctr"/>
            <a:r>
              <a:rPr lang="iu-Cans-CA" sz="4400" dirty="0">
                <a:latin typeface="Ilisarniq" pitchFamily="2" charset="77"/>
              </a:rPr>
              <a:t>ᓄᓇᕕᒻᒥ ᐃᑯᐊᓪᓚᑕᓄᑦ ᑭᓪᓕᓯᓂᐊᕐᑕᐅᒪᔪᑦ </a:t>
            </a:r>
            <a:r>
              <a:rPr lang="en-CA" dirty="0">
                <a:solidFill>
                  <a:schemeClr val="tx1"/>
                </a:solidFill>
              </a:rPr>
              <a:t>2025</a:t>
            </a:r>
            <a:br>
              <a:rPr lang="en-CA" dirty="0">
                <a:solidFill>
                  <a:schemeClr val="tx1"/>
                </a:solidFill>
              </a:rPr>
            </a:br>
            <a:br>
              <a:rPr lang="en-CA" dirty="0">
                <a:solidFill>
                  <a:schemeClr val="tx1"/>
                </a:solidFill>
              </a:rPr>
            </a:br>
            <a:r>
              <a:rPr lang="iu-Cans-CA" sz="3100" dirty="0">
                <a:solidFill>
                  <a:schemeClr val="tx1"/>
                </a:solidFill>
                <a:latin typeface="Ilisarniq" pitchFamily="2" charset="77"/>
              </a:rPr>
              <a:t>ᐅᓄᕐᓂᖏᑦ ᐃᑯᐊᓪᓚᑐᑦ ᑕᕐᕿᑕᒫᑦ</a:t>
            </a:r>
            <a:r>
              <a:rPr lang="en-CA" sz="3100" dirty="0">
                <a:solidFill>
                  <a:schemeClr val="tx1"/>
                </a:solidFill>
              </a:rPr>
              <a:t> *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627773" cy="1426588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411570" y="6457681"/>
            <a:ext cx="902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* </a:t>
            </a:r>
            <a:r>
              <a:rPr lang="iu-Cans-CA" sz="1400" b="1" dirty="0">
                <a:solidFill>
                  <a:schemeClr val="bg1"/>
                </a:solidFill>
                <a:latin typeface="Ilisarniq" pitchFamily="2" charset="77"/>
              </a:rPr>
              <a:t>ᑕᐅᑦᑐᖏᑦ ᑯᑦᓲᔦᑦ ᑕᑯᑦᓴᐅᑎᑦᓯᔪᑦ 8 ᐅᖓᑖᓄᑦ ᐃᑭᐊᓪᓚᑐᓂᒃ / ᑕᕐᕿᑕᒫᑦ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8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76A8D0-7CFF-73DC-ED53-784B3EE9FA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1879" y="1674833"/>
            <a:ext cx="9440592" cy="4667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5EAAC6-09EE-3C2C-47BF-5052F91FA228}"/>
              </a:ext>
            </a:extLst>
          </p:cNvPr>
          <p:cNvSpPr txBox="1"/>
          <p:nvPr/>
        </p:nvSpPr>
        <p:spPr>
          <a:xfrm>
            <a:off x="813886" y="167483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u-Cans-CA" b="1" dirty="0">
                <a:latin typeface="Ilisarniq" pitchFamily="2" charset="77"/>
              </a:rPr>
              <a:t>ᑕᕐᕿᖓ</a:t>
            </a:r>
            <a:endParaRPr lang="en-US" b="1" dirty="0">
              <a:latin typeface="Ilisarniq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B80BBD-4428-3AB6-0E7D-17FD798476D6}"/>
              </a:ext>
            </a:extLst>
          </p:cNvPr>
          <p:cNvSpPr txBox="1"/>
          <p:nvPr/>
        </p:nvSpPr>
        <p:spPr>
          <a:xfrm>
            <a:off x="8648501" y="1615301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u-Cans-CA" sz="1400" b="1" dirty="0">
                <a:latin typeface="Ilisarniq" pitchFamily="2" charset="77"/>
              </a:rPr>
              <a:t>ᐊᕐᕌᒍᐃᑦ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769126-729A-70AB-A2A8-5092CAC801B1}"/>
              </a:ext>
            </a:extLst>
          </p:cNvPr>
          <p:cNvSpPr txBox="1"/>
          <p:nvPr/>
        </p:nvSpPr>
        <p:spPr>
          <a:xfrm>
            <a:off x="822915" y="204315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u-Cans-CA" b="1" dirty="0">
                <a:latin typeface="Ilisarniq" pitchFamily="2" charset="77"/>
              </a:rPr>
              <a:t>ᔭᓄᐊᕆ</a:t>
            </a:r>
            <a:endParaRPr lang="en-US" b="1" dirty="0">
              <a:latin typeface="Ilisarniq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A955D-DF00-F85A-9B53-DA4CDCBE9234}"/>
              </a:ext>
            </a:extLst>
          </p:cNvPr>
          <p:cNvSpPr txBox="1"/>
          <p:nvPr/>
        </p:nvSpPr>
        <p:spPr>
          <a:xfrm>
            <a:off x="813886" y="23519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sz="1800" b="1" dirty="0">
                <a:latin typeface="Ilisarniq" pitchFamily="2" charset="77"/>
              </a:rPr>
              <a:t>ᕕᕈᐊᕆ</a:t>
            </a:r>
            <a:endParaRPr lang="en-US" sz="1800" b="1" dirty="0">
              <a:latin typeface="Ilisarniq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D6055C-A6FE-8DAD-63FF-1E3F8429F2B1}"/>
              </a:ext>
            </a:extLst>
          </p:cNvPr>
          <p:cNvSpPr txBox="1"/>
          <p:nvPr/>
        </p:nvSpPr>
        <p:spPr>
          <a:xfrm>
            <a:off x="1089615" y="26833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b="1" dirty="0">
                <a:latin typeface="Ilisarniq" pitchFamily="2" charset="77"/>
              </a:rPr>
              <a:t>ᒫᑦᔨ</a:t>
            </a:r>
            <a:endParaRPr lang="en-US" sz="1800" b="1" dirty="0">
              <a:latin typeface="Ilisarniq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5AF68-F986-6A71-4F87-576A5EEBB525}"/>
              </a:ext>
            </a:extLst>
          </p:cNvPr>
          <p:cNvSpPr txBox="1"/>
          <p:nvPr/>
        </p:nvSpPr>
        <p:spPr>
          <a:xfrm>
            <a:off x="1089615" y="30080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sz="1800" b="1" dirty="0">
                <a:latin typeface="Ilisarniq" pitchFamily="2" charset="77"/>
              </a:rPr>
              <a:t>ᐁᕆᓕ</a:t>
            </a:r>
            <a:endParaRPr lang="en-US" sz="1800" b="1" dirty="0">
              <a:latin typeface="Ilisarniq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0F2313-69C7-188A-6FBF-0797B1885568}"/>
              </a:ext>
            </a:extLst>
          </p:cNvPr>
          <p:cNvSpPr txBox="1"/>
          <p:nvPr/>
        </p:nvSpPr>
        <p:spPr>
          <a:xfrm>
            <a:off x="1499529" y="33506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sz="1800" b="1" dirty="0">
                <a:latin typeface="Ilisarniq" pitchFamily="2" charset="77"/>
              </a:rPr>
              <a:t>ᒣ</a:t>
            </a:r>
            <a:endParaRPr lang="en-US" sz="1800" b="1" dirty="0">
              <a:latin typeface="Ilisarniq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7AEE10-577D-2D75-9AF2-94E6DEF554CF}"/>
              </a:ext>
            </a:extLst>
          </p:cNvPr>
          <p:cNvSpPr txBox="1"/>
          <p:nvPr/>
        </p:nvSpPr>
        <p:spPr>
          <a:xfrm>
            <a:off x="1303763" y="36753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sz="1800" b="1" dirty="0">
                <a:latin typeface="Ilisarniq" pitchFamily="2" charset="77"/>
              </a:rPr>
              <a:t>ᔫᓂ</a:t>
            </a:r>
            <a:endParaRPr lang="en-US" sz="1800" b="1" dirty="0">
              <a:latin typeface="Ilisarniq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CE235E-4227-EB75-EE06-D46FDBE5FB00}"/>
              </a:ext>
            </a:extLst>
          </p:cNvPr>
          <p:cNvSpPr txBox="1"/>
          <p:nvPr/>
        </p:nvSpPr>
        <p:spPr>
          <a:xfrm>
            <a:off x="1303763" y="40227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sz="1800" b="1" dirty="0">
                <a:latin typeface="Ilisarniq" pitchFamily="2" charset="77"/>
              </a:rPr>
              <a:t>ᔪᓓ</a:t>
            </a:r>
            <a:endParaRPr lang="en-US" sz="1800" b="1" dirty="0">
              <a:latin typeface="Ilisarniq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846A31-0828-73E7-C9E8-97AA255CA27C}"/>
              </a:ext>
            </a:extLst>
          </p:cNvPr>
          <p:cNvSpPr txBox="1"/>
          <p:nvPr/>
        </p:nvSpPr>
        <p:spPr>
          <a:xfrm>
            <a:off x="822915" y="43797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sz="1800" b="1" dirty="0">
                <a:latin typeface="Ilisarniq" pitchFamily="2" charset="77"/>
              </a:rPr>
              <a:t>ᐊᐅᒡᒍᓯ</a:t>
            </a:r>
            <a:endParaRPr lang="en-US" sz="1800" b="1" dirty="0">
              <a:latin typeface="Ilisarniq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ABFF47-AF93-B4CC-89D2-88D01F003ABF}"/>
              </a:ext>
            </a:extLst>
          </p:cNvPr>
          <p:cNvSpPr txBox="1"/>
          <p:nvPr/>
        </p:nvSpPr>
        <p:spPr>
          <a:xfrm>
            <a:off x="546100" y="46793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sz="1800" b="1" dirty="0">
                <a:latin typeface="Ilisarniq" pitchFamily="2" charset="77"/>
              </a:rPr>
              <a:t>ᓯᑦᑎᒻᐱᕆ</a:t>
            </a:r>
            <a:endParaRPr lang="en-US" sz="1800" b="1" dirty="0">
              <a:latin typeface="Ilisarniq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C2179E-1AE7-E74D-0718-9ED51B824BB8}"/>
              </a:ext>
            </a:extLst>
          </p:cNvPr>
          <p:cNvSpPr txBox="1"/>
          <p:nvPr/>
        </p:nvSpPr>
        <p:spPr>
          <a:xfrm>
            <a:off x="744130" y="50092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sz="1800" b="1" dirty="0">
                <a:latin typeface="Ilisarniq" pitchFamily="2" charset="77"/>
              </a:rPr>
              <a:t>ᐆᑦᑐᐱᕆ</a:t>
            </a:r>
            <a:endParaRPr lang="en-US" sz="1800" b="1" dirty="0">
              <a:latin typeface="Ilisarniq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E4C2F7-2580-ABE7-2418-92B2BD18DC43}"/>
              </a:ext>
            </a:extLst>
          </p:cNvPr>
          <p:cNvSpPr txBox="1"/>
          <p:nvPr/>
        </p:nvSpPr>
        <p:spPr>
          <a:xfrm>
            <a:off x="566330" y="53234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sz="1800" b="1" dirty="0">
                <a:latin typeface="Ilisarniq" pitchFamily="2" charset="77"/>
              </a:rPr>
              <a:t>ᓅᕕᒻᐱᕆ</a:t>
            </a:r>
            <a:endParaRPr lang="en-US" sz="1800" b="1" dirty="0">
              <a:latin typeface="Ilisarniq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CEA379-8C22-A2D0-F8EC-3B2BB1AF0465}"/>
              </a:ext>
            </a:extLst>
          </p:cNvPr>
          <p:cNvSpPr txBox="1"/>
          <p:nvPr/>
        </p:nvSpPr>
        <p:spPr>
          <a:xfrm>
            <a:off x="655230" y="56431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b="1" dirty="0">
                <a:latin typeface="Ilisarniq" pitchFamily="2" charset="77"/>
              </a:rPr>
              <a:t>ᑏᓯᒻᐱ</a:t>
            </a:r>
            <a:r>
              <a:rPr lang="iu-Cans-CA" sz="1800" b="1" dirty="0">
                <a:latin typeface="Ilisarniq" pitchFamily="2" charset="77"/>
              </a:rPr>
              <a:t>ᕆ</a:t>
            </a:r>
            <a:endParaRPr lang="en-US" sz="1800" b="1" dirty="0">
              <a:latin typeface="Ilisarniq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57646A-F060-F7FE-A26E-CA12B401424A}"/>
              </a:ext>
            </a:extLst>
          </p:cNvPr>
          <p:cNvSpPr txBox="1"/>
          <p:nvPr/>
        </p:nvSpPr>
        <p:spPr>
          <a:xfrm>
            <a:off x="744130" y="60027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u-Cans-CA" sz="1800" b="1" dirty="0">
                <a:latin typeface="Ilisarniq" pitchFamily="2" charset="77"/>
              </a:rPr>
              <a:t>ᑲᑎᑦᓱᑎᒃ</a:t>
            </a:r>
            <a:endParaRPr lang="en-US" sz="1800" b="1" dirty="0">
              <a:latin typeface="Ilisarniq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127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u-Cans-CA" dirty="0">
                <a:latin typeface="Ilisarniq" pitchFamily="2" charset="77"/>
              </a:rPr>
              <a:t>ᓄᓇᕕᒻᒥ ᐃᑯᐊᓪᓚᑕᓄᑦ ᑭᓪᓕᓯᓂᐊᕐᑕᐅᒪᔪᑦ </a:t>
            </a:r>
            <a:r>
              <a:rPr lang="en-CA" dirty="0">
                <a:solidFill>
                  <a:schemeClr val="tx1"/>
                </a:solidFill>
              </a:rPr>
              <a:t>2025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iu-Cans-CA" sz="3200" dirty="0">
                <a:solidFill>
                  <a:schemeClr val="tx1"/>
                </a:solidFill>
                <a:latin typeface="Ilisarniq" pitchFamily="2" charset="77"/>
              </a:rPr>
              <a:t>ᐃᓪᓗᔪᐊᖅ ᖃᑦᓯᕌᓱᖏᓂᖏᑦ ᓄᑕᐅᓯᓕᕐᑕᐅᒍᑏᑦ ᖃᐅᔨᓴᕐᑕᐅᓚᐅᕐᓱᑎᒃ</a:t>
            </a:r>
            <a:r>
              <a:rPr lang="en-CA" sz="3200" dirty="0">
                <a:solidFill>
                  <a:schemeClr val="tx1"/>
                </a:solidFill>
              </a:rPr>
              <a:t>*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7773" cy="142658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18969"/>
              </p:ext>
            </p:extLst>
          </p:nvPr>
        </p:nvGraphicFramePr>
        <p:xfrm>
          <a:off x="1209822" y="2127952"/>
          <a:ext cx="10229321" cy="3575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293">
                  <a:extLst>
                    <a:ext uri="{9D8B030D-6E8A-4147-A177-3AD203B41FA5}">
                      <a16:colId xmlns:a16="http://schemas.microsoft.com/office/drawing/2014/main" val="164749837"/>
                    </a:ext>
                  </a:extLst>
                </a:gridCol>
                <a:gridCol w="3243014">
                  <a:extLst>
                    <a:ext uri="{9D8B030D-6E8A-4147-A177-3AD203B41FA5}">
                      <a16:colId xmlns:a16="http://schemas.microsoft.com/office/drawing/2014/main" val="386072677"/>
                    </a:ext>
                  </a:extLst>
                </a:gridCol>
                <a:gridCol w="3243014">
                  <a:extLst>
                    <a:ext uri="{9D8B030D-6E8A-4147-A177-3AD203B41FA5}">
                      <a16:colId xmlns:a16="http://schemas.microsoft.com/office/drawing/2014/main" val="547546902"/>
                    </a:ext>
                  </a:extLst>
                </a:gridCol>
              </a:tblGrid>
              <a:tr h="587173">
                <a:tc>
                  <a:txBody>
                    <a:bodyPr/>
                    <a:lstStyle/>
                    <a:p>
                      <a:pPr algn="l"/>
                      <a:r>
                        <a:rPr lang="iu-Cans-CA" dirty="0"/>
                        <a:t>ᖃᓄᐃᑦᑑᓂᖓ ᐃᓪᓘᑉ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u-Cans-CA" dirty="0"/>
                        <a:t>ᖃᑦᓯᕌᕐᓂᖓ </a:t>
                      </a:r>
                      <a:r>
                        <a:rPr lang="en-CA" dirty="0"/>
                        <a:t>2024</a:t>
                      </a:r>
                      <a:r>
                        <a:rPr lang="iu-Cans-CA" dirty="0"/>
                        <a:t>-ᒥ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u-Cans-CA" dirty="0"/>
                        <a:t>ᖃᑦᓯᕌᕐᓂᖓ ᖃᐅᔨᓴᕐᑕᐅᓚᐅᕐᓱᓂ </a:t>
                      </a:r>
                      <a:r>
                        <a:rPr lang="en-CA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842660"/>
                  </a:ext>
                </a:extLst>
              </a:tr>
              <a:tr h="587173">
                <a:tc>
                  <a:txBody>
                    <a:bodyPr/>
                    <a:lstStyle/>
                    <a:p>
                      <a:r>
                        <a:rPr lang="iu-Cans-CA" dirty="0"/>
                        <a:t>ᐃᓪᓗᐊᐱᒃ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        25,000 $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40,000 $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663105"/>
                  </a:ext>
                </a:extLst>
              </a:tr>
              <a:tr h="587173">
                <a:tc>
                  <a:txBody>
                    <a:bodyPr/>
                    <a:lstStyle/>
                    <a:p>
                      <a:r>
                        <a:rPr lang="iu-Cans-CA" dirty="0"/>
                        <a:t>ᑖᓐᓇᑑᑦᓱᓂ ᐃᓪᓗᖅ</a:t>
                      </a:r>
                      <a:r>
                        <a:rPr lang="en-CA" dirty="0"/>
                        <a:t>(3 </a:t>
                      </a:r>
                      <a:r>
                        <a:rPr lang="iu-Cans-CA" dirty="0"/>
                        <a:t>ᖃᕆᐊᓕᒃ</a:t>
                      </a:r>
                      <a:r>
                        <a:rPr lang="en-CA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   1,360,000</a:t>
                      </a:r>
                      <a:r>
                        <a:rPr lang="en-CA" baseline="0" dirty="0"/>
                        <a:t> </a:t>
                      </a:r>
                      <a:r>
                        <a:rPr lang="en-CA" dirty="0"/>
                        <a:t>$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1,745,685 $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071257"/>
                  </a:ext>
                </a:extLst>
              </a:tr>
              <a:tr h="587173">
                <a:tc>
                  <a:txBody>
                    <a:bodyPr/>
                    <a:lstStyle/>
                    <a:p>
                      <a:r>
                        <a:rPr lang="iu-Cans-CA" dirty="0"/>
                        <a:t>ᑖᓐᓇᑑᑦᓱᓂ ᐃᓪᓗᖅ</a:t>
                      </a:r>
                      <a:r>
                        <a:rPr lang="en-CA" dirty="0"/>
                        <a:t>( 5 </a:t>
                      </a:r>
                      <a:r>
                        <a:rPr lang="iu-Cans-CA" dirty="0"/>
                        <a:t>ᖃᕆᐊᓕᒃ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   1,776,000 $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2,532,570 $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77143"/>
                  </a:ext>
                </a:extLst>
              </a:tr>
              <a:tr h="587173">
                <a:tc>
                  <a:txBody>
                    <a:bodyPr/>
                    <a:lstStyle/>
                    <a:p>
                      <a:r>
                        <a:rPr lang="iu-Cans-CA" dirty="0"/>
                        <a:t>ᐃᑦᓯᒥᑦᑕᑕᕇᒃ </a:t>
                      </a:r>
                      <a:r>
                        <a:rPr lang="en-CA" dirty="0"/>
                        <a:t> (2</a:t>
                      </a:r>
                      <a:r>
                        <a:rPr lang="en-CA" baseline="0" dirty="0"/>
                        <a:t> </a:t>
                      </a:r>
                      <a:r>
                        <a:rPr lang="iu-Cans-CA" baseline="0" dirty="0"/>
                        <a:t>ᖃᕆᐊᓕᒃ</a:t>
                      </a:r>
                      <a:r>
                        <a:rPr lang="en-CA" baseline="0" dirty="0"/>
                        <a:t>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   2,344,500 $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3,751,200$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521815"/>
                  </a:ext>
                </a:extLst>
              </a:tr>
              <a:tr h="587173">
                <a:tc>
                  <a:txBody>
                    <a:bodyPr/>
                    <a:lstStyle/>
                    <a:p>
                      <a:r>
                        <a:rPr lang="iu-Cans-CA" dirty="0"/>
                        <a:t>ᓯᑕᒪᑕᓕᒃ </a:t>
                      </a:r>
                      <a:r>
                        <a:rPr lang="en-CA" dirty="0"/>
                        <a:t>(2 </a:t>
                      </a:r>
                      <a:r>
                        <a:rPr lang="iu-Cans-CA" dirty="0"/>
                        <a:t>ᖃᕆᐊᓕᒃ</a:t>
                      </a:r>
                      <a:r>
                        <a:rPr lang="en-CA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   2,564,688 $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4,103,500 $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547285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E333-31DC-4521-AFE8-EA0DE8748484}" type="slidenum">
              <a:rPr lang="en-CA" smtClean="0"/>
              <a:t>9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03ED14-0AF5-05BA-A172-DC13D857F377}"/>
              </a:ext>
            </a:extLst>
          </p:cNvPr>
          <p:cNvSpPr txBox="1"/>
          <p:nvPr/>
        </p:nvSpPr>
        <p:spPr>
          <a:xfrm>
            <a:off x="24313" y="6362764"/>
            <a:ext cx="147083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*</a:t>
            </a:r>
            <a:r>
              <a:rPr lang="iu-Cans-CA" sz="1300" b="1" dirty="0">
                <a:solidFill>
                  <a:schemeClr val="bg1"/>
                </a:solidFill>
              </a:rPr>
              <a:t>ᖃᑦᓯᕌᓱᖑᓂᖏᑦ ᐃᓪᓗᐃᑦ NHB-ᑯᓐᓄᑦ ᐊᑭᖏᑦ ᐱᑖᕆᔭᐅᓯᒪᔪᑦ</a:t>
            </a:r>
            <a:endParaRPr lang="en-US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900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38b9b0c-91a7-4b54-9bef-ea76f215d66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93B3C81B7ED94AB72FF2381FC21A83" ma:contentTypeVersion="5" ma:contentTypeDescription="Create a new document." ma:contentTypeScope="" ma:versionID="c7cd141f0f729c7a5cfff2b87e006997">
  <xsd:schema xmlns:xsd="http://www.w3.org/2001/XMLSchema" xmlns:xs="http://www.w3.org/2001/XMLSchema" xmlns:p="http://schemas.microsoft.com/office/2006/metadata/properties" xmlns:ns3="038b9b0c-91a7-4b54-9bef-ea76f215d660" targetNamespace="http://schemas.microsoft.com/office/2006/metadata/properties" ma:root="true" ma:fieldsID="9c21684ff4583093cee06f6b0b80fa94" ns3:_="">
    <xsd:import namespace="038b9b0c-91a7-4b54-9bef-ea76f215d6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b9b0c-91a7-4b54-9bef-ea76f215d6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191575-1603-40BB-8974-894BBCDBBFCD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38b9b0c-91a7-4b54-9bef-ea76f215d660"/>
  </ds:schemaRefs>
</ds:datastoreItem>
</file>

<file path=customXml/itemProps2.xml><?xml version="1.0" encoding="utf-8"?>
<ds:datastoreItem xmlns:ds="http://schemas.openxmlformats.org/officeDocument/2006/customXml" ds:itemID="{7218B6A3-9FD0-402F-AEF4-6EE442DE2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8b9b0c-91a7-4b54-9bef-ea76f215d6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3FC310-85DC-42A2-8B9F-38EE8AC84C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15882</TotalTime>
  <Words>1140</Words>
  <Application>Microsoft Office PowerPoint</Application>
  <PresentationFormat>Widescreen</PresentationFormat>
  <Paragraphs>375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Euphemia</vt:lpstr>
      <vt:lpstr>Ilisarniq</vt:lpstr>
      <vt:lpstr>Segoe UI</vt:lpstr>
      <vt:lpstr>Wingdings</vt:lpstr>
      <vt:lpstr>Retrospect</vt:lpstr>
      <vt:lpstr>ᓄᓇᕕᒻᒥ ᐃᑯᐊᓪᓚᑐᓄᑦ  ᑭᓪᓕᓯᓂᐊᕐᑕᐅᓯᒪᔪᑦ 2025</vt:lpstr>
      <vt:lpstr>ᓄᓇᕕᒻᒥ ᐃᑯᐊᓪᓚᑕᓄᑦ ᑭᓪᓕᓯᓂᐊᕐᑕᐅᒪᔪᑦ 2025 ᖃᐅᔨᓴᕈᓰᑦ*</vt:lpstr>
      <vt:lpstr>ᓄᓇᕕᒻᒥ ᐃᑯᐊᓪᓚᑕᓄᑦ ᑭᓪᓕᓯᓂᐊᕐᑕᐅᒪᔪᑦ 2025</vt:lpstr>
      <vt:lpstr>ᓄᓇᕕᒻᒥ ᐃᑯᐊᓪᓚᑕᓄᑦ ᑭᓪᓕᓯᓂᐊᕐᑕᐅᒪᔪᑦ 2025  Number of reports sent by community*</vt:lpstr>
      <vt:lpstr>ᓄᓇᕕᒻᒥ ᐃᑯᐊᓪᓚᑕᓄᑦ ᑭᓪᓕᓯᓂᐊᕐᑕᐅᒪᔪᑦ 2025 ᐅᓄᕐᓂᖏᑦ ᐱᓇᓱᐊᕐᓂᕕᓃᑦ ᐅᐃᒪᓇᕐᑐᓯᐅᕐᓂᕕᓃᓪᓗ per community*</vt:lpstr>
      <vt:lpstr>ᓄᓇᕕᒻᒥ ᐃᑯᐊᓪᓚᑕᓄᑦ ᑭᓪᓕᓯᓂᐊᕐᑕᐅᒪᔪᑦ 2025  NUMBER OF FIRES PER COMMUNITY*</vt:lpstr>
      <vt:lpstr>ᓄᓇᕕᒻᒥ ᐃᑯᐊᓪᓚᑕᓄᑦ ᑭᓪᓕᓯᓂᐊᕐᑕᐅᒪᔪᑦ 2025  ᐅᓄᕐᓂᖏᑦ ᐃᑯᐊᓪᓚᑐᑦ ᐊᕐᕌᒍᓂ ᑕᓪᓕᒪᓂ ᐊᓂᒍᕐᑐᓂ*</vt:lpstr>
      <vt:lpstr>ᓄᓇᕕᒻᒥ ᐃᑯᐊᓪᓚᑕᓄᑦ ᑭᓪᓕᓯᓂᐊᕐᑕᐅᒪᔪᑦ 2025  ᐅᓄᕐᓂᖏᑦ ᐃᑯᐊᓪᓚᑐᑦ ᑕᕐᕿᑕᒫᑦ *</vt:lpstr>
      <vt:lpstr>ᓄᓇᕕᒻᒥ ᐃᑯᐊᓪᓚᑕᓄᑦ ᑭᓪᓕᓯᓂᐊᕐᑕᐅᒪᔪᑦ 2025 ᐃᓪᓗᔪᐊᖅ ᖃᑦᓯᕌᓱᖏᓂᖏᑦ ᓄᑕᐅᓯᓕᕐᑕᐅᒍᑏᑦ ᖃᐅᔨᓴᕐᑕᐅᓚᐅᕐᓱᑎᒃ*</vt:lpstr>
      <vt:lpstr>ᓄᓇᕕᒻᒥ ᐃᑯᐊᓪᓚᑕᓄᑦ ᑭᓪᓕᓯᓂᐊᕐᑕᐅᒪᔪᑦ 2025  TOTAL ESTIMATED BUILDING AND MATERIAL LOSS*</vt:lpstr>
      <vt:lpstr>ᓄᓇᕕᒻᒥ ᐃᑯᐊᓪᓚᑕᓄᑦ ᑭᓪᓕᓯᓂᐊᕐᑕᐅᒪᔪᑦ 2025  AVERAGE BUILDING AND MATERIAL LOSSES PER FIRE*</vt:lpstr>
      <vt:lpstr>PowerPoint Presentation</vt:lpstr>
      <vt:lpstr>PowerPoint Presentation</vt:lpstr>
      <vt:lpstr>ᓄᓇᕕᒻᒥ ᐃᑯᐊᓪᓚᑕᓄᑦ ᑭᓪᓕᓯᓂᐊᕐᑕᐅᒪᔪᑦ 2025</vt:lpstr>
      <vt:lpstr>ᓄᓇᕕᒻᒥ ᐃᑯᐊᓪᓚᑕᓄᑦ ᑭᓪᓕᓯᓂᐊᕐᑕᐅᒪᔪᑦ 2025  5 ᐊᑐᕐᑕᐅᓗᐊᖕᖑᐊᑐᑦ ᐃᑯᐊᓪᓚᑐᒥ</vt:lpstr>
      <vt:lpstr>ᓄᓇᕕᒻᒥ ᐃᑯᐊᓪᓚᑕᓄᑦ ᑭᓪᓕᓯᓂᐊᕐᑕᐅᒪᔪᑦ 2025   10 ᐃᑯᐊᓪᓚᑎᑦᓯᓗᐊᖕᖑᐊᓲᑦ ᓱᓇᐅᓂᖏᑦ</vt:lpstr>
      <vt:lpstr>PowerPoint Presentation</vt:lpstr>
      <vt:lpstr>ᓄᓇᕕᒻᒥ ᐃᑯᐊᓪᓚᑕᓄᑦ ᑭᓪᓕᓯᓂᐊᕐᑕᐅᒪᔪᑦ  2025  ᐳᓕᓯᒃᑯᑦ ᑲᒪᒋᔭᖏᑦ- 10 ᐊᒥᓲᓂᕐᐹᑦ ᐊᓯᐅᔨᔭᐅᔪᑦ</vt:lpstr>
      <vt:lpstr>PowerPoint Presentation</vt:lpstr>
      <vt:lpstr>PowerPoint Presentation</vt:lpstr>
      <vt:lpstr>ᓄᓇᕕᒻᒥ ᐃᑯᐊᓪᓚᑕᓄᑦ ᑭᓪᓕᓯᓂᐊᕐᑕᐅᒪᔪᑦ 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Pierre-Luc Lessard</dc:creator>
  <cp:lastModifiedBy>Denis Abbott</cp:lastModifiedBy>
  <cp:revision>484</cp:revision>
  <cp:lastPrinted>2024-02-14T18:07:58Z</cp:lastPrinted>
  <dcterms:created xsi:type="dcterms:W3CDTF">2023-03-28T14:26:17Z</dcterms:created>
  <dcterms:modified xsi:type="dcterms:W3CDTF">2026-05-22T13:19:13Z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0x0101008A93B3C81B7ED94AB72FF2381FC21A83</vt:lpwstr>
  </property>
</Properties>
</file>