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6" r:id="rId2"/>
    <p:sldId id="323" r:id="rId3"/>
    <p:sldId id="324" r:id="rId4"/>
    <p:sldId id="335" r:id="rId5"/>
    <p:sldId id="332" r:id="rId6"/>
    <p:sldId id="333" r:id="rId7"/>
    <p:sldId id="325" r:id="rId8"/>
    <p:sldId id="268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05CEE9-438B-41BB-B4AD-F0BA4FF0235E}">
          <p14:sldIdLst>
            <p14:sldId id="336"/>
            <p14:sldId id="323"/>
            <p14:sldId id="324"/>
            <p14:sldId id="335"/>
            <p14:sldId id="332"/>
            <p14:sldId id="333"/>
            <p14:sldId id="325"/>
            <p14:sldId id="268"/>
          </p14:sldIdLst>
        </p14:section>
        <p14:section name="Untitled Section" id="{FF3AA576-C821-46FD-857B-6B3B3F1DDD2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Gordon" initials="MG" lastIdx="5" clrIdx="0">
    <p:extLst>
      <p:ext uri="{19B8F6BF-5375-455C-9EA6-DF929625EA0E}">
        <p15:presenceInfo xmlns:p15="http://schemas.microsoft.com/office/powerpoint/2012/main" userId="S-1-5-21-2059435250-1227451955-1555438652-114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8" autoAdjust="0"/>
    <p:restoredTop sz="86410" autoAdjust="0"/>
  </p:normalViewPr>
  <p:slideViewPr>
    <p:cSldViewPr>
      <p:cViewPr varScale="1">
        <p:scale>
          <a:sx n="74" d="100"/>
          <a:sy n="74" d="100"/>
        </p:scale>
        <p:origin x="21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2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89127F7-448A-47E7-826C-D55B583BD838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8B3802-6BF1-4DDA-967B-5711482DC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82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451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41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57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49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06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3802-6BF1-4DDA-967B-5711482DCE1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59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6200"/>
            <a:ext cx="9170988" cy="708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5110336" cy="1470025"/>
          </a:xfrm>
        </p:spPr>
        <p:txBody>
          <a:bodyPr>
            <a:normAutofit/>
          </a:bodyPr>
          <a:lstStyle>
            <a:lvl1pPr algn="r">
              <a:defRPr sz="2400" cap="all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861048"/>
            <a:ext cx="5104656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bg1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336000"/>
            <a:ext cx="2133600" cy="365125"/>
          </a:xfrm>
        </p:spPr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879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25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92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91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3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74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2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08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57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85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1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228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3848" y="622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0232" y="6228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E6FA-8998-4DCD-BB9A-5D739E5D4D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18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4112B-F4C7-4715-9137-7D15BCD2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1</a:t>
            </a:fld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836772-2792-45B2-8850-4BB468D57EB9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6840760" cy="150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6000" dirty="0">
                <a:solidFill>
                  <a:schemeClr val="tx2"/>
                </a:solidFill>
              </a:rPr>
              <a:t>Eastern Arctic Underwater  </a:t>
            </a:r>
          </a:p>
          <a:p>
            <a:pPr algn="l"/>
            <a:r>
              <a:rPr lang="en-CA" sz="16000" dirty="0">
                <a:solidFill>
                  <a:schemeClr val="tx2"/>
                </a:solidFill>
              </a:rPr>
              <a:t>Fibre Optic Network (EAUFON)</a:t>
            </a:r>
            <a:br>
              <a:rPr lang="en-CA" sz="4000" dirty="0"/>
            </a:br>
            <a:br>
              <a:rPr lang="en-CA" sz="4000" dirty="0"/>
            </a:br>
            <a:br>
              <a:rPr lang="en-CA" sz="5300" dirty="0"/>
            </a:br>
            <a:br>
              <a:rPr lang="en-CA" sz="2200" dirty="0"/>
            </a:br>
            <a:br>
              <a:rPr lang="en-CA" sz="1800" dirty="0"/>
            </a:br>
            <a:r>
              <a:rPr lang="en-CA" sz="1800" dirty="0"/>
              <a:t>    </a:t>
            </a:r>
            <a:r>
              <a:rPr lang="en-CA" sz="2700" dirty="0"/>
              <a:t> </a:t>
            </a:r>
            <a:br>
              <a:rPr lang="en-CA" sz="1800" dirty="0"/>
            </a:br>
            <a:r>
              <a:rPr lang="en-CA" sz="1800" dirty="0"/>
              <a:t>	</a:t>
            </a:r>
            <a:endParaRPr lang="en-CA" sz="3200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867574C-1F5E-4E87-90CE-693F57C59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8" y="5555942"/>
            <a:ext cx="1629544" cy="94503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A2A142-75C6-490E-B4D9-0F52BC993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11" y="264875"/>
            <a:ext cx="1820361" cy="1820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1663CC-5E36-4448-B12E-1D9C51D20E59}"/>
              </a:ext>
            </a:extLst>
          </p:cNvPr>
          <p:cNvSpPr txBox="1"/>
          <p:nvPr/>
        </p:nvSpPr>
        <p:spPr>
          <a:xfrm>
            <a:off x="5940152" y="5879013"/>
            <a:ext cx="228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KRG Council Meeting</a:t>
            </a:r>
          </a:p>
          <a:p>
            <a:pPr algn="ctr"/>
            <a:r>
              <a:rPr lang="en-US" dirty="0"/>
              <a:t>May 2021</a:t>
            </a:r>
            <a:endParaRPr lang="en-CA" dirty="0"/>
          </a:p>
        </p:txBody>
      </p:sp>
      <p:sp>
        <p:nvSpPr>
          <p:cNvPr id="2" name="AutoShape 2" descr="Coasting Trade Application Template">
            <a:extLst>
              <a:ext uri="{FF2B5EF4-FFF2-40B4-BE49-F238E27FC236}">
                <a16:creationId xmlns:a16="http://schemas.microsoft.com/office/drawing/2014/main" id="{2C64A8C0-960C-4F93-B5D1-15C22DA766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498C3-1E19-439F-AB37-56C176DEA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01" y="2420888"/>
            <a:ext cx="8388424" cy="295356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4234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EAUFON</a:t>
            </a:r>
            <a:br>
              <a:rPr lang="en-CA" dirty="0"/>
            </a:br>
            <a:r>
              <a:rPr lang="en-CA" sz="4000" b="1" dirty="0"/>
              <a:t>E</a:t>
            </a:r>
            <a:r>
              <a:rPr lang="en-CA" sz="3600" dirty="0"/>
              <a:t>astern </a:t>
            </a:r>
            <a:r>
              <a:rPr lang="en-CA" sz="4000" b="1" dirty="0"/>
              <a:t>A</a:t>
            </a:r>
            <a:r>
              <a:rPr lang="en-CA" sz="3600" dirty="0"/>
              <a:t>rctic </a:t>
            </a:r>
            <a:r>
              <a:rPr lang="en-CA" sz="4000" b="1" dirty="0"/>
              <a:t>U</a:t>
            </a:r>
            <a:r>
              <a:rPr lang="en-CA" sz="3600" dirty="0"/>
              <a:t>ndersea </a:t>
            </a:r>
            <a:r>
              <a:rPr lang="en-CA" sz="4000" b="1" dirty="0"/>
              <a:t>F</a:t>
            </a:r>
            <a:r>
              <a:rPr lang="en-CA" sz="3600" dirty="0"/>
              <a:t>ibre </a:t>
            </a:r>
            <a:r>
              <a:rPr lang="en-CA" sz="4000" b="1" dirty="0"/>
              <a:t>O</a:t>
            </a:r>
            <a:r>
              <a:rPr lang="en-CA" sz="3600" dirty="0"/>
              <a:t>ptic </a:t>
            </a:r>
            <a:r>
              <a:rPr lang="en-CA" sz="4000" b="1" dirty="0"/>
              <a:t>N</a:t>
            </a:r>
            <a:r>
              <a:rPr lang="en-CA" sz="3600" dirty="0"/>
              <a:t>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2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56323" y="1785865"/>
            <a:ext cx="42156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600" dirty="0"/>
              <a:t>$86 M ( From </a:t>
            </a:r>
            <a:r>
              <a:rPr lang="en-CA" sz="1600" dirty="0" err="1"/>
              <a:t>Chisasibi</a:t>
            </a:r>
            <a:r>
              <a:rPr lang="en-CA" sz="1600" dirty="0"/>
              <a:t> to Puvirnituq)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600" dirty="0"/>
              <a:t>1861 KM Submarine Fibre Optic Cable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600" b="1" dirty="0"/>
              <a:t>Expected in Service – December 2021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600" dirty="0"/>
              <a:t>Engineered Cable Route (surveyed in 2018)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1600" dirty="0"/>
              <a:t>About 25% of the current satellite capacity will be recuperated and redistributed to other communities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79D387-BBBE-4628-A9EF-2721CA463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09209"/>
              </p:ext>
            </p:extLst>
          </p:nvPr>
        </p:nvGraphicFramePr>
        <p:xfrm>
          <a:off x="457200" y="4077072"/>
          <a:ext cx="8003232" cy="242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08">
                  <a:extLst>
                    <a:ext uri="{9D8B030D-6E8A-4147-A177-3AD203B41FA5}">
                      <a16:colId xmlns:a16="http://schemas.microsoft.com/office/drawing/2014/main" val="2172981536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43249707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641229327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3796216528"/>
                    </a:ext>
                  </a:extLst>
                </a:gridCol>
              </a:tblGrid>
              <a:tr h="933381">
                <a:tc>
                  <a:txBody>
                    <a:bodyPr/>
                    <a:lstStyle/>
                    <a:p>
                      <a:r>
                        <a:rPr lang="en-US" dirty="0"/>
                        <a:t>Activities</a:t>
                      </a:r>
                    </a:p>
                    <a:p>
                      <a:r>
                        <a:rPr lang="en-US" dirty="0"/>
                        <a:t>2021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Cable ship and marine cable install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Electronics install, testing and training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speed activation </a:t>
                      </a:r>
                    </a:p>
                    <a:p>
                      <a:r>
                        <a:rPr lang="en-US" dirty="0"/>
                        <a:t>(Turned on)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6249"/>
                  </a:ext>
                </a:extLst>
              </a:tr>
              <a:tr h="373352">
                <a:tc>
                  <a:txBody>
                    <a:bodyPr/>
                    <a:lstStyle/>
                    <a:p>
                      <a:r>
                        <a:rPr lang="en-US" dirty="0"/>
                        <a:t>Puvirnituq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 July – 12 Aug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 – Dec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31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074809"/>
                  </a:ext>
                </a:extLst>
              </a:tr>
              <a:tr h="373352">
                <a:tc>
                  <a:txBody>
                    <a:bodyPr/>
                    <a:lstStyle/>
                    <a:p>
                      <a:r>
                        <a:rPr lang="en-US" dirty="0"/>
                        <a:t>Inukjuak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Aug – 23 Aug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 – Dec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31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745111"/>
                  </a:ext>
                </a:extLst>
              </a:tr>
              <a:tr h="373352">
                <a:tc>
                  <a:txBody>
                    <a:bodyPr/>
                    <a:lstStyle/>
                    <a:p>
                      <a:r>
                        <a:rPr lang="en-US" dirty="0"/>
                        <a:t>Umiujaq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 Aug – 31 Aug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 – Dec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 31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071416"/>
                  </a:ext>
                </a:extLst>
              </a:tr>
              <a:tr h="373352">
                <a:tc>
                  <a:txBody>
                    <a:bodyPr/>
                    <a:lstStyle/>
                    <a:p>
                      <a:r>
                        <a:rPr lang="en-US" dirty="0" err="1"/>
                        <a:t>Kuujjuaraapik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 Aug – 9 Sept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 – Dec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31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08714"/>
                  </a:ext>
                </a:extLst>
              </a:tr>
            </a:tbl>
          </a:graphicData>
        </a:graphic>
      </p:graphicFrame>
      <p:pic>
        <p:nvPicPr>
          <p:cNvPr id="2050" name="Picture 5">
            <a:extLst>
              <a:ext uri="{FF2B5EF4-FFF2-40B4-BE49-F238E27FC236}">
                <a16:creationId xmlns:a16="http://schemas.microsoft.com/office/drawing/2014/main" id="{4D750864-093C-485D-B832-40D7ACC1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71" y="1371225"/>
            <a:ext cx="4081561" cy="256183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2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EAUFON Project Update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5F49E-7947-45C1-A2F9-71762FA66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8003232" cy="2520280"/>
          </a:xfrm>
        </p:spPr>
        <p:txBody>
          <a:bodyPr>
            <a:normAutofit/>
          </a:bodyPr>
          <a:lstStyle/>
          <a:p>
            <a:r>
              <a:rPr lang="en-US" dirty="0"/>
              <a:t>All materials (cable, repeaters, branching units, beach manholes, electronics) have been manufactured to 90% at present.  </a:t>
            </a:r>
          </a:p>
          <a:p>
            <a:r>
              <a:rPr lang="en-US" dirty="0"/>
              <a:t>The cable ship will be loaded  beginning of July and is expected to arrive in Puvirnituq July 29th.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3</a:t>
            </a:fld>
            <a:endParaRPr lang="en-CA" dirty="0"/>
          </a:p>
        </p:txBody>
      </p:sp>
      <p:pic>
        <p:nvPicPr>
          <p:cNvPr id="10" name="Picture 9" descr="A picture containing text, rack, different, store&#10;&#10;Description automatically generated">
            <a:extLst>
              <a:ext uri="{FF2B5EF4-FFF2-40B4-BE49-F238E27FC236}">
                <a16:creationId xmlns:a16="http://schemas.microsoft.com/office/drawing/2014/main" id="{237F0DA4-CFF5-4B65-9AE5-CD5412FC3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695" y="3838855"/>
            <a:ext cx="3195975" cy="18002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 descr="A picture containing basket, green, sliced&#10;&#10;Description automatically generated">
            <a:extLst>
              <a:ext uri="{FF2B5EF4-FFF2-40B4-BE49-F238E27FC236}">
                <a16:creationId xmlns:a16="http://schemas.microsoft.com/office/drawing/2014/main" id="{090B75DD-D904-4FEB-92BA-56C7A747B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31" y="3140968"/>
            <a:ext cx="5673950" cy="31959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9289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EAUFON Project Update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5F49E-7947-45C1-A2F9-71762FA66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208" y="880121"/>
            <a:ext cx="8003232" cy="2836911"/>
          </a:xfrm>
        </p:spPr>
        <p:txBody>
          <a:bodyPr>
            <a:normAutofit/>
          </a:bodyPr>
          <a:lstStyle/>
          <a:p>
            <a:r>
              <a:rPr lang="en-US" dirty="0"/>
              <a:t>The cable will be installed at Puvirnituq first and will work south finishing in Chisasibi mid September (weather permitting) </a:t>
            </a:r>
          </a:p>
          <a:p>
            <a:r>
              <a:rPr lang="en-US" dirty="0"/>
              <a:t>October – December: Configuring the cable/components, testing and ensuring quality 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2F2FE-4546-4B92-96A2-FCD240379CC3}"/>
              </a:ext>
            </a:extLst>
          </p:cNvPr>
          <p:cNvSpPr txBox="1"/>
          <p:nvPr/>
        </p:nvSpPr>
        <p:spPr>
          <a:xfrm>
            <a:off x="1691680" y="6084004"/>
            <a:ext cx="6192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System is expected to go live December 31, 2021.  </a:t>
            </a:r>
            <a:endParaRPr lang="en-CA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711544-7161-42C0-9E76-65F58F356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68545"/>
            <a:ext cx="2592288" cy="26506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87657B-BD86-4747-96B5-0931B7A279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99879"/>
            <a:ext cx="4119454" cy="23171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3791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E158-1693-43F0-A3A3-E8CE2C75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916"/>
            <a:ext cx="8229600" cy="1143000"/>
          </a:xfrm>
        </p:spPr>
        <p:txBody>
          <a:bodyPr/>
          <a:lstStyle/>
          <a:p>
            <a:r>
              <a:rPr lang="en-US" dirty="0"/>
              <a:t>Phase 6 &amp; Kuujjuaq </a:t>
            </a:r>
            <a:r>
              <a:rPr lang="en-US" dirty="0" err="1"/>
              <a:t>Fibre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487C6-A81D-4E50-A1EC-7D636F522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680320"/>
            <a:ext cx="8229600" cy="2476872"/>
          </a:xfrm>
        </p:spPr>
        <p:txBody>
          <a:bodyPr>
            <a:normAutofit/>
          </a:bodyPr>
          <a:lstStyle/>
          <a:p>
            <a:r>
              <a:rPr lang="en-US" dirty="0"/>
              <a:t>Kuujjuaq to </a:t>
            </a:r>
            <a:r>
              <a:rPr lang="en-US" dirty="0" err="1"/>
              <a:t>Kawawachikamach</a:t>
            </a:r>
            <a:r>
              <a:rPr lang="en-US" dirty="0"/>
              <a:t> terrestrial </a:t>
            </a:r>
            <a:r>
              <a:rPr lang="en-US" dirty="0" err="1"/>
              <a:t>fibre</a:t>
            </a:r>
            <a:r>
              <a:rPr lang="en-US" dirty="0"/>
              <a:t> optic cable </a:t>
            </a:r>
          </a:p>
          <a:p>
            <a:r>
              <a:rPr lang="en-US" dirty="0"/>
              <a:t>Puvirnituq to Salluit </a:t>
            </a:r>
            <a:r>
              <a:rPr lang="en-US" dirty="0" err="1"/>
              <a:t>fibre</a:t>
            </a:r>
            <a:r>
              <a:rPr lang="en-US" dirty="0"/>
              <a:t> optic cable </a:t>
            </a:r>
          </a:p>
          <a:p>
            <a:r>
              <a:rPr lang="en-US" dirty="0" err="1"/>
              <a:t>Salluit</a:t>
            </a:r>
            <a:r>
              <a:rPr lang="en-US" dirty="0"/>
              <a:t> to </a:t>
            </a:r>
            <a:r>
              <a:rPr lang="en-US" dirty="0" err="1"/>
              <a:t>Kangiqsujuaq</a:t>
            </a:r>
            <a:r>
              <a:rPr lang="en-US" dirty="0"/>
              <a:t> terrestrial </a:t>
            </a:r>
            <a:r>
              <a:rPr lang="en-US" dirty="0" err="1"/>
              <a:t>fibre</a:t>
            </a:r>
            <a:r>
              <a:rPr lang="en-US" dirty="0"/>
              <a:t> optic cable </a:t>
            </a: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8DD1-19E6-4301-9AFA-1E97A238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54A1D5-4D12-4F59-A2C8-03746FF92CE2}"/>
              </a:ext>
            </a:extLst>
          </p:cNvPr>
          <p:cNvSpPr txBox="1">
            <a:spLocks/>
          </p:cNvSpPr>
          <p:nvPr/>
        </p:nvSpPr>
        <p:spPr>
          <a:xfrm>
            <a:off x="609600" y="1421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Scheduled to be completed before December 2023 …</a:t>
            </a:r>
            <a:endParaRPr lang="en-CA" sz="3600" dirty="0"/>
          </a:p>
        </p:txBody>
      </p:sp>
      <p:pic>
        <p:nvPicPr>
          <p:cNvPr id="3074" name="Picture 2" descr="Work Nearly Done on Alaska's First Fiber-optic Terrestrial link to World  Wide Web, via Canada | KUAC">
            <a:extLst>
              <a:ext uri="{FF2B5EF4-FFF2-40B4-BE49-F238E27FC236}">
                <a16:creationId xmlns:a16="http://schemas.microsoft.com/office/drawing/2014/main" id="{BCDE22E7-AB3D-41DA-ACF8-67BBE630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7" y="4725144"/>
            <a:ext cx="4896544" cy="14988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nada's northwestern territory to be Alaska's new gateway to fast  broadband – Eye on the Arctic">
            <a:extLst>
              <a:ext uri="{FF2B5EF4-FFF2-40B4-BE49-F238E27FC236}">
                <a16:creationId xmlns:a16="http://schemas.microsoft.com/office/drawing/2014/main" id="{8EF94CB1-B14D-4F10-AF2C-74CE7A28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48" y="4635996"/>
            <a:ext cx="2847975" cy="1600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5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4A5D-8D1E-48DE-9A20-93BF4A90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Longer Term Planning</a:t>
            </a:r>
            <a:br>
              <a:rPr lang="en-US" dirty="0"/>
            </a:br>
            <a:r>
              <a:rPr lang="en-US" i="1" dirty="0"/>
              <a:t>Phase 7</a:t>
            </a:r>
            <a:endParaRPr lang="en-CA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3EA9D-4B72-44B0-B2D9-34E0DF18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6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16B3B-6940-4DB9-BF5A-2D8ADD39A8F4}"/>
              </a:ext>
            </a:extLst>
          </p:cNvPr>
          <p:cNvSpPr txBox="1"/>
          <p:nvPr/>
        </p:nvSpPr>
        <p:spPr>
          <a:xfrm>
            <a:off x="6228184" y="836712"/>
            <a:ext cx="2709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***Estimated </a:t>
            </a:r>
            <a:r>
              <a:rPr lang="en-CA" sz="1600" b="1" dirty="0"/>
              <a:t>$120M </a:t>
            </a:r>
            <a:r>
              <a:rPr lang="en-CA" sz="1600" dirty="0"/>
              <a:t>to connect  </a:t>
            </a:r>
            <a:r>
              <a:rPr lang="en-CA" sz="1600" dirty="0" err="1"/>
              <a:t>Kangiqsujuaq</a:t>
            </a:r>
            <a:r>
              <a:rPr lang="en-CA" sz="1600" dirty="0"/>
              <a:t> to Kuujjuaq and spur lines to  all other Ungava communities by submarine Fibre optic cable</a:t>
            </a: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4114948F-A081-42E5-8574-06944EAD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8" y="1340768"/>
            <a:ext cx="5526701" cy="49505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Optical Fibre and Submarine Cables">
            <a:extLst>
              <a:ext uri="{FF2B5EF4-FFF2-40B4-BE49-F238E27FC236}">
                <a16:creationId xmlns:a16="http://schemas.microsoft.com/office/drawing/2014/main" id="{D6B77C42-BB74-43CD-8221-44DBD5E89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00" y="2348880"/>
            <a:ext cx="2756179" cy="18341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crosoft bolsters worldwide cloud connectivity with new cable deals |  Fortune">
            <a:extLst>
              <a:ext uri="{FF2B5EF4-FFF2-40B4-BE49-F238E27FC236}">
                <a16:creationId xmlns:a16="http://schemas.microsoft.com/office/drawing/2014/main" id="{33A93C8B-0BF2-4B48-AA5F-CAB83EF7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20" y="4437112"/>
            <a:ext cx="2800060" cy="18633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3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A look to the Future…(10/15 Years)</a:t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7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DC104-BDDA-4345-AF45-B8FF792A6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37632"/>
            <a:ext cx="8085584" cy="55430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3FD0A-14E9-44E9-BA10-2EBD104D1292}"/>
              </a:ext>
            </a:extLst>
          </p:cNvPr>
          <p:cNvSpPr txBox="1"/>
          <p:nvPr/>
        </p:nvSpPr>
        <p:spPr>
          <a:xfrm>
            <a:off x="539552" y="764704"/>
            <a:ext cx="1368152" cy="3323987"/>
          </a:xfrm>
          <a:prstGeom prst="rect">
            <a:avLst/>
          </a:prstGeom>
          <a:solidFill>
            <a:srgbClr val="364033"/>
          </a:solidFill>
          <a:ln w="25400"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GN Underwater Network</a:t>
            </a:r>
          </a:p>
          <a:p>
            <a:r>
              <a:rPr lang="en-US" sz="1400" b="1" dirty="0">
                <a:solidFill>
                  <a:srgbClr val="469AC0"/>
                </a:solidFill>
              </a:rPr>
              <a:t>GN New Terrestrial Network</a:t>
            </a:r>
          </a:p>
          <a:p>
            <a:r>
              <a:rPr lang="en-US" sz="1400" b="1" dirty="0">
                <a:solidFill>
                  <a:srgbClr val="F8693D"/>
                </a:solidFill>
              </a:rPr>
              <a:t>KRG Underwater Network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KRG New Terrestrial Network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Existing Terrestrial Networks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7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340768"/>
            <a:ext cx="3981128" cy="1796256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Thank You!</a:t>
            </a:r>
            <a:endParaRPr lang="en-CA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6FA-8998-4DCD-BB9A-5D739E5D4D85}" type="slidenum">
              <a:rPr lang="en-CA" smtClean="0"/>
              <a:t>8</a:t>
            </a:fld>
            <a:endParaRPr lang="en-CA"/>
          </a:p>
        </p:txBody>
      </p:sp>
      <p:pic>
        <p:nvPicPr>
          <p:cNvPr id="6" name="Picture 3" descr="R:\Communication\LOGOS\Tamaani\Tamaani_Logo_Plain_vr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8196"/>
            <a:ext cx="3144097" cy="182313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BBD231-74FE-45E5-A9A2-2171B8A8D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01008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83316"/>
      </p:ext>
    </p:extLst>
  </p:cSld>
  <p:clrMapOvr>
    <a:masterClrMapping/>
  </p:clrMapOvr>
</p:sld>
</file>

<file path=ppt/theme/theme1.xml><?xml version="1.0" encoding="utf-8"?>
<a:theme xmlns:a="http://schemas.openxmlformats.org/drawingml/2006/main" name="Tamaani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Tamaani_template_2014</Template>
  <TotalTime>8896</TotalTime>
  <Words>342</Words>
  <Application>Microsoft Office PowerPoint</Application>
  <PresentationFormat>On-screen Show (4:3)</PresentationFormat>
  <Paragraphs>68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Courier New</vt:lpstr>
      <vt:lpstr>Tamaani_template_2014</vt:lpstr>
      <vt:lpstr>PowerPoint Presentation</vt:lpstr>
      <vt:lpstr>EAUFON Eastern Arctic Undersea Fibre Optic Network</vt:lpstr>
      <vt:lpstr>EAUFON Project Update</vt:lpstr>
      <vt:lpstr>EAUFON Project Update</vt:lpstr>
      <vt:lpstr>Phase 6 &amp; Kuujjuaq Fibre</vt:lpstr>
      <vt:lpstr>Longer Term Planning Phase 7</vt:lpstr>
      <vt:lpstr>A look to the Future…(10/15 Years) </vt:lpstr>
      <vt:lpstr>Thank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Nunavik!</dc:title>
  <dc:creator>Jean-Francois Dumoulin</dc:creator>
  <cp:lastModifiedBy>Daryl Combden</cp:lastModifiedBy>
  <cp:revision>224</cp:revision>
  <cp:lastPrinted>2019-07-01T15:28:05Z</cp:lastPrinted>
  <dcterms:created xsi:type="dcterms:W3CDTF">2014-01-23T15:11:24Z</dcterms:created>
  <dcterms:modified xsi:type="dcterms:W3CDTF">2021-05-10T19:45:08Z</dcterms:modified>
</cp:coreProperties>
</file>