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18"/>
  </p:notesMasterIdLst>
  <p:sldIdLst>
    <p:sldId id="256" r:id="rId5"/>
    <p:sldId id="258" r:id="rId6"/>
    <p:sldId id="352" r:id="rId7"/>
    <p:sldId id="347" r:id="rId8"/>
    <p:sldId id="348" r:id="rId9"/>
    <p:sldId id="349" r:id="rId10"/>
    <p:sldId id="346" r:id="rId11"/>
    <p:sldId id="355" r:id="rId12"/>
    <p:sldId id="351" r:id="rId13"/>
    <p:sldId id="257" r:id="rId14"/>
    <p:sldId id="342" r:id="rId15"/>
    <p:sldId id="338" r:id="rId16"/>
    <p:sldId id="35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Petru" initials="AP"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3261" autoAdjust="0"/>
  </p:normalViewPr>
  <p:slideViewPr>
    <p:cSldViewPr>
      <p:cViewPr varScale="1">
        <p:scale>
          <a:sx n="63" d="100"/>
          <a:sy n="63" d="100"/>
        </p:scale>
        <p:origin x="1380" y="52"/>
      </p:cViewPr>
      <p:guideLst>
        <p:guide orient="horz" pos="2160"/>
        <p:guide pos="2880"/>
      </p:guideLst>
    </p:cSldViewPr>
  </p:slideViewPr>
  <p:outlineViewPr>
    <p:cViewPr>
      <p:scale>
        <a:sx n="33" d="100"/>
        <a:sy n="33" d="100"/>
      </p:scale>
      <p:origin x="42" y="18846"/>
    </p:cViewPr>
  </p:outlin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A6D03-1B1F-4CB4-B846-671B08F9BC15}"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n-CA"/>
        </a:p>
      </dgm:t>
    </dgm:pt>
    <dgm:pt modelId="{C476CF8E-806C-424B-9893-6CEE2D3D4A68}">
      <dgm:prSet phldrT="[Text]" custT="1"/>
      <dgm:spPr/>
      <dgm:t>
        <a:bodyPr/>
        <a:lstStyle/>
        <a:p>
          <a:r>
            <a:rPr lang="en-US" sz="1400" dirty="0" smtClean="0">
              <a:solidFill>
                <a:srgbClr val="800000"/>
              </a:solidFill>
            </a:rPr>
            <a:t>social involvement </a:t>
          </a:r>
          <a:endParaRPr lang="en-CA" sz="1400" dirty="0">
            <a:solidFill>
              <a:srgbClr val="800000"/>
            </a:solidFill>
          </a:endParaRPr>
        </a:p>
      </dgm:t>
    </dgm:pt>
    <dgm:pt modelId="{51494D9F-7880-4092-88FB-624914341576}" type="parTrans" cxnId="{4A761DC8-91B8-460D-8804-C863FFD86719}">
      <dgm:prSet/>
      <dgm:spPr/>
      <dgm:t>
        <a:bodyPr/>
        <a:lstStyle/>
        <a:p>
          <a:endParaRPr lang="en-CA"/>
        </a:p>
      </dgm:t>
    </dgm:pt>
    <dgm:pt modelId="{5DA67005-69BF-4B26-909E-6CA5F74498D1}" type="sibTrans" cxnId="{4A761DC8-91B8-460D-8804-C863FFD86719}">
      <dgm:prSet/>
      <dgm:spPr>
        <a:solidFill>
          <a:schemeClr val="accent2"/>
        </a:solidFill>
      </dgm:spPr>
      <dgm:t>
        <a:bodyPr/>
        <a:lstStyle/>
        <a:p>
          <a:endParaRPr lang="en-CA"/>
        </a:p>
      </dgm:t>
    </dgm:pt>
    <dgm:pt modelId="{241877ED-9DA5-4155-92BD-12D192481FF8}">
      <dgm:prSet phldrT="[Text]" custT="1"/>
      <dgm:spPr/>
      <dgm:t>
        <a:bodyPr/>
        <a:lstStyle/>
        <a:p>
          <a:r>
            <a:rPr lang="en-US" sz="1400" dirty="0" smtClean="0"/>
            <a:t>value intergenerational relationships </a:t>
          </a:r>
          <a:endParaRPr lang="en-CA" sz="1400" dirty="0"/>
        </a:p>
      </dgm:t>
    </dgm:pt>
    <dgm:pt modelId="{070F3AE9-967A-428C-BFDC-D103A1A7724B}" type="parTrans" cxnId="{2BF93AEE-1617-4902-95FF-E4CC88DEC2EF}">
      <dgm:prSet/>
      <dgm:spPr/>
      <dgm:t>
        <a:bodyPr/>
        <a:lstStyle/>
        <a:p>
          <a:endParaRPr lang="en-CA"/>
        </a:p>
      </dgm:t>
    </dgm:pt>
    <dgm:pt modelId="{647F0807-D12C-416A-B081-2AD4ACD58952}" type="sibTrans" cxnId="{2BF93AEE-1617-4902-95FF-E4CC88DEC2EF}">
      <dgm:prSet/>
      <dgm:spPr/>
      <dgm:t>
        <a:bodyPr/>
        <a:lstStyle/>
        <a:p>
          <a:endParaRPr lang="en-CA"/>
        </a:p>
      </dgm:t>
    </dgm:pt>
    <dgm:pt modelId="{76D19EEE-16AE-435A-9A1D-CC0CDC82D0DB}">
      <dgm:prSet phldrT="[Text]" custT="1"/>
      <dgm:spPr/>
      <dgm:t>
        <a:bodyPr/>
        <a:lstStyle/>
        <a:p>
          <a:r>
            <a:rPr lang="en-US" sz="1400" dirty="0" smtClean="0">
              <a:solidFill>
                <a:srgbClr val="800000"/>
              </a:solidFill>
            </a:rPr>
            <a:t>fight elder abuse</a:t>
          </a:r>
          <a:endParaRPr lang="en-CA" sz="1400" dirty="0">
            <a:solidFill>
              <a:srgbClr val="800000"/>
            </a:solidFill>
          </a:endParaRPr>
        </a:p>
      </dgm:t>
    </dgm:pt>
    <dgm:pt modelId="{A9FEDE7D-2DB7-4CA9-BC9A-380A1BE4B210}" type="parTrans" cxnId="{500C483E-0FCF-405D-8BE8-118E8DE59FA3}">
      <dgm:prSet/>
      <dgm:spPr/>
      <dgm:t>
        <a:bodyPr/>
        <a:lstStyle/>
        <a:p>
          <a:endParaRPr lang="en-CA"/>
        </a:p>
      </dgm:t>
    </dgm:pt>
    <dgm:pt modelId="{92AA039E-BBF8-45DA-98E1-8A0DFB7C9E70}" type="sibTrans" cxnId="{500C483E-0FCF-405D-8BE8-118E8DE59FA3}">
      <dgm:prSet/>
      <dgm:spPr>
        <a:solidFill>
          <a:schemeClr val="accent2"/>
        </a:solidFill>
      </dgm:spPr>
      <dgm:t>
        <a:bodyPr/>
        <a:lstStyle/>
        <a:p>
          <a:endParaRPr lang="en-CA"/>
        </a:p>
      </dgm:t>
    </dgm:pt>
    <dgm:pt modelId="{9369CE30-4868-4DB3-843A-83DB6B97A6EC}">
      <dgm:prSet phldrT="[Text]" custT="1"/>
      <dgm:spPr/>
      <dgm:t>
        <a:bodyPr/>
        <a:lstStyle/>
        <a:p>
          <a:r>
            <a:rPr lang="en-US" sz="1400" dirty="0" smtClean="0"/>
            <a:t>promote access to cultural activities</a:t>
          </a:r>
          <a:endParaRPr lang="en-CA" sz="1400" dirty="0"/>
        </a:p>
      </dgm:t>
    </dgm:pt>
    <dgm:pt modelId="{BC25A18D-FA9E-45B2-BD2E-4633D222C707}" type="parTrans" cxnId="{2FDCD36F-A619-47E1-8F9B-C958FEA9AE76}">
      <dgm:prSet/>
      <dgm:spPr/>
      <dgm:t>
        <a:bodyPr/>
        <a:lstStyle/>
        <a:p>
          <a:endParaRPr lang="en-CA"/>
        </a:p>
      </dgm:t>
    </dgm:pt>
    <dgm:pt modelId="{B0928172-55C3-41DF-AB81-AF4CFA38F82F}" type="sibTrans" cxnId="{2FDCD36F-A619-47E1-8F9B-C958FEA9AE76}">
      <dgm:prSet/>
      <dgm:spPr/>
      <dgm:t>
        <a:bodyPr/>
        <a:lstStyle/>
        <a:p>
          <a:endParaRPr lang="en-CA"/>
        </a:p>
      </dgm:t>
    </dgm:pt>
    <dgm:pt modelId="{1F3B15EB-0C59-4194-B6B2-2C6983AB46DB}">
      <dgm:prSet phldrT="[Text]" custT="1"/>
      <dgm:spPr/>
      <dgm:t>
        <a:bodyPr/>
        <a:lstStyle/>
        <a:p>
          <a:r>
            <a:rPr lang="en-US" sz="1400" dirty="0" smtClean="0">
              <a:solidFill>
                <a:srgbClr val="800000"/>
              </a:solidFill>
            </a:rPr>
            <a:t>support vulnerable seniors</a:t>
          </a:r>
          <a:endParaRPr lang="en-CA" sz="1400" dirty="0">
            <a:solidFill>
              <a:srgbClr val="800000"/>
            </a:solidFill>
          </a:endParaRPr>
        </a:p>
      </dgm:t>
    </dgm:pt>
    <dgm:pt modelId="{E1DEC676-A2C9-4A40-B158-7B0D7DB26FC0}" type="parTrans" cxnId="{E2E4F942-4E20-47C6-ABCF-7975D8D23364}">
      <dgm:prSet/>
      <dgm:spPr/>
      <dgm:t>
        <a:bodyPr/>
        <a:lstStyle/>
        <a:p>
          <a:endParaRPr lang="en-CA"/>
        </a:p>
      </dgm:t>
    </dgm:pt>
    <dgm:pt modelId="{73A9DE76-F7E0-44E3-943F-F5E09F952074}" type="sibTrans" cxnId="{E2E4F942-4E20-47C6-ABCF-7975D8D23364}">
      <dgm:prSet/>
      <dgm:spPr>
        <a:solidFill>
          <a:schemeClr val="accent2"/>
        </a:solidFill>
      </dgm:spPr>
      <dgm:t>
        <a:bodyPr/>
        <a:lstStyle/>
        <a:p>
          <a:endParaRPr lang="en-CA"/>
        </a:p>
      </dgm:t>
    </dgm:pt>
    <dgm:pt modelId="{A307BF49-2808-4404-BE98-F601A744988D}">
      <dgm:prSet phldrT="[Text]" custT="1"/>
      <dgm:spPr/>
      <dgm:t>
        <a:bodyPr/>
        <a:lstStyle/>
        <a:p>
          <a:r>
            <a:rPr lang="en-US" sz="1400" dirty="0" smtClean="0"/>
            <a:t>access to information technologies </a:t>
          </a:r>
          <a:endParaRPr lang="en-CA" sz="1400" dirty="0"/>
        </a:p>
      </dgm:t>
    </dgm:pt>
    <dgm:pt modelId="{70486C17-3A2E-4B49-A799-05839F50D1A6}" type="parTrans" cxnId="{9051A69B-D4B5-4BD7-9114-31E971F79EE8}">
      <dgm:prSet/>
      <dgm:spPr/>
      <dgm:t>
        <a:bodyPr/>
        <a:lstStyle/>
        <a:p>
          <a:endParaRPr lang="en-CA"/>
        </a:p>
      </dgm:t>
    </dgm:pt>
    <dgm:pt modelId="{91F00958-F50B-4F94-A8E6-6CC7DBD49BF2}" type="sibTrans" cxnId="{9051A69B-D4B5-4BD7-9114-31E971F79EE8}">
      <dgm:prSet/>
      <dgm:spPr/>
      <dgm:t>
        <a:bodyPr/>
        <a:lstStyle/>
        <a:p>
          <a:endParaRPr lang="en-CA"/>
        </a:p>
      </dgm:t>
    </dgm:pt>
    <dgm:pt modelId="{D980028F-F1F2-4ED0-AEB7-A8BEC6187645}">
      <dgm:prSet phldrT="[Text]" custT="1"/>
      <dgm:spPr/>
      <dgm:t>
        <a:bodyPr/>
        <a:lstStyle/>
        <a:p>
          <a:r>
            <a:rPr lang="en-US" sz="1400" dirty="0" smtClean="0"/>
            <a:t>improve  living conditions</a:t>
          </a:r>
          <a:endParaRPr lang="en-CA" sz="1400" dirty="0"/>
        </a:p>
      </dgm:t>
    </dgm:pt>
    <dgm:pt modelId="{A3871A68-9E1B-47C5-B0ED-AE4AC4ABC797}" type="parTrans" cxnId="{F96300E8-3DC5-48AE-80B0-01E4586336C1}">
      <dgm:prSet/>
      <dgm:spPr/>
      <dgm:t>
        <a:bodyPr/>
        <a:lstStyle/>
        <a:p>
          <a:endParaRPr lang="en-CA"/>
        </a:p>
      </dgm:t>
    </dgm:pt>
    <dgm:pt modelId="{9831AC30-1D8A-4A3E-9978-87DB1FEFFF8F}" type="sibTrans" cxnId="{F96300E8-3DC5-48AE-80B0-01E4586336C1}">
      <dgm:prSet/>
      <dgm:spPr/>
      <dgm:t>
        <a:bodyPr/>
        <a:lstStyle/>
        <a:p>
          <a:endParaRPr lang="en-CA"/>
        </a:p>
      </dgm:t>
    </dgm:pt>
    <dgm:pt modelId="{CA6822E5-B352-42CC-8CF8-63631E9E3C2E}" type="pres">
      <dgm:prSet presAssocID="{547A6D03-1B1F-4CB4-B846-671B08F9BC15}" presName="Name0" presStyleCnt="0">
        <dgm:presLayoutVars>
          <dgm:chMax/>
          <dgm:chPref/>
          <dgm:dir/>
          <dgm:animLvl val="lvl"/>
        </dgm:presLayoutVars>
      </dgm:prSet>
      <dgm:spPr/>
      <dgm:t>
        <a:bodyPr/>
        <a:lstStyle/>
        <a:p>
          <a:endParaRPr lang="en-CA"/>
        </a:p>
      </dgm:t>
    </dgm:pt>
    <dgm:pt modelId="{E31B05A9-2445-4B08-B220-2F1EE3FE330A}" type="pres">
      <dgm:prSet presAssocID="{C476CF8E-806C-424B-9893-6CEE2D3D4A68}" presName="composite" presStyleCnt="0"/>
      <dgm:spPr/>
    </dgm:pt>
    <dgm:pt modelId="{B13E5022-C748-4005-BFE9-262B1493668B}" type="pres">
      <dgm:prSet presAssocID="{C476CF8E-806C-424B-9893-6CEE2D3D4A68}" presName="Parent1" presStyleLbl="node1" presStyleIdx="0" presStyleCnt="6" custScaleX="116469">
        <dgm:presLayoutVars>
          <dgm:chMax val="1"/>
          <dgm:chPref val="1"/>
          <dgm:bulletEnabled val="1"/>
        </dgm:presLayoutVars>
      </dgm:prSet>
      <dgm:spPr/>
      <dgm:t>
        <a:bodyPr/>
        <a:lstStyle/>
        <a:p>
          <a:endParaRPr lang="en-CA"/>
        </a:p>
      </dgm:t>
    </dgm:pt>
    <dgm:pt modelId="{DECFE9AF-DA96-4015-B3A2-EB3ADEDD1FB7}" type="pres">
      <dgm:prSet presAssocID="{C476CF8E-806C-424B-9893-6CEE2D3D4A68}" presName="Childtext1" presStyleLbl="revTx" presStyleIdx="0" presStyleCnt="3" custLinFactNeighborX="9675" custLinFactNeighborY="2754">
        <dgm:presLayoutVars>
          <dgm:chMax val="0"/>
          <dgm:chPref val="0"/>
          <dgm:bulletEnabled val="1"/>
        </dgm:presLayoutVars>
      </dgm:prSet>
      <dgm:spPr/>
      <dgm:t>
        <a:bodyPr/>
        <a:lstStyle/>
        <a:p>
          <a:endParaRPr lang="en-CA"/>
        </a:p>
      </dgm:t>
    </dgm:pt>
    <dgm:pt modelId="{F220AB9E-0A81-4837-92E6-6A3823562600}" type="pres">
      <dgm:prSet presAssocID="{C476CF8E-806C-424B-9893-6CEE2D3D4A68}" presName="BalanceSpacing" presStyleCnt="0"/>
      <dgm:spPr/>
    </dgm:pt>
    <dgm:pt modelId="{60B1C109-D637-4003-A239-F7FC9983F679}" type="pres">
      <dgm:prSet presAssocID="{C476CF8E-806C-424B-9893-6CEE2D3D4A68}" presName="BalanceSpacing1" presStyleCnt="0"/>
      <dgm:spPr/>
    </dgm:pt>
    <dgm:pt modelId="{6D015D52-2F7E-4C68-A3C4-F5AA95B4B044}" type="pres">
      <dgm:prSet presAssocID="{5DA67005-69BF-4B26-909E-6CA5F74498D1}" presName="Accent1Text" presStyleLbl="node1" presStyleIdx="1" presStyleCnt="6" custLinFactNeighborX="-8240" custLinFactNeighborY="698"/>
      <dgm:spPr/>
      <dgm:t>
        <a:bodyPr/>
        <a:lstStyle/>
        <a:p>
          <a:endParaRPr lang="en-CA"/>
        </a:p>
      </dgm:t>
    </dgm:pt>
    <dgm:pt modelId="{A8CCF10A-B17B-4626-AD23-815510018C0A}" type="pres">
      <dgm:prSet presAssocID="{5DA67005-69BF-4B26-909E-6CA5F74498D1}" presName="spaceBetweenRectangles" presStyleCnt="0"/>
      <dgm:spPr/>
    </dgm:pt>
    <dgm:pt modelId="{AB8BCD5A-E826-4D5D-ACDC-AF34771FD2EE}" type="pres">
      <dgm:prSet presAssocID="{76D19EEE-16AE-435A-9A1D-CC0CDC82D0DB}" presName="composite" presStyleCnt="0"/>
      <dgm:spPr/>
    </dgm:pt>
    <dgm:pt modelId="{6830AD43-6117-452E-85F9-77DF46101A4F}" type="pres">
      <dgm:prSet presAssocID="{76D19EEE-16AE-435A-9A1D-CC0CDC82D0DB}" presName="Parent1" presStyleLbl="node1" presStyleIdx="2" presStyleCnt="6">
        <dgm:presLayoutVars>
          <dgm:chMax val="1"/>
          <dgm:chPref val="1"/>
          <dgm:bulletEnabled val="1"/>
        </dgm:presLayoutVars>
      </dgm:prSet>
      <dgm:spPr/>
      <dgm:t>
        <a:bodyPr/>
        <a:lstStyle/>
        <a:p>
          <a:endParaRPr lang="en-CA"/>
        </a:p>
      </dgm:t>
    </dgm:pt>
    <dgm:pt modelId="{2B1F5973-7558-4ACB-AC36-0CBA3014A51B}" type="pres">
      <dgm:prSet presAssocID="{76D19EEE-16AE-435A-9A1D-CC0CDC82D0DB}" presName="Childtext1" presStyleLbl="revTx" presStyleIdx="1" presStyleCnt="3">
        <dgm:presLayoutVars>
          <dgm:chMax val="0"/>
          <dgm:chPref val="0"/>
          <dgm:bulletEnabled val="1"/>
        </dgm:presLayoutVars>
      </dgm:prSet>
      <dgm:spPr/>
      <dgm:t>
        <a:bodyPr/>
        <a:lstStyle/>
        <a:p>
          <a:endParaRPr lang="en-CA"/>
        </a:p>
      </dgm:t>
    </dgm:pt>
    <dgm:pt modelId="{2EBB1114-9E72-4C43-8B5C-A0718C4B9FF7}" type="pres">
      <dgm:prSet presAssocID="{76D19EEE-16AE-435A-9A1D-CC0CDC82D0DB}" presName="BalanceSpacing" presStyleCnt="0"/>
      <dgm:spPr/>
    </dgm:pt>
    <dgm:pt modelId="{3DD35EA5-EA3C-45C4-8217-3615646E505E}" type="pres">
      <dgm:prSet presAssocID="{76D19EEE-16AE-435A-9A1D-CC0CDC82D0DB}" presName="BalanceSpacing1" presStyleCnt="0"/>
      <dgm:spPr/>
    </dgm:pt>
    <dgm:pt modelId="{AEA529D0-E9E3-4C14-845D-CE1A3CBC8D1B}" type="pres">
      <dgm:prSet presAssocID="{92AA039E-BBF8-45DA-98E1-8A0DFB7C9E70}" presName="Accent1Text" presStyleLbl="node1" presStyleIdx="3" presStyleCnt="6"/>
      <dgm:spPr/>
      <dgm:t>
        <a:bodyPr/>
        <a:lstStyle/>
        <a:p>
          <a:endParaRPr lang="en-CA"/>
        </a:p>
      </dgm:t>
    </dgm:pt>
    <dgm:pt modelId="{FC856BE4-18E6-4496-BAC2-995E20C32B3F}" type="pres">
      <dgm:prSet presAssocID="{92AA039E-BBF8-45DA-98E1-8A0DFB7C9E70}" presName="spaceBetweenRectangles" presStyleCnt="0"/>
      <dgm:spPr/>
    </dgm:pt>
    <dgm:pt modelId="{A1DE13BC-DBD3-485B-9713-38EEC84AF422}" type="pres">
      <dgm:prSet presAssocID="{1F3B15EB-0C59-4194-B6B2-2C6983AB46DB}" presName="composite" presStyleCnt="0"/>
      <dgm:spPr/>
    </dgm:pt>
    <dgm:pt modelId="{2E304472-CE6B-4F26-8140-B5AF4B6B7A3A}" type="pres">
      <dgm:prSet presAssocID="{1F3B15EB-0C59-4194-B6B2-2C6983AB46DB}" presName="Parent1" presStyleLbl="node1" presStyleIdx="4" presStyleCnt="6">
        <dgm:presLayoutVars>
          <dgm:chMax val="1"/>
          <dgm:chPref val="1"/>
          <dgm:bulletEnabled val="1"/>
        </dgm:presLayoutVars>
      </dgm:prSet>
      <dgm:spPr/>
      <dgm:t>
        <a:bodyPr/>
        <a:lstStyle/>
        <a:p>
          <a:endParaRPr lang="en-CA"/>
        </a:p>
      </dgm:t>
    </dgm:pt>
    <dgm:pt modelId="{A5A21A7B-7D20-4E2B-9674-6913B26B8FCA}" type="pres">
      <dgm:prSet presAssocID="{1F3B15EB-0C59-4194-B6B2-2C6983AB46DB}" presName="Childtext1" presStyleLbl="revTx" presStyleIdx="2" presStyleCnt="3">
        <dgm:presLayoutVars>
          <dgm:chMax val="0"/>
          <dgm:chPref val="0"/>
          <dgm:bulletEnabled val="1"/>
        </dgm:presLayoutVars>
      </dgm:prSet>
      <dgm:spPr/>
      <dgm:t>
        <a:bodyPr/>
        <a:lstStyle/>
        <a:p>
          <a:endParaRPr lang="en-CA"/>
        </a:p>
      </dgm:t>
    </dgm:pt>
    <dgm:pt modelId="{F75E9463-EA02-4BCB-9CFB-7AF1C8BE186D}" type="pres">
      <dgm:prSet presAssocID="{1F3B15EB-0C59-4194-B6B2-2C6983AB46DB}" presName="BalanceSpacing" presStyleCnt="0"/>
      <dgm:spPr/>
    </dgm:pt>
    <dgm:pt modelId="{6ED4F152-A330-44BB-A343-B285C2370298}" type="pres">
      <dgm:prSet presAssocID="{1F3B15EB-0C59-4194-B6B2-2C6983AB46DB}" presName="BalanceSpacing1" presStyleCnt="0"/>
      <dgm:spPr/>
    </dgm:pt>
    <dgm:pt modelId="{79A87FC5-3447-49CF-9861-1895EFC89377}" type="pres">
      <dgm:prSet presAssocID="{73A9DE76-F7E0-44E3-943F-F5E09F952074}" presName="Accent1Text" presStyleLbl="node1" presStyleIdx="5" presStyleCnt="6"/>
      <dgm:spPr/>
      <dgm:t>
        <a:bodyPr/>
        <a:lstStyle/>
        <a:p>
          <a:endParaRPr lang="en-CA"/>
        </a:p>
      </dgm:t>
    </dgm:pt>
  </dgm:ptLst>
  <dgm:cxnLst>
    <dgm:cxn modelId="{BEBE4AF3-FB92-4BC0-93AD-746C8F8C9C72}" type="presOf" srcId="{9369CE30-4868-4DB3-843A-83DB6B97A6EC}" destId="{2B1F5973-7558-4ACB-AC36-0CBA3014A51B}" srcOrd="0" destOrd="0" presId="urn:microsoft.com/office/officeart/2008/layout/AlternatingHexagons"/>
    <dgm:cxn modelId="{2FDCD36F-A619-47E1-8F9B-C958FEA9AE76}" srcId="{76D19EEE-16AE-435A-9A1D-CC0CDC82D0DB}" destId="{9369CE30-4868-4DB3-843A-83DB6B97A6EC}" srcOrd="0" destOrd="0" parTransId="{BC25A18D-FA9E-45B2-BD2E-4633D222C707}" sibTransId="{B0928172-55C3-41DF-AB81-AF4CFA38F82F}"/>
    <dgm:cxn modelId="{6375688E-EF38-486B-B90E-E6327435CE08}" type="presOf" srcId="{D980028F-F1F2-4ED0-AEB7-A8BEC6187645}" destId="{A5A21A7B-7D20-4E2B-9674-6913B26B8FCA}" srcOrd="0" destOrd="1" presId="urn:microsoft.com/office/officeart/2008/layout/AlternatingHexagons"/>
    <dgm:cxn modelId="{A512A331-1B54-4632-B9A0-28AE88593EF0}" type="presOf" srcId="{547A6D03-1B1F-4CB4-B846-671B08F9BC15}" destId="{CA6822E5-B352-42CC-8CF8-63631E9E3C2E}" srcOrd="0" destOrd="0" presId="urn:microsoft.com/office/officeart/2008/layout/AlternatingHexagons"/>
    <dgm:cxn modelId="{4A761DC8-91B8-460D-8804-C863FFD86719}" srcId="{547A6D03-1B1F-4CB4-B846-671B08F9BC15}" destId="{C476CF8E-806C-424B-9893-6CEE2D3D4A68}" srcOrd="0" destOrd="0" parTransId="{51494D9F-7880-4092-88FB-624914341576}" sibTransId="{5DA67005-69BF-4B26-909E-6CA5F74498D1}"/>
    <dgm:cxn modelId="{0961E707-B91D-41DF-BEF1-EFD115AD2BB8}" type="presOf" srcId="{C476CF8E-806C-424B-9893-6CEE2D3D4A68}" destId="{B13E5022-C748-4005-BFE9-262B1493668B}" srcOrd="0" destOrd="0" presId="urn:microsoft.com/office/officeart/2008/layout/AlternatingHexagons"/>
    <dgm:cxn modelId="{B46E7146-1553-4DDB-BB26-A42260793F7A}" type="presOf" srcId="{241877ED-9DA5-4155-92BD-12D192481FF8}" destId="{DECFE9AF-DA96-4015-B3A2-EB3ADEDD1FB7}" srcOrd="0" destOrd="0" presId="urn:microsoft.com/office/officeart/2008/layout/AlternatingHexagons"/>
    <dgm:cxn modelId="{06A8D971-D55A-4B7A-9B97-4E0787C1B44D}" type="presOf" srcId="{92AA039E-BBF8-45DA-98E1-8A0DFB7C9E70}" destId="{AEA529D0-E9E3-4C14-845D-CE1A3CBC8D1B}" srcOrd="0" destOrd="0" presId="urn:microsoft.com/office/officeart/2008/layout/AlternatingHexagons"/>
    <dgm:cxn modelId="{7CE0D59E-C7F1-4286-AAAE-2828C8FF13AB}" type="presOf" srcId="{76D19EEE-16AE-435A-9A1D-CC0CDC82D0DB}" destId="{6830AD43-6117-452E-85F9-77DF46101A4F}" srcOrd="0" destOrd="0" presId="urn:microsoft.com/office/officeart/2008/layout/AlternatingHexagons"/>
    <dgm:cxn modelId="{62866145-0B6E-4D16-BE15-BF7371E59204}" type="presOf" srcId="{5DA67005-69BF-4B26-909E-6CA5F74498D1}" destId="{6D015D52-2F7E-4C68-A3C4-F5AA95B4B044}" srcOrd="0" destOrd="0" presId="urn:microsoft.com/office/officeart/2008/layout/AlternatingHexagons"/>
    <dgm:cxn modelId="{C80EF48D-E4FD-4E60-9E18-D645D3D774B9}" type="presOf" srcId="{A307BF49-2808-4404-BE98-F601A744988D}" destId="{A5A21A7B-7D20-4E2B-9674-6913B26B8FCA}" srcOrd="0" destOrd="0" presId="urn:microsoft.com/office/officeart/2008/layout/AlternatingHexagons"/>
    <dgm:cxn modelId="{2BF93AEE-1617-4902-95FF-E4CC88DEC2EF}" srcId="{C476CF8E-806C-424B-9893-6CEE2D3D4A68}" destId="{241877ED-9DA5-4155-92BD-12D192481FF8}" srcOrd="0" destOrd="0" parTransId="{070F3AE9-967A-428C-BFDC-D103A1A7724B}" sibTransId="{647F0807-D12C-416A-B081-2AD4ACD58952}"/>
    <dgm:cxn modelId="{F96300E8-3DC5-48AE-80B0-01E4586336C1}" srcId="{1F3B15EB-0C59-4194-B6B2-2C6983AB46DB}" destId="{D980028F-F1F2-4ED0-AEB7-A8BEC6187645}" srcOrd="1" destOrd="0" parTransId="{A3871A68-9E1B-47C5-B0ED-AE4AC4ABC797}" sibTransId="{9831AC30-1D8A-4A3E-9978-87DB1FEFFF8F}"/>
    <dgm:cxn modelId="{67B81FC0-9550-48AC-A946-89587F50E6D0}" type="presOf" srcId="{1F3B15EB-0C59-4194-B6B2-2C6983AB46DB}" destId="{2E304472-CE6B-4F26-8140-B5AF4B6B7A3A}" srcOrd="0" destOrd="0" presId="urn:microsoft.com/office/officeart/2008/layout/AlternatingHexagons"/>
    <dgm:cxn modelId="{E2E4F942-4E20-47C6-ABCF-7975D8D23364}" srcId="{547A6D03-1B1F-4CB4-B846-671B08F9BC15}" destId="{1F3B15EB-0C59-4194-B6B2-2C6983AB46DB}" srcOrd="2" destOrd="0" parTransId="{E1DEC676-A2C9-4A40-B158-7B0D7DB26FC0}" sibTransId="{73A9DE76-F7E0-44E3-943F-F5E09F952074}"/>
    <dgm:cxn modelId="{9051A69B-D4B5-4BD7-9114-31E971F79EE8}" srcId="{1F3B15EB-0C59-4194-B6B2-2C6983AB46DB}" destId="{A307BF49-2808-4404-BE98-F601A744988D}" srcOrd="0" destOrd="0" parTransId="{70486C17-3A2E-4B49-A799-05839F50D1A6}" sibTransId="{91F00958-F50B-4F94-A8E6-6CC7DBD49BF2}"/>
    <dgm:cxn modelId="{500C483E-0FCF-405D-8BE8-118E8DE59FA3}" srcId="{547A6D03-1B1F-4CB4-B846-671B08F9BC15}" destId="{76D19EEE-16AE-435A-9A1D-CC0CDC82D0DB}" srcOrd="1" destOrd="0" parTransId="{A9FEDE7D-2DB7-4CA9-BC9A-380A1BE4B210}" sibTransId="{92AA039E-BBF8-45DA-98E1-8A0DFB7C9E70}"/>
    <dgm:cxn modelId="{15E44677-DADA-403F-B542-F609DDD653D8}" type="presOf" srcId="{73A9DE76-F7E0-44E3-943F-F5E09F952074}" destId="{79A87FC5-3447-49CF-9861-1895EFC89377}" srcOrd="0" destOrd="0" presId="urn:microsoft.com/office/officeart/2008/layout/AlternatingHexagons"/>
    <dgm:cxn modelId="{9D440654-160C-4880-9BA4-C076A27115C6}" type="presParOf" srcId="{CA6822E5-B352-42CC-8CF8-63631E9E3C2E}" destId="{E31B05A9-2445-4B08-B220-2F1EE3FE330A}" srcOrd="0" destOrd="0" presId="urn:microsoft.com/office/officeart/2008/layout/AlternatingHexagons"/>
    <dgm:cxn modelId="{0B3C06B0-2537-49BE-B6F1-F8682FBBF07B}" type="presParOf" srcId="{E31B05A9-2445-4B08-B220-2F1EE3FE330A}" destId="{B13E5022-C748-4005-BFE9-262B1493668B}" srcOrd="0" destOrd="0" presId="urn:microsoft.com/office/officeart/2008/layout/AlternatingHexagons"/>
    <dgm:cxn modelId="{6F732554-724B-47F5-9F45-0817E33C8B53}" type="presParOf" srcId="{E31B05A9-2445-4B08-B220-2F1EE3FE330A}" destId="{DECFE9AF-DA96-4015-B3A2-EB3ADEDD1FB7}" srcOrd="1" destOrd="0" presId="urn:microsoft.com/office/officeart/2008/layout/AlternatingHexagons"/>
    <dgm:cxn modelId="{38321982-ED4A-49F8-BE77-4FC374EB9EF3}" type="presParOf" srcId="{E31B05A9-2445-4B08-B220-2F1EE3FE330A}" destId="{F220AB9E-0A81-4837-92E6-6A3823562600}" srcOrd="2" destOrd="0" presId="urn:microsoft.com/office/officeart/2008/layout/AlternatingHexagons"/>
    <dgm:cxn modelId="{C60C254F-C686-4557-9B71-FF4E6BA4A678}" type="presParOf" srcId="{E31B05A9-2445-4B08-B220-2F1EE3FE330A}" destId="{60B1C109-D637-4003-A239-F7FC9983F679}" srcOrd="3" destOrd="0" presId="urn:microsoft.com/office/officeart/2008/layout/AlternatingHexagons"/>
    <dgm:cxn modelId="{DB6B5B91-AD51-445A-A61A-2E694E430649}" type="presParOf" srcId="{E31B05A9-2445-4B08-B220-2F1EE3FE330A}" destId="{6D015D52-2F7E-4C68-A3C4-F5AA95B4B044}" srcOrd="4" destOrd="0" presId="urn:microsoft.com/office/officeart/2008/layout/AlternatingHexagons"/>
    <dgm:cxn modelId="{A85C62D9-AEF4-4FBD-9DA3-62424DFFBAEC}" type="presParOf" srcId="{CA6822E5-B352-42CC-8CF8-63631E9E3C2E}" destId="{A8CCF10A-B17B-4626-AD23-815510018C0A}" srcOrd="1" destOrd="0" presId="urn:microsoft.com/office/officeart/2008/layout/AlternatingHexagons"/>
    <dgm:cxn modelId="{866C44C0-E999-430D-B4DE-3B9CA48BD6D1}" type="presParOf" srcId="{CA6822E5-B352-42CC-8CF8-63631E9E3C2E}" destId="{AB8BCD5A-E826-4D5D-ACDC-AF34771FD2EE}" srcOrd="2" destOrd="0" presId="urn:microsoft.com/office/officeart/2008/layout/AlternatingHexagons"/>
    <dgm:cxn modelId="{CB881301-055F-4F83-93E0-6347CEB56C42}" type="presParOf" srcId="{AB8BCD5A-E826-4D5D-ACDC-AF34771FD2EE}" destId="{6830AD43-6117-452E-85F9-77DF46101A4F}" srcOrd="0" destOrd="0" presId="urn:microsoft.com/office/officeart/2008/layout/AlternatingHexagons"/>
    <dgm:cxn modelId="{B7BBB680-8427-4096-ACEC-2D3EA57331B9}" type="presParOf" srcId="{AB8BCD5A-E826-4D5D-ACDC-AF34771FD2EE}" destId="{2B1F5973-7558-4ACB-AC36-0CBA3014A51B}" srcOrd="1" destOrd="0" presId="urn:microsoft.com/office/officeart/2008/layout/AlternatingHexagons"/>
    <dgm:cxn modelId="{488C24B1-4522-48D7-958C-7DF1E0B80602}" type="presParOf" srcId="{AB8BCD5A-E826-4D5D-ACDC-AF34771FD2EE}" destId="{2EBB1114-9E72-4C43-8B5C-A0718C4B9FF7}" srcOrd="2" destOrd="0" presId="urn:microsoft.com/office/officeart/2008/layout/AlternatingHexagons"/>
    <dgm:cxn modelId="{7011C454-86BC-4783-97ED-EEEC111AD131}" type="presParOf" srcId="{AB8BCD5A-E826-4D5D-ACDC-AF34771FD2EE}" destId="{3DD35EA5-EA3C-45C4-8217-3615646E505E}" srcOrd="3" destOrd="0" presId="urn:microsoft.com/office/officeart/2008/layout/AlternatingHexagons"/>
    <dgm:cxn modelId="{4371E05C-8FBB-4451-AD14-395C29B8BE79}" type="presParOf" srcId="{AB8BCD5A-E826-4D5D-ACDC-AF34771FD2EE}" destId="{AEA529D0-E9E3-4C14-845D-CE1A3CBC8D1B}" srcOrd="4" destOrd="0" presId="urn:microsoft.com/office/officeart/2008/layout/AlternatingHexagons"/>
    <dgm:cxn modelId="{3305C409-B11E-49FB-B805-15395709798B}" type="presParOf" srcId="{CA6822E5-B352-42CC-8CF8-63631E9E3C2E}" destId="{FC856BE4-18E6-4496-BAC2-995E20C32B3F}" srcOrd="3" destOrd="0" presId="urn:microsoft.com/office/officeart/2008/layout/AlternatingHexagons"/>
    <dgm:cxn modelId="{146D7F9F-6E99-4E05-A1E4-A7BFCC0BDE0D}" type="presParOf" srcId="{CA6822E5-B352-42CC-8CF8-63631E9E3C2E}" destId="{A1DE13BC-DBD3-485B-9713-38EEC84AF422}" srcOrd="4" destOrd="0" presId="urn:microsoft.com/office/officeart/2008/layout/AlternatingHexagons"/>
    <dgm:cxn modelId="{E9D495D5-6415-4822-B08F-72441C2A7C3E}" type="presParOf" srcId="{A1DE13BC-DBD3-485B-9713-38EEC84AF422}" destId="{2E304472-CE6B-4F26-8140-B5AF4B6B7A3A}" srcOrd="0" destOrd="0" presId="urn:microsoft.com/office/officeart/2008/layout/AlternatingHexagons"/>
    <dgm:cxn modelId="{E3C616B6-7FFB-4242-AAB8-9041F466103D}" type="presParOf" srcId="{A1DE13BC-DBD3-485B-9713-38EEC84AF422}" destId="{A5A21A7B-7D20-4E2B-9674-6913B26B8FCA}" srcOrd="1" destOrd="0" presId="urn:microsoft.com/office/officeart/2008/layout/AlternatingHexagons"/>
    <dgm:cxn modelId="{8C387EB0-86C2-4C8D-B6BC-5089F387420D}" type="presParOf" srcId="{A1DE13BC-DBD3-485B-9713-38EEC84AF422}" destId="{F75E9463-EA02-4BCB-9CFB-7AF1C8BE186D}" srcOrd="2" destOrd="0" presId="urn:microsoft.com/office/officeart/2008/layout/AlternatingHexagons"/>
    <dgm:cxn modelId="{D2E60C29-FBB3-4BCE-86B6-4800AF854F49}" type="presParOf" srcId="{A1DE13BC-DBD3-485B-9713-38EEC84AF422}" destId="{6ED4F152-A330-44BB-A343-B285C2370298}" srcOrd="3" destOrd="0" presId="urn:microsoft.com/office/officeart/2008/layout/AlternatingHexagons"/>
    <dgm:cxn modelId="{27F55E15-15F9-47AD-A33C-1A9AD1412B8C}" type="presParOf" srcId="{A1DE13BC-DBD3-485B-9713-38EEC84AF422}" destId="{79A87FC5-3447-49CF-9861-1895EFC89377}"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A6D03-1B1F-4CB4-B846-671B08F9BC15}"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n-CA"/>
        </a:p>
      </dgm:t>
    </dgm:pt>
    <dgm:pt modelId="{C476CF8E-806C-424B-9893-6CEE2D3D4A68}">
      <dgm:prSet phldrT="[Text]" custT="1"/>
      <dgm:spPr/>
      <dgm:t>
        <a:bodyPr/>
        <a:lstStyle/>
        <a:p>
          <a:r>
            <a:rPr lang="en-CA" sz="1400" dirty="0" smtClean="0">
              <a:solidFill>
                <a:srgbClr val="800000"/>
              </a:solidFill>
            </a:rPr>
            <a:t>Research and development</a:t>
          </a:r>
          <a:r>
            <a:rPr lang="en-CA" sz="1400" dirty="0" smtClean="0">
              <a:solidFill>
                <a:schemeClr val="bg1"/>
              </a:solidFill>
            </a:rPr>
            <a:t> </a:t>
          </a:r>
          <a:endParaRPr lang="en-CA" sz="1400" dirty="0">
            <a:solidFill>
              <a:srgbClr val="800000"/>
            </a:solidFill>
          </a:endParaRPr>
        </a:p>
      </dgm:t>
    </dgm:pt>
    <dgm:pt modelId="{51494D9F-7880-4092-88FB-624914341576}" type="parTrans" cxnId="{4A761DC8-91B8-460D-8804-C863FFD86719}">
      <dgm:prSet/>
      <dgm:spPr/>
      <dgm:t>
        <a:bodyPr/>
        <a:lstStyle/>
        <a:p>
          <a:endParaRPr lang="en-CA"/>
        </a:p>
      </dgm:t>
    </dgm:pt>
    <dgm:pt modelId="{5DA67005-69BF-4B26-909E-6CA5F74498D1}" type="sibTrans" cxnId="{4A761DC8-91B8-460D-8804-C863FFD86719}">
      <dgm:prSet/>
      <dgm:spPr>
        <a:solidFill>
          <a:schemeClr val="accent2"/>
        </a:solidFill>
      </dgm:spPr>
      <dgm:t>
        <a:bodyPr/>
        <a:lstStyle/>
        <a:p>
          <a:endParaRPr lang="en-CA"/>
        </a:p>
      </dgm:t>
    </dgm:pt>
    <dgm:pt modelId="{241877ED-9DA5-4155-92BD-12D192481FF8}">
      <dgm:prSet phldrT="[Text]" custT="1"/>
      <dgm:spPr/>
      <dgm:t>
        <a:bodyPr/>
        <a:lstStyle/>
        <a:p>
          <a:endParaRPr lang="en-CA" sz="1400" b="0" dirty="0">
            <a:solidFill>
              <a:schemeClr val="tx1"/>
            </a:solidFill>
          </a:endParaRPr>
        </a:p>
      </dgm:t>
    </dgm:pt>
    <dgm:pt modelId="{070F3AE9-967A-428C-BFDC-D103A1A7724B}" type="parTrans" cxnId="{2BF93AEE-1617-4902-95FF-E4CC88DEC2EF}">
      <dgm:prSet/>
      <dgm:spPr/>
      <dgm:t>
        <a:bodyPr/>
        <a:lstStyle/>
        <a:p>
          <a:endParaRPr lang="en-CA"/>
        </a:p>
      </dgm:t>
    </dgm:pt>
    <dgm:pt modelId="{647F0807-D12C-416A-B081-2AD4ACD58952}" type="sibTrans" cxnId="{2BF93AEE-1617-4902-95FF-E4CC88DEC2EF}">
      <dgm:prSet/>
      <dgm:spPr/>
      <dgm:t>
        <a:bodyPr/>
        <a:lstStyle/>
        <a:p>
          <a:endParaRPr lang="en-CA"/>
        </a:p>
      </dgm:t>
    </dgm:pt>
    <dgm:pt modelId="{76D19EEE-16AE-435A-9A1D-CC0CDC82D0DB}">
      <dgm:prSet phldrT="[Text]" custT="1"/>
      <dgm:spPr/>
      <dgm:t>
        <a:bodyPr/>
        <a:lstStyle/>
        <a:p>
          <a:r>
            <a:rPr lang="en-CA" sz="1400" dirty="0" smtClean="0">
              <a:solidFill>
                <a:srgbClr val="800000"/>
              </a:solidFill>
            </a:rPr>
            <a:t>Job development </a:t>
          </a:r>
          <a:endParaRPr lang="en-CA" sz="1400" dirty="0">
            <a:solidFill>
              <a:srgbClr val="800000"/>
            </a:solidFill>
          </a:endParaRPr>
        </a:p>
      </dgm:t>
    </dgm:pt>
    <dgm:pt modelId="{A9FEDE7D-2DB7-4CA9-BC9A-380A1BE4B210}" type="parTrans" cxnId="{500C483E-0FCF-405D-8BE8-118E8DE59FA3}">
      <dgm:prSet/>
      <dgm:spPr/>
      <dgm:t>
        <a:bodyPr/>
        <a:lstStyle/>
        <a:p>
          <a:endParaRPr lang="en-CA"/>
        </a:p>
      </dgm:t>
    </dgm:pt>
    <dgm:pt modelId="{92AA039E-BBF8-45DA-98E1-8A0DFB7C9E70}" type="sibTrans" cxnId="{500C483E-0FCF-405D-8BE8-118E8DE59FA3}">
      <dgm:prSet/>
      <dgm:spPr>
        <a:solidFill>
          <a:schemeClr val="accent2"/>
        </a:solidFill>
      </dgm:spPr>
      <dgm:t>
        <a:bodyPr/>
        <a:lstStyle/>
        <a:p>
          <a:endParaRPr lang="en-CA"/>
        </a:p>
      </dgm:t>
    </dgm:pt>
    <dgm:pt modelId="{1F3B15EB-0C59-4194-B6B2-2C6983AB46DB}">
      <dgm:prSet phldrT="[Text]" custT="1"/>
      <dgm:spPr/>
      <dgm:t>
        <a:bodyPr/>
        <a:lstStyle/>
        <a:p>
          <a:pPr algn="l"/>
          <a:r>
            <a:rPr lang="en-CA" sz="1400" dirty="0" smtClean="0">
              <a:solidFill>
                <a:srgbClr val="800000"/>
              </a:solidFill>
            </a:rPr>
            <a:t>Participate in  the sector’s development</a:t>
          </a:r>
          <a:endParaRPr lang="en-CA" sz="1400" dirty="0">
            <a:solidFill>
              <a:srgbClr val="800000"/>
            </a:solidFill>
          </a:endParaRPr>
        </a:p>
      </dgm:t>
    </dgm:pt>
    <dgm:pt modelId="{E1DEC676-A2C9-4A40-B158-7B0D7DB26FC0}" type="parTrans" cxnId="{E2E4F942-4E20-47C6-ABCF-7975D8D23364}">
      <dgm:prSet/>
      <dgm:spPr/>
      <dgm:t>
        <a:bodyPr/>
        <a:lstStyle/>
        <a:p>
          <a:endParaRPr lang="en-CA"/>
        </a:p>
      </dgm:t>
    </dgm:pt>
    <dgm:pt modelId="{73A9DE76-F7E0-44E3-943F-F5E09F952074}" type="sibTrans" cxnId="{E2E4F942-4E20-47C6-ABCF-7975D8D23364}">
      <dgm:prSet/>
      <dgm:spPr>
        <a:solidFill>
          <a:schemeClr val="accent2"/>
        </a:solidFill>
      </dgm:spPr>
      <dgm:t>
        <a:bodyPr/>
        <a:lstStyle/>
        <a:p>
          <a:endParaRPr lang="en-CA"/>
        </a:p>
      </dgm:t>
    </dgm:pt>
    <dgm:pt modelId="{CA6822E5-B352-42CC-8CF8-63631E9E3C2E}" type="pres">
      <dgm:prSet presAssocID="{547A6D03-1B1F-4CB4-B846-671B08F9BC15}" presName="Name0" presStyleCnt="0">
        <dgm:presLayoutVars>
          <dgm:chMax/>
          <dgm:chPref/>
          <dgm:dir/>
          <dgm:animLvl val="lvl"/>
        </dgm:presLayoutVars>
      </dgm:prSet>
      <dgm:spPr/>
      <dgm:t>
        <a:bodyPr/>
        <a:lstStyle/>
        <a:p>
          <a:endParaRPr lang="en-CA"/>
        </a:p>
      </dgm:t>
    </dgm:pt>
    <dgm:pt modelId="{E31B05A9-2445-4B08-B220-2F1EE3FE330A}" type="pres">
      <dgm:prSet presAssocID="{C476CF8E-806C-424B-9893-6CEE2D3D4A68}" presName="composite" presStyleCnt="0"/>
      <dgm:spPr/>
    </dgm:pt>
    <dgm:pt modelId="{B13E5022-C748-4005-BFE9-262B1493668B}" type="pres">
      <dgm:prSet presAssocID="{C476CF8E-806C-424B-9893-6CEE2D3D4A68}" presName="Parent1" presStyleLbl="node1" presStyleIdx="0" presStyleCnt="6" custScaleX="126910">
        <dgm:presLayoutVars>
          <dgm:chMax val="1"/>
          <dgm:chPref val="1"/>
          <dgm:bulletEnabled val="1"/>
        </dgm:presLayoutVars>
      </dgm:prSet>
      <dgm:spPr/>
      <dgm:t>
        <a:bodyPr/>
        <a:lstStyle/>
        <a:p>
          <a:endParaRPr lang="en-CA"/>
        </a:p>
      </dgm:t>
    </dgm:pt>
    <dgm:pt modelId="{DECFE9AF-DA96-4015-B3A2-EB3ADEDD1FB7}" type="pres">
      <dgm:prSet presAssocID="{C476CF8E-806C-424B-9893-6CEE2D3D4A68}" presName="Childtext1" presStyleLbl="revTx" presStyleIdx="0" presStyleCnt="3" custScaleX="67444" custLinFactX="-100000" custLinFactY="39005" custLinFactNeighborX="-119775" custLinFactNeighborY="100000">
        <dgm:presLayoutVars>
          <dgm:chMax val="0"/>
          <dgm:chPref val="0"/>
          <dgm:bulletEnabled val="1"/>
        </dgm:presLayoutVars>
      </dgm:prSet>
      <dgm:spPr/>
      <dgm:t>
        <a:bodyPr/>
        <a:lstStyle/>
        <a:p>
          <a:endParaRPr lang="en-CA"/>
        </a:p>
      </dgm:t>
    </dgm:pt>
    <dgm:pt modelId="{F220AB9E-0A81-4837-92E6-6A3823562600}" type="pres">
      <dgm:prSet presAssocID="{C476CF8E-806C-424B-9893-6CEE2D3D4A68}" presName="BalanceSpacing" presStyleCnt="0"/>
      <dgm:spPr/>
    </dgm:pt>
    <dgm:pt modelId="{60B1C109-D637-4003-A239-F7FC9983F679}" type="pres">
      <dgm:prSet presAssocID="{C476CF8E-806C-424B-9893-6CEE2D3D4A68}" presName="BalanceSpacing1" presStyleCnt="0"/>
      <dgm:spPr/>
    </dgm:pt>
    <dgm:pt modelId="{6D015D52-2F7E-4C68-A3C4-F5AA95B4B044}" type="pres">
      <dgm:prSet presAssocID="{5DA67005-69BF-4B26-909E-6CA5F74498D1}" presName="Accent1Text" presStyleLbl="node1" presStyleIdx="1" presStyleCnt="6" custLinFactNeighborX="-8240" custLinFactNeighborY="698"/>
      <dgm:spPr/>
      <dgm:t>
        <a:bodyPr/>
        <a:lstStyle/>
        <a:p>
          <a:endParaRPr lang="en-CA"/>
        </a:p>
      </dgm:t>
    </dgm:pt>
    <dgm:pt modelId="{A8CCF10A-B17B-4626-AD23-815510018C0A}" type="pres">
      <dgm:prSet presAssocID="{5DA67005-69BF-4B26-909E-6CA5F74498D1}" presName="spaceBetweenRectangles" presStyleCnt="0"/>
      <dgm:spPr/>
    </dgm:pt>
    <dgm:pt modelId="{AB8BCD5A-E826-4D5D-ACDC-AF34771FD2EE}" type="pres">
      <dgm:prSet presAssocID="{76D19EEE-16AE-435A-9A1D-CC0CDC82D0DB}" presName="composite" presStyleCnt="0"/>
      <dgm:spPr/>
    </dgm:pt>
    <dgm:pt modelId="{6830AD43-6117-452E-85F9-77DF46101A4F}" type="pres">
      <dgm:prSet presAssocID="{76D19EEE-16AE-435A-9A1D-CC0CDC82D0DB}" presName="Parent1" presStyleLbl="node1" presStyleIdx="2" presStyleCnt="6" custScaleX="120476">
        <dgm:presLayoutVars>
          <dgm:chMax val="1"/>
          <dgm:chPref val="1"/>
          <dgm:bulletEnabled val="1"/>
        </dgm:presLayoutVars>
      </dgm:prSet>
      <dgm:spPr/>
      <dgm:t>
        <a:bodyPr/>
        <a:lstStyle/>
        <a:p>
          <a:endParaRPr lang="en-CA"/>
        </a:p>
      </dgm:t>
    </dgm:pt>
    <dgm:pt modelId="{2B1F5973-7558-4ACB-AC36-0CBA3014A51B}" type="pres">
      <dgm:prSet presAssocID="{76D19EEE-16AE-435A-9A1D-CC0CDC82D0DB}" presName="Childtext1" presStyleLbl="revTx" presStyleIdx="1" presStyleCnt="3" custScaleX="59801" custScaleY="84861" custLinFactY="-46282" custLinFactNeighborX="40746" custLinFactNeighborY="-100000">
        <dgm:presLayoutVars>
          <dgm:chMax val="0"/>
          <dgm:chPref val="0"/>
          <dgm:bulletEnabled val="1"/>
        </dgm:presLayoutVars>
      </dgm:prSet>
      <dgm:spPr/>
      <dgm:t>
        <a:bodyPr/>
        <a:lstStyle/>
        <a:p>
          <a:endParaRPr lang="en-CA"/>
        </a:p>
      </dgm:t>
    </dgm:pt>
    <dgm:pt modelId="{2EBB1114-9E72-4C43-8B5C-A0718C4B9FF7}" type="pres">
      <dgm:prSet presAssocID="{76D19EEE-16AE-435A-9A1D-CC0CDC82D0DB}" presName="BalanceSpacing" presStyleCnt="0"/>
      <dgm:spPr/>
    </dgm:pt>
    <dgm:pt modelId="{3DD35EA5-EA3C-45C4-8217-3615646E505E}" type="pres">
      <dgm:prSet presAssocID="{76D19EEE-16AE-435A-9A1D-CC0CDC82D0DB}" presName="BalanceSpacing1" presStyleCnt="0"/>
      <dgm:spPr/>
    </dgm:pt>
    <dgm:pt modelId="{AEA529D0-E9E3-4C14-845D-CE1A3CBC8D1B}" type="pres">
      <dgm:prSet presAssocID="{92AA039E-BBF8-45DA-98E1-8A0DFB7C9E70}" presName="Accent1Text" presStyleLbl="node1" presStyleIdx="3" presStyleCnt="6" custLinFactNeighborX="7458" custLinFactNeighborY="356"/>
      <dgm:spPr/>
      <dgm:t>
        <a:bodyPr/>
        <a:lstStyle/>
        <a:p>
          <a:endParaRPr lang="en-CA"/>
        </a:p>
      </dgm:t>
    </dgm:pt>
    <dgm:pt modelId="{FC856BE4-18E6-4496-BAC2-995E20C32B3F}" type="pres">
      <dgm:prSet presAssocID="{92AA039E-BBF8-45DA-98E1-8A0DFB7C9E70}" presName="spaceBetweenRectangles" presStyleCnt="0"/>
      <dgm:spPr/>
    </dgm:pt>
    <dgm:pt modelId="{A1DE13BC-DBD3-485B-9713-38EEC84AF422}" type="pres">
      <dgm:prSet presAssocID="{1F3B15EB-0C59-4194-B6B2-2C6983AB46DB}" presName="composite" presStyleCnt="0"/>
      <dgm:spPr/>
    </dgm:pt>
    <dgm:pt modelId="{2E304472-CE6B-4F26-8140-B5AF4B6B7A3A}" type="pres">
      <dgm:prSet presAssocID="{1F3B15EB-0C59-4194-B6B2-2C6983AB46DB}" presName="Parent1" presStyleLbl="node1" presStyleIdx="4" presStyleCnt="6" custScaleX="126910">
        <dgm:presLayoutVars>
          <dgm:chMax val="1"/>
          <dgm:chPref val="1"/>
          <dgm:bulletEnabled val="1"/>
        </dgm:presLayoutVars>
      </dgm:prSet>
      <dgm:spPr/>
      <dgm:t>
        <a:bodyPr/>
        <a:lstStyle/>
        <a:p>
          <a:endParaRPr lang="en-CA"/>
        </a:p>
      </dgm:t>
    </dgm:pt>
    <dgm:pt modelId="{A5A21A7B-7D20-4E2B-9674-6913B26B8FCA}" type="pres">
      <dgm:prSet presAssocID="{1F3B15EB-0C59-4194-B6B2-2C6983AB46DB}" presName="Childtext1" presStyleLbl="revTx" presStyleIdx="2" presStyleCnt="3">
        <dgm:presLayoutVars>
          <dgm:chMax val="0"/>
          <dgm:chPref val="0"/>
          <dgm:bulletEnabled val="1"/>
        </dgm:presLayoutVars>
      </dgm:prSet>
      <dgm:spPr/>
      <dgm:t>
        <a:bodyPr/>
        <a:lstStyle/>
        <a:p>
          <a:endParaRPr lang="en-CA"/>
        </a:p>
      </dgm:t>
    </dgm:pt>
    <dgm:pt modelId="{F75E9463-EA02-4BCB-9CFB-7AF1C8BE186D}" type="pres">
      <dgm:prSet presAssocID="{1F3B15EB-0C59-4194-B6B2-2C6983AB46DB}" presName="BalanceSpacing" presStyleCnt="0"/>
      <dgm:spPr/>
    </dgm:pt>
    <dgm:pt modelId="{6ED4F152-A330-44BB-A343-B285C2370298}" type="pres">
      <dgm:prSet presAssocID="{1F3B15EB-0C59-4194-B6B2-2C6983AB46DB}" presName="BalanceSpacing1" presStyleCnt="0"/>
      <dgm:spPr/>
    </dgm:pt>
    <dgm:pt modelId="{79A87FC5-3447-49CF-9861-1895EFC89377}" type="pres">
      <dgm:prSet presAssocID="{73A9DE76-F7E0-44E3-943F-F5E09F952074}" presName="Accent1Text" presStyleLbl="node1" presStyleIdx="5" presStyleCnt="6" custLinFactNeighborX="-8240" custLinFactNeighborY="-2773"/>
      <dgm:spPr/>
      <dgm:t>
        <a:bodyPr/>
        <a:lstStyle/>
        <a:p>
          <a:endParaRPr lang="en-CA"/>
        </a:p>
      </dgm:t>
    </dgm:pt>
  </dgm:ptLst>
  <dgm:cxnLst>
    <dgm:cxn modelId="{2BF93AEE-1617-4902-95FF-E4CC88DEC2EF}" srcId="{C476CF8E-806C-424B-9893-6CEE2D3D4A68}" destId="{241877ED-9DA5-4155-92BD-12D192481FF8}" srcOrd="0" destOrd="0" parTransId="{070F3AE9-967A-428C-BFDC-D103A1A7724B}" sibTransId="{647F0807-D12C-416A-B081-2AD4ACD58952}"/>
    <dgm:cxn modelId="{E2E4F942-4E20-47C6-ABCF-7975D8D23364}" srcId="{547A6D03-1B1F-4CB4-B846-671B08F9BC15}" destId="{1F3B15EB-0C59-4194-B6B2-2C6983AB46DB}" srcOrd="2" destOrd="0" parTransId="{E1DEC676-A2C9-4A40-B158-7B0D7DB26FC0}" sibTransId="{73A9DE76-F7E0-44E3-943F-F5E09F952074}"/>
    <dgm:cxn modelId="{A2808B7C-0090-4AE1-86C2-8575E3046DD5}" type="presOf" srcId="{76D19EEE-16AE-435A-9A1D-CC0CDC82D0DB}" destId="{6830AD43-6117-452E-85F9-77DF46101A4F}" srcOrd="0" destOrd="0" presId="urn:microsoft.com/office/officeart/2008/layout/AlternatingHexagons"/>
    <dgm:cxn modelId="{3635AC0D-39A5-4EBE-B54C-7BAAFCD37F43}" type="presOf" srcId="{1F3B15EB-0C59-4194-B6B2-2C6983AB46DB}" destId="{2E304472-CE6B-4F26-8140-B5AF4B6B7A3A}" srcOrd="0" destOrd="0" presId="urn:microsoft.com/office/officeart/2008/layout/AlternatingHexagons"/>
    <dgm:cxn modelId="{500C483E-0FCF-405D-8BE8-118E8DE59FA3}" srcId="{547A6D03-1B1F-4CB4-B846-671B08F9BC15}" destId="{76D19EEE-16AE-435A-9A1D-CC0CDC82D0DB}" srcOrd="1" destOrd="0" parTransId="{A9FEDE7D-2DB7-4CA9-BC9A-380A1BE4B210}" sibTransId="{92AA039E-BBF8-45DA-98E1-8A0DFB7C9E70}"/>
    <dgm:cxn modelId="{97FA9DC4-CAD7-4664-86DA-68DB56261372}" type="presOf" srcId="{C476CF8E-806C-424B-9893-6CEE2D3D4A68}" destId="{B13E5022-C748-4005-BFE9-262B1493668B}" srcOrd="0" destOrd="0" presId="urn:microsoft.com/office/officeart/2008/layout/AlternatingHexagons"/>
    <dgm:cxn modelId="{46937738-61AD-45FD-959E-BF31781107EB}" type="presOf" srcId="{92AA039E-BBF8-45DA-98E1-8A0DFB7C9E70}" destId="{AEA529D0-E9E3-4C14-845D-CE1A3CBC8D1B}" srcOrd="0" destOrd="0" presId="urn:microsoft.com/office/officeart/2008/layout/AlternatingHexagons"/>
    <dgm:cxn modelId="{60B8361E-FBE2-4BEA-B2BD-8E60A7A37FB7}" type="presOf" srcId="{5DA67005-69BF-4B26-909E-6CA5F74498D1}" destId="{6D015D52-2F7E-4C68-A3C4-F5AA95B4B044}" srcOrd="0" destOrd="0" presId="urn:microsoft.com/office/officeart/2008/layout/AlternatingHexagons"/>
    <dgm:cxn modelId="{4A761DC8-91B8-460D-8804-C863FFD86719}" srcId="{547A6D03-1B1F-4CB4-B846-671B08F9BC15}" destId="{C476CF8E-806C-424B-9893-6CEE2D3D4A68}" srcOrd="0" destOrd="0" parTransId="{51494D9F-7880-4092-88FB-624914341576}" sibTransId="{5DA67005-69BF-4B26-909E-6CA5F74498D1}"/>
    <dgm:cxn modelId="{78B26DC1-5B86-43CC-978D-0247DC84EDB4}" type="presOf" srcId="{547A6D03-1B1F-4CB4-B846-671B08F9BC15}" destId="{CA6822E5-B352-42CC-8CF8-63631E9E3C2E}" srcOrd="0" destOrd="0" presId="urn:microsoft.com/office/officeart/2008/layout/AlternatingHexagons"/>
    <dgm:cxn modelId="{819DB79A-0DEE-40E2-A37D-E80A8C3706EB}" type="presOf" srcId="{241877ED-9DA5-4155-92BD-12D192481FF8}" destId="{DECFE9AF-DA96-4015-B3A2-EB3ADEDD1FB7}" srcOrd="0" destOrd="0" presId="urn:microsoft.com/office/officeart/2008/layout/AlternatingHexagons"/>
    <dgm:cxn modelId="{6145A12F-AAE1-44E0-8D70-780F3E10F9D8}" type="presOf" srcId="{73A9DE76-F7E0-44E3-943F-F5E09F952074}" destId="{79A87FC5-3447-49CF-9861-1895EFC89377}" srcOrd="0" destOrd="0" presId="urn:microsoft.com/office/officeart/2008/layout/AlternatingHexagons"/>
    <dgm:cxn modelId="{A96B3700-F5E6-47A6-9175-9156E528B6A5}" type="presParOf" srcId="{CA6822E5-B352-42CC-8CF8-63631E9E3C2E}" destId="{E31B05A9-2445-4B08-B220-2F1EE3FE330A}" srcOrd="0" destOrd="0" presId="urn:microsoft.com/office/officeart/2008/layout/AlternatingHexagons"/>
    <dgm:cxn modelId="{C1B8BF4D-6625-4D29-80E5-EEDEB4E334E2}" type="presParOf" srcId="{E31B05A9-2445-4B08-B220-2F1EE3FE330A}" destId="{B13E5022-C748-4005-BFE9-262B1493668B}" srcOrd="0" destOrd="0" presId="urn:microsoft.com/office/officeart/2008/layout/AlternatingHexagons"/>
    <dgm:cxn modelId="{8B8A53ED-EAE2-4A43-93D0-D602FB344121}" type="presParOf" srcId="{E31B05A9-2445-4B08-B220-2F1EE3FE330A}" destId="{DECFE9AF-DA96-4015-B3A2-EB3ADEDD1FB7}" srcOrd="1" destOrd="0" presId="urn:microsoft.com/office/officeart/2008/layout/AlternatingHexagons"/>
    <dgm:cxn modelId="{286B46B6-D590-45C0-BA48-CDBA946ED33B}" type="presParOf" srcId="{E31B05A9-2445-4B08-B220-2F1EE3FE330A}" destId="{F220AB9E-0A81-4837-92E6-6A3823562600}" srcOrd="2" destOrd="0" presId="urn:microsoft.com/office/officeart/2008/layout/AlternatingHexagons"/>
    <dgm:cxn modelId="{998C74F1-D61D-478A-8423-B0DF3DA1C183}" type="presParOf" srcId="{E31B05A9-2445-4B08-B220-2F1EE3FE330A}" destId="{60B1C109-D637-4003-A239-F7FC9983F679}" srcOrd="3" destOrd="0" presId="urn:microsoft.com/office/officeart/2008/layout/AlternatingHexagons"/>
    <dgm:cxn modelId="{3CB1DE13-42BF-4056-B8A5-0B45D60FD184}" type="presParOf" srcId="{E31B05A9-2445-4B08-B220-2F1EE3FE330A}" destId="{6D015D52-2F7E-4C68-A3C4-F5AA95B4B044}" srcOrd="4" destOrd="0" presId="urn:microsoft.com/office/officeart/2008/layout/AlternatingHexagons"/>
    <dgm:cxn modelId="{A9468146-1996-4F03-A43A-2F9DA8DE8E55}" type="presParOf" srcId="{CA6822E5-B352-42CC-8CF8-63631E9E3C2E}" destId="{A8CCF10A-B17B-4626-AD23-815510018C0A}" srcOrd="1" destOrd="0" presId="urn:microsoft.com/office/officeart/2008/layout/AlternatingHexagons"/>
    <dgm:cxn modelId="{6A6EBEF9-D0E3-4BAD-BC88-95B1691EEB35}" type="presParOf" srcId="{CA6822E5-B352-42CC-8CF8-63631E9E3C2E}" destId="{AB8BCD5A-E826-4D5D-ACDC-AF34771FD2EE}" srcOrd="2" destOrd="0" presId="urn:microsoft.com/office/officeart/2008/layout/AlternatingHexagons"/>
    <dgm:cxn modelId="{A41FC7AB-7BA0-4DE0-AA7A-716E244B957F}" type="presParOf" srcId="{AB8BCD5A-E826-4D5D-ACDC-AF34771FD2EE}" destId="{6830AD43-6117-452E-85F9-77DF46101A4F}" srcOrd="0" destOrd="0" presId="urn:microsoft.com/office/officeart/2008/layout/AlternatingHexagons"/>
    <dgm:cxn modelId="{24EFE96A-FB8C-4E9B-918C-24C0184968F7}" type="presParOf" srcId="{AB8BCD5A-E826-4D5D-ACDC-AF34771FD2EE}" destId="{2B1F5973-7558-4ACB-AC36-0CBA3014A51B}" srcOrd="1" destOrd="0" presId="urn:microsoft.com/office/officeart/2008/layout/AlternatingHexagons"/>
    <dgm:cxn modelId="{6000D074-CFFB-4154-A049-79939BA46A4E}" type="presParOf" srcId="{AB8BCD5A-E826-4D5D-ACDC-AF34771FD2EE}" destId="{2EBB1114-9E72-4C43-8B5C-A0718C4B9FF7}" srcOrd="2" destOrd="0" presId="urn:microsoft.com/office/officeart/2008/layout/AlternatingHexagons"/>
    <dgm:cxn modelId="{02CC41D0-085D-47D2-B2F4-9EBF98668F8A}" type="presParOf" srcId="{AB8BCD5A-E826-4D5D-ACDC-AF34771FD2EE}" destId="{3DD35EA5-EA3C-45C4-8217-3615646E505E}" srcOrd="3" destOrd="0" presId="urn:microsoft.com/office/officeart/2008/layout/AlternatingHexagons"/>
    <dgm:cxn modelId="{B735828C-BEA8-401D-8B30-8F11A37BA90A}" type="presParOf" srcId="{AB8BCD5A-E826-4D5D-ACDC-AF34771FD2EE}" destId="{AEA529D0-E9E3-4C14-845D-CE1A3CBC8D1B}" srcOrd="4" destOrd="0" presId="urn:microsoft.com/office/officeart/2008/layout/AlternatingHexagons"/>
    <dgm:cxn modelId="{BF6148C1-62D1-4B36-930F-A3E27278AA2B}" type="presParOf" srcId="{CA6822E5-B352-42CC-8CF8-63631E9E3C2E}" destId="{FC856BE4-18E6-4496-BAC2-995E20C32B3F}" srcOrd="3" destOrd="0" presId="urn:microsoft.com/office/officeart/2008/layout/AlternatingHexagons"/>
    <dgm:cxn modelId="{135FF0CF-1987-40F0-9627-0D9F29FEEBAA}" type="presParOf" srcId="{CA6822E5-B352-42CC-8CF8-63631E9E3C2E}" destId="{A1DE13BC-DBD3-485B-9713-38EEC84AF422}" srcOrd="4" destOrd="0" presId="urn:microsoft.com/office/officeart/2008/layout/AlternatingHexagons"/>
    <dgm:cxn modelId="{21D4CFAD-7C71-49A5-BD53-2E642106C6C4}" type="presParOf" srcId="{A1DE13BC-DBD3-485B-9713-38EEC84AF422}" destId="{2E304472-CE6B-4F26-8140-B5AF4B6B7A3A}" srcOrd="0" destOrd="0" presId="urn:microsoft.com/office/officeart/2008/layout/AlternatingHexagons"/>
    <dgm:cxn modelId="{24D71AB2-2C78-40C7-B9E9-0FAB8136166F}" type="presParOf" srcId="{A1DE13BC-DBD3-485B-9713-38EEC84AF422}" destId="{A5A21A7B-7D20-4E2B-9674-6913B26B8FCA}" srcOrd="1" destOrd="0" presId="urn:microsoft.com/office/officeart/2008/layout/AlternatingHexagons"/>
    <dgm:cxn modelId="{3A6B31D5-56D3-4532-BCC3-D6F16A05C75F}" type="presParOf" srcId="{A1DE13BC-DBD3-485B-9713-38EEC84AF422}" destId="{F75E9463-EA02-4BCB-9CFB-7AF1C8BE186D}" srcOrd="2" destOrd="0" presId="urn:microsoft.com/office/officeart/2008/layout/AlternatingHexagons"/>
    <dgm:cxn modelId="{4182BBDF-BD05-488B-90A8-7046F0B1CD43}" type="presParOf" srcId="{A1DE13BC-DBD3-485B-9713-38EEC84AF422}" destId="{6ED4F152-A330-44BB-A343-B285C2370298}" srcOrd="3" destOrd="0" presId="urn:microsoft.com/office/officeart/2008/layout/AlternatingHexagons"/>
    <dgm:cxn modelId="{F594F364-8F88-43D4-9A6C-0EB18087C036}" type="presParOf" srcId="{A1DE13BC-DBD3-485B-9713-38EEC84AF422}" destId="{79A87FC5-3447-49CF-9861-1895EFC89377}"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A6D03-1B1F-4CB4-B846-671B08F9BC15}"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n-CA"/>
        </a:p>
      </dgm:t>
    </dgm:pt>
    <dgm:pt modelId="{C476CF8E-806C-424B-9893-6CEE2D3D4A68}">
      <dgm:prSet phldrT="[Text]" custT="1"/>
      <dgm:spPr>
        <a:ln>
          <a:solidFill>
            <a:srgbClr val="800000"/>
          </a:solidFill>
        </a:ln>
      </dgm:spPr>
      <dgm:t>
        <a:bodyPr/>
        <a:lstStyle/>
        <a:p>
          <a:r>
            <a:rPr lang="en-US" sz="1400" dirty="0" smtClean="0">
              <a:solidFill>
                <a:srgbClr val="800000"/>
              </a:solidFill>
            </a:rPr>
            <a:t>Training needs</a:t>
          </a:r>
          <a:endParaRPr lang="en-CA" sz="1400" dirty="0">
            <a:solidFill>
              <a:srgbClr val="800000"/>
            </a:solidFill>
          </a:endParaRPr>
        </a:p>
      </dgm:t>
    </dgm:pt>
    <dgm:pt modelId="{51494D9F-7880-4092-88FB-624914341576}" type="parTrans" cxnId="{4A761DC8-91B8-460D-8804-C863FFD86719}">
      <dgm:prSet/>
      <dgm:spPr/>
      <dgm:t>
        <a:bodyPr/>
        <a:lstStyle/>
        <a:p>
          <a:endParaRPr lang="en-CA"/>
        </a:p>
      </dgm:t>
    </dgm:pt>
    <dgm:pt modelId="{5DA67005-69BF-4B26-909E-6CA5F74498D1}" type="sibTrans" cxnId="{4A761DC8-91B8-460D-8804-C863FFD86719}">
      <dgm:prSet/>
      <dgm:spPr>
        <a:solidFill>
          <a:schemeClr val="accent2"/>
        </a:solidFill>
      </dgm:spPr>
      <dgm:t>
        <a:bodyPr/>
        <a:lstStyle/>
        <a:p>
          <a:endParaRPr lang="en-CA"/>
        </a:p>
      </dgm:t>
    </dgm:pt>
    <dgm:pt modelId="{241877ED-9DA5-4155-92BD-12D192481FF8}">
      <dgm:prSet phldrT="[Text]" custT="1"/>
      <dgm:spPr/>
      <dgm:t>
        <a:bodyPr/>
        <a:lstStyle/>
        <a:p>
          <a:r>
            <a:rPr lang="en-US" sz="1400" dirty="0" smtClean="0">
              <a:solidFill>
                <a:schemeClr val="tx1"/>
              </a:solidFill>
            </a:rPr>
            <a:t>Consultation and networking relationships</a:t>
          </a:r>
          <a:endParaRPr lang="en-CA" sz="1400" dirty="0">
            <a:solidFill>
              <a:schemeClr val="tx1"/>
            </a:solidFill>
          </a:endParaRPr>
        </a:p>
      </dgm:t>
    </dgm:pt>
    <dgm:pt modelId="{070F3AE9-967A-428C-BFDC-D103A1A7724B}" type="parTrans" cxnId="{2BF93AEE-1617-4902-95FF-E4CC88DEC2EF}">
      <dgm:prSet/>
      <dgm:spPr/>
      <dgm:t>
        <a:bodyPr/>
        <a:lstStyle/>
        <a:p>
          <a:endParaRPr lang="en-CA"/>
        </a:p>
      </dgm:t>
    </dgm:pt>
    <dgm:pt modelId="{647F0807-D12C-416A-B081-2AD4ACD58952}" type="sibTrans" cxnId="{2BF93AEE-1617-4902-95FF-E4CC88DEC2EF}">
      <dgm:prSet/>
      <dgm:spPr/>
      <dgm:t>
        <a:bodyPr/>
        <a:lstStyle/>
        <a:p>
          <a:endParaRPr lang="en-CA"/>
        </a:p>
      </dgm:t>
    </dgm:pt>
    <dgm:pt modelId="{76D19EEE-16AE-435A-9A1D-CC0CDC82D0DB}">
      <dgm:prSet phldrT="[Text]" custT="1"/>
      <dgm:spPr>
        <a:ln>
          <a:solidFill>
            <a:srgbClr val="800000"/>
          </a:solidFill>
        </a:ln>
      </dgm:spPr>
      <dgm:t>
        <a:bodyPr/>
        <a:lstStyle/>
        <a:p>
          <a:r>
            <a:rPr lang="en-US" sz="1400" dirty="0" smtClean="0">
              <a:solidFill>
                <a:srgbClr val="800000"/>
              </a:solidFill>
            </a:rPr>
            <a:t>On-the job trainings</a:t>
          </a:r>
          <a:endParaRPr lang="en-CA" sz="1400" dirty="0">
            <a:solidFill>
              <a:srgbClr val="800000"/>
            </a:solidFill>
          </a:endParaRPr>
        </a:p>
      </dgm:t>
    </dgm:pt>
    <dgm:pt modelId="{A9FEDE7D-2DB7-4CA9-BC9A-380A1BE4B210}" type="parTrans" cxnId="{500C483E-0FCF-405D-8BE8-118E8DE59FA3}">
      <dgm:prSet/>
      <dgm:spPr/>
      <dgm:t>
        <a:bodyPr/>
        <a:lstStyle/>
        <a:p>
          <a:endParaRPr lang="en-CA"/>
        </a:p>
      </dgm:t>
    </dgm:pt>
    <dgm:pt modelId="{92AA039E-BBF8-45DA-98E1-8A0DFB7C9E70}" type="sibTrans" cxnId="{500C483E-0FCF-405D-8BE8-118E8DE59FA3}">
      <dgm:prSet/>
      <dgm:spPr>
        <a:solidFill>
          <a:schemeClr val="accent2"/>
        </a:solidFill>
      </dgm:spPr>
      <dgm:t>
        <a:bodyPr/>
        <a:lstStyle/>
        <a:p>
          <a:endParaRPr lang="en-CA"/>
        </a:p>
      </dgm:t>
    </dgm:pt>
    <dgm:pt modelId="{9369CE30-4868-4DB3-843A-83DB6B97A6EC}">
      <dgm:prSet phldrT="[Text]" custT="1"/>
      <dgm:spPr/>
      <dgm:t>
        <a:bodyPr/>
        <a:lstStyle/>
        <a:p>
          <a:endParaRPr lang="en-CA" sz="1400" dirty="0">
            <a:solidFill>
              <a:srgbClr val="800000"/>
            </a:solidFill>
          </a:endParaRPr>
        </a:p>
      </dgm:t>
    </dgm:pt>
    <dgm:pt modelId="{BC25A18D-FA9E-45B2-BD2E-4633D222C707}" type="parTrans" cxnId="{2FDCD36F-A619-47E1-8F9B-C958FEA9AE76}">
      <dgm:prSet/>
      <dgm:spPr/>
      <dgm:t>
        <a:bodyPr/>
        <a:lstStyle/>
        <a:p>
          <a:endParaRPr lang="en-CA"/>
        </a:p>
      </dgm:t>
    </dgm:pt>
    <dgm:pt modelId="{B0928172-55C3-41DF-AB81-AF4CFA38F82F}" type="sibTrans" cxnId="{2FDCD36F-A619-47E1-8F9B-C958FEA9AE76}">
      <dgm:prSet/>
      <dgm:spPr/>
      <dgm:t>
        <a:bodyPr/>
        <a:lstStyle/>
        <a:p>
          <a:endParaRPr lang="en-CA"/>
        </a:p>
      </dgm:t>
    </dgm:pt>
    <dgm:pt modelId="{1F3B15EB-0C59-4194-B6B2-2C6983AB46DB}">
      <dgm:prSet phldrT="[Text]" custT="1"/>
      <dgm:spPr>
        <a:ln>
          <a:solidFill>
            <a:srgbClr val="800000"/>
          </a:solidFill>
        </a:ln>
      </dgm:spPr>
      <dgm:t>
        <a:bodyPr/>
        <a:lstStyle/>
        <a:p>
          <a:r>
            <a:rPr lang="en-US" sz="1400" dirty="0" smtClean="0">
              <a:solidFill>
                <a:srgbClr val="800000"/>
              </a:solidFill>
            </a:rPr>
            <a:t>Job creation opportunities</a:t>
          </a:r>
          <a:endParaRPr lang="en-CA" sz="1400" dirty="0">
            <a:solidFill>
              <a:srgbClr val="800000"/>
            </a:solidFill>
          </a:endParaRPr>
        </a:p>
      </dgm:t>
    </dgm:pt>
    <dgm:pt modelId="{E1DEC676-A2C9-4A40-B158-7B0D7DB26FC0}" type="parTrans" cxnId="{E2E4F942-4E20-47C6-ABCF-7975D8D23364}">
      <dgm:prSet/>
      <dgm:spPr/>
      <dgm:t>
        <a:bodyPr/>
        <a:lstStyle/>
        <a:p>
          <a:endParaRPr lang="en-CA"/>
        </a:p>
      </dgm:t>
    </dgm:pt>
    <dgm:pt modelId="{73A9DE76-F7E0-44E3-943F-F5E09F952074}" type="sibTrans" cxnId="{E2E4F942-4E20-47C6-ABCF-7975D8D23364}">
      <dgm:prSet/>
      <dgm:spPr>
        <a:solidFill>
          <a:schemeClr val="accent2"/>
        </a:solidFill>
      </dgm:spPr>
      <dgm:t>
        <a:bodyPr/>
        <a:lstStyle/>
        <a:p>
          <a:endParaRPr lang="en-CA"/>
        </a:p>
      </dgm:t>
    </dgm:pt>
    <dgm:pt modelId="{A307BF49-2808-4404-BE98-F601A744988D}">
      <dgm:prSet phldrT="[Text]" custT="1"/>
      <dgm:spPr/>
      <dgm:t>
        <a:bodyPr/>
        <a:lstStyle/>
        <a:p>
          <a:r>
            <a:rPr lang="en-US" sz="1400" dirty="0" smtClean="0">
              <a:solidFill>
                <a:schemeClr val="tx1"/>
              </a:solidFill>
            </a:rPr>
            <a:t>Consolidate, test and develop new social economy niches and projects</a:t>
          </a:r>
          <a:endParaRPr lang="en-CA" sz="1400" dirty="0">
            <a:solidFill>
              <a:schemeClr val="tx1"/>
            </a:solidFill>
          </a:endParaRPr>
        </a:p>
      </dgm:t>
    </dgm:pt>
    <dgm:pt modelId="{70486C17-3A2E-4B49-A799-05839F50D1A6}" type="parTrans" cxnId="{9051A69B-D4B5-4BD7-9114-31E971F79EE8}">
      <dgm:prSet/>
      <dgm:spPr/>
      <dgm:t>
        <a:bodyPr/>
        <a:lstStyle/>
        <a:p>
          <a:endParaRPr lang="en-CA"/>
        </a:p>
      </dgm:t>
    </dgm:pt>
    <dgm:pt modelId="{91F00958-F50B-4F94-A8E6-6CC7DBD49BF2}" type="sibTrans" cxnId="{9051A69B-D4B5-4BD7-9114-31E971F79EE8}">
      <dgm:prSet/>
      <dgm:spPr/>
      <dgm:t>
        <a:bodyPr/>
        <a:lstStyle/>
        <a:p>
          <a:endParaRPr lang="en-CA"/>
        </a:p>
      </dgm:t>
    </dgm:pt>
    <dgm:pt modelId="{8A0DBC03-B5F7-4455-8655-E023021B4E2E}">
      <dgm:prSet phldrT="[Text]" custT="1"/>
      <dgm:spPr/>
      <dgm:t>
        <a:bodyPr/>
        <a:lstStyle/>
        <a:p>
          <a:endParaRPr lang="en-CA" sz="1400" dirty="0"/>
        </a:p>
      </dgm:t>
    </dgm:pt>
    <dgm:pt modelId="{A17AF9D7-2BEB-4BD0-8F43-D6F6172CF38F}" type="parTrans" cxnId="{FCA6EA16-C343-40B8-B979-6DB0DF784E43}">
      <dgm:prSet/>
      <dgm:spPr/>
      <dgm:t>
        <a:bodyPr/>
        <a:lstStyle/>
        <a:p>
          <a:endParaRPr lang="en-CA"/>
        </a:p>
      </dgm:t>
    </dgm:pt>
    <dgm:pt modelId="{6B0DD931-6EB2-42BD-8FA8-F4693E6EA0BA}" type="sibTrans" cxnId="{FCA6EA16-C343-40B8-B979-6DB0DF784E43}">
      <dgm:prSet/>
      <dgm:spPr/>
      <dgm:t>
        <a:bodyPr/>
        <a:lstStyle/>
        <a:p>
          <a:endParaRPr lang="en-CA"/>
        </a:p>
      </dgm:t>
    </dgm:pt>
    <dgm:pt modelId="{CA6822E5-B352-42CC-8CF8-63631E9E3C2E}" type="pres">
      <dgm:prSet presAssocID="{547A6D03-1B1F-4CB4-B846-671B08F9BC15}" presName="Name0" presStyleCnt="0">
        <dgm:presLayoutVars>
          <dgm:chMax/>
          <dgm:chPref/>
          <dgm:dir/>
          <dgm:animLvl val="lvl"/>
        </dgm:presLayoutVars>
      </dgm:prSet>
      <dgm:spPr/>
      <dgm:t>
        <a:bodyPr/>
        <a:lstStyle/>
        <a:p>
          <a:endParaRPr lang="en-CA"/>
        </a:p>
      </dgm:t>
    </dgm:pt>
    <dgm:pt modelId="{E31B05A9-2445-4B08-B220-2F1EE3FE330A}" type="pres">
      <dgm:prSet presAssocID="{C476CF8E-806C-424B-9893-6CEE2D3D4A68}" presName="composite" presStyleCnt="0"/>
      <dgm:spPr/>
    </dgm:pt>
    <dgm:pt modelId="{B13E5022-C748-4005-BFE9-262B1493668B}" type="pres">
      <dgm:prSet presAssocID="{C476CF8E-806C-424B-9893-6CEE2D3D4A68}" presName="Parent1" presStyleLbl="node1" presStyleIdx="0" presStyleCnt="6" custScaleX="116469">
        <dgm:presLayoutVars>
          <dgm:chMax val="1"/>
          <dgm:chPref val="1"/>
          <dgm:bulletEnabled val="1"/>
        </dgm:presLayoutVars>
      </dgm:prSet>
      <dgm:spPr/>
      <dgm:t>
        <a:bodyPr/>
        <a:lstStyle/>
        <a:p>
          <a:endParaRPr lang="en-CA"/>
        </a:p>
      </dgm:t>
    </dgm:pt>
    <dgm:pt modelId="{DECFE9AF-DA96-4015-B3A2-EB3ADEDD1FB7}" type="pres">
      <dgm:prSet presAssocID="{C476CF8E-806C-424B-9893-6CEE2D3D4A68}" presName="Childtext1" presStyleLbl="revTx" presStyleIdx="0" presStyleCnt="3" custLinFactNeighborX="9675" custLinFactNeighborY="2754">
        <dgm:presLayoutVars>
          <dgm:chMax val="0"/>
          <dgm:chPref val="0"/>
          <dgm:bulletEnabled val="1"/>
        </dgm:presLayoutVars>
      </dgm:prSet>
      <dgm:spPr/>
      <dgm:t>
        <a:bodyPr/>
        <a:lstStyle/>
        <a:p>
          <a:endParaRPr lang="en-CA"/>
        </a:p>
      </dgm:t>
    </dgm:pt>
    <dgm:pt modelId="{F220AB9E-0A81-4837-92E6-6A3823562600}" type="pres">
      <dgm:prSet presAssocID="{C476CF8E-806C-424B-9893-6CEE2D3D4A68}" presName="BalanceSpacing" presStyleCnt="0"/>
      <dgm:spPr/>
    </dgm:pt>
    <dgm:pt modelId="{60B1C109-D637-4003-A239-F7FC9983F679}" type="pres">
      <dgm:prSet presAssocID="{C476CF8E-806C-424B-9893-6CEE2D3D4A68}" presName="BalanceSpacing1" presStyleCnt="0"/>
      <dgm:spPr/>
    </dgm:pt>
    <dgm:pt modelId="{6D015D52-2F7E-4C68-A3C4-F5AA95B4B044}" type="pres">
      <dgm:prSet presAssocID="{5DA67005-69BF-4B26-909E-6CA5F74498D1}" presName="Accent1Text" presStyleLbl="node1" presStyleIdx="1" presStyleCnt="6" custLinFactNeighborX="-8240" custLinFactNeighborY="698"/>
      <dgm:spPr/>
      <dgm:t>
        <a:bodyPr/>
        <a:lstStyle/>
        <a:p>
          <a:endParaRPr lang="en-CA"/>
        </a:p>
      </dgm:t>
    </dgm:pt>
    <dgm:pt modelId="{A8CCF10A-B17B-4626-AD23-815510018C0A}" type="pres">
      <dgm:prSet presAssocID="{5DA67005-69BF-4B26-909E-6CA5F74498D1}" presName="spaceBetweenRectangles" presStyleCnt="0"/>
      <dgm:spPr/>
    </dgm:pt>
    <dgm:pt modelId="{AB8BCD5A-E826-4D5D-ACDC-AF34771FD2EE}" type="pres">
      <dgm:prSet presAssocID="{76D19EEE-16AE-435A-9A1D-CC0CDC82D0DB}" presName="composite" presStyleCnt="0"/>
      <dgm:spPr/>
    </dgm:pt>
    <dgm:pt modelId="{6830AD43-6117-452E-85F9-77DF46101A4F}" type="pres">
      <dgm:prSet presAssocID="{76D19EEE-16AE-435A-9A1D-CC0CDC82D0DB}" presName="Parent1" presStyleLbl="node1" presStyleIdx="2" presStyleCnt="6">
        <dgm:presLayoutVars>
          <dgm:chMax val="1"/>
          <dgm:chPref val="1"/>
          <dgm:bulletEnabled val="1"/>
        </dgm:presLayoutVars>
      </dgm:prSet>
      <dgm:spPr/>
      <dgm:t>
        <a:bodyPr/>
        <a:lstStyle/>
        <a:p>
          <a:endParaRPr lang="en-CA"/>
        </a:p>
      </dgm:t>
    </dgm:pt>
    <dgm:pt modelId="{2B1F5973-7558-4ACB-AC36-0CBA3014A51B}" type="pres">
      <dgm:prSet presAssocID="{76D19EEE-16AE-435A-9A1D-CC0CDC82D0DB}" presName="Childtext1" presStyleLbl="revTx" presStyleIdx="1" presStyleCnt="3">
        <dgm:presLayoutVars>
          <dgm:chMax val="0"/>
          <dgm:chPref val="0"/>
          <dgm:bulletEnabled val="1"/>
        </dgm:presLayoutVars>
      </dgm:prSet>
      <dgm:spPr/>
      <dgm:t>
        <a:bodyPr/>
        <a:lstStyle/>
        <a:p>
          <a:endParaRPr lang="en-CA"/>
        </a:p>
      </dgm:t>
    </dgm:pt>
    <dgm:pt modelId="{2EBB1114-9E72-4C43-8B5C-A0718C4B9FF7}" type="pres">
      <dgm:prSet presAssocID="{76D19EEE-16AE-435A-9A1D-CC0CDC82D0DB}" presName="BalanceSpacing" presStyleCnt="0"/>
      <dgm:spPr/>
    </dgm:pt>
    <dgm:pt modelId="{3DD35EA5-EA3C-45C4-8217-3615646E505E}" type="pres">
      <dgm:prSet presAssocID="{76D19EEE-16AE-435A-9A1D-CC0CDC82D0DB}" presName="BalanceSpacing1" presStyleCnt="0"/>
      <dgm:spPr/>
    </dgm:pt>
    <dgm:pt modelId="{AEA529D0-E9E3-4C14-845D-CE1A3CBC8D1B}" type="pres">
      <dgm:prSet presAssocID="{92AA039E-BBF8-45DA-98E1-8A0DFB7C9E70}" presName="Accent1Text" presStyleLbl="node1" presStyleIdx="3" presStyleCnt="6"/>
      <dgm:spPr/>
      <dgm:t>
        <a:bodyPr/>
        <a:lstStyle/>
        <a:p>
          <a:endParaRPr lang="en-CA"/>
        </a:p>
      </dgm:t>
    </dgm:pt>
    <dgm:pt modelId="{FC856BE4-18E6-4496-BAC2-995E20C32B3F}" type="pres">
      <dgm:prSet presAssocID="{92AA039E-BBF8-45DA-98E1-8A0DFB7C9E70}" presName="spaceBetweenRectangles" presStyleCnt="0"/>
      <dgm:spPr/>
    </dgm:pt>
    <dgm:pt modelId="{A1DE13BC-DBD3-485B-9713-38EEC84AF422}" type="pres">
      <dgm:prSet presAssocID="{1F3B15EB-0C59-4194-B6B2-2C6983AB46DB}" presName="composite" presStyleCnt="0"/>
      <dgm:spPr/>
    </dgm:pt>
    <dgm:pt modelId="{2E304472-CE6B-4F26-8140-B5AF4B6B7A3A}" type="pres">
      <dgm:prSet presAssocID="{1F3B15EB-0C59-4194-B6B2-2C6983AB46DB}" presName="Parent1" presStyleLbl="node1" presStyleIdx="4" presStyleCnt="6" custScaleX="122213">
        <dgm:presLayoutVars>
          <dgm:chMax val="1"/>
          <dgm:chPref val="1"/>
          <dgm:bulletEnabled val="1"/>
        </dgm:presLayoutVars>
      </dgm:prSet>
      <dgm:spPr/>
      <dgm:t>
        <a:bodyPr/>
        <a:lstStyle/>
        <a:p>
          <a:endParaRPr lang="en-CA"/>
        </a:p>
      </dgm:t>
    </dgm:pt>
    <dgm:pt modelId="{A5A21A7B-7D20-4E2B-9674-6913B26B8FCA}" type="pres">
      <dgm:prSet presAssocID="{1F3B15EB-0C59-4194-B6B2-2C6983AB46DB}" presName="Childtext1" presStyleLbl="revTx" presStyleIdx="2" presStyleCnt="3" custLinFactNeighborX="9864" custLinFactNeighborY="1739">
        <dgm:presLayoutVars>
          <dgm:chMax val="0"/>
          <dgm:chPref val="0"/>
          <dgm:bulletEnabled val="1"/>
        </dgm:presLayoutVars>
      </dgm:prSet>
      <dgm:spPr/>
      <dgm:t>
        <a:bodyPr/>
        <a:lstStyle/>
        <a:p>
          <a:endParaRPr lang="en-CA"/>
        </a:p>
      </dgm:t>
    </dgm:pt>
    <dgm:pt modelId="{F75E9463-EA02-4BCB-9CFB-7AF1C8BE186D}" type="pres">
      <dgm:prSet presAssocID="{1F3B15EB-0C59-4194-B6B2-2C6983AB46DB}" presName="BalanceSpacing" presStyleCnt="0"/>
      <dgm:spPr/>
    </dgm:pt>
    <dgm:pt modelId="{6ED4F152-A330-44BB-A343-B285C2370298}" type="pres">
      <dgm:prSet presAssocID="{1F3B15EB-0C59-4194-B6B2-2C6983AB46DB}" presName="BalanceSpacing1" presStyleCnt="0"/>
      <dgm:spPr/>
    </dgm:pt>
    <dgm:pt modelId="{79A87FC5-3447-49CF-9861-1895EFC89377}" type="pres">
      <dgm:prSet presAssocID="{73A9DE76-F7E0-44E3-943F-F5E09F952074}" presName="Accent1Text" presStyleLbl="node1" presStyleIdx="5" presStyleCnt="6" custScaleY="88139"/>
      <dgm:spPr/>
      <dgm:t>
        <a:bodyPr/>
        <a:lstStyle/>
        <a:p>
          <a:endParaRPr lang="en-CA"/>
        </a:p>
      </dgm:t>
    </dgm:pt>
  </dgm:ptLst>
  <dgm:cxnLst>
    <dgm:cxn modelId="{2BF93AEE-1617-4902-95FF-E4CC88DEC2EF}" srcId="{C476CF8E-806C-424B-9893-6CEE2D3D4A68}" destId="{241877ED-9DA5-4155-92BD-12D192481FF8}" srcOrd="0" destOrd="0" parTransId="{070F3AE9-967A-428C-BFDC-D103A1A7724B}" sibTransId="{647F0807-D12C-416A-B081-2AD4ACD58952}"/>
    <dgm:cxn modelId="{3E54A2E4-ED16-4DD8-82B0-4BC890FC50CB}" type="presOf" srcId="{C476CF8E-806C-424B-9893-6CEE2D3D4A68}" destId="{B13E5022-C748-4005-BFE9-262B1493668B}" srcOrd="0" destOrd="0" presId="urn:microsoft.com/office/officeart/2008/layout/AlternatingHexagons"/>
    <dgm:cxn modelId="{C6E74570-3180-49AE-8DFE-32A823D64AF0}" type="presOf" srcId="{547A6D03-1B1F-4CB4-B846-671B08F9BC15}" destId="{CA6822E5-B352-42CC-8CF8-63631E9E3C2E}" srcOrd="0" destOrd="0" presId="urn:microsoft.com/office/officeart/2008/layout/AlternatingHexagons"/>
    <dgm:cxn modelId="{E2E4F942-4E20-47C6-ABCF-7975D8D23364}" srcId="{547A6D03-1B1F-4CB4-B846-671B08F9BC15}" destId="{1F3B15EB-0C59-4194-B6B2-2C6983AB46DB}" srcOrd="2" destOrd="0" parTransId="{E1DEC676-A2C9-4A40-B158-7B0D7DB26FC0}" sibTransId="{73A9DE76-F7E0-44E3-943F-F5E09F952074}"/>
    <dgm:cxn modelId="{EDD423DD-5F5E-4BE7-87DE-FF294C8BD60C}" type="presOf" srcId="{73A9DE76-F7E0-44E3-943F-F5E09F952074}" destId="{79A87FC5-3447-49CF-9861-1895EFC89377}" srcOrd="0" destOrd="0" presId="urn:microsoft.com/office/officeart/2008/layout/AlternatingHexagons"/>
    <dgm:cxn modelId="{FCA6EA16-C343-40B8-B979-6DB0DF784E43}" srcId="{1F3B15EB-0C59-4194-B6B2-2C6983AB46DB}" destId="{8A0DBC03-B5F7-4455-8655-E023021B4E2E}" srcOrd="1" destOrd="0" parTransId="{A17AF9D7-2BEB-4BD0-8F43-D6F6172CF38F}" sibTransId="{6B0DD931-6EB2-42BD-8FA8-F4693E6EA0BA}"/>
    <dgm:cxn modelId="{D3D6C87A-FB58-491B-858D-3016FBDEC849}" type="presOf" srcId="{76D19EEE-16AE-435A-9A1D-CC0CDC82D0DB}" destId="{6830AD43-6117-452E-85F9-77DF46101A4F}" srcOrd="0" destOrd="0" presId="urn:microsoft.com/office/officeart/2008/layout/AlternatingHexagons"/>
    <dgm:cxn modelId="{841C5459-30A4-4D07-A6CB-8B2F80C48DC2}" type="presOf" srcId="{8A0DBC03-B5F7-4455-8655-E023021B4E2E}" destId="{A5A21A7B-7D20-4E2B-9674-6913B26B8FCA}" srcOrd="0" destOrd="1" presId="urn:microsoft.com/office/officeart/2008/layout/AlternatingHexagons"/>
    <dgm:cxn modelId="{4A73AE3D-5EEE-41B7-92AC-850908E6DC81}" type="presOf" srcId="{241877ED-9DA5-4155-92BD-12D192481FF8}" destId="{DECFE9AF-DA96-4015-B3A2-EB3ADEDD1FB7}" srcOrd="0" destOrd="0" presId="urn:microsoft.com/office/officeart/2008/layout/AlternatingHexagons"/>
    <dgm:cxn modelId="{500C483E-0FCF-405D-8BE8-118E8DE59FA3}" srcId="{547A6D03-1B1F-4CB4-B846-671B08F9BC15}" destId="{76D19EEE-16AE-435A-9A1D-CC0CDC82D0DB}" srcOrd="1" destOrd="0" parTransId="{A9FEDE7D-2DB7-4CA9-BC9A-380A1BE4B210}" sibTransId="{92AA039E-BBF8-45DA-98E1-8A0DFB7C9E70}"/>
    <dgm:cxn modelId="{1A016144-AF34-4F5C-910B-E685A1B1CD3A}" type="presOf" srcId="{92AA039E-BBF8-45DA-98E1-8A0DFB7C9E70}" destId="{AEA529D0-E9E3-4C14-845D-CE1A3CBC8D1B}" srcOrd="0" destOrd="0" presId="urn:microsoft.com/office/officeart/2008/layout/AlternatingHexagons"/>
    <dgm:cxn modelId="{EDB1BF7B-4075-4A71-ACFD-9F66D79BCA73}" type="presOf" srcId="{9369CE30-4868-4DB3-843A-83DB6B97A6EC}" destId="{2B1F5973-7558-4ACB-AC36-0CBA3014A51B}" srcOrd="0" destOrd="0" presId="urn:microsoft.com/office/officeart/2008/layout/AlternatingHexagons"/>
    <dgm:cxn modelId="{2FDCD36F-A619-47E1-8F9B-C958FEA9AE76}" srcId="{76D19EEE-16AE-435A-9A1D-CC0CDC82D0DB}" destId="{9369CE30-4868-4DB3-843A-83DB6B97A6EC}" srcOrd="0" destOrd="0" parTransId="{BC25A18D-FA9E-45B2-BD2E-4633D222C707}" sibTransId="{B0928172-55C3-41DF-AB81-AF4CFA38F82F}"/>
    <dgm:cxn modelId="{4A761DC8-91B8-460D-8804-C863FFD86719}" srcId="{547A6D03-1B1F-4CB4-B846-671B08F9BC15}" destId="{C476CF8E-806C-424B-9893-6CEE2D3D4A68}" srcOrd="0" destOrd="0" parTransId="{51494D9F-7880-4092-88FB-624914341576}" sibTransId="{5DA67005-69BF-4B26-909E-6CA5F74498D1}"/>
    <dgm:cxn modelId="{3B598CF7-143B-4279-A439-F24DE41F5193}" type="presOf" srcId="{A307BF49-2808-4404-BE98-F601A744988D}" destId="{A5A21A7B-7D20-4E2B-9674-6913B26B8FCA}" srcOrd="0" destOrd="0" presId="urn:microsoft.com/office/officeart/2008/layout/AlternatingHexagons"/>
    <dgm:cxn modelId="{9051A69B-D4B5-4BD7-9114-31E971F79EE8}" srcId="{1F3B15EB-0C59-4194-B6B2-2C6983AB46DB}" destId="{A307BF49-2808-4404-BE98-F601A744988D}" srcOrd="0" destOrd="0" parTransId="{70486C17-3A2E-4B49-A799-05839F50D1A6}" sibTransId="{91F00958-F50B-4F94-A8E6-6CC7DBD49BF2}"/>
    <dgm:cxn modelId="{F22A6FB2-F69D-4E0E-9426-E70E95A4D8EB}" type="presOf" srcId="{1F3B15EB-0C59-4194-B6B2-2C6983AB46DB}" destId="{2E304472-CE6B-4F26-8140-B5AF4B6B7A3A}" srcOrd="0" destOrd="0" presId="urn:microsoft.com/office/officeart/2008/layout/AlternatingHexagons"/>
    <dgm:cxn modelId="{D65EF238-0855-438C-A93E-53EC249DF074}" type="presOf" srcId="{5DA67005-69BF-4B26-909E-6CA5F74498D1}" destId="{6D015D52-2F7E-4C68-A3C4-F5AA95B4B044}" srcOrd="0" destOrd="0" presId="urn:microsoft.com/office/officeart/2008/layout/AlternatingHexagons"/>
    <dgm:cxn modelId="{B4DF7625-2DEA-436C-B27B-9C16AEB85D3D}" type="presParOf" srcId="{CA6822E5-B352-42CC-8CF8-63631E9E3C2E}" destId="{E31B05A9-2445-4B08-B220-2F1EE3FE330A}" srcOrd="0" destOrd="0" presId="urn:microsoft.com/office/officeart/2008/layout/AlternatingHexagons"/>
    <dgm:cxn modelId="{5B7559A4-F57E-4128-B189-158F7C2AA9C5}" type="presParOf" srcId="{E31B05A9-2445-4B08-B220-2F1EE3FE330A}" destId="{B13E5022-C748-4005-BFE9-262B1493668B}" srcOrd="0" destOrd="0" presId="urn:microsoft.com/office/officeart/2008/layout/AlternatingHexagons"/>
    <dgm:cxn modelId="{C4099621-C49F-494E-87E5-CE64555DE7ED}" type="presParOf" srcId="{E31B05A9-2445-4B08-B220-2F1EE3FE330A}" destId="{DECFE9AF-DA96-4015-B3A2-EB3ADEDD1FB7}" srcOrd="1" destOrd="0" presId="urn:microsoft.com/office/officeart/2008/layout/AlternatingHexagons"/>
    <dgm:cxn modelId="{C0A481AD-8E30-4795-9DD4-DA5C17B61A9C}" type="presParOf" srcId="{E31B05A9-2445-4B08-B220-2F1EE3FE330A}" destId="{F220AB9E-0A81-4837-92E6-6A3823562600}" srcOrd="2" destOrd="0" presId="urn:microsoft.com/office/officeart/2008/layout/AlternatingHexagons"/>
    <dgm:cxn modelId="{E70C6BDF-658B-439E-8747-519369893E64}" type="presParOf" srcId="{E31B05A9-2445-4B08-B220-2F1EE3FE330A}" destId="{60B1C109-D637-4003-A239-F7FC9983F679}" srcOrd="3" destOrd="0" presId="urn:microsoft.com/office/officeart/2008/layout/AlternatingHexagons"/>
    <dgm:cxn modelId="{DBEE0EB6-1467-4C38-A240-7709541B28B3}" type="presParOf" srcId="{E31B05A9-2445-4B08-B220-2F1EE3FE330A}" destId="{6D015D52-2F7E-4C68-A3C4-F5AA95B4B044}" srcOrd="4" destOrd="0" presId="urn:microsoft.com/office/officeart/2008/layout/AlternatingHexagons"/>
    <dgm:cxn modelId="{645D18F0-F814-429A-B42C-3310DC010BAD}" type="presParOf" srcId="{CA6822E5-B352-42CC-8CF8-63631E9E3C2E}" destId="{A8CCF10A-B17B-4626-AD23-815510018C0A}" srcOrd="1" destOrd="0" presId="urn:microsoft.com/office/officeart/2008/layout/AlternatingHexagons"/>
    <dgm:cxn modelId="{5C277641-367A-4006-B620-B9B533146238}" type="presParOf" srcId="{CA6822E5-B352-42CC-8CF8-63631E9E3C2E}" destId="{AB8BCD5A-E826-4D5D-ACDC-AF34771FD2EE}" srcOrd="2" destOrd="0" presId="urn:microsoft.com/office/officeart/2008/layout/AlternatingHexagons"/>
    <dgm:cxn modelId="{BB034E23-244B-4BE8-BF4C-04AC527B46BF}" type="presParOf" srcId="{AB8BCD5A-E826-4D5D-ACDC-AF34771FD2EE}" destId="{6830AD43-6117-452E-85F9-77DF46101A4F}" srcOrd="0" destOrd="0" presId="urn:microsoft.com/office/officeart/2008/layout/AlternatingHexagons"/>
    <dgm:cxn modelId="{54A35E16-09E4-4206-858F-8DDEE64A7145}" type="presParOf" srcId="{AB8BCD5A-E826-4D5D-ACDC-AF34771FD2EE}" destId="{2B1F5973-7558-4ACB-AC36-0CBA3014A51B}" srcOrd="1" destOrd="0" presId="urn:microsoft.com/office/officeart/2008/layout/AlternatingHexagons"/>
    <dgm:cxn modelId="{A5951DE1-870D-4AE0-843A-5CD6939DDAF5}" type="presParOf" srcId="{AB8BCD5A-E826-4D5D-ACDC-AF34771FD2EE}" destId="{2EBB1114-9E72-4C43-8B5C-A0718C4B9FF7}" srcOrd="2" destOrd="0" presId="urn:microsoft.com/office/officeart/2008/layout/AlternatingHexagons"/>
    <dgm:cxn modelId="{924D19FC-2A34-498F-B403-C520F44CCB39}" type="presParOf" srcId="{AB8BCD5A-E826-4D5D-ACDC-AF34771FD2EE}" destId="{3DD35EA5-EA3C-45C4-8217-3615646E505E}" srcOrd="3" destOrd="0" presId="urn:microsoft.com/office/officeart/2008/layout/AlternatingHexagons"/>
    <dgm:cxn modelId="{1A55E612-1359-41A5-B96C-5DD3B980542F}" type="presParOf" srcId="{AB8BCD5A-E826-4D5D-ACDC-AF34771FD2EE}" destId="{AEA529D0-E9E3-4C14-845D-CE1A3CBC8D1B}" srcOrd="4" destOrd="0" presId="urn:microsoft.com/office/officeart/2008/layout/AlternatingHexagons"/>
    <dgm:cxn modelId="{C9ACC0F5-7CEA-49EA-8E19-E116249407EB}" type="presParOf" srcId="{CA6822E5-B352-42CC-8CF8-63631E9E3C2E}" destId="{FC856BE4-18E6-4496-BAC2-995E20C32B3F}" srcOrd="3" destOrd="0" presId="urn:microsoft.com/office/officeart/2008/layout/AlternatingHexagons"/>
    <dgm:cxn modelId="{CB5E3C43-CCE2-44DE-A995-EEA5A80EF65A}" type="presParOf" srcId="{CA6822E5-B352-42CC-8CF8-63631E9E3C2E}" destId="{A1DE13BC-DBD3-485B-9713-38EEC84AF422}" srcOrd="4" destOrd="0" presId="urn:microsoft.com/office/officeart/2008/layout/AlternatingHexagons"/>
    <dgm:cxn modelId="{89B5FB92-0DA7-41E3-ADA7-C9400C00ECE9}" type="presParOf" srcId="{A1DE13BC-DBD3-485B-9713-38EEC84AF422}" destId="{2E304472-CE6B-4F26-8140-B5AF4B6B7A3A}" srcOrd="0" destOrd="0" presId="urn:microsoft.com/office/officeart/2008/layout/AlternatingHexagons"/>
    <dgm:cxn modelId="{3C745659-CCA2-48BB-8DA3-B02D13416A17}" type="presParOf" srcId="{A1DE13BC-DBD3-485B-9713-38EEC84AF422}" destId="{A5A21A7B-7D20-4E2B-9674-6913B26B8FCA}" srcOrd="1" destOrd="0" presId="urn:microsoft.com/office/officeart/2008/layout/AlternatingHexagons"/>
    <dgm:cxn modelId="{7C633AE5-DB09-45AF-8BAF-06E1C10CAD3E}" type="presParOf" srcId="{A1DE13BC-DBD3-485B-9713-38EEC84AF422}" destId="{F75E9463-EA02-4BCB-9CFB-7AF1C8BE186D}" srcOrd="2" destOrd="0" presId="urn:microsoft.com/office/officeart/2008/layout/AlternatingHexagons"/>
    <dgm:cxn modelId="{0F96796A-7DBF-4251-A295-1FCBA11A972B}" type="presParOf" srcId="{A1DE13BC-DBD3-485B-9713-38EEC84AF422}" destId="{6ED4F152-A330-44BB-A343-B285C2370298}" srcOrd="3" destOrd="0" presId="urn:microsoft.com/office/officeart/2008/layout/AlternatingHexagons"/>
    <dgm:cxn modelId="{900A9169-60EF-4C87-81A2-E081F9F548D4}" type="presParOf" srcId="{A1DE13BC-DBD3-485B-9713-38EEC84AF422}" destId="{79A87FC5-3447-49CF-9861-1895EFC89377}"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5022-C748-4005-BFE9-262B1493668B}">
      <dsp:nvSpPr>
        <dsp:cNvPr id="0" name=""/>
        <dsp:cNvSpPr/>
      </dsp:nvSpPr>
      <dsp:spPr>
        <a:xfrm rot="5400000">
          <a:off x="2796473" y="-9019"/>
          <a:ext cx="1585485" cy="160654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800000"/>
              </a:solidFill>
            </a:rPr>
            <a:t>social involvement </a:t>
          </a:r>
          <a:endParaRPr lang="en-CA" sz="1400" kern="1200" dirty="0">
            <a:solidFill>
              <a:srgbClr val="800000"/>
            </a:solidFill>
          </a:endParaRPr>
        </a:p>
      </dsp:txBody>
      <dsp:txXfrm rot="-5400000">
        <a:off x="3053703" y="265757"/>
        <a:ext cx="1071027" cy="1056990"/>
      </dsp:txXfrm>
    </dsp:sp>
    <dsp:sp modelId="{DECFE9AF-DA96-4015-B3A2-EB3ADEDD1FB7}">
      <dsp:nvSpPr>
        <dsp:cNvPr id="0" name=""/>
        <dsp:cNvSpPr/>
      </dsp:nvSpPr>
      <dsp:spPr>
        <a:xfrm>
          <a:off x="4491949" y="344804"/>
          <a:ext cx="1769402" cy="95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value intergenerational relationships </a:t>
          </a:r>
          <a:endParaRPr lang="en-CA" sz="1400" kern="1200" dirty="0"/>
        </a:p>
      </dsp:txBody>
      <dsp:txXfrm>
        <a:off x="4491949" y="344804"/>
        <a:ext cx="1769402" cy="951291"/>
      </dsp:txXfrm>
    </dsp:sp>
    <dsp:sp modelId="{6D015D52-2F7E-4C68-A3C4-F5AA95B4B044}">
      <dsp:nvSpPr>
        <dsp:cNvPr id="0" name=""/>
        <dsp:cNvSpPr/>
      </dsp:nvSpPr>
      <dsp:spPr>
        <a:xfrm rot="5400000">
          <a:off x="1193090" y="115631"/>
          <a:ext cx="1585485" cy="1379372"/>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1511098" y="259646"/>
        <a:ext cx="949468" cy="1091343"/>
      </dsp:txXfrm>
    </dsp:sp>
    <dsp:sp modelId="{6830AD43-6117-452E-85F9-77DF46101A4F}">
      <dsp:nvSpPr>
        <dsp:cNvPr id="0" name=""/>
        <dsp:cNvSpPr/>
      </dsp:nvSpPr>
      <dsp:spPr>
        <a:xfrm rot="5400000">
          <a:off x="2048758" y="1450325"/>
          <a:ext cx="1585485" cy="1379372"/>
        </a:xfrm>
        <a:prstGeom prst="hexagon">
          <a:avLst>
            <a:gd name="adj" fmla="val 2500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800000"/>
              </a:solidFill>
            </a:rPr>
            <a:t>fight elder abuse</a:t>
          </a:r>
          <a:endParaRPr lang="en-CA" sz="1400" kern="1200" dirty="0">
            <a:solidFill>
              <a:srgbClr val="800000"/>
            </a:solidFill>
          </a:endParaRPr>
        </a:p>
      </dsp:txBody>
      <dsp:txXfrm rot="-5400000">
        <a:off x="2366766" y="1594340"/>
        <a:ext cx="949468" cy="1091343"/>
      </dsp:txXfrm>
    </dsp:sp>
    <dsp:sp modelId="{2B1F5973-7558-4ACB-AC36-0CBA3014A51B}">
      <dsp:nvSpPr>
        <dsp:cNvPr id="0" name=""/>
        <dsp:cNvSpPr/>
      </dsp:nvSpPr>
      <dsp:spPr>
        <a:xfrm>
          <a:off x="382412" y="1664366"/>
          <a:ext cx="1712324" cy="95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n-US" sz="1400" kern="1200" dirty="0" smtClean="0"/>
            <a:t>promote access to cultural activities</a:t>
          </a:r>
          <a:endParaRPr lang="en-CA" sz="1400" kern="1200" dirty="0"/>
        </a:p>
      </dsp:txBody>
      <dsp:txXfrm>
        <a:off x="382412" y="1664366"/>
        <a:ext cx="1712324" cy="951291"/>
      </dsp:txXfrm>
    </dsp:sp>
    <dsp:sp modelId="{AEA529D0-E9E3-4C14-845D-CE1A3CBC8D1B}">
      <dsp:nvSpPr>
        <dsp:cNvPr id="0" name=""/>
        <dsp:cNvSpPr/>
      </dsp:nvSpPr>
      <dsp:spPr>
        <a:xfrm rot="5400000">
          <a:off x="3538481" y="1450325"/>
          <a:ext cx="1585485" cy="1379372"/>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3856489" y="1594340"/>
        <a:ext cx="949468" cy="1091343"/>
      </dsp:txXfrm>
    </dsp:sp>
    <dsp:sp modelId="{2E304472-CE6B-4F26-8140-B5AF4B6B7A3A}">
      <dsp:nvSpPr>
        <dsp:cNvPr id="0" name=""/>
        <dsp:cNvSpPr/>
      </dsp:nvSpPr>
      <dsp:spPr>
        <a:xfrm rot="5400000">
          <a:off x="2796473" y="2796086"/>
          <a:ext cx="1585485" cy="1379372"/>
        </a:xfrm>
        <a:prstGeom prst="hexagon">
          <a:avLst>
            <a:gd name="adj" fmla="val 2500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800000"/>
              </a:solidFill>
            </a:rPr>
            <a:t>support vulnerable seniors</a:t>
          </a:r>
          <a:endParaRPr lang="en-CA" sz="1400" kern="1200" dirty="0">
            <a:solidFill>
              <a:srgbClr val="800000"/>
            </a:solidFill>
          </a:endParaRPr>
        </a:p>
      </dsp:txBody>
      <dsp:txXfrm rot="-5400000">
        <a:off x="3114481" y="2940101"/>
        <a:ext cx="949468" cy="1091343"/>
      </dsp:txXfrm>
    </dsp:sp>
    <dsp:sp modelId="{A5A21A7B-7D20-4E2B-9674-6913B26B8FCA}">
      <dsp:nvSpPr>
        <dsp:cNvPr id="0" name=""/>
        <dsp:cNvSpPr/>
      </dsp:nvSpPr>
      <dsp:spPr>
        <a:xfrm>
          <a:off x="4320759" y="3010126"/>
          <a:ext cx="1769402" cy="95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access to information technologies </a:t>
          </a:r>
          <a:endParaRPr lang="en-CA" sz="1400" kern="1200" dirty="0"/>
        </a:p>
        <a:p>
          <a:pPr lvl="0" algn="l" defTabSz="622300">
            <a:lnSpc>
              <a:spcPct val="90000"/>
            </a:lnSpc>
            <a:spcBef>
              <a:spcPct val="0"/>
            </a:spcBef>
            <a:spcAft>
              <a:spcPct val="35000"/>
            </a:spcAft>
          </a:pPr>
          <a:r>
            <a:rPr lang="en-US" sz="1400" kern="1200" dirty="0" smtClean="0"/>
            <a:t>improve  living conditions</a:t>
          </a:r>
          <a:endParaRPr lang="en-CA" sz="1400" kern="1200" dirty="0"/>
        </a:p>
      </dsp:txBody>
      <dsp:txXfrm>
        <a:off x="4320759" y="3010126"/>
        <a:ext cx="1769402" cy="951291"/>
      </dsp:txXfrm>
    </dsp:sp>
    <dsp:sp modelId="{79A87FC5-3447-49CF-9861-1895EFC89377}">
      <dsp:nvSpPr>
        <dsp:cNvPr id="0" name=""/>
        <dsp:cNvSpPr/>
      </dsp:nvSpPr>
      <dsp:spPr>
        <a:xfrm rot="5400000">
          <a:off x="1306751" y="2796086"/>
          <a:ext cx="1585485" cy="1379372"/>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1624759" y="2940101"/>
        <a:ext cx="949468" cy="1091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5022-C748-4005-BFE9-262B1493668B}">
      <dsp:nvSpPr>
        <dsp:cNvPr id="0" name=""/>
        <dsp:cNvSpPr/>
      </dsp:nvSpPr>
      <dsp:spPr>
        <a:xfrm rot="5400000">
          <a:off x="2796473" y="-81029"/>
          <a:ext cx="1585485" cy="175056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rgbClr val="800000"/>
              </a:solidFill>
            </a:rPr>
            <a:t>Research and development</a:t>
          </a:r>
          <a:r>
            <a:rPr lang="en-CA" sz="1400" kern="1200" dirty="0" smtClean="0">
              <a:solidFill>
                <a:schemeClr val="bg1"/>
              </a:solidFill>
            </a:rPr>
            <a:t> </a:t>
          </a:r>
          <a:endParaRPr lang="en-CA" sz="1400" kern="1200" dirty="0">
            <a:solidFill>
              <a:srgbClr val="800000"/>
            </a:solidFill>
          </a:endParaRPr>
        </a:p>
      </dsp:txBody>
      <dsp:txXfrm rot="-5400000">
        <a:off x="3005696" y="265757"/>
        <a:ext cx="1167041" cy="1056990"/>
      </dsp:txXfrm>
    </dsp:sp>
    <dsp:sp modelId="{DECFE9AF-DA96-4015-B3A2-EB3ADEDD1FB7}">
      <dsp:nvSpPr>
        <dsp:cNvPr id="0" name=""/>
        <dsp:cNvSpPr/>
      </dsp:nvSpPr>
      <dsp:spPr>
        <a:xfrm>
          <a:off x="720079" y="1640948"/>
          <a:ext cx="1193355" cy="95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CA" sz="1400" b="0" kern="1200" dirty="0">
            <a:solidFill>
              <a:schemeClr val="tx1"/>
            </a:solidFill>
          </a:endParaRPr>
        </a:p>
      </dsp:txBody>
      <dsp:txXfrm>
        <a:off x="720079" y="1640948"/>
        <a:ext cx="1193355" cy="951291"/>
      </dsp:txXfrm>
    </dsp:sp>
    <dsp:sp modelId="{6D015D52-2F7E-4C68-A3C4-F5AA95B4B044}">
      <dsp:nvSpPr>
        <dsp:cNvPr id="0" name=""/>
        <dsp:cNvSpPr/>
      </dsp:nvSpPr>
      <dsp:spPr>
        <a:xfrm rot="5400000">
          <a:off x="1193090" y="115631"/>
          <a:ext cx="1585485" cy="1379372"/>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1511098" y="259646"/>
        <a:ext cx="949468" cy="1091343"/>
      </dsp:txXfrm>
    </dsp:sp>
    <dsp:sp modelId="{6830AD43-6117-452E-85F9-77DF46101A4F}">
      <dsp:nvSpPr>
        <dsp:cNvPr id="0" name=""/>
        <dsp:cNvSpPr/>
      </dsp:nvSpPr>
      <dsp:spPr>
        <a:xfrm rot="5400000">
          <a:off x="2048758" y="1309105"/>
          <a:ext cx="1585485" cy="1661813"/>
        </a:xfrm>
        <a:prstGeom prst="hexagon">
          <a:avLst>
            <a:gd name="adj" fmla="val 2500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rgbClr val="800000"/>
              </a:solidFill>
            </a:rPr>
            <a:t>Job development </a:t>
          </a:r>
          <a:endParaRPr lang="en-CA" sz="1400" kern="1200" dirty="0">
            <a:solidFill>
              <a:srgbClr val="800000"/>
            </a:solidFill>
          </a:endParaRPr>
        </a:p>
      </dsp:txBody>
      <dsp:txXfrm rot="-5400000">
        <a:off x="2287564" y="1611517"/>
        <a:ext cx="1107875" cy="1056990"/>
      </dsp:txXfrm>
    </dsp:sp>
    <dsp:sp modelId="{2B1F5973-7558-4ACB-AC36-0CBA3014A51B}">
      <dsp:nvSpPr>
        <dsp:cNvPr id="0" name=""/>
        <dsp:cNvSpPr/>
      </dsp:nvSpPr>
      <dsp:spPr>
        <a:xfrm>
          <a:off x="1424285" y="344805"/>
          <a:ext cx="1023987" cy="807275"/>
        </a:xfrm>
        <a:prstGeom prst="rect">
          <a:avLst/>
        </a:prstGeom>
        <a:noFill/>
        <a:ln>
          <a:noFill/>
        </a:ln>
        <a:effectLst/>
      </dsp:spPr>
      <dsp:style>
        <a:lnRef idx="0">
          <a:scrgbClr r="0" g="0" b="0"/>
        </a:lnRef>
        <a:fillRef idx="0">
          <a:scrgbClr r="0" g="0" b="0"/>
        </a:fillRef>
        <a:effectRef idx="0">
          <a:scrgbClr r="0" g="0" b="0"/>
        </a:effectRef>
        <a:fontRef idx="minor"/>
      </dsp:style>
    </dsp:sp>
    <dsp:sp modelId="{AEA529D0-E9E3-4C14-845D-CE1A3CBC8D1B}">
      <dsp:nvSpPr>
        <dsp:cNvPr id="0" name=""/>
        <dsp:cNvSpPr/>
      </dsp:nvSpPr>
      <dsp:spPr>
        <a:xfrm rot="5400000">
          <a:off x="3641354" y="1455969"/>
          <a:ext cx="1585485" cy="1379372"/>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3959362" y="1599984"/>
        <a:ext cx="949468" cy="1091343"/>
      </dsp:txXfrm>
    </dsp:sp>
    <dsp:sp modelId="{2E304472-CE6B-4F26-8140-B5AF4B6B7A3A}">
      <dsp:nvSpPr>
        <dsp:cNvPr id="0" name=""/>
        <dsp:cNvSpPr/>
      </dsp:nvSpPr>
      <dsp:spPr>
        <a:xfrm rot="5400000">
          <a:off x="2796473" y="2610491"/>
          <a:ext cx="1585485" cy="1750561"/>
        </a:xfrm>
        <a:prstGeom prst="hexagon">
          <a:avLst>
            <a:gd name="adj" fmla="val 25000"/>
            <a:gd name="vf" fmla="val 11547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CA" sz="1400" kern="1200" dirty="0" smtClean="0">
              <a:solidFill>
                <a:srgbClr val="800000"/>
              </a:solidFill>
            </a:rPr>
            <a:t>Participate in  the sector’s development</a:t>
          </a:r>
          <a:endParaRPr lang="en-CA" sz="1400" kern="1200" dirty="0">
            <a:solidFill>
              <a:srgbClr val="800000"/>
            </a:solidFill>
          </a:endParaRPr>
        </a:p>
      </dsp:txBody>
      <dsp:txXfrm rot="-5400000">
        <a:off x="3005696" y="2957277"/>
        <a:ext cx="1167041" cy="1056990"/>
      </dsp:txXfrm>
    </dsp:sp>
    <dsp:sp modelId="{A5A21A7B-7D20-4E2B-9674-6913B26B8FCA}">
      <dsp:nvSpPr>
        <dsp:cNvPr id="0" name=""/>
        <dsp:cNvSpPr/>
      </dsp:nvSpPr>
      <dsp:spPr>
        <a:xfrm>
          <a:off x="4320759" y="3010126"/>
          <a:ext cx="1769402" cy="951291"/>
        </a:xfrm>
        <a:prstGeom prst="rect">
          <a:avLst/>
        </a:prstGeom>
        <a:noFill/>
        <a:ln>
          <a:noFill/>
        </a:ln>
        <a:effectLst/>
      </dsp:spPr>
      <dsp:style>
        <a:lnRef idx="0">
          <a:scrgbClr r="0" g="0" b="0"/>
        </a:lnRef>
        <a:fillRef idx="0">
          <a:scrgbClr r="0" g="0" b="0"/>
        </a:fillRef>
        <a:effectRef idx="0">
          <a:scrgbClr r="0" g="0" b="0"/>
        </a:effectRef>
        <a:fontRef idx="minor"/>
      </dsp:style>
    </dsp:sp>
    <dsp:sp modelId="{79A87FC5-3447-49CF-9861-1895EFC89377}">
      <dsp:nvSpPr>
        <dsp:cNvPr id="0" name=""/>
        <dsp:cNvSpPr/>
      </dsp:nvSpPr>
      <dsp:spPr>
        <a:xfrm rot="5400000">
          <a:off x="1193090" y="2752120"/>
          <a:ext cx="1585485" cy="1379372"/>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1511098" y="2896135"/>
        <a:ext cx="949468" cy="1091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5022-C748-4005-BFE9-262B1493668B}">
      <dsp:nvSpPr>
        <dsp:cNvPr id="0" name=""/>
        <dsp:cNvSpPr/>
      </dsp:nvSpPr>
      <dsp:spPr>
        <a:xfrm rot="5400000">
          <a:off x="3357065" y="-11784"/>
          <a:ext cx="1915525" cy="1940964"/>
        </a:xfrm>
        <a:prstGeom prst="hexagon">
          <a:avLst>
            <a:gd name="adj" fmla="val 25000"/>
            <a:gd name="vf" fmla="val 115470"/>
          </a:avLst>
        </a:prstGeom>
        <a:solidFill>
          <a:schemeClr val="lt1">
            <a:hueOff val="0"/>
            <a:satOff val="0"/>
            <a:lumOff val="0"/>
            <a:alphaOff val="0"/>
          </a:schemeClr>
        </a:solidFill>
        <a:ln w="1905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800000"/>
              </a:solidFill>
            </a:rPr>
            <a:t>Training needs</a:t>
          </a:r>
          <a:endParaRPr lang="en-CA" sz="1400" kern="1200" dirty="0">
            <a:solidFill>
              <a:srgbClr val="800000"/>
            </a:solidFill>
          </a:endParaRPr>
        </a:p>
      </dsp:txBody>
      <dsp:txXfrm rot="-5400000">
        <a:off x="3667840" y="320189"/>
        <a:ext cx="1293976" cy="1277017"/>
      </dsp:txXfrm>
    </dsp:sp>
    <dsp:sp modelId="{DECFE9AF-DA96-4015-B3A2-EB3ADEDD1FB7}">
      <dsp:nvSpPr>
        <dsp:cNvPr id="0" name=""/>
        <dsp:cNvSpPr/>
      </dsp:nvSpPr>
      <dsp:spPr>
        <a:xfrm>
          <a:off x="5405476" y="415691"/>
          <a:ext cx="2137726" cy="11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Consultation and networking relationships</a:t>
          </a:r>
          <a:endParaRPr lang="en-CA" sz="1400" kern="1200" dirty="0">
            <a:solidFill>
              <a:schemeClr val="tx1"/>
            </a:solidFill>
          </a:endParaRPr>
        </a:p>
      </dsp:txBody>
      <dsp:txXfrm>
        <a:off x="5405476" y="415691"/>
        <a:ext cx="2137726" cy="1149315"/>
      </dsp:txXfrm>
    </dsp:sp>
    <dsp:sp modelId="{6D015D52-2F7E-4C68-A3C4-F5AA95B4B044}">
      <dsp:nvSpPr>
        <dsp:cNvPr id="0" name=""/>
        <dsp:cNvSpPr/>
      </dsp:nvSpPr>
      <dsp:spPr>
        <a:xfrm rot="5400000">
          <a:off x="1419917" y="138813"/>
          <a:ext cx="1915525" cy="1666507"/>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1804123" y="312807"/>
        <a:ext cx="1147113" cy="1318519"/>
      </dsp:txXfrm>
    </dsp:sp>
    <dsp:sp modelId="{6830AD43-6117-452E-85F9-77DF46101A4F}">
      <dsp:nvSpPr>
        <dsp:cNvPr id="0" name=""/>
        <dsp:cNvSpPr/>
      </dsp:nvSpPr>
      <dsp:spPr>
        <a:xfrm rot="5400000">
          <a:off x="2453703" y="1751341"/>
          <a:ext cx="1915525" cy="1666507"/>
        </a:xfrm>
        <a:prstGeom prst="hexagon">
          <a:avLst>
            <a:gd name="adj" fmla="val 25000"/>
            <a:gd name="vf" fmla="val 115470"/>
          </a:avLst>
        </a:prstGeom>
        <a:solidFill>
          <a:schemeClr val="lt1">
            <a:hueOff val="0"/>
            <a:satOff val="0"/>
            <a:lumOff val="0"/>
            <a:alphaOff val="0"/>
          </a:schemeClr>
        </a:solidFill>
        <a:ln w="1905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800000"/>
              </a:solidFill>
            </a:rPr>
            <a:t>On-the job trainings</a:t>
          </a:r>
          <a:endParaRPr lang="en-CA" sz="1400" kern="1200" dirty="0">
            <a:solidFill>
              <a:srgbClr val="800000"/>
            </a:solidFill>
          </a:endParaRPr>
        </a:p>
      </dsp:txBody>
      <dsp:txXfrm rot="-5400000">
        <a:off x="2837909" y="1925335"/>
        <a:ext cx="1147113" cy="1318519"/>
      </dsp:txXfrm>
    </dsp:sp>
    <dsp:sp modelId="{2B1F5973-7558-4ACB-AC36-0CBA3014A51B}">
      <dsp:nvSpPr>
        <dsp:cNvPr id="0" name=""/>
        <dsp:cNvSpPr/>
      </dsp:nvSpPr>
      <dsp:spPr>
        <a:xfrm>
          <a:off x="440486" y="2009937"/>
          <a:ext cx="2068767" cy="11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endParaRPr lang="en-CA" sz="1400" kern="1200" dirty="0">
            <a:solidFill>
              <a:srgbClr val="800000"/>
            </a:solidFill>
          </a:endParaRPr>
        </a:p>
      </dsp:txBody>
      <dsp:txXfrm>
        <a:off x="440486" y="2009937"/>
        <a:ext cx="2068767" cy="1149315"/>
      </dsp:txXfrm>
    </dsp:sp>
    <dsp:sp modelId="{AEA529D0-E9E3-4C14-845D-CE1A3CBC8D1B}">
      <dsp:nvSpPr>
        <dsp:cNvPr id="0" name=""/>
        <dsp:cNvSpPr/>
      </dsp:nvSpPr>
      <dsp:spPr>
        <a:xfrm rot="5400000">
          <a:off x="4253531" y="1751341"/>
          <a:ext cx="1915525" cy="1666507"/>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4637737" y="1925335"/>
        <a:ext cx="1147113" cy="1318519"/>
      </dsp:txXfrm>
    </dsp:sp>
    <dsp:sp modelId="{2E304472-CE6B-4F26-8140-B5AF4B6B7A3A}">
      <dsp:nvSpPr>
        <dsp:cNvPr id="0" name=""/>
        <dsp:cNvSpPr/>
      </dsp:nvSpPr>
      <dsp:spPr>
        <a:xfrm rot="5400000">
          <a:off x="3357065" y="3192148"/>
          <a:ext cx="1915525" cy="2036688"/>
        </a:xfrm>
        <a:prstGeom prst="hexagon">
          <a:avLst>
            <a:gd name="adj" fmla="val 25000"/>
            <a:gd name="vf" fmla="val 115470"/>
          </a:avLst>
        </a:prstGeom>
        <a:solidFill>
          <a:schemeClr val="lt1">
            <a:hueOff val="0"/>
            <a:satOff val="0"/>
            <a:lumOff val="0"/>
            <a:alphaOff val="0"/>
          </a:schemeClr>
        </a:solidFill>
        <a:ln w="1905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800000"/>
              </a:solidFill>
            </a:rPr>
            <a:t>Job creation opportunities</a:t>
          </a:r>
          <a:endParaRPr lang="en-CA" sz="1400" kern="1200" dirty="0">
            <a:solidFill>
              <a:srgbClr val="800000"/>
            </a:solidFill>
          </a:endParaRPr>
        </a:p>
      </dsp:txBody>
      <dsp:txXfrm rot="-5400000">
        <a:off x="3635932" y="3571983"/>
        <a:ext cx="1357792" cy="1277017"/>
      </dsp:txXfrm>
    </dsp:sp>
    <dsp:sp modelId="{A5A21A7B-7D20-4E2B-9674-6913B26B8FCA}">
      <dsp:nvSpPr>
        <dsp:cNvPr id="0" name=""/>
        <dsp:cNvSpPr/>
      </dsp:nvSpPr>
      <dsp:spPr>
        <a:xfrm>
          <a:off x="5409516" y="3655821"/>
          <a:ext cx="2137726" cy="114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Consolidate, test and develop new social economy niches and projects</a:t>
          </a:r>
          <a:endParaRPr lang="en-CA" sz="1400" kern="1200" dirty="0">
            <a:solidFill>
              <a:schemeClr val="tx1"/>
            </a:solidFill>
          </a:endParaRPr>
        </a:p>
        <a:p>
          <a:pPr lvl="0" algn="l" defTabSz="622300">
            <a:lnSpc>
              <a:spcPct val="90000"/>
            </a:lnSpc>
            <a:spcBef>
              <a:spcPct val="0"/>
            </a:spcBef>
            <a:spcAft>
              <a:spcPct val="35000"/>
            </a:spcAft>
          </a:pPr>
          <a:endParaRPr lang="en-CA" sz="1400" kern="1200" dirty="0"/>
        </a:p>
      </dsp:txBody>
      <dsp:txXfrm>
        <a:off x="5409516" y="3655821"/>
        <a:ext cx="2137726" cy="1149315"/>
      </dsp:txXfrm>
    </dsp:sp>
    <dsp:sp modelId="{79A87FC5-3447-49CF-9861-1895EFC89377}">
      <dsp:nvSpPr>
        <dsp:cNvPr id="0" name=""/>
        <dsp:cNvSpPr/>
      </dsp:nvSpPr>
      <dsp:spPr>
        <a:xfrm rot="5400000">
          <a:off x="1670837" y="3377239"/>
          <a:ext cx="1688324" cy="1666507"/>
        </a:xfrm>
        <a:prstGeom prst="hexagon">
          <a:avLst>
            <a:gd name="adj" fmla="val 25000"/>
            <a:gd name="vf" fmla="val 115470"/>
          </a:avLst>
        </a:prstGeom>
        <a:solidFill>
          <a:schemeClr val="accent2"/>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CA" sz="3600" kern="1200"/>
        </a:p>
      </dsp:txBody>
      <dsp:txXfrm rot="-5400000">
        <a:off x="1957702" y="3645900"/>
        <a:ext cx="1114593" cy="112918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582FC93-F80F-4EB1-BBAD-CB519FC6CDE9}" type="datetimeFigureOut">
              <a:rPr lang="en-CA" smtClean="0"/>
              <a:t>13/04/2026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F57ECD5-E1F6-4554-94E9-4AB301971514}" type="slidenum">
              <a:rPr lang="en-CA" smtClean="0"/>
              <a:t>‹#›</a:t>
            </a:fld>
            <a:endParaRPr lang="en-CA"/>
          </a:p>
        </p:txBody>
      </p:sp>
    </p:spTree>
    <p:extLst>
      <p:ext uri="{BB962C8B-B14F-4D97-AF65-F5344CB8AC3E}">
        <p14:creationId xmlns:p14="http://schemas.microsoft.com/office/powerpoint/2010/main" val="400453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2</a:t>
            </a:fld>
            <a:endParaRPr lang="en-CA"/>
          </a:p>
        </p:txBody>
      </p:sp>
    </p:spTree>
    <p:extLst>
      <p:ext uri="{BB962C8B-B14F-4D97-AF65-F5344CB8AC3E}">
        <p14:creationId xmlns:p14="http://schemas.microsoft.com/office/powerpoint/2010/main" val="379875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11</a:t>
            </a:fld>
            <a:endParaRPr lang="en-CA"/>
          </a:p>
        </p:txBody>
      </p:sp>
    </p:spTree>
    <p:extLst>
      <p:ext uri="{BB962C8B-B14F-4D97-AF65-F5344CB8AC3E}">
        <p14:creationId xmlns:p14="http://schemas.microsoft.com/office/powerpoint/2010/main" val="256534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12</a:t>
            </a:fld>
            <a:endParaRPr lang="en-CA"/>
          </a:p>
        </p:txBody>
      </p:sp>
    </p:spTree>
    <p:extLst>
      <p:ext uri="{BB962C8B-B14F-4D97-AF65-F5344CB8AC3E}">
        <p14:creationId xmlns:p14="http://schemas.microsoft.com/office/powerpoint/2010/main" val="256534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13</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3</a:t>
            </a:fld>
            <a:endParaRPr lang="en-CA"/>
          </a:p>
        </p:txBody>
      </p:sp>
    </p:spTree>
    <p:extLst>
      <p:ext uri="{BB962C8B-B14F-4D97-AF65-F5344CB8AC3E}">
        <p14:creationId xmlns:p14="http://schemas.microsoft.com/office/powerpoint/2010/main" val="379875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4</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5</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6</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7</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8</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57ECD5-E1F6-4554-94E9-4AB301971514}" type="slidenum">
              <a:rPr lang="en-CA" smtClean="0"/>
              <a:t>9</a:t>
            </a:fld>
            <a:endParaRPr lang="en-CA"/>
          </a:p>
        </p:txBody>
      </p:sp>
    </p:spTree>
    <p:extLst>
      <p:ext uri="{BB962C8B-B14F-4D97-AF65-F5344CB8AC3E}">
        <p14:creationId xmlns:p14="http://schemas.microsoft.com/office/powerpoint/2010/main" val="78211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F57ECD5-E1F6-4554-94E9-4AB301971514}" type="slidenum">
              <a:rPr lang="en-CA" smtClean="0"/>
              <a:t>10</a:t>
            </a:fld>
            <a:endParaRPr lang="en-CA"/>
          </a:p>
        </p:txBody>
      </p:sp>
    </p:spTree>
    <p:extLst>
      <p:ext uri="{BB962C8B-B14F-4D97-AF65-F5344CB8AC3E}">
        <p14:creationId xmlns:p14="http://schemas.microsoft.com/office/powerpoint/2010/main" val="256534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04CF476-E81B-4F47-A6EC-3DB68525559E}" type="datetime1">
              <a:rPr lang="en-CA" smtClean="0"/>
              <a:t>13/04/2026</a:t>
            </a:fld>
            <a:endParaRPr lang="en-CA"/>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002D4AC-E56E-4C6D-9E56-A787D712270B}" type="slidenum">
              <a:rPr lang="en-CA" smtClean="0"/>
              <a:t>‹#›</a:t>
            </a:fld>
            <a:endParaRPr lang="en-CA"/>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CA"/>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020F8-5ABC-49AF-AF4C-55A339EDD263}" type="datetime1">
              <a:rPr lang="en-CA" smtClean="0"/>
              <a:t>13/04/2026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02D4AC-E56E-4C6D-9E56-A787D712270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35215D-0D5A-4FC6-B5FB-1F75D8C74D39}" type="datetime1">
              <a:rPr lang="en-CA" smtClean="0"/>
              <a:t>13/04/2026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002D4AC-E56E-4C6D-9E56-A787D712270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218F40-DF36-4656-BFCF-E8A9311AF3B0}" type="datetime1">
              <a:rPr lang="en-CA" smtClean="0"/>
              <a:t>13/04/2026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02D4AC-E56E-4C6D-9E56-A787D712270B}" type="slidenum">
              <a:rPr lang="en-CA" smtClean="0"/>
              <a:t>‹#›</a:t>
            </a:fld>
            <a:endParaRPr lang="en-CA"/>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6B386BC-1694-42CD-BB03-9F9B0C75FDF4}" type="datetime1">
              <a:rPr lang="en-CA" smtClean="0"/>
              <a:t>13/04/2026</a:t>
            </a:fld>
            <a:endParaRPr lang="en-CA"/>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002D4AC-E56E-4C6D-9E56-A787D712270B}" type="slidenum">
              <a:rPr lang="en-CA" smtClean="0"/>
              <a:t>‹#›</a:t>
            </a:fld>
            <a:endParaRPr lang="en-CA"/>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CA"/>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A7AB67-4E3E-4D96-93EA-3E7FA592A33A}" type="datetime1">
              <a:rPr lang="en-CA" smtClean="0"/>
              <a:t>13/04/2026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02D4AC-E56E-4C6D-9E56-A787D712270B}"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0573B8-C4F1-4E32-9B14-098B41D843AD}" type="datetime1">
              <a:rPr lang="en-CA" smtClean="0"/>
              <a:t>13/04/2026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02D4AC-E56E-4C6D-9E56-A787D712270B}" type="slidenum">
              <a:rPr lang="en-CA" smtClean="0"/>
              <a:t>‹#›</a:t>
            </a:fld>
            <a:endParaRPr lang="en-CA"/>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589FC5-8A55-4EDC-BD1C-18B038A28B9A}" type="datetime1">
              <a:rPr lang="en-CA" smtClean="0"/>
              <a:t>13/04/2026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02D4AC-E56E-4C6D-9E56-A787D712270B}" type="slidenum">
              <a:rPr lang="en-CA" smtClean="0"/>
              <a:t>‹#›</a:t>
            </a:fld>
            <a:endParaRPr lang="en-CA"/>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31762A1-172F-4DD1-A8E5-3925C58B9B48}" type="datetime1">
              <a:rPr lang="en-CA" smtClean="0"/>
              <a:t>13/04/2026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002D4AC-E56E-4C6D-9E56-A787D712270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6A6AF-8248-4CD7-A5D9-AF8AD58481D8}" type="datetime1">
              <a:rPr lang="en-CA" smtClean="0"/>
              <a:t>13/04/2026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002D4AC-E56E-4C6D-9E56-A787D712270B}" type="slidenum">
              <a:rPr lang="en-CA" smtClean="0"/>
              <a:t>‹#›</a:t>
            </a:fld>
            <a:endParaRPr lang="en-CA"/>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5334A-26C3-4DF1-A796-55B1CAA38403}" type="datetime1">
              <a:rPr lang="en-CA" smtClean="0"/>
              <a:t>13/04/2026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02D4AC-E56E-4C6D-9E56-A787D712270B}" type="slidenum">
              <a:rPr lang="en-CA" smtClean="0"/>
              <a:t>‹#›</a:t>
            </a:fld>
            <a:endParaRPr lang="en-CA"/>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E5088DA-A38A-49D5-847C-58853F19D148}" type="datetime1">
              <a:rPr lang="en-CA" smtClean="0"/>
              <a:t>13/04/2026</a:t>
            </a:fld>
            <a:endParaRPr lang="en-CA"/>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CA"/>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002D4AC-E56E-4C6D-9E56-A787D712270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316708" y="3573016"/>
            <a:ext cx="6624736" cy="1512168"/>
          </a:xfrm>
        </p:spPr>
        <p:txBody>
          <a:bodyPr>
            <a:noAutofit/>
          </a:bodyPr>
          <a:lstStyle/>
          <a:p>
            <a:pPr algn="ctr"/>
            <a:r>
              <a:rPr lang="en-CA" sz="2400" b="1" spc="0" dirty="0" smtClean="0">
                <a:solidFill>
                  <a:schemeClr val="tx2">
                    <a:lumMod val="75000"/>
                  </a:schemeClr>
                </a:solidFill>
                <a:latin typeface="Calibri" pitchFamily="34" charset="0"/>
                <a:cs typeface="Calibri" pitchFamily="34" charset="0"/>
              </a:rPr>
              <a:t>Kativik Regional Government</a:t>
            </a:r>
          </a:p>
          <a:p>
            <a:pPr algn="ctr"/>
            <a:endParaRPr lang="en-CA" sz="2400" b="1" spc="0" dirty="0" smtClean="0">
              <a:solidFill>
                <a:schemeClr val="tx2">
                  <a:lumMod val="75000"/>
                </a:schemeClr>
              </a:solidFill>
              <a:latin typeface="Calibri" pitchFamily="34" charset="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332656"/>
            <a:ext cx="1296144" cy="1284802"/>
          </a:xfrm>
          <a:prstGeom prst="rect">
            <a:avLst/>
          </a:prstGeom>
        </p:spPr>
      </p:pic>
      <p:sp>
        <p:nvSpPr>
          <p:cNvPr id="8" name="Title 1"/>
          <p:cNvSpPr txBox="1">
            <a:spLocks/>
          </p:cNvSpPr>
          <p:nvPr/>
        </p:nvSpPr>
        <p:spPr>
          <a:xfrm>
            <a:off x="899592" y="1988840"/>
            <a:ext cx="5458968" cy="1048684"/>
          </a:xfrm>
          <a:prstGeom prst="rect">
            <a:avLst/>
          </a:prstGeom>
        </p:spPr>
        <p:txBody>
          <a:bodyPr vert="horz" lIns="91440" tIns="45720" rIns="91440" bIns="45720" rtlCol="0" anchor="ctr">
            <a:normAutofit fontScale="90000" lnSpcReduction="100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algn="ctr"/>
            <a:r>
              <a:rPr lang="en-US" sz="2600" dirty="0" smtClean="0">
                <a:solidFill>
                  <a:schemeClr val="tx1">
                    <a:lumMod val="65000"/>
                    <a:lumOff val="35000"/>
                  </a:schemeClr>
                </a:solidFill>
              </a:rPr>
              <a:t>Regional and local development department</a:t>
            </a:r>
          </a:p>
          <a:p>
            <a:pPr algn="ctr"/>
            <a:r>
              <a:rPr lang="en-US" sz="2600" dirty="0" smtClean="0">
                <a:solidFill>
                  <a:schemeClr val="tx1">
                    <a:lumMod val="65000"/>
                    <a:lumOff val="35000"/>
                  </a:schemeClr>
                </a:solidFill>
              </a:rPr>
              <a:t>Programs</a:t>
            </a:r>
          </a:p>
        </p:txBody>
      </p:sp>
    </p:spTree>
    <p:extLst>
      <p:ext uri="{BB962C8B-B14F-4D97-AF65-F5344CB8AC3E}">
        <p14:creationId xmlns:p14="http://schemas.microsoft.com/office/powerpoint/2010/main" val="3855989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5950021" y="5157506"/>
            <a:ext cx="1946494" cy="1039156"/>
          </a:xfrm>
          <a:custGeom>
            <a:avLst/>
            <a:gdLst>
              <a:gd name="connsiteX0" fmla="*/ 0 w 977066"/>
              <a:gd name="connsiteY0" fmla="*/ 757223 h 1514445"/>
              <a:gd name="connsiteX1" fmla="*/ 488533 w 977066"/>
              <a:gd name="connsiteY1" fmla="*/ 0 h 1514445"/>
              <a:gd name="connsiteX2" fmla="*/ 977066 w 977066"/>
              <a:gd name="connsiteY2" fmla="*/ 757223 h 1514445"/>
              <a:gd name="connsiteX3" fmla="*/ 488533 w 977066"/>
              <a:gd name="connsiteY3" fmla="*/ 1514446 h 1514445"/>
              <a:gd name="connsiteX4" fmla="*/ 0 w 977066"/>
              <a:gd name="connsiteY4" fmla="*/ 757223 h 1514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066" h="1514445">
                <a:moveTo>
                  <a:pt x="488533" y="1"/>
                </a:moveTo>
                <a:cubicBezTo>
                  <a:pt x="758342" y="1"/>
                  <a:pt x="977066" y="339021"/>
                  <a:pt x="977066" y="757222"/>
                </a:cubicBezTo>
                <a:cubicBezTo>
                  <a:pt x="977066" y="1175424"/>
                  <a:pt x="758342" y="1514444"/>
                  <a:pt x="488533" y="1514444"/>
                </a:cubicBezTo>
                <a:cubicBezTo>
                  <a:pt x="218723" y="1514444"/>
                  <a:pt x="0" y="1175424"/>
                  <a:pt x="0" y="757223"/>
                </a:cubicBezTo>
                <a:cubicBezTo>
                  <a:pt x="0" y="339021"/>
                  <a:pt x="218723" y="1"/>
                  <a:pt x="488533" y="1"/>
                </a:cubicBezTo>
                <a:close/>
              </a:path>
            </a:pathLst>
          </a:custGeom>
          <a:solidFill>
            <a:schemeClr val="bg1"/>
          </a:solidFill>
          <a:ln>
            <a:solidFill>
              <a:srgbClr val="8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786" tIns="143088" rIns="221785" bIns="143089" numCol="1" spcCol="1270" anchor="ctr" anchorCtr="0">
            <a:noAutofit/>
          </a:bodyPr>
          <a:lstStyle/>
          <a:p>
            <a:pPr lvl="0" algn="ctr" defTabSz="1600200">
              <a:lnSpc>
                <a:spcPct val="90000"/>
              </a:lnSpc>
              <a:spcBef>
                <a:spcPct val="0"/>
              </a:spcBef>
              <a:spcAft>
                <a:spcPct val="35000"/>
              </a:spcAft>
            </a:pPr>
            <a:r>
              <a:rPr lang="en-CA" sz="1600" kern="1200" dirty="0" smtClean="0">
                <a:solidFill>
                  <a:schemeClr val="tx1"/>
                </a:solidFill>
              </a:rPr>
              <a:t>Direct Contributions</a:t>
            </a:r>
            <a:endParaRPr lang="en-CA" sz="1600" kern="1200" dirty="0">
              <a:solidFill>
                <a:schemeClr val="tx1"/>
              </a:solidFill>
            </a:endParaRPr>
          </a:p>
        </p:txBody>
      </p:sp>
      <p:sp>
        <p:nvSpPr>
          <p:cNvPr id="26" name="Rounded Rectangle 25"/>
          <p:cNvSpPr/>
          <p:nvPr/>
        </p:nvSpPr>
        <p:spPr>
          <a:xfrm>
            <a:off x="4716249" y="2443129"/>
            <a:ext cx="3380631" cy="1274440"/>
          </a:xfrm>
          <a:prstGeom prst="roundRect">
            <a:avLst/>
          </a:prstGeom>
          <a:solidFill>
            <a:schemeClr val="bg2">
              <a:lumMod val="85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11150">
              <a:lnSpc>
                <a:spcPct val="90000"/>
              </a:lnSpc>
              <a:spcBef>
                <a:spcPct val="0"/>
              </a:spcBef>
              <a:spcAft>
                <a:spcPct val="35000"/>
              </a:spcAft>
            </a:pPr>
            <a:endParaRPr lang="en-CA" sz="1600" dirty="0">
              <a:solidFill>
                <a:schemeClr val="tx1"/>
              </a:solidFill>
            </a:endParaRPr>
          </a:p>
          <a:p>
            <a:pPr lvl="0" defTabSz="311150">
              <a:lnSpc>
                <a:spcPct val="90000"/>
              </a:lnSpc>
              <a:spcBef>
                <a:spcPct val="0"/>
              </a:spcBef>
              <a:spcAft>
                <a:spcPct val="35000"/>
              </a:spcAft>
            </a:pPr>
            <a:r>
              <a:rPr lang="en-CA" sz="1600" dirty="0">
                <a:solidFill>
                  <a:schemeClr val="tx1"/>
                </a:solidFill>
              </a:rPr>
              <a:t>(varies according to availability of the yearly funds</a:t>
            </a:r>
            <a:r>
              <a:rPr lang="en-CA" sz="1600" dirty="0" smtClean="0">
                <a:solidFill>
                  <a:schemeClr val="tx1"/>
                </a:solidFill>
              </a:rPr>
              <a:t>) </a:t>
            </a:r>
            <a:endParaRPr lang="en-CA" sz="1600" dirty="0">
              <a:solidFill>
                <a:schemeClr val="tx1"/>
              </a:solidFill>
            </a:endParaRPr>
          </a:p>
        </p:txBody>
      </p:sp>
      <p:sp>
        <p:nvSpPr>
          <p:cNvPr id="6" name="Slide Number Placeholder 5"/>
          <p:cNvSpPr>
            <a:spLocks noGrp="1"/>
          </p:cNvSpPr>
          <p:nvPr>
            <p:ph type="sldNum" sz="quarter" idx="12"/>
          </p:nvPr>
        </p:nvSpPr>
        <p:spPr/>
        <p:txBody>
          <a:bodyPr/>
          <a:lstStyle/>
          <a:p>
            <a:fld id="{5002D4AC-E56E-4C6D-9E56-A787D712270B}" type="slidenum">
              <a:rPr lang="en-CA" smtClean="0"/>
              <a:t>10</a:t>
            </a:fld>
            <a:endParaRPr lang="en-CA"/>
          </a:p>
        </p:txBody>
      </p:sp>
      <p:sp>
        <p:nvSpPr>
          <p:cNvPr id="2" name="Title 1"/>
          <p:cNvSpPr>
            <a:spLocks noGrp="1"/>
          </p:cNvSpPr>
          <p:nvPr>
            <p:ph type="title"/>
          </p:nvPr>
        </p:nvSpPr>
        <p:spPr>
          <a:xfrm>
            <a:off x="381000" y="286374"/>
            <a:ext cx="8381260" cy="1054394"/>
          </a:xfrm>
        </p:spPr>
        <p:txBody>
          <a:bodyPr>
            <a:noAutofit/>
          </a:bodyPr>
          <a:lstStyle/>
          <a:p>
            <a:pPr algn="l"/>
            <a:r>
              <a:rPr lang="en-CA" sz="2400" b="1" dirty="0" smtClean="0">
                <a:latin typeface="Calibri" pitchFamily="34" charset="0"/>
                <a:cs typeface="Calibri" pitchFamily="34" charset="0"/>
              </a:rPr>
              <a:t>Department programs</a:t>
            </a:r>
            <a:endParaRPr lang="en-CA" sz="2400" b="1" dirty="0">
              <a:latin typeface="Calibri" pitchFamily="34" charset="0"/>
              <a:cs typeface="Calibr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20" name="Rectangle 19"/>
          <p:cNvSpPr/>
          <p:nvPr/>
        </p:nvSpPr>
        <p:spPr>
          <a:xfrm>
            <a:off x="237317" y="1644034"/>
            <a:ext cx="4536504" cy="369332"/>
          </a:xfrm>
          <a:prstGeom prst="rect">
            <a:avLst/>
          </a:prstGeom>
        </p:spPr>
        <p:txBody>
          <a:bodyPr wrap="square">
            <a:spAutoFit/>
          </a:bodyPr>
          <a:lstStyle/>
          <a:p>
            <a:r>
              <a:rPr lang="en-CA" b="1" dirty="0" smtClean="0">
                <a:solidFill>
                  <a:srgbClr val="800000"/>
                </a:solidFill>
              </a:rPr>
              <a:t>Inuit </a:t>
            </a:r>
            <a:r>
              <a:rPr lang="en-CA" b="1" dirty="0">
                <a:solidFill>
                  <a:srgbClr val="800000"/>
                </a:solidFill>
              </a:rPr>
              <a:t>Business Development Fund (</a:t>
            </a:r>
            <a:r>
              <a:rPr lang="en-CA" b="1" dirty="0" smtClean="0">
                <a:solidFill>
                  <a:srgbClr val="800000"/>
                </a:solidFill>
              </a:rPr>
              <a:t>IBDF)</a:t>
            </a:r>
            <a:endParaRPr lang="en-CA" dirty="0">
              <a:solidFill>
                <a:srgbClr val="800000"/>
              </a:solidFill>
            </a:endParaRPr>
          </a:p>
        </p:txBody>
      </p:sp>
      <p:sp>
        <p:nvSpPr>
          <p:cNvPr id="25" name="Flowchart: Alternate Process 24"/>
          <p:cNvSpPr/>
          <p:nvPr/>
        </p:nvSpPr>
        <p:spPr>
          <a:xfrm>
            <a:off x="708064" y="2241432"/>
            <a:ext cx="2952328" cy="1677835"/>
          </a:xfrm>
          <a:prstGeom prst="flowChartAlternateProcess">
            <a:avLst/>
          </a:prstGeom>
          <a:solidFill>
            <a:schemeClr val="bg1"/>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311150">
              <a:lnSpc>
                <a:spcPct val="90000"/>
              </a:lnSpc>
              <a:spcBef>
                <a:spcPct val="0"/>
              </a:spcBef>
              <a:spcAft>
                <a:spcPct val="35000"/>
              </a:spcAft>
              <a:buClr>
                <a:srgbClr val="800000"/>
              </a:buClr>
              <a:buFont typeface="Wingdings" panose="05000000000000000000" pitchFamily="2" charset="2"/>
              <a:buChar char="§"/>
            </a:pPr>
            <a:r>
              <a:rPr lang="en-CA" sz="1600" dirty="0" smtClean="0">
                <a:solidFill>
                  <a:schemeClr val="tx1"/>
                </a:solidFill>
              </a:rPr>
              <a:t> </a:t>
            </a:r>
            <a:r>
              <a:rPr lang="en-CA" sz="1600" dirty="0">
                <a:solidFill>
                  <a:schemeClr val="tx1"/>
                </a:solidFill>
              </a:rPr>
              <a:t>Research &amp; </a:t>
            </a:r>
            <a:r>
              <a:rPr lang="en-CA" sz="1600" dirty="0" smtClean="0">
                <a:solidFill>
                  <a:schemeClr val="tx1"/>
                </a:solidFill>
              </a:rPr>
              <a:t>Development</a:t>
            </a:r>
          </a:p>
          <a:p>
            <a:pPr marL="285750" lvl="0" indent="-285750" defTabSz="311150">
              <a:lnSpc>
                <a:spcPct val="90000"/>
              </a:lnSpc>
              <a:spcBef>
                <a:spcPct val="0"/>
              </a:spcBef>
              <a:spcAft>
                <a:spcPct val="35000"/>
              </a:spcAft>
              <a:buClr>
                <a:srgbClr val="800000"/>
              </a:buClr>
              <a:buFont typeface="Wingdings" panose="05000000000000000000" pitchFamily="2" charset="2"/>
              <a:buChar char="§"/>
            </a:pPr>
            <a:r>
              <a:rPr lang="en-CA" sz="1600" dirty="0" smtClean="0">
                <a:solidFill>
                  <a:schemeClr val="tx1"/>
                </a:solidFill>
              </a:rPr>
              <a:t>Establishment </a:t>
            </a:r>
            <a:r>
              <a:rPr lang="en-CA" sz="1600" dirty="0">
                <a:solidFill>
                  <a:schemeClr val="tx1"/>
                </a:solidFill>
              </a:rPr>
              <a:t>of businesses </a:t>
            </a:r>
            <a:endParaRPr lang="en-CA" sz="1600" dirty="0" smtClean="0">
              <a:solidFill>
                <a:schemeClr val="tx1"/>
              </a:solidFill>
            </a:endParaRPr>
          </a:p>
          <a:p>
            <a:pPr marL="285750" lvl="0" indent="-285750" defTabSz="311150">
              <a:lnSpc>
                <a:spcPct val="90000"/>
              </a:lnSpc>
              <a:spcBef>
                <a:spcPct val="0"/>
              </a:spcBef>
              <a:spcAft>
                <a:spcPct val="35000"/>
              </a:spcAft>
              <a:buClr>
                <a:srgbClr val="800000"/>
              </a:buClr>
              <a:buFont typeface="Wingdings" panose="05000000000000000000" pitchFamily="2" charset="2"/>
              <a:buChar char="§"/>
            </a:pPr>
            <a:r>
              <a:rPr lang="en-CA" sz="1600" dirty="0" smtClean="0">
                <a:solidFill>
                  <a:schemeClr val="tx1"/>
                </a:solidFill>
              </a:rPr>
              <a:t>Economic </a:t>
            </a:r>
            <a:r>
              <a:rPr lang="en-CA" sz="1600" dirty="0">
                <a:solidFill>
                  <a:schemeClr val="tx1"/>
                </a:solidFill>
              </a:rPr>
              <a:t>development projects </a:t>
            </a:r>
          </a:p>
        </p:txBody>
      </p:sp>
      <p:sp>
        <p:nvSpPr>
          <p:cNvPr id="27" name="Rectangle 26"/>
          <p:cNvSpPr/>
          <p:nvPr/>
        </p:nvSpPr>
        <p:spPr>
          <a:xfrm>
            <a:off x="309547" y="4579103"/>
            <a:ext cx="2846854" cy="369332"/>
          </a:xfrm>
          <a:prstGeom prst="rect">
            <a:avLst/>
          </a:prstGeom>
        </p:spPr>
        <p:txBody>
          <a:bodyPr wrap="square">
            <a:spAutoFit/>
          </a:bodyPr>
          <a:lstStyle/>
          <a:p>
            <a:r>
              <a:rPr lang="en-CA" b="1" dirty="0" smtClean="0">
                <a:solidFill>
                  <a:srgbClr val="800000"/>
                </a:solidFill>
              </a:rPr>
              <a:t>Business Equity Fund</a:t>
            </a:r>
            <a:endParaRPr lang="en-CA" dirty="0">
              <a:solidFill>
                <a:srgbClr val="800000"/>
              </a:solidFill>
            </a:endParaRPr>
          </a:p>
        </p:txBody>
      </p:sp>
      <p:sp>
        <p:nvSpPr>
          <p:cNvPr id="28" name="Freeform 27"/>
          <p:cNvSpPr/>
          <p:nvPr/>
        </p:nvSpPr>
        <p:spPr>
          <a:xfrm>
            <a:off x="1907704" y="4745626"/>
            <a:ext cx="4284476" cy="1862916"/>
          </a:xfrm>
          <a:custGeom>
            <a:avLst/>
            <a:gdLst>
              <a:gd name="connsiteX0" fmla="*/ 0 w 977066"/>
              <a:gd name="connsiteY0" fmla="*/ 757223 h 1514445"/>
              <a:gd name="connsiteX1" fmla="*/ 488533 w 977066"/>
              <a:gd name="connsiteY1" fmla="*/ 0 h 1514445"/>
              <a:gd name="connsiteX2" fmla="*/ 977066 w 977066"/>
              <a:gd name="connsiteY2" fmla="*/ 757223 h 1514445"/>
              <a:gd name="connsiteX3" fmla="*/ 488533 w 977066"/>
              <a:gd name="connsiteY3" fmla="*/ 1514446 h 1514445"/>
              <a:gd name="connsiteX4" fmla="*/ 0 w 977066"/>
              <a:gd name="connsiteY4" fmla="*/ 757223 h 1514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066" h="1514445">
                <a:moveTo>
                  <a:pt x="488533" y="1"/>
                </a:moveTo>
                <a:cubicBezTo>
                  <a:pt x="758342" y="1"/>
                  <a:pt x="977066" y="339021"/>
                  <a:pt x="977066" y="757222"/>
                </a:cubicBezTo>
                <a:cubicBezTo>
                  <a:pt x="977066" y="1175424"/>
                  <a:pt x="758342" y="1514444"/>
                  <a:pt x="488533" y="1514444"/>
                </a:cubicBezTo>
                <a:cubicBezTo>
                  <a:pt x="218723" y="1514444"/>
                  <a:pt x="0" y="1175424"/>
                  <a:pt x="0" y="757223"/>
                </a:cubicBezTo>
                <a:cubicBezTo>
                  <a:pt x="0" y="339021"/>
                  <a:pt x="218723" y="1"/>
                  <a:pt x="488533" y="1"/>
                </a:cubicBezTo>
                <a:close/>
              </a:path>
            </a:pathLst>
          </a:custGeom>
          <a:solidFill>
            <a:schemeClr val="bg1"/>
          </a:solidFill>
          <a:ln>
            <a:solidFill>
              <a:srgbClr val="8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786" tIns="143088" rIns="221785" bIns="143089" numCol="1" spcCol="1270" anchor="ctr" anchorCtr="0">
            <a:noAutofit/>
          </a:bodyPr>
          <a:lstStyle/>
          <a:p>
            <a:pPr algn="ctr"/>
            <a:r>
              <a:rPr lang="en-CA" sz="1400" dirty="0" smtClean="0">
                <a:solidFill>
                  <a:schemeClr val="tx1"/>
                </a:solidFill>
              </a:rPr>
              <a:t>    </a:t>
            </a:r>
            <a:r>
              <a:rPr lang="en-CA" sz="1600" dirty="0" smtClean="0">
                <a:solidFill>
                  <a:schemeClr val="tx1"/>
                </a:solidFill>
              </a:rPr>
              <a:t>Complement promoter’s equity </a:t>
            </a:r>
            <a:r>
              <a:rPr lang="en-CA" sz="1600" dirty="0">
                <a:solidFill>
                  <a:schemeClr val="tx1"/>
                </a:solidFill>
              </a:rPr>
              <a:t>to assist in undertaking business projects by leveraging </a:t>
            </a:r>
            <a:r>
              <a:rPr lang="en-CA" sz="1600" dirty="0" smtClean="0">
                <a:solidFill>
                  <a:schemeClr val="tx1"/>
                </a:solidFill>
              </a:rPr>
              <a:t>KRG/KLDC </a:t>
            </a:r>
            <a:r>
              <a:rPr lang="en-CA" sz="1600" dirty="0">
                <a:solidFill>
                  <a:schemeClr val="tx1"/>
                </a:solidFill>
              </a:rPr>
              <a:t>and other </a:t>
            </a:r>
            <a:r>
              <a:rPr lang="en-CA" sz="1600" dirty="0" smtClean="0">
                <a:solidFill>
                  <a:schemeClr val="tx1"/>
                </a:solidFill>
              </a:rPr>
              <a:t>   funding/financing programs</a:t>
            </a:r>
            <a:endParaRPr lang="en-CA" sz="1600" dirty="0"/>
          </a:p>
        </p:txBody>
      </p:sp>
      <p:sp>
        <p:nvSpPr>
          <p:cNvPr id="31" name="TextBox 30"/>
          <p:cNvSpPr txBox="1"/>
          <p:nvPr/>
        </p:nvSpPr>
        <p:spPr>
          <a:xfrm>
            <a:off x="80002" y="4109005"/>
            <a:ext cx="8668463" cy="338554"/>
          </a:xfrm>
          <a:prstGeom prst="rect">
            <a:avLst/>
          </a:prstGeom>
          <a:noFill/>
        </p:spPr>
        <p:txBody>
          <a:bodyPr wrap="none" rtlCol="0">
            <a:spAutoFit/>
          </a:bodyPr>
          <a:lstStyle/>
          <a:p>
            <a:r>
              <a:rPr lang="en-CA" sz="1600" dirty="0" smtClean="0"/>
              <a:t>Important Factors: </a:t>
            </a:r>
            <a:r>
              <a:rPr lang="en-CA" sz="1600" dirty="0"/>
              <a:t>l</a:t>
            </a:r>
            <a:r>
              <a:rPr lang="en-CA" sz="1600" dirty="0" smtClean="0"/>
              <a:t>imited </a:t>
            </a:r>
            <a:r>
              <a:rPr lang="en-CA" sz="1600" dirty="0"/>
              <a:t>funding to participate in </a:t>
            </a:r>
            <a:r>
              <a:rPr lang="en-CA" sz="1600" dirty="0" smtClean="0"/>
              <a:t>projects and economic development activities</a:t>
            </a:r>
            <a:endParaRPr lang="en-CA" sz="1600" dirty="0"/>
          </a:p>
        </p:txBody>
      </p:sp>
      <p:sp>
        <p:nvSpPr>
          <p:cNvPr id="12" name="Right Arrow 11"/>
          <p:cNvSpPr/>
          <p:nvPr/>
        </p:nvSpPr>
        <p:spPr>
          <a:xfrm>
            <a:off x="3744916" y="2894341"/>
            <a:ext cx="936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2098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02D4AC-E56E-4C6D-9E56-A787D712270B}" type="slidenum">
              <a:rPr lang="en-CA" smtClean="0"/>
              <a:t>11</a:t>
            </a:fld>
            <a:endParaRPr lang="en-CA" dirty="0"/>
          </a:p>
        </p:txBody>
      </p:sp>
      <p:sp>
        <p:nvSpPr>
          <p:cNvPr id="2" name="Title 1"/>
          <p:cNvSpPr>
            <a:spLocks noGrp="1"/>
          </p:cNvSpPr>
          <p:nvPr>
            <p:ph type="title"/>
          </p:nvPr>
        </p:nvSpPr>
        <p:spPr>
          <a:xfrm>
            <a:off x="381000" y="286374"/>
            <a:ext cx="8381260" cy="1054394"/>
          </a:xfrm>
        </p:spPr>
        <p:txBody>
          <a:bodyPr>
            <a:noAutofit/>
          </a:bodyPr>
          <a:lstStyle/>
          <a:p>
            <a:pPr algn="l"/>
            <a:r>
              <a:rPr lang="en-CA" sz="2400" b="1" dirty="0">
                <a:latin typeface="Calibri" pitchFamily="34" charset="0"/>
                <a:cs typeface="Calibri" pitchFamily="34" charset="0"/>
              </a:rPr>
              <a:t>Department programs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7" name="Rectangle 6"/>
          <p:cNvSpPr/>
          <p:nvPr/>
        </p:nvSpPr>
        <p:spPr>
          <a:xfrm>
            <a:off x="182041" y="1644004"/>
            <a:ext cx="4244216" cy="369332"/>
          </a:xfrm>
          <a:prstGeom prst="rect">
            <a:avLst/>
          </a:prstGeom>
        </p:spPr>
        <p:txBody>
          <a:bodyPr wrap="square">
            <a:spAutoFit/>
          </a:bodyPr>
          <a:lstStyle/>
          <a:p>
            <a:pPr lvl="0" defTabSz="711200">
              <a:spcBef>
                <a:spcPct val="0"/>
              </a:spcBef>
              <a:spcAft>
                <a:spcPct val="35000"/>
              </a:spcAft>
            </a:pPr>
            <a:r>
              <a:rPr lang="en-US" b="1" dirty="0" smtClean="0">
                <a:solidFill>
                  <a:srgbClr val="800000"/>
                </a:solidFill>
              </a:rPr>
              <a:t>Consolidated Makigiarutiit I and II Fund</a:t>
            </a:r>
            <a:endParaRPr lang="en-CA" dirty="0">
              <a:solidFill>
                <a:srgbClr val="800000"/>
              </a:solidFill>
            </a:endParaRPr>
          </a:p>
        </p:txBody>
      </p:sp>
      <p:sp>
        <p:nvSpPr>
          <p:cNvPr id="19" name="Rectangle 18"/>
          <p:cNvSpPr/>
          <p:nvPr/>
        </p:nvSpPr>
        <p:spPr>
          <a:xfrm>
            <a:off x="195590" y="2508071"/>
            <a:ext cx="4572000" cy="584775"/>
          </a:xfrm>
          <a:prstGeom prst="rect">
            <a:avLst/>
          </a:prstGeom>
        </p:spPr>
        <p:txBody>
          <a:bodyPr>
            <a:spAutoFit/>
          </a:bodyPr>
          <a:lstStyle/>
          <a:p>
            <a:pPr marL="285750" indent="-285750">
              <a:buClr>
                <a:srgbClr val="800000"/>
              </a:buClr>
              <a:buFont typeface="Wingdings" panose="05000000000000000000" pitchFamily="2" charset="2"/>
              <a:buChar char="§"/>
            </a:pPr>
            <a:r>
              <a:rPr lang="en-CA" sz="1600" dirty="0" smtClean="0"/>
              <a:t>Improve economic environment in the community/region 	</a:t>
            </a:r>
            <a:endParaRPr lang="en-CA" sz="1600" dirty="0"/>
          </a:p>
        </p:txBody>
      </p:sp>
      <p:sp>
        <p:nvSpPr>
          <p:cNvPr id="22" name="Rectangle 21"/>
          <p:cNvSpPr/>
          <p:nvPr/>
        </p:nvSpPr>
        <p:spPr>
          <a:xfrm>
            <a:off x="182041" y="3121839"/>
            <a:ext cx="4572000" cy="830997"/>
          </a:xfrm>
          <a:prstGeom prst="rect">
            <a:avLst/>
          </a:prstGeom>
        </p:spPr>
        <p:txBody>
          <a:bodyPr>
            <a:spAutoFit/>
          </a:bodyPr>
          <a:lstStyle/>
          <a:p>
            <a:pPr marL="285750" indent="-285750">
              <a:buClr>
                <a:srgbClr val="800000"/>
              </a:buClr>
              <a:buFont typeface="Wingdings" panose="05000000000000000000" pitchFamily="2" charset="2"/>
              <a:buChar char="§"/>
            </a:pPr>
            <a:r>
              <a:rPr lang="en-CA" sz="1600" dirty="0"/>
              <a:t>S</a:t>
            </a:r>
            <a:r>
              <a:rPr lang="en-CA" sz="1600" dirty="0" smtClean="0"/>
              <a:t>erves business </a:t>
            </a:r>
            <a:r>
              <a:rPr lang="en-CA" sz="1600" dirty="0"/>
              <a:t>and </a:t>
            </a:r>
            <a:r>
              <a:rPr lang="en-CA" sz="1600" dirty="0" smtClean="0"/>
              <a:t>social economy enterprises, as </a:t>
            </a:r>
            <a:r>
              <a:rPr lang="en-CA" sz="1600" dirty="0"/>
              <a:t>well as specific economic sectors and community </a:t>
            </a:r>
            <a:r>
              <a:rPr lang="en-CA" sz="1600" dirty="0" smtClean="0"/>
              <a:t>projects</a:t>
            </a:r>
            <a:endParaRPr lang="en-CA" sz="1600" u="sng" dirty="0"/>
          </a:p>
        </p:txBody>
      </p:sp>
      <p:sp>
        <p:nvSpPr>
          <p:cNvPr id="24" name="Rectangle 23"/>
          <p:cNvSpPr/>
          <p:nvPr/>
        </p:nvSpPr>
        <p:spPr>
          <a:xfrm>
            <a:off x="157342" y="3952836"/>
            <a:ext cx="4572000" cy="338554"/>
          </a:xfrm>
          <a:prstGeom prst="rect">
            <a:avLst/>
          </a:prstGeom>
        </p:spPr>
        <p:txBody>
          <a:bodyPr>
            <a:spAutoFit/>
          </a:bodyPr>
          <a:lstStyle/>
          <a:p>
            <a:pPr marL="285750" indent="-285750">
              <a:buClr>
                <a:srgbClr val="800000"/>
              </a:buClr>
              <a:buFont typeface="Wingdings" panose="05000000000000000000" pitchFamily="2" charset="2"/>
              <a:buChar char="§"/>
            </a:pPr>
            <a:r>
              <a:rPr lang="en-CA" sz="1600" dirty="0"/>
              <a:t>M</a:t>
            </a:r>
            <a:r>
              <a:rPr lang="en-CA" sz="1600" dirty="0" smtClean="0"/>
              <a:t>ade-in-Nunavik policy</a:t>
            </a:r>
            <a:endParaRPr lang="en-CA" sz="1600" dirty="0"/>
          </a:p>
        </p:txBody>
      </p:sp>
      <p:sp>
        <p:nvSpPr>
          <p:cNvPr id="25" name="Left Brace 24"/>
          <p:cNvSpPr/>
          <p:nvPr/>
        </p:nvSpPr>
        <p:spPr>
          <a:xfrm>
            <a:off x="4350559" y="2175407"/>
            <a:ext cx="230064" cy="2477730"/>
          </a:xfrm>
          <a:prstGeom prst="leftBrace">
            <a:avLst>
              <a:gd name="adj1" fmla="val 29283"/>
              <a:gd name="adj2" fmla="val 50693"/>
            </a:avLst>
          </a:prstGeom>
          <a:solidFill>
            <a:srgbClr val="800000"/>
          </a:solidFill>
          <a:ln w="3175">
            <a:solidFill>
              <a:schemeClr val="tx1"/>
            </a:solidFill>
          </a:ln>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b="1" dirty="0"/>
          </a:p>
        </p:txBody>
      </p:sp>
      <p:sp>
        <p:nvSpPr>
          <p:cNvPr id="41" name="Rectangle 40"/>
          <p:cNvSpPr/>
          <p:nvPr/>
        </p:nvSpPr>
        <p:spPr>
          <a:xfrm>
            <a:off x="4729342" y="2383219"/>
            <a:ext cx="4572000" cy="1815882"/>
          </a:xfrm>
          <a:prstGeom prst="rect">
            <a:avLst/>
          </a:prstGeom>
        </p:spPr>
        <p:txBody>
          <a:bodyPr>
            <a:spAutoFit/>
          </a:bodyPr>
          <a:lstStyle/>
          <a:p>
            <a:r>
              <a:rPr lang="en-CA" sz="1600" dirty="0" smtClean="0"/>
              <a:t>Maximum</a:t>
            </a:r>
            <a:r>
              <a:rPr lang="en-CA" sz="1600" dirty="0"/>
              <a:t>: $150,000 </a:t>
            </a:r>
            <a:r>
              <a:rPr lang="en-CA" sz="1600" dirty="0" smtClean="0"/>
              <a:t>in: </a:t>
            </a:r>
          </a:p>
          <a:p>
            <a:endParaRPr lang="en-CA" sz="1600" dirty="0"/>
          </a:p>
          <a:p>
            <a:pPr marL="285750" indent="-285750">
              <a:buClr>
                <a:srgbClr val="800000"/>
              </a:buClr>
              <a:buFont typeface="Wingdings" panose="05000000000000000000" pitchFamily="2" charset="2"/>
              <a:buChar char="§"/>
            </a:pPr>
            <a:r>
              <a:rPr lang="en-CA" sz="1600" dirty="0" smtClean="0"/>
              <a:t>loans</a:t>
            </a:r>
            <a:r>
              <a:rPr lang="en-CA" sz="1600" dirty="0"/>
              <a:t>, contributions and/or i</a:t>
            </a:r>
            <a:r>
              <a:rPr lang="en-CA" sz="1600" dirty="0" smtClean="0"/>
              <a:t>nvestments </a:t>
            </a:r>
            <a:r>
              <a:rPr lang="en-CA" sz="1600" dirty="0"/>
              <a:t>in preferred </a:t>
            </a:r>
            <a:r>
              <a:rPr lang="en-CA" sz="1600" dirty="0" smtClean="0"/>
              <a:t>shares (maximum 15 years) </a:t>
            </a:r>
            <a:endParaRPr lang="en-CA" sz="1600" dirty="0"/>
          </a:p>
          <a:p>
            <a:pPr marL="285750" indent="-285750">
              <a:buClr>
                <a:srgbClr val="800000"/>
              </a:buClr>
              <a:buFont typeface="Wingdings" panose="05000000000000000000" pitchFamily="2" charset="2"/>
              <a:buChar char="§"/>
            </a:pPr>
            <a:r>
              <a:rPr lang="en-CA" sz="1600" dirty="0" smtClean="0"/>
              <a:t>maximum contribution amounts </a:t>
            </a:r>
            <a:r>
              <a:rPr lang="en-CA" sz="1600" dirty="0"/>
              <a:t>for projects promoted </a:t>
            </a:r>
            <a:r>
              <a:rPr lang="en-CA" sz="1600" dirty="0" smtClean="0"/>
              <a:t> by </a:t>
            </a:r>
            <a:r>
              <a:rPr lang="en-CA" sz="1600" dirty="0"/>
              <a:t>women and youth is 50% of </a:t>
            </a:r>
            <a:r>
              <a:rPr lang="en-CA" sz="1600" dirty="0" smtClean="0"/>
              <a:t>eligible costs</a:t>
            </a:r>
          </a:p>
        </p:txBody>
      </p:sp>
      <p:sp>
        <p:nvSpPr>
          <p:cNvPr id="42" name="Rectangle 41"/>
          <p:cNvSpPr/>
          <p:nvPr/>
        </p:nvSpPr>
        <p:spPr>
          <a:xfrm>
            <a:off x="473875" y="5033925"/>
            <a:ext cx="2005742" cy="369332"/>
          </a:xfrm>
          <a:prstGeom prst="rect">
            <a:avLst/>
          </a:prstGeom>
        </p:spPr>
        <p:txBody>
          <a:bodyPr wrap="none">
            <a:spAutoFit/>
          </a:bodyPr>
          <a:lstStyle/>
          <a:p>
            <a:r>
              <a:rPr lang="en-CA" b="1" dirty="0"/>
              <a:t>Important Factors </a:t>
            </a:r>
            <a:endParaRPr lang="en-CA" dirty="0"/>
          </a:p>
        </p:txBody>
      </p:sp>
      <p:sp>
        <p:nvSpPr>
          <p:cNvPr id="43" name="Rectangle 42"/>
          <p:cNvSpPr/>
          <p:nvPr/>
        </p:nvSpPr>
        <p:spPr>
          <a:xfrm>
            <a:off x="2468041" y="4842260"/>
            <a:ext cx="6840760" cy="830997"/>
          </a:xfrm>
          <a:prstGeom prst="rect">
            <a:avLst/>
          </a:prstGeom>
        </p:spPr>
        <p:txBody>
          <a:bodyPr wrap="square">
            <a:spAutoFit/>
          </a:bodyPr>
          <a:lstStyle/>
          <a:p>
            <a:pPr marL="285750" indent="-285750">
              <a:buClr>
                <a:srgbClr val="800000"/>
              </a:buClr>
              <a:buFont typeface="Wingdings" panose="05000000000000000000" pitchFamily="2" charset="2"/>
              <a:buChar char="§"/>
            </a:pPr>
            <a:r>
              <a:rPr lang="en-CA" sz="1600" dirty="0" smtClean="0"/>
              <a:t>Promoter </a:t>
            </a:r>
            <a:r>
              <a:rPr lang="en-CA" sz="1600" dirty="0"/>
              <a:t>to invest </a:t>
            </a:r>
            <a:r>
              <a:rPr lang="en-CA" sz="1600" dirty="0" smtClean="0"/>
              <a:t>10</a:t>
            </a:r>
            <a:r>
              <a:rPr lang="en-CA" sz="1600" dirty="0"/>
              <a:t>%* of project total </a:t>
            </a:r>
          </a:p>
          <a:p>
            <a:pPr marL="285750" indent="-285750">
              <a:buClr>
                <a:srgbClr val="800000"/>
              </a:buClr>
              <a:buFont typeface="Wingdings" panose="05000000000000000000" pitchFamily="2" charset="2"/>
              <a:buChar char="§"/>
            </a:pPr>
            <a:r>
              <a:rPr lang="en-CA" sz="1600" dirty="0" smtClean="0"/>
              <a:t>Loans </a:t>
            </a:r>
            <a:r>
              <a:rPr lang="en-CA" sz="1600" dirty="0"/>
              <a:t>requires loan </a:t>
            </a:r>
            <a:r>
              <a:rPr lang="en-CA" sz="1600" dirty="0" smtClean="0"/>
              <a:t>security</a:t>
            </a:r>
            <a:endParaRPr lang="en-CA" sz="1600" dirty="0"/>
          </a:p>
          <a:p>
            <a:pPr marL="285750" indent="-285750">
              <a:buClr>
                <a:srgbClr val="800000"/>
              </a:buClr>
              <a:buFont typeface="Wingdings" panose="05000000000000000000" pitchFamily="2" charset="2"/>
              <a:buChar char="§"/>
            </a:pPr>
            <a:r>
              <a:rPr lang="en-CA" sz="1600" dirty="0" smtClean="0"/>
              <a:t>Interest </a:t>
            </a:r>
            <a:r>
              <a:rPr lang="en-CA" sz="1600" dirty="0"/>
              <a:t>rate: </a:t>
            </a:r>
            <a:r>
              <a:rPr lang="en-CA" sz="1600" dirty="0" smtClean="0"/>
              <a:t>4.5% </a:t>
            </a:r>
            <a:endParaRPr lang="en-CA" sz="1600" dirty="0"/>
          </a:p>
        </p:txBody>
      </p:sp>
      <p:sp>
        <p:nvSpPr>
          <p:cNvPr id="50" name="Rectangle 49"/>
          <p:cNvSpPr/>
          <p:nvPr/>
        </p:nvSpPr>
        <p:spPr>
          <a:xfrm>
            <a:off x="237317" y="6021288"/>
            <a:ext cx="8511164" cy="584775"/>
          </a:xfrm>
          <a:prstGeom prst="rect">
            <a:avLst/>
          </a:prstGeom>
        </p:spPr>
        <p:txBody>
          <a:bodyPr wrap="square">
            <a:spAutoFit/>
          </a:bodyPr>
          <a:lstStyle/>
          <a:p>
            <a:r>
              <a:rPr lang="en-CA" sz="1600" dirty="0"/>
              <a:t>*Economic sectors requiring support, and local employment and development projects, are exempt from equity </a:t>
            </a:r>
            <a:r>
              <a:rPr lang="en-CA" sz="1600" dirty="0" smtClean="0"/>
              <a:t>requirement</a:t>
            </a:r>
            <a:r>
              <a:rPr lang="en-CA" sz="1600" dirty="0"/>
              <a:t>	</a:t>
            </a:r>
          </a:p>
        </p:txBody>
      </p:sp>
    </p:spTree>
    <p:extLst>
      <p:ext uri="{BB962C8B-B14F-4D97-AF65-F5344CB8AC3E}">
        <p14:creationId xmlns:p14="http://schemas.microsoft.com/office/powerpoint/2010/main" val="989923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02D4AC-E56E-4C6D-9E56-A787D712270B}" type="slidenum">
              <a:rPr lang="en-CA" smtClean="0"/>
              <a:t>12</a:t>
            </a:fld>
            <a:endParaRPr lang="en-CA"/>
          </a:p>
        </p:txBody>
      </p:sp>
      <p:sp>
        <p:nvSpPr>
          <p:cNvPr id="2" name="Title 1"/>
          <p:cNvSpPr>
            <a:spLocks noGrp="1"/>
          </p:cNvSpPr>
          <p:nvPr>
            <p:ph type="title"/>
          </p:nvPr>
        </p:nvSpPr>
        <p:spPr>
          <a:xfrm>
            <a:off x="381000" y="286374"/>
            <a:ext cx="8381260" cy="1054394"/>
          </a:xfrm>
        </p:spPr>
        <p:txBody>
          <a:bodyPr>
            <a:noAutofit/>
          </a:bodyPr>
          <a:lstStyle/>
          <a:p>
            <a:pPr algn="l"/>
            <a:r>
              <a:rPr lang="en-CA" sz="2400" b="1" dirty="0">
                <a:latin typeface="Calibri" pitchFamily="34" charset="0"/>
                <a:cs typeface="Calibri" pitchFamily="34" charset="0"/>
              </a:rPr>
              <a:t>Department programs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3" name="Rectangle 2"/>
          <p:cNvSpPr/>
          <p:nvPr/>
        </p:nvSpPr>
        <p:spPr>
          <a:xfrm>
            <a:off x="236253" y="1616800"/>
            <a:ext cx="1978298" cy="369332"/>
          </a:xfrm>
          <a:prstGeom prst="rect">
            <a:avLst/>
          </a:prstGeom>
        </p:spPr>
        <p:txBody>
          <a:bodyPr wrap="none">
            <a:spAutoFit/>
          </a:bodyPr>
          <a:lstStyle/>
          <a:p>
            <a:pPr lvl="0" defTabSz="711200">
              <a:spcBef>
                <a:spcPct val="0"/>
              </a:spcBef>
              <a:spcAft>
                <a:spcPct val="35000"/>
              </a:spcAft>
            </a:pPr>
            <a:r>
              <a:rPr lang="en-US" b="1" dirty="0" smtClean="0">
                <a:solidFill>
                  <a:srgbClr val="800000"/>
                </a:solidFill>
              </a:rPr>
              <a:t>Makigiarutiit Fund</a:t>
            </a:r>
            <a:endParaRPr lang="en-CA" dirty="0">
              <a:solidFill>
                <a:srgbClr val="800000"/>
              </a:solidFill>
            </a:endParaRPr>
          </a:p>
        </p:txBody>
      </p:sp>
      <p:sp>
        <p:nvSpPr>
          <p:cNvPr id="7" name="Rectangle 6"/>
          <p:cNvSpPr/>
          <p:nvPr/>
        </p:nvSpPr>
        <p:spPr>
          <a:xfrm>
            <a:off x="246447" y="2132856"/>
            <a:ext cx="8502018" cy="1107996"/>
          </a:xfrm>
          <a:prstGeom prst="rect">
            <a:avLst/>
          </a:prstGeom>
        </p:spPr>
        <p:txBody>
          <a:bodyPr wrap="square">
            <a:spAutoFit/>
          </a:bodyPr>
          <a:lstStyle/>
          <a:p>
            <a:pPr marL="285750" indent="-285750">
              <a:buClr>
                <a:srgbClr val="800000"/>
              </a:buClr>
              <a:buFont typeface="Wingdings" panose="05000000000000000000" pitchFamily="2" charset="2"/>
              <a:buChar char="§"/>
            </a:pPr>
            <a:r>
              <a:rPr lang="en-CA" sz="1600" dirty="0" smtClean="0"/>
              <a:t>Establish </a:t>
            </a:r>
            <a:r>
              <a:rPr lang="en-CA" sz="1600" dirty="0"/>
              <a:t>the conditions promoting the </a:t>
            </a:r>
            <a:r>
              <a:rPr lang="en-CA" sz="1600" dirty="0" smtClean="0"/>
              <a:t>emergence of </a:t>
            </a:r>
            <a:r>
              <a:rPr lang="en-CA" sz="1600" dirty="0"/>
              <a:t>economic </a:t>
            </a:r>
            <a:r>
              <a:rPr lang="en-CA" sz="1600" dirty="0" smtClean="0"/>
              <a:t>development</a:t>
            </a:r>
          </a:p>
          <a:p>
            <a:pPr>
              <a:buClr>
                <a:srgbClr val="800000"/>
              </a:buClr>
            </a:pPr>
            <a:r>
              <a:rPr lang="en-CA" sz="1600" dirty="0"/>
              <a:t> </a:t>
            </a:r>
            <a:r>
              <a:rPr lang="en-CA" sz="1600" dirty="0" smtClean="0"/>
              <a:t>    </a:t>
            </a:r>
            <a:r>
              <a:rPr lang="en-CA" sz="1600" dirty="0"/>
              <a:t>(including </a:t>
            </a:r>
            <a:r>
              <a:rPr lang="en-CA" sz="1600" dirty="0" smtClean="0"/>
              <a:t>expansion </a:t>
            </a:r>
            <a:r>
              <a:rPr lang="en-CA" sz="1600" dirty="0"/>
              <a:t>of </a:t>
            </a:r>
            <a:r>
              <a:rPr lang="en-CA" sz="1600" dirty="0" smtClean="0"/>
              <a:t>businesses assistance)</a:t>
            </a:r>
            <a:endParaRPr lang="en-CA" sz="1600" dirty="0"/>
          </a:p>
          <a:p>
            <a:pPr marL="285750" indent="-285750">
              <a:buClr>
                <a:srgbClr val="800000"/>
              </a:buClr>
              <a:buFont typeface="Wingdings" panose="05000000000000000000" pitchFamily="2" charset="2"/>
              <a:buChar char="§"/>
            </a:pPr>
            <a:r>
              <a:rPr lang="en-CA" sz="1600" dirty="0" smtClean="0"/>
              <a:t>Create and/or </a:t>
            </a:r>
            <a:r>
              <a:rPr lang="en-CA" sz="1600" dirty="0"/>
              <a:t>develop </a:t>
            </a:r>
            <a:r>
              <a:rPr lang="en-CA" sz="1600" dirty="0" smtClean="0"/>
              <a:t>businesses  </a:t>
            </a:r>
            <a:r>
              <a:rPr lang="en-CA" sz="1600" dirty="0"/>
              <a:t>and/or consolidate </a:t>
            </a:r>
            <a:r>
              <a:rPr lang="en-CA" sz="1600" dirty="0" smtClean="0"/>
              <a:t>jobs</a:t>
            </a:r>
            <a:endParaRPr lang="en-CA" sz="1600" dirty="0"/>
          </a:p>
          <a:p>
            <a:pPr marL="285750" indent="-285750">
              <a:buClr>
                <a:srgbClr val="800000"/>
              </a:buClr>
              <a:buFont typeface="Wingdings" panose="05000000000000000000" pitchFamily="2" charset="2"/>
              <a:buChar char="§"/>
            </a:pPr>
            <a:r>
              <a:rPr lang="en-CA" sz="1600" dirty="0" smtClean="0"/>
              <a:t>Foster </a:t>
            </a:r>
            <a:r>
              <a:rPr lang="en-CA" sz="1600" dirty="0"/>
              <a:t>entrepreneurship among women and young people 	</a:t>
            </a:r>
            <a:r>
              <a:rPr lang="en-CA" dirty="0"/>
              <a:t>	</a:t>
            </a:r>
          </a:p>
        </p:txBody>
      </p:sp>
      <p:sp>
        <p:nvSpPr>
          <p:cNvPr id="8" name="Rectangle 7"/>
          <p:cNvSpPr/>
          <p:nvPr/>
        </p:nvSpPr>
        <p:spPr>
          <a:xfrm>
            <a:off x="327205" y="3876443"/>
            <a:ext cx="7974633" cy="1323439"/>
          </a:xfrm>
          <a:prstGeom prst="rect">
            <a:avLst/>
          </a:prstGeom>
        </p:spPr>
        <p:txBody>
          <a:bodyPr wrap="square">
            <a:spAutoFit/>
          </a:bodyPr>
          <a:lstStyle/>
          <a:p>
            <a:r>
              <a:rPr lang="en-CA" sz="1600" dirty="0" smtClean="0"/>
              <a:t>Maximum participation of $1,000,000 </a:t>
            </a:r>
            <a:endParaRPr lang="en-CA" sz="1600" dirty="0"/>
          </a:p>
          <a:p>
            <a:pPr marL="285750" indent="-285750">
              <a:buClr>
                <a:srgbClr val="800000"/>
              </a:buClr>
              <a:buFont typeface="Wingdings" panose="05000000000000000000" pitchFamily="2" charset="2"/>
              <a:buChar char="§"/>
            </a:pPr>
            <a:r>
              <a:rPr lang="en-CA" sz="1600" dirty="0"/>
              <a:t>L</a:t>
            </a:r>
            <a:r>
              <a:rPr lang="en-CA" sz="1600" dirty="0" smtClean="0"/>
              <a:t>oans </a:t>
            </a:r>
            <a:endParaRPr lang="en-CA" sz="1600" dirty="0"/>
          </a:p>
          <a:p>
            <a:pPr marL="285750" indent="-285750">
              <a:buClr>
                <a:srgbClr val="800000"/>
              </a:buClr>
              <a:buFont typeface="Wingdings" panose="05000000000000000000" pitchFamily="2" charset="2"/>
              <a:buChar char="§"/>
            </a:pPr>
            <a:r>
              <a:rPr lang="en-CA" sz="1600" dirty="0"/>
              <a:t>C</a:t>
            </a:r>
            <a:r>
              <a:rPr lang="en-CA" sz="1600" dirty="0" smtClean="0"/>
              <a:t>ontributions </a:t>
            </a:r>
            <a:endParaRPr lang="en-CA" sz="1600" dirty="0"/>
          </a:p>
          <a:p>
            <a:pPr marL="285750" indent="-285750">
              <a:buClr>
                <a:srgbClr val="800000"/>
              </a:buClr>
              <a:buFont typeface="Wingdings" panose="05000000000000000000" pitchFamily="2" charset="2"/>
              <a:buChar char="§"/>
            </a:pPr>
            <a:r>
              <a:rPr lang="en-CA" sz="1600" dirty="0" smtClean="0"/>
              <a:t>Investment </a:t>
            </a:r>
            <a:r>
              <a:rPr lang="en-CA" sz="1600" dirty="0"/>
              <a:t>in preferred shares to be redeemed within a maximum period of 15 years 	</a:t>
            </a:r>
          </a:p>
        </p:txBody>
      </p:sp>
      <p:sp>
        <p:nvSpPr>
          <p:cNvPr id="10" name="Rectangle 9"/>
          <p:cNvSpPr/>
          <p:nvPr/>
        </p:nvSpPr>
        <p:spPr>
          <a:xfrm>
            <a:off x="2874418" y="5199883"/>
            <a:ext cx="5688632" cy="830997"/>
          </a:xfrm>
          <a:prstGeom prst="rect">
            <a:avLst/>
          </a:prstGeom>
        </p:spPr>
        <p:txBody>
          <a:bodyPr wrap="square">
            <a:spAutoFit/>
          </a:bodyPr>
          <a:lstStyle/>
          <a:p>
            <a:pPr marL="285750" indent="-285750">
              <a:buClr>
                <a:srgbClr val="800000"/>
              </a:buClr>
              <a:buFont typeface="Wingdings" panose="05000000000000000000" pitchFamily="2" charset="2"/>
              <a:buChar char="§"/>
            </a:pPr>
            <a:r>
              <a:rPr lang="en-CA" sz="1600" dirty="0"/>
              <a:t>Promoter to invest </a:t>
            </a:r>
            <a:r>
              <a:rPr lang="en-CA" sz="1600" dirty="0" smtClean="0"/>
              <a:t>10</a:t>
            </a:r>
            <a:r>
              <a:rPr lang="en-CA" sz="1600" dirty="0"/>
              <a:t>% of project total </a:t>
            </a:r>
          </a:p>
          <a:p>
            <a:pPr marL="285750" indent="-285750">
              <a:buClr>
                <a:srgbClr val="800000"/>
              </a:buClr>
              <a:buFont typeface="Wingdings" panose="05000000000000000000" pitchFamily="2" charset="2"/>
              <a:buChar char="§"/>
            </a:pPr>
            <a:r>
              <a:rPr lang="en-CA" sz="1600" dirty="0" smtClean="0"/>
              <a:t>Loans </a:t>
            </a:r>
            <a:r>
              <a:rPr lang="en-CA" sz="1600" dirty="0"/>
              <a:t>requires loan security offered by promoter </a:t>
            </a:r>
          </a:p>
          <a:p>
            <a:pPr>
              <a:buClr>
                <a:srgbClr val="800000"/>
              </a:buClr>
            </a:pPr>
            <a:r>
              <a:rPr lang="en-CA" sz="1600" dirty="0" smtClean="0"/>
              <a:t>      Interest rate 4.5% </a:t>
            </a:r>
            <a:r>
              <a:rPr lang="en-CA" sz="1600" dirty="0"/>
              <a:t>	</a:t>
            </a:r>
          </a:p>
        </p:txBody>
      </p:sp>
      <p:sp>
        <p:nvSpPr>
          <p:cNvPr id="36" name="Rectangle 35"/>
          <p:cNvSpPr/>
          <p:nvPr/>
        </p:nvSpPr>
        <p:spPr>
          <a:xfrm>
            <a:off x="672924" y="5437292"/>
            <a:ext cx="2005742" cy="369332"/>
          </a:xfrm>
          <a:prstGeom prst="rect">
            <a:avLst/>
          </a:prstGeom>
        </p:spPr>
        <p:txBody>
          <a:bodyPr wrap="none">
            <a:spAutoFit/>
          </a:bodyPr>
          <a:lstStyle/>
          <a:p>
            <a:r>
              <a:rPr lang="en-CA" b="1" dirty="0"/>
              <a:t>Important Factors </a:t>
            </a:r>
            <a:endParaRPr lang="en-CA" dirty="0"/>
          </a:p>
        </p:txBody>
      </p:sp>
      <p:sp>
        <p:nvSpPr>
          <p:cNvPr id="38" name="Left Brace 37"/>
          <p:cNvSpPr/>
          <p:nvPr/>
        </p:nvSpPr>
        <p:spPr>
          <a:xfrm rot="16200000">
            <a:off x="3950233" y="2435162"/>
            <a:ext cx="264327" cy="2174692"/>
          </a:xfrm>
          <a:prstGeom prst="leftBrace">
            <a:avLst>
              <a:gd name="adj1" fmla="val 183850"/>
              <a:gd name="adj2" fmla="val 50693"/>
            </a:avLst>
          </a:prstGeom>
          <a:solidFill>
            <a:srgbClr val="800000"/>
          </a:solidFill>
          <a:ln w="3175">
            <a:solidFill>
              <a:schemeClr val="tx1"/>
            </a:solidFill>
          </a:ln>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b="1" dirty="0"/>
          </a:p>
        </p:txBody>
      </p:sp>
      <p:pic>
        <p:nvPicPr>
          <p:cNvPr id="12" name="Picture 2" descr="F:\Communication\Annual Reports\Annual Report 2012\Photos\RLD\FINAL SELECTION\DG Office No\office_complex_Inukjua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2699599"/>
            <a:ext cx="2194422" cy="164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92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13</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programs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2" name="Rectangle 1"/>
          <p:cNvSpPr/>
          <p:nvPr/>
        </p:nvSpPr>
        <p:spPr>
          <a:xfrm>
            <a:off x="429490" y="2484518"/>
            <a:ext cx="5976664" cy="1077218"/>
          </a:xfrm>
          <a:prstGeom prst="rect">
            <a:avLst/>
          </a:prstGeom>
        </p:spPr>
        <p:txBody>
          <a:bodyPr wrap="square">
            <a:spAutoFit/>
          </a:bodyPr>
          <a:lstStyle/>
          <a:p>
            <a:pPr marL="285750" indent="-285750">
              <a:buClr>
                <a:srgbClr val="800000"/>
              </a:buClr>
              <a:buFont typeface="Wingdings" panose="05000000000000000000" pitchFamily="2" charset="2"/>
              <a:buChar char="§"/>
            </a:pPr>
            <a:r>
              <a:rPr lang="fr-FR" sz="1600" dirty="0" err="1" smtClean="0"/>
              <a:t>Technical</a:t>
            </a:r>
            <a:r>
              <a:rPr lang="fr-FR" sz="1600" dirty="0" smtClean="0"/>
              <a:t> assistance </a:t>
            </a:r>
            <a:r>
              <a:rPr lang="fr-FR" sz="1600" dirty="0"/>
              <a:t>to support entrepreneurs 	</a:t>
            </a:r>
            <a:endParaRPr lang="fr-FR" sz="1600" dirty="0" smtClean="0"/>
          </a:p>
          <a:p>
            <a:pPr marL="742950" lvl="1" indent="-285750">
              <a:buClr>
                <a:srgbClr val="800000"/>
              </a:buClr>
              <a:buFont typeface="Wingdings" panose="05000000000000000000" pitchFamily="2" charset="2"/>
              <a:buChar char="§"/>
            </a:pPr>
            <a:r>
              <a:rPr lang="en-CA" sz="1600" dirty="0" smtClean="0"/>
              <a:t>Feasibility studies</a:t>
            </a:r>
          </a:p>
          <a:p>
            <a:pPr marL="742950" lvl="1" indent="-285750">
              <a:buClr>
                <a:srgbClr val="800000"/>
              </a:buClr>
              <a:buFont typeface="Wingdings" panose="05000000000000000000" pitchFamily="2" charset="2"/>
              <a:buChar char="§"/>
            </a:pPr>
            <a:r>
              <a:rPr lang="en-CA" sz="1600" dirty="0" smtClean="0"/>
              <a:t>Market surveys</a:t>
            </a:r>
          </a:p>
          <a:p>
            <a:pPr marL="742950" lvl="1" indent="-285750">
              <a:buClr>
                <a:srgbClr val="800000"/>
              </a:buClr>
              <a:buFont typeface="Wingdings" panose="05000000000000000000" pitchFamily="2" charset="2"/>
              <a:buChar char="§"/>
            </a:pPr>
            <a:r>
              <a:rPr lang="en-CA" sz="1600" dirty="0" smtClean="0"/>
              <a:t>Product Development</a:t>
            </a:r>
            <a:endParaRPr lang="en-CA" sz="1600" dirty="0"/>
          </a:p>
        </p:txBody>
      </p:sp>
      <p:sp>
        <p:nvSpPr>
          <p:cNvPr id="6" name="Rectangle 5"/>
          <p:cNvSpPr/>
          <p:nvPr/>
        </p:nvSpPr>
        <p:spPr>
          <a:xfrm>
            <a:off x="436184" y="4038853"/>
            <a:ext cx="6877497" cy="830997"/>
          </a:xfrm>
          <a:prstGeom prst="rect">
            <a:avLst/>
          </a:prstGeom>
        </p:spPr>
        <p:txBody>
          <a:bodyPr wrap="square">
            <a:spAutoFit/>
          </a:bodyPr>
          <a:lstStyle/>
          <a:p>
            <a:pPr marL="285750" indent="-285750">
              <a:buClr>
                <a:srgbClr val="800000"/>
              </a:buClr>
              <a:buFont typeface="Wingdings" panose="05000000000000000000" pitchFamily="2" charset="2"/>
              <a:buChar char="§"/>
            </a:pPr>
            <a:r>
              <a:rPr lang="fr-FR" sz="1600" dirty="0" err="1"/>
              <a:t>T</a:t>
            </a:r>
            <a:r>
              <a:rPr lang="fr-FR" sz="1600" dirty="0" err="1" smtClean="0"/>
              <a:t>echnical</a:t>
            </a:r>
            <a:r>
              <a:rPr lang="fr-FR" sz="1600" dirty="0" smtClean="0"/>
              <a:t> </a:t>
            </a:r>
            <a:r>
              <a:rPr lang="fr-FR" sz="1600" dirty="0"/>
              <a:t>assistance </a:t>
            </a:r>
            <a:r>
              <a:rPr lang="fr-FR" sz="1600" dirty="0" smtClean="0"/>
              <a:t>and support </a:t>
            </a:r>
            <a:r>
              <a:rPr lang="fr-FR" sz="1600" dirty="0" err="1" smtClean="0"/>
              <a:t>next</a:t>
            </a:r>
            <a:r>
              <a:rPr lang="fr-FR" sz="1600" dirty="0" smtClean="0"/>
              <a:t> </a:t>
            </a:r>
            <a:r>
              <a:rPr lang="fr-FR" sz="1600" dirty="0" err="1" smtClean="0"/>
              <a:t>generation</a:t>
            </a:r>
            <a:r>
              <a:rPr lang="fr-FR" sz="1600" dirty="0" smtClean="0"/>
              <a:t> entrepreneurs </a:t>
            </a:r>
          </a:p>
          <a:p>
            <a:pPr marL="742950" lvl="1" indent="-285750">
              <a:buClr>
                <a:srgbClr val="800000"/>
              </a:buClr>
              <a:buFont typeface="Wingdings" panose="05000000000000000000" pitchFamily="2" charset="2"/>
              <a:buChar char="§"/>
            </a:pPr>
            <a:r>
              <a:rPr lang="en-CA" sz="1600" dirty="0" smtClean="0"/>
              <a:t>Business </a:t>
            </a:r>
            <a:r>
              <a:rPr lang="en-CA" sz="1600" dirty="0" err="1" smtClean="0"/>
              <a:t>startup</a:t>
            </a:r>
            <a:endParaRPr lang="en-CA" sz="1600" dirty="0" smtClean="0"/>
          </a:p>
          <a:p>
            <a:pPr marL="742950" lvl="1" indent="-285750">
              <a:buClr>
                <a:srgbClr val="800000"/>
              </a:buClr>
              <a:buFont typeface="Wingdings" panose="05000000000000000000" pitchFamily="2" charset="2"/>
              <a:buChar char="§"/>
            </a:pPr>
            <a:r>
              <a:rPr lang="en-CA" sz="1600" dirty="0" smtClean="0"/>
              <a:t>Monitoring and coaching</a:t>
            </a:r>
            <a:endParaRPr lang="fr-FR" sz="1600" dirty="0"/>
          </a:p>
        </p:txBody>
      </p:sp>
      <p:sp>
        <p:nvSpPr>
          <p:cNvPr id="33" name="TextBox 32"/>
          <p:cNvSpPr txBox="1"/>
          <p:nvPr/>
        </p:nvSpPr>
        <p:spPr>
          <a:xfrm>
            <a:off x="395536" y="5044313"/>
            <a:ext cx="2076594" cy="338554"/>
          </a:xfrm>
          <a:prstGeom prst="rect">
            <a:avLst/>
          </a:prstGeom>
          <a:noFill/>
        </p:spPr>
        <p:txBody>
          <a:bodyPr wrap="none" rtlCol="0">
            <a:spAutoFit/>
          </a:bodyPr>
          <a:lstStyle/>
          <a:p>
            <a:pPr>
              <a:buClr>
                <a:srgbClr val="800000"/>
              </a:buClr>
            </a:pPr>
            <a:r>
              <a:rPr lang="en-CA" sz="1600" b="1" dirty="0" smtClean="0">
                <a:solidFill>
                  <a:schemeClr val="tx1">
                    <a:lumMod val="75000"/>
                    <a:lumOff val="25000"/>
                  </a:schemeClr>
                </a:solidFill>
              </a:rPr>
              <a:t>Socio-economic firms</a:t>
            </a:r>
            <a:endParaRPr lang="en-CA" sz="1600" b="1" dirty="0">
              <a:solidFill>
                <a:schemeClr val="tx1">
                  <a:lumMod val="75000"/>
                  <a:lumOff val="25000"/>
                </a:schemeClr>
              </a:solidFill>
            </a:endParaRPr>
          </a:p>
        </p:txBody>
      </p:sp>
      <p:sp>
        <p:nvSpPr>
          <p:cNvPr id="7" name="Rectangle 6"/>
          <p:cNvSpPr/>
          <p:nvPr/>
        </p:nvSpPr>
        <p:spPr>
          <a:xfrm>
            <a:off x="170931" y="1563284"/>
            <a:ext cx="5289660" cy="646331"/>
          </a:xfrm>
          <a:prstGeom prst="rect">
            <a:avLst/>
          </a:prstGeom>
        </p:spPr>
        <p:txBody>
          <a:bodyPr wrap="square">
            <a:spAutoFit/>
          </a:bodyPr>
          <a:lstStyle/>
          <a:p>
            <a:pPr algn="ctr"/>
            <a:r>
              <a:rPr lang="en-CA" b="1" dirty="0" smtClean="0">
                <a:solidFill>
                  <a:srgbClr val="800000"/>
                </a:solidFill>
              </a:rPr>
              <a:t>KLDC support measures: included in KRG RLDD Programs</a:t>
            </a:r>
            <a:endParaRPr lang="en-CA" dirty="0">
              <a:solidFill>
                <a:srgbClr val="C00000"/>
              </a:solidFill>
            </a:endParaRPr>
          </a:p>
        </p:txBody>
      </p:sp>
      <p:sp>
        <p:nvSpPr>
          <p:cNvPr id="13" name="Rectangle 12"/>
          <p:cNvSpPr/>
          <p:nvPr/>
        </p:nvSpPr>
        <p:spPr>
          <a:xfrm>
            <a:off x="430807" y="5374218"/>
            <a:ext cx="6362475" cy="584775"/>
          </a:xfrm>
          <a:prstGeom prst="rect">
            <a:avLst/>
          </a:prstGeom>
        </p:spPr>
        <p:txBody>
          <a:bodyPr wrap="square">
            <a:spAutoFit/>
          </a:bodyPr>
          <a:lstStyle/>
          <a:p>
            <a:pPr marL="285750" indent="-285750">
              <a:buClr>
                <a:srgbClr val="800000"/>
              </a:buClr>
              <a:buFont typeface="Wingdings" panose="05000000000000000000" pitchFamily="2" charset="2"/>
              <a:buChar char="§"/>
            </a:pPr>
            <a:r>
              <a:rPr lang="fr-FR" sz="1600" dirty="0"/>
              <a:t>F</a:t>
            </a:r>
            <a:r>
              <a:rPr lang="en-CA" sz="1600" dirty="0" err="1" smtClean="0"/>
              <a:t>unding</a:t>
            </a:r>
            <a:r>
              <a:rPr lang="en-CA" sz="1600" dirty="0" smtClean="0"/>
              <a:t> for non profit community firms providing community service</a:t>
            </a:r>
            <a:r>
              <a:rPr lang="fr-FR" sz="1600" dirty="0"/>
              <a:t>	</a:t>
            </a:r>
          </a:p>
        </p:txBody>
      </p:sp>
      <p:sp>
        <p:nvSpPr>
          <p:cNvPr id="8" name="Rectangle 7"/>
          <p:cNvSpPr/>
          <p:nvPr/>
        </p:nvSpPr>
        <p:spPr>
          <a:xfrm>
            <a:off x="131999" y="3721787"/>
            <a:ext cx="5328592" cy="369332"/>
          </a:xfrm>
          <a:prstGeom prst="rect">
            <a:avLst/>
          </a:prstGeom>
        </p:spPr>
        <p:txBody>
          <a:bodyPr wrap="square">
            <a:spAutoFit/>
          </a:bodyPr>
          <a:lstStyle/>
          <a:p>
            <a:pPr algn="ctr"/>
            <a:r>
              <a:rPr lang="en-CA" sz="1600" b="1" dirty="0">
                <a:solidFill>
                  <a:schemeClr val="tx1">
                    <a:lumMod val="75000"/>
                    <a:lumOff val="25000"/>
                  </a:schemeClr>
                </a:solidFill>
              </a:rPr>
              <a:t>Support Measures for  Emerging Enterprises  </a:t>
            </a:r>
            <a:r>
              <a:rPr lang="en-CA" sz="1600" b="1" dirty="0" smtClean="0">
                <a:solidFill>
                  <a:schemeClr val="tx1">
                    <a:lumMod val="75000"/>
                    <a:lumOff val="25000"/>
                  </a:schemeClr>
                </a:solidFill>
              </a:rPr>
              <a:t>Fund</a:t>
            </a:r>
            <a:r>
              <a:rPr lang="en-CA" dirty="0"/>
              <a:t>	</a:t>
            </a:r>
          </a:p>
        </p:txBody>
      </p:sp>
      <p:sp>
        <p:nvSpPr>
          <p:cNvPr id="10" name="Rectangle 9"/>
          <p:cNvSpPr/>
          <p:nvPr/>
        </p:nvSpPr>
        <p:spPr>
          <a:xfrm>
            <a:off x="394219" y="2130282"/>
            <a:ext cx="3792385" cy="338554"/>
          </a:xfrm>
          <a:prstGeom prst="rect">
            <a:avLst/>
          </a:prstGeom>
        </p:spPr>
        <p:txBody>
          <a:bodyPr wrap="none">
            <a:spAutoFit/>
          </a:bodyPr>
          <a:lstStyle/>
          <a:p>
            <a:r>
              <a:rPr lang="en-CA" sz="1600" b="1" dirty="0">
                <a:solidFill>
                  <a:schemeClr val="tx1">
                    <a:lumMod val="75000"/>
                    <a:lumOff val="25000"/>
                  </a:schemeClr>
                </a:solidFill>
              </a:rPr>
              <a:t>Entrepreneurship Support Measure Fund </a:t>
            </a:r>
            <a:endParaRPr lang="en-CA" sz="1600" dirty="0">
              <a:solidFill>
                <a:schemeClr val="tx1">
                  <a:lumMod val="75000"/>
                  <a:lumOff val="25000"/>
                </a:schemeClr>
              </a:solidFill>
            </a:endParaRP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752" y="4271888"/>
            <a:ext cx="1710826" cy="128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1875427"/>
            <a:ext cx="1392242" cy="1856320"/>
          </a:xfrm>
          <a:prstGeom prst="rect">
            <a:avLst/>
          </a:prstGeom>
        </p:spPr>
      </p:pic>
      <p:sp>
        <p:nvSpPr>
          <p:cNvPr id="14" name="Rectangle 13"/>
          <p:cNvSpPr/>
          <p:nvPr/>
        </p:nvSpPr>
        <p:spPr>
          <a:xfrm>
            <a:off x="436184" y="6095157"/>
            <a:ext cx="7719792" cy="584775"/>
          </a:xfrm>
          <a:prstGeom prst="rect">
            <a:avLst/>
          </a:prstGeom>
        </p:spPr>
        <p:txBody>
          <a:bodyPr wrap="square">
            <a:spAutoFit/>
          </a:bodyPr>
          <a:lstStyle/>
          <a:p>
            <a:pPr>
              <a:buClr>
                <a:srgbClr val="800000"/>
              </a:buClr>
            </a:pPr>
            <a:r>
              <a:rPr lang="fr-FR" sz="1600" dirty="0" smtClean="0"/>
              <a:t>KLDC </a:t>
            </a:r>
            <a:r>
              <a:rPr lang="fr-FR" sz="1600" dirty="0" smtClean="0"/>
              <a:t>was dissolved </a:t>
            </a:r>
            <a:r>
              <a:rPr lang="fr-FR" sz="1600" dirty="0" smtClean="0"/>
              <a:t>upon adoption of Bill 28. Its mandate </a:t>
            </a:r>
            <a:r>
              <a:rPr lang="fr-FR" sz="1600" dirty="0" smtClean="0"/>
              <a:t>is </a:t>
            </a:r>
            <a:r>
              <a:rPr lang="fr-FR" sz="1600" dirty="0" smtClean="0"/>
              <a:t>assumed </a:t>
            </a:r>
            <a:r>
              <a:rPr lang="fr-FR" sz="1600" dirty="0" smtClean="0"/>
              <a:t>by the KRG –RLD Department</a:t>
            </a:r>
            <a:endParaRPr lang="fr-FR" sz="1600" dirty="0"/>
          </a:p>
        </p:txBody>
      </p:sp>
    </p:spTree>
    <p:extLst>
      <p:ext uri="{BB962C8B-B14F-4D97-AF65-F5344CB8AC3E}">
        <p14:creationId xmlns:p14="http://schemas.microsoft.com/office/powerpoint/2010/main" val="3720624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02D4AC-E56E-4C6D-9E56-A787D712270B}" type="slidenum">
              <a:rPr lang="en-CA" smtClean="0"/>
              <a:t>2</a:t>
            </a:fld>
            <a:endParaRPr lang="en-CA"/>
          </a:p>
        </p:txBody>
      </p:sp>
      <p:sp>
        <p:nvSpPr>
          <p:cNvPr id="6" name="Title 5"/>
          <p:cNvSpPr>
            <a:spLocks noGrp="1"/>
          </p:cNvSpPr>
          <p:nvPr>
            <p:ph type="title"/>
          </p:nvPr>
        </p:nvSpPr>
        <p:spPr>
          <a:xfrm>
            <a:off x="381000" y="286374"/>
            <a:ext cx="8381260" cy="1054394"/>
          </a:xfrm>
        </p:spPr>
        <p:txBody>
          <a:bodyPr/>
          <a:lstStyle/>
          <a:p>
            <a:pPr algn="l"/>
            <a:r>
              <a:rPr lang="en-CA" sz="2400" b="1" dirty="0" smtClean="0">
                <a:latin typeface="Calibri" pitchFamily="34" charset="0"/>
                <a:cs typeface="Calibri" pitchFamily="34" charset="0"/>
              </a:rPr>
              <a:t>Department mandate </a:t>
            </a:r>
            <a:endParaRPr lang="en-CA" sz="2400" b="1" dirty="0">
              <a:latin typeface="Calibri" pitchFamily="34" charset="0"/>
              <a:cs typeface="Calibri" pitchFamily="34" charset="0"/>
            </a:endParaRPr>
          </a:p>
        </p:txBody>
      </p:sp>
      <p:sp>
        <p:nvSpPr>
          <p:cNvPr id="9" name="TextBox 8"/>
          <p:cNvSpPr txBox="1"/>
          <p:nvPr/>
        </p:nvSpPr>
        <p:spPr>
          <a:xfrm>
            <a:off x="611560" y="1988840"/>
            <a:ext cx="184731" cy="369332"/>
          </a:xfrm>
          <a:prstGeom prst="rect">
            <a:avLst/>
          </a:prstGeom>
          <a:noFill/>
        </p:spPr>
        <p:txBody>
          <a:bodyPr wrap="none" rtlCol="0">
            <a:spAutoFit/>
          </a:bodyPr>
          <a:lstStyle/>
          <a:p>
            <a:endParaRPr lang="en-C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2" name="TextBox 1"/>
          <p:cNvSpPr txBox="1"/>
          <p:nvPr/>
        </p:nvSpPr>
        <p:spPr>
          <a:xfrm>
            <a:off x="317769" y="1628800"/>
            <a:ext cx="8502703" cy="1323439"/>
          </a:xfrm>
          <a:prstGeom prst="rect">
            <a:avLst/>
          </a:prstGeom>
          <a:noFill/>
        </p:spPr>
        <p:txBody>
          <a:bodyPr wrap="square" rtlCol="0">
            <a:spAutoFit/>
          </a:bodyPr>
          <a:lstStyle/>
          <a:p>
            <a:r>
              <a:rPr lang="en-GB" sz="1600" dirty="0"/>
              <a:t>The Regional and Local Development Department provides an essential link between the economic development strategies of the provincial and federal governments and the region’s businesses and social economy enterprises. It is also closely involved in community socio-economic planning and project implementation. The </a:t>
            </a:r>
            <a:r>
              <a:rPr lang="en-GB" sz="1600" dirty="0" smtClean="0"/>
              <a:t>Department delivers programs serving three main </a:t>
            </a:r>
            <a:r>
              <a:rPr lang="en-GB" sz="1600" dirty="0"/>
              <a:t>sectors</a:t>
            </a:r>
            <a:r>
              <a:rPr lang="en-GB" sz="1600" dirty="0" smtClean="0"/>
              <a:t>:</a:t>
            </a:r>
          </a:p>
        </p:txBody>
      </p:sp>
      <p:sp>
        <p:nvSpPr>
          <p:cNvPr id="7" name="Rectangle 6"/>
          <p:cNvSpPr/>
          <p:nvPr/>
        </p:nvSpPr>
        <p:spPr>
          <a:xfrm>
            <a:off x="611560" y="3297983"/>
            <a:ext cx="4572000" cy="830997"/>
          </a:xfrm>
          <a:prstGeom prst="rect">
            <a:avLst/>
          </a:prstGeom>
        </p:spPr>
        <p:txBody>
          <a:bodyPr>
            <a:spAutoFit/>
          </a:bodyPr>
          <a:lstStyle/>
          <a:p>
            <a:pPr marL="342900" indent="-342900">
              <a:buClr>
                <a:srgbClr val="800000"/>
              </a:buClr>
              <a:buFont typeface="+mj-lt"/>
              <a:buAutoNum type="arabicPeriod"/>
            </a:pPr>
            <a:r>
              <a:rPr lang="en-GB" sz="1600" dirty="0"/>
              <a:t>Regional development</a:t>
            </a:r>
          </a:p>
          <a:p>
            <a:pPr marL="342900" indent="-342900">
              <a:buClr>
                <a:srgbClr val="800000"/>
              </a:buClr>
              <a:buFont typeface="+mj-lt"/>
              <a:buAutoNum type="arabicPeriod"/>
            </a:pPr>
            <a:r>
              <a:rPr lang="en-GB" sz="1600" dirty="0"/>
              <a:t>Local development</a:t>
            </a:r>
          </a:p>
          <a:p>
            <a:pPr marL="342900" indent="-342900">
              <a:buClr>
                <a:srgbClr val="800000"/>
              </a:buClr>
              <a:buFont typeface="+mj-lt"/>
              <a:buAutoNum type="arabicPeriod"/>
            </a:pPr>
            <a:r>
              <a:rPr lang="en-GB" sz="1600" dirty="0"/>
              <a:t>Business development</a:t>
            </a:r>
            <a:endParaRPr lang="en-CA" sz="1600"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18009"/>
            <a:ext cx="1591310" cy="878205"/>
          </a:xfrm>
          <a:prstGeom prst="rect">
            <a:avLst/>
          </a:prstGeom>
          <a:noFill/>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2700974" y="4738191"/>
            <a:ext cx="2106488" cy="858023"/>
          </a:xfrm>
          <a:prstGeom prst="rect">
            <a:avLst/>
          </a:prstGeom>
          <a:noFill/>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3560" y="4550708"/>
            <a:ext cx="1008110" cy="1152128"/>
          </a:xfrm>
          <a:prstGeom prst="rect">
            <a:avLst/>
          </a:prstGeom>
          <a:noFill/>
        </p:spPr>
      </p:pic>
      <p:pic>
        <p:nvPicPr>
          <p:cNvPr id="14" name="Picture 13"/>
          <p:cNvPicPr/>
          <p:nvPr/>
        </p:nvPicPr>
        <p:blipFill>
          <a:blip r:embed="rId7">
            <a:extLst>
              <a:ext uri="{28A0092B-C50C-407E-A947-70E740481C1C}">
                <a14:useLocalDpi xmlns:a14="http://schemas.microsoft.com/office/drawing/2010/main" val="0"/>
              </a:ext>
            </a:extLst>
          </a:blip>
          <a:stretch>
            <a:fillRect/>
          </a:stretch>
        </p:blipFill>
        <p:spPr>
          <a:xfrm>
            <a:off x="6598631" y="4910414"/>
            <a:ext cx="2286000" cy="685800"/>
          </a:xfrm>
          <a:prstGeom prst="rect">
            <a:avLst/>
          </a:prstGeom>
        </p:spPr>
      </p:pic>
      <p:sp>
        <p:nvSpPr>
          <p:cNvPr id="3" name="Rectangle 2"/>
          <p:cNvSpPr/>
          <p:nvPr/>
        </p:nvSpPr>
        <p:spPr>
          <a:xfrm>
            <a:off x="166626" y="5702836"/>
            <a:ext cx="2232342" cy="307777"/>
          </a:xfrm>
          <a:prstGeom prst="rect">
            <a:avLst/>
          </a:prstGeom>
        </p:spPr>
        <p:txBody>
          <a:bodyPr wrap="none">
            <a:spAutoFit/>
          </a:bodyPr>
          <a:lstStyle/>
          <a:p>
            <a:r>
              <a:rPr lang="en-CA" sz="1400" b="1" dirty="0"/>
              <a:t>Nunavik Elders Committee</a:t>
            </a:r>
            <a:endParaRPr lang="en-CA" sz="1400" dirty="0"/>
          </a:p>
        </p:txBody>
      </p:sp>
      <p:sp>
        <p:nvSpPr>
          <p:cNvPr id="5" name="Rectangle 4"/>
          <p:cNvSpPr/>
          <p:nvPr/>
        </p:nvSpPr>
        <p:spPr>
          <a:xfrm>
            <a:off x="2619131" y="5702836"/>
            <a:ext cx="2270173" cy="523220"/>
          </a:xfrm>
          <a:prstGeom prst="rect">
            <a:avLst/>
          </a:prstGeom>
        </p:spPr>
        <p:txBody>
          <a:bodyPr wrap="none">
            <a:spAutoFit/>
          </a:bodyPr>
          <a:lstStyle/>
          <a:p>
            <a:r>
              <a:rPr lang="en-CA" sz="1400" b="1" dirty="0"/>
              <a:t>Inuit Women’s Association </a:t>
            </a:r>
            <a:endParaRPr lang="en-CA" sz="1400" b="1" dirty="0" smtClean="0"/>
          </a:p>
          <a:p>
            <a:r>
              <a:rPr lang="en-CA" sz="1400" b="1" dirty="0" smtClean="0"/>
              <a:t>of </a:t>
            </a:r>
            <a:r>
              <a:rPr lang="en-CA" sz="1400" b="1" dirty="0"/>
              <a:t>Nunavik</a:t>
            </a:r>
          </a:p>
        </p:txBody>
      </p:sp>
      <p:pic>
        <p:nvPicPr>
          <p:cNvPr id="15" name="Picture 14"/>
          <p:cNvPicPr/>
          <p:nvPr/>
        </p:nvPicPr>
        <p:blipFill>
          <a:blip r:embed="rId8">
            <a:extLst>
              <a:ext uri="{28A0092B-C50C-407E-A947-70E740481C1C}">
                <a14:useLocalDpi xmlns:a14="http://schemas.microsoft.com/office/drawing/2010/main" val="0"/>
              </a:ext>
            </a:extLst>
          </a:blip>
          <a:stretch>
            <a:fillRect/>
          </a:stretch>
        </p:blipFill>
        <p:spPr>
          <a:xfrm>
            <a:off x="7164288" y="3214580"/>
            <a:ext cx="1040140" cy="914400"/>
          </a:xfrm>
          <a:prstGeom prst="rect">
            <a:avLst/>
          </a:prstGeom>
        </p:spPr>
      </p:pic>
      <p:pic>
        <p:nvPicPr>
          <p:cNvPr id="1026" name="Picture 2" descr="anguviaq_logo_Vect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1527" y="3215056"/>
            <a:ext cx="892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09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02D4AC-E56E-4C6D-9E56-A787D712270B}" type="slidenum">
              <a:rPr lang="en-CA" smtClean="0"/>
              <a:t>3</a:t>
            </a:fld>
            <a:endParaRPr lang="en-CA"/>
          </a:p>
        </p:txBody>
      </p:sp>
      <p:sp>
        <p:nvSpPr>
          <p:cNvPr id="6" name="Title 5"/>
          <p:cNvSpPr>
            <a:spLocks noGrp="1"/>
          </p:cNvSpPr>
          <p:nvPr>
            <p:ph type="title"/>
          </p:nvPr>
        </p:nvSpPr>
        <p:spPr>
          <a:xfrm>
            <a:off x="381000" y="286374"/>
            <a:ext cx="8381260" cy="1054394"/>
          </a:xfrm>
        </p:spPr>
        <p:txBody>
          <a:bodyPr/>
          <a:lstStyle/>
          <a:p>
            <a:pPr algn="l"/>
            <a:r>
              <a:rPr lang="en-CA" sz="2400" b="1" dirty="0" smtClean="0">
                <a:latin typeface="Calibri" pitchFamily="34" charset="0"/>
                <a:cs typeface="Calibri" pitchFamily="34" charset="0"/>
              </a:rPr>
              <a:t>Department mandate </a:t>
            </a:r>
            <a:endParaRPr lang="en-CA" sz="2400" b="1" dirty="0">
              <a:latin typeface="Calibri" pitchFamily="34" charset="0"/>
              <a:cs typeface="Calibri" pitchFamily="34" charset="0"/>
            </a:endParaRPr>
          </a:p>
        </p:txBody>
      </p:sp>
      <p:sp>
        <p:nvSpPr>
          <p:cNvPr id="9" name="TextBox 8"/>
          <p:cNvSpPr txBox="1"/>
          <p:nvPr/>
        </p:nvSpPr>
        <p:spPr>
          <a:xfrm>
            <a:off x="611560" y="1988840"/>
            <a:ext cx="184731" cy="369332"/>
          </a:xfrm>
          <a:prstGeom prst="rect">
            <a:avLst/>
          </a:prstGeom>
          <a:noFill/>
        </p:spPr>
        <p:txBody>
          <a:bodyPr wrap="none" rtlCol="0">
            <a:spAutoFit/>
          </a:bodyPr>
          <a:lstStyle/>
          <a:p>
            <a:endParaRPr lang="en-C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3" name="Rectangle 2"/>
          <p:cNvSpPr/>
          <p:nvPr/>
        </p:nvSpPr>
        <p:spPr>
          <a:xfrm>
            <a:off x="158562" y="1798850"/>
            <a:ext cx="4583016" cy="338554"/>
          </a:xfrm>
          <a:prstGeom prst="rect">
            <a:avLst/>
          </a:prstGeom>
        </p:spPr>
        <p:txBody>
          <a:bodyPr wrap="square">
            <a:spAutoFit/>
          </a:bodyPr>
          <a:lstStyle/>
          <a:p>
            <a:r>
              <a:rPr lang="en-CA" sz="1600" b="1" dirty="0">
                <a:solidFill>
                  <a:srgbClr val="800000"/>
                </a:solidFill>
              </a:rPr>
              <a:t>Public consultation and Advice on development: </a:t>
            </a:r>
          </a:p>
        </p:txBody>
      </p:sp>
      <p:sp>
        <p:nvSpPr>
          <p:cNvPr id="11" name="Rectangle 10"/>
          <p:cNvSpPr/>
          <p:nvPr/>
        </p:nvSpPr>
        <p:spPr>
          <a:xfrm>
            <a:off x="158562" y="2183002"/>
            <a:ext cx="8985438" cy="1569660"/>
          </a:xfrm>
          <a:prstGeom prst="rect">
            <a:avLst/>
          </a:prstGeom>
        </p:spPr>
        <p:txBody>
          <a:bodyPr wrap="square">
            <a:spAutoFit/>
          </a:bodyPr>
          <a:lstStyle/>
          <a:p>
            <a:pPr marL="285750" indent="-285750">
              <a:buClr>
                <a:srgbClr val="800000"/>
              </a:buClr>
              <a:buFont typeface="Wingdings" panose="05000000000000000000" pitchFamily="2" charset="2"/>
              <a:buChar char="§"/>
            </a:pPr>
            <a:r>
              <a:rPr lang="en-CA" sz="1600" dirty="0" smtClean="0"/>
              <a:t>Until 2003: the role of the </a:t>
            </a:r>
            <a:r>
              <a:rPr lang="en-CA" sz="1600" dirty="0"/>
              <a:t>Kativik Regional Development Council (KRDC) </a:t>
            </a:r>
            <a:r>
              <a:rPr lang="en-CA" sz="1600" dirty="0" smtClean="0"/>
              <a:t>(JBNQA</a:t>
            </a:r>
            <a:r>
              <a:rPr lang="en-CA" sz="1600" dirty="0"/>
              <a:t>)</a:t>
            </a:r>
          </a:p>
          <a:p>
            <a:pPr marL="285750" indent="-285750">
              <a:buClr>
                <a:srgbClr val="800000"/>
              </a:buClr>
              <a:buFont typeface="Wingdings" panose="05000000000000000000" pitchFamily="2" charset="2"/>
              <a:buChar char="§"/>
            </a:pPr>
            <a:r>
              <a:rPr lang="en-CA" sz="1600" dirty="0"/>
              <a:t>2004 Sivunirmut Agreement </a:t>
            </a:r>
            <a:r>
              <a:rPr lang="en-CA" sz="1600" dirty="0" smtClean="0"/>
              <a:t>: </a:t>
            </a:r>
            <a:r>
              <a:rPr lang="en-CA" sz="1600" dirty="0"/>
              <a:t>KRG assumes greater autonomy in the establishment of its priorities, its mandates and the allocation of its </a:t>
            </a:r>
            <a:r>
              <a:rPr lang="en-CA" sz="1600" dirty="0" smtClean="0"/>
              <a:t>funds</a:t>
            </a:r>
            <a:endParaRPr lang="en-CA" sz="1600" dirty="0"/>
          </a:p>
          <a:p>
            <a:pPr marL="285750" indent="-285750">
              <a:buClr>
                <a:srgbClr val="800000"/>
              </a:buClr>
              <a:buFont typeface="Wingdings" panose="05000000000000000000" pitchFamily="2" charset="2"/>
              <a:buChar char="§"/>
            </a:pPr>
            <a:r>
              <a:rPr lang="en-CA" sz="1600" dirty="0"/>
              <a:t>Spring of 2015: </a:t>
            </a:r>
            <a:r>
              <a:rPr lang="en-CA" sz="1600" dirty="0" smtClean="0"/>
              <a:t>Bill </a:t>
            </a:r>
            <a:r>
              <a:rPr lang="en-CA" sz="1600" dirty="0"/>
              <a:t>28, </a:t>
            </a:r>
            <a:r>
              <a:rPr lang="en-CA" sz="1600" dirty="0" smtClean="0"/>
              <a:t>recognizes </a:t>
            </a:r>
            <a:r>
              <a:rPr lang="en-CA" sz="1600" dirty="0"/>
              <a:t>the KRG as the primary interlocutor of </a:t>
            </a:r>
            <a:r>
              <a:rPr lang="en-CA" sz="1600" dirty="0" smtClean="0"/>
              <a:t>the Government </a:t>
            </a:r>
            <a:r>
              <a:rPr lang="en-CA" sz="1600" dirty="0"/>
              <a:t>for the territory or community it represents as regards regional </a:t>
            </a:r>
            <a:r>
              <a:rPr lang="en-CA" sz="1600" dirty="0" smtClean="0"/>
              <a:t>development</a:t>
            </a:r>
          </a:p>
          <a:p>
            <a:pPr marL="285750" indent="-285750">
              <a:buClr>
                <a:srgbClr val="800000"/>
              </a:buClr>
              <a:buFont typeface="Wingdings" panose="05000000000000000000" pitchFamily="2" charset="2"/>
              <a:buChar char="§"/>
            </a:pPr>
            <a:r>
              <a:rPr lang="en-CA" sz="1600" dirty="0" smtClean="0"/>
              <a:t>Qarjuit Youth Council replaces Saputiit Youth </a:t>
            </a:r>
            <a:r>
              <a:rPr lang="en-CA" sz="1600" dirty="0"/>
              <a:t>Association</a:t>
            </a:r>
            <a:endParaRPr lang="en-CA" sz="1600" dirty="0"/>
          </a:p>
        </p:txBody>
      </p:sp>
      <p:pic>
        <p:nvPicPr>
          <p:cNvPr id="12" name="Picture 3" descr="F:\Communication\Annual Reports\Annual Report 2012\Photos\RLD\FINAL SELECTION\DG Office No\Mining_Workshop_IMG_5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063" y="4005064"/>
            <a:ext cx="3444894" cy="229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2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4</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a:t>
            </a:r>
            <a:r>
              <a:rPr lang="en-CA" sz="2400" b="1" dirty="0" smtClean="0">
                <a:latin typeface="Calibri" pitchFamily="34" charset="0"/>
                <a:cs typeface="Calibri" pitchFamily="34" charset="0"/>
              </a:rPr>
              <a:t>Support: Regional Sectors</a:t>
            </a:r>
            <a:endParaRPr lang="en-CA" sz="2400" b="1" dirty="0">
              <a:latin typeface="Calibri" pitchFamily="34" charset="0"/>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11" name="Rectangle 10"/>
          <p:cNvSpPr/>
          <p:nvPr/>
        </p:nvSpPr>
        <p:spPr>
          <a:xfrm>
            <a:off x="1187623" y="2019507"/>
            <a:ext cx="7349401" cy="369332"/>
          </a:xfrm>
          <a:prstGeom prst="rect">
            <a:avLst/>
          </a:prstGeom>
        </p:spPr>
        <p:txBody>
          <a:bodyPr wrap="square">
            <a:spAutoFit/>
          </a:bodyPr>
          <a:lstStyle/>
          <a:p>
            <a:r>
              <a:rPr lang="en-US" b="1" dirty="0" smtClean="0"/>
              <a:t>Regional </a:t>
            </a:r>
            <a:r>
              <a:rPr lang="en-US" b="1" dirty="0"/>
              <a:t>Adaptation to Enhance Seniors’ Living </a:t>
            </a:r>
            <a:r>
              <a:rPr lang="en-US" b="1" dirty="0" smtClean="0"/>
              <a:t> </a:t>
            </a:r>
            <a:r>
              <a:rPr lang="en-US" b="1" dirty="0" smtClean="0"/>
              <a:t>Agreement</a:t>
            </a:r>
            <a:endParaRPr lang="en-CA" b="1" dirty="0"/>
          </a:p>
        </p:txBody>
      </p:sp>
      <p:graphicFrame>
        <p:nvGraphicFramePr>
          <p:cNvPr id="6" name="Diagram 5"/>
          <p:cNvGraphicFramePr/>
          <p:nvPr>
            <p:extLst>
              <p:ext uri="{D42A27DB-BD31-4B8C-83A1-F6EECF244321}">
                <p14:modId xmlns:p14="http://schemas.microsoft.com/office/powerpoint/2010/main" val="2282805129"/>
              </p:ext>
            </p:extLst>
          </p:nvPr>
        </p:nvGraphicFramePr>
        <p:xfrm>
          <a:off x="2483768" y="2436123"/>
          <a:ext cx="6472575" cy="4280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214047" y="1628800"/>
            <a:ext cx="795026" cy="369332"/>
          </a:xfrm>
          <a:prstGeom prst="rect">
            <a:avLst/>
          </a:prstGeom>
        </p:spPr>
        <p:txBody>
          <a:bodyPr wrap="none">
            <a:spAutoFit/>
          </a:bodyPr>
          <a:lstStyle/>
          <a:p>
            <a:r>
              <a:rPr lang="en-CA" b="1" dirty="0">
                <a:solidFill>
                  <a:srgbClr val="800000"/>
                </a:solidFill>
              </a:rPr>
              <a:t>Elders</a:t>
            </a:r>
            <a:endParaRPr lang="en-CA" dirty="0"/>
          </a:p>
        </p:txBody>
      </p:sp>
      <p:sp>
        <p:nvSpPr>
          <p:cNvPr id="12" name="Rectangle 11"/>
          <p:cNvSpPr/>
          <p:nvPr/>
        </p:nvSpPr>
        <p:spPr>
          <a:xfrm>
            <a:off x="222350" y="2708920"/>
            <a:ext cx="3261527" cy="584775"/>
          </a:xfrm>
          <a:prstGeom prst="rect">
            <a:avLst/>
          </a:prstGeom>
        </p:spPr>
        <p:txBody>
          <a:bodyPr wrap="square">
            <a:spAutoFit/>
          </a:bodyPr>
          <a:lstStyle/>
          <a:p>
            <a:r>
              <a:rPr lang="en-US" sz="1600" dirty="0"/>
              <a:t>W</a:t>
            </a:r>
            <a:r>
              <a:rPr lang="en-US" sz="1600" dirty="0" smtClean="0"/>
              <a:t>ide-range of projects </a:t>
            </a:r>
          </a:p>
          <a:p>
            <a:r>
              <a:rPr lang="en-US" sz="1600" dirty="0" smtClean="0"/>
              <a:t>(except </a:t>
            </a:r>
            <a:r>
              <a:rPr lang="en-US" sz="1600" dirty="0"/>
              <a:t>infrastructure </a:t>
            </a:r>
            <a:r>
              <a:rPr lang="en-US" sz="1600" dirty="0" smtClean="0"/>
              <a:t>projects)</a:t>
            </a:r>
            <a:endParaRPr lang="en-CA" sz="1600" dirty="0"/>
          </a:p>
        </p:txBody>
      </p:sp>
      <p:pic>
        <p:nvPicPr>
          <p:cNvPr id="1026" name="Picture 2" descr="\\anirraq\Communications\Council\Quarterly Update\2015\January\QU pictures_January\QU pictures_January_resized\RLD presentati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882" y="3619091"/>
            <a:ext cx="2437926" cy="270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5</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a:t>
            </a:r>
            <a:r>
              <a:rPr lang="en-CA" sz="2400" b="1" dirty="0" smtClean="0">
                <a:latin typeface="Calibri" pitchFamily="34" charset="0"/>
                <a:cs typeface="Calibri" pitchFamily="34" charset="0"/>
              </a:rPr>
              <a:t>Support: Regional Sectors</a:t>
            </a:r>
            <a:endParaRPr lang="en-CA" sz="2400" b="1" dirty="0">
              <a:latin typeface="Calibri" pitchFamily="34" charset="0"/>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2" name="Rectangle 1"/>
          <p:cNvSpPr/>
          <p:nvPr/>
        </p:nvSpPr>
        <p:spPr>
          <a:xfrm>
            <a:off x="846862" y="3684880"/>
            <a:ext cx="8139502" cy="584775"/>
          </a:xfrm>
          <a:prstGeom prst="rect">
            <a:avLst/>
          </a:prstGeom>
        </p:spPr>
        <p:txBody>
          <a:bodyPr wrap="square">
            <a:spAutoFit/>
          </a:bodyPr>
          <a:lstStyle/>
          <a:p>
            <a:r>
              <a:rPr lang="en-CA" sz="1600" dirty="0" smtClean="0">
                <a:solidFill>
                  <a:schemeClr val="tx1">
                    <a:lumMod val="85000"/>
                    <a:lumOff val="15000"/>
                  </a:schemeClr>
                </a:solidFill>
              </a:rPr>
              <a:t>A </a:t>
            </a:r>
            <a:r>
              <a:rPr lang="en-CA" sz="1600" dirty="0">
                <a:solidFill>
                  <a:schemeClr val="tx1">
                    <a:lumMod val="85000"/>
                    <a:lumOff val="15000"/>
                  </a:schemeClr>
                </a:solidFill>
              </a:rPr>
              <a:t>local process </a:t>
            </a:r>
            <a:r>
              <a:rPr lang="en-CA" sz="1600" dirty="0" smtClean="0">
                <a:solidFill>
                  <a:schemeClr val="tx1">
                    <a:lumMod val="85000"/>
                    <a:lumOff val="15000"/>
                  </a:schemeClr>
                </a:solidFill>
              </a:rPr>
              <a:t>will </a:t>
            </a:r>
            <a:r>
              <a:rPr lang="en-CA" sz="1600" dirty="0">
                <a:solidFill>
                  <a:schemeClr val="tx1">
                    <a:lumMod val="85000"/>
                    <a:lumOff val="15000"/>
                  </a:schemeClr>
                </a:solidFill>
              </a:rPr>
              <a:t>ensure that a local committee will write-up a multi-year plan to include projects responding to elders’ expectation to improve their living </a:t>
            </a:r>
            <a:r>
              <a:rPr lang="en-CA" sz="1600" dirty="0" smtClean="0">
                <a:solidFill>
                  <a:schemeClr val="tx1">
                    <a:lumMod val="85000"/>
                    <a:lumOff val="15000"/>
                  </a:schemeClr>
                </a:solidFill>
              </a:rPr>
              <a:t>conditions</a:t>
            </a:r>
            <a:endParaRPr lang="en-CA" sz="1600" dirty="0">
              <a:solidFill>
                <a:schemeClr val="tx1">
                  <a:lumMod val="85000"/>
                  <a:lumOff val="15000"/>
                </a:schemeClr>
              </a:solidFill>
            </a:endParaRPr>
          </a:p>
        </p:txBody>
      </p:sp>
      <p:sp>
        <p:nvSpPr>
          <p:cNvPr id="4" name="Rectangle 3"/>
          <p:cNvSpPr/>
          <p:nvPr/>
        </p:nvSpPr>
        <p:spPr>
          <a:xfrm>
            <a:off x="318019" y="2731444"/>
            <a:ext cx="8436998" cy="830997"/>
          </a:xfrm>
          <a:prstGeom prst="rect">
            <a:avLst/>
          </a:prstGeom>
        </p:spPr>
        <p:txBody>
          <a:bodyPr wrap="square">
            <a:spAutoFit/>
          </a:bodyPr>
          <a:lstStyle/>
          <a:p>
            <a:r>
              <a:rPr lang="en-CA" sz="1600" dirty="0" smtClean="0">
                <a:solidFill>
                  <a:schemeClr val="tx1">
                    <a:lumMod val="85000"/>
                    <a:lumOff val="15000"/>
                  </a:schemeClr>
                </a:solidFill>
              </a:rPr>
              <a:t>An Age </a:t>
            </a:r>
            <a:r>
              <a:rPr lang="en-CA" sz="1600" dirty="0">
                <a:solidFill>
                  <a:schemeClr val="tx1">
                    <a:lumMod val="85000"/>
                    <a:lumOff val="15000"/>
                  </a:schemeClr>
                </a:solidFill>
              </a:rPr>
              <a:t>Friendly Municipality, means that as a community, you are committed to provide a supportive environment for the elders, in a way that will better their quality of life on a daily </a:t>
            </a:r>
            <a:r>
              <a:rPr lang="en-CA" sz="1600" dirty="0" smtClean="0">
                <a:solidFill>
                  <a:schemeClr val="tx1">
                    <a:lumMod val="85000"/>
                    <a:lumOff val="15000"/>
                  </a:schemeClr>
                </a:solidFill>
              </a:rPr>
              <a:t>basis</a:t>
            </a:r>
            <a:endParaRPr lang="en-CA" sz="1600" dirty="0">
              <a:solidFill>
                <a:schemeClr val="tx1">
                  <a:lumMod val="75000"/>
                  <a:lumOff val="25000"/>
                </a:schemeClr>
              </a:solidFill>
            </a:endParaRPr>
          </a:p>
        </p:txBody>
      </p:sp>
      <p:sp>
        <p:nvSpPr>
          <p:cNvPr id="10" name="Rectangle 9"/>
          <p:cNvSpPr/>
          <p:nvPr/>
        </p:nvSpPr>
        <p:spPr>
          <a:xfrm>
            <a:off x="473484" y="4327059"/>
            <a:ext cx="8165757" cy="830997"/>
          </a:xfrm>
          <a:prstGeom prst="rect">
            <a:avLst/>
          </a:prstGeom>
        </p:spPr>
        <p:txBody>
          <a:bodyPr wrap="square">
            <a:spAutoFit/>
          </a:bodyPr>
          <a:lstStyle/>
          <a:p>
            <a:r>
              <a:rPr lang="en-CA" sz="1600" dirty="0">
                <a:solidFill>
                  <a:schemeClr val="tx1">
                    <a:lumMod val="85000"/>
                    <a:lumOff val="15000"/>
                  </a:schemeClr>
                </a:solidFill>
              </a:rPr>
              <a:t>Nunavimmiut are encouraged to learn and explore concrete ways on how to better work with the elders in areas that have a direct impact on their lives, such as health, housing and transportation to name only a </a:t>
            </a:r>
            <a:r>
              <a:rPr lang="en-CA" sz="1600" dirty="0" smtClean="0">
                <a:solidFill>
                  <a:schemeClr val="tx1">
                    <a:lumMod val="85000"/>
                    <a:lumOff val="15000"/>
                  </a:schemeClr>
                </a:solidFill>
              </a:rPr>
              <a:t>few </a:t>
            </a:r>
            <a:endParaRPr lang="en-CA" sz="1600" dirty="0">
              <a:solidFill>
                <a:schemeClr val="tx1">
                  <a:lumMod val="85000"/>
                  <a:lumOff val="15000"/>
                </a:schemeClr>
              </a:solidFill>
            </a:endParaRPr>
          </a:p>
        </p:txBody>
      </p:sp>
      <p:sp>
        <p:nvSpPr>
          <p:cNvPr id="13" name="Rectangle 12"/>
          <p:cNvSpPr/>
          <p:nvPr/>
        </p:nvSpPr>
        <p:spPr>
          <a:xfrm>
            <a:off x="236661" y="2252547"/>
            <a:ext cx="7488832" cy="338554"/>
          </a:xfrm>
          <a:prstGeom prst="rect">
            <a:avLst/>
          </a:prstGeom>
        </p:spPr>
        <p:txBody>
          <a:bodyPr wrap="square">
            <a:spAutoFit/>
          </a:bodyPr>
          <a:lstStyle/>
          <a:p>
            <a:pPr algn="ctr"/>
            <a:r>
              <a:rPr lang="en-CA" sz="1600" dirty="0">
                <a:solidFill>
                  <a:schemeClr val="tx1">
                    <a:lumMod val="85000"/>
                    <a:lumOff val="15000"/>
                  </a:schemeClr>
                </a:solidFill>
              </a:rPr>
              <a:t>Elders’ have the leading role in the MADA process in each community </a:t>
            </a:r>
          </a:p>
        </p:txBody>
      </p:sp>
      <p:sp>
        <p:nvSpPr>
          <p:cNvPr id="14" name="Rectangle 13"/>
          <p:cNvSpPr/>
          <p:nvPr/>
        </p:nvSpPr>
        <p:spPr>
          <a:xfrm>
            <a:off x="2404106" y="1787411"/>
            <a:ext cx="4304512" cy="369332"/>
          </a:xfrm>
          <a:prstGeom prst="rect">
            <a:avLst/>
          </a:prstGeom>
        </p:spPr>
        <p:txBody>
          <a:bodyPr wrap="none">
            <a:spAutoFit/>
          </a:bodyPr>
          <a:lstStyle/>
          <a:p>
            <a:r>
              <a:rPr lang="en-US" b="1" dirty="0">
                <a:solidFill>
                  <a:schemeClr val="tx1">
                    <a:lumMod val="95000"/>
                    <a:lumOff val="5000"/>
                  </a:schemeClr>
                </a:solidFill>
              </a:rPr>
              <a:t>Municipality Friend of Elders (MFE/MADA)</a:t>
            </a:r>
            <a:endParaRPr lang="en-CA" b="1" dirty="0">
              <a:solidFill>
                <a:schemeClr val="tx1">
                  <a:lumMod val="95000"/>
                  <a:lumOff val="5000"/>
                </a:schemeClr>
              </a:solidFill>
            </a:endParaRPr>
          </a:p>
        </p:txBody>
      </p:sp>
      <p:grpSp>
        <p:nvGrpSpPr>
          <p:cNvPr id="19" name="Group 18"/>
          <p:cNvGrpSpPr/>
          <p:nvPr/>
        </p:nvGrpSpPr>
        <p:grpSpPr>
          <a:xfrm>
            <a:off x="90467" y="2769433"/>
            <a:ext cx="266400" cy="270000"/>
            <a:chOff x="-1" y="425697"/>
            <a:chExt cx="380351" cy="322984"/>
          </a:xfrm>
          <a:solidFill>
            <a:schemeClr val="accent2"/>
          </a:solidFill>
        </p:grpSpPr>
        <p:sp>
          <p:nvSpPr>
            <p:cNvPr id="20" name="Hexagon 19"/>
            <p:cNvSpPr/>
            <p:nvPr/>
          </p:nvSpPr>
          <p:spPr>
            <a:xfrm rot="5400000">
              <a:off x="28683" y="397013"/>
              <a:ext cx="322984" cy="380351"/>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Hexagon 4"/>
            <p:cNvSpPr/>
            <p:nvPr/>
          </p:nvSpPr>
          <p:spPr>
            <a:xfrm>
              <a:off x="63392" y="479527"/>
              <a:ext cx="253567" cy="2153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p:txBody>
        </p:sp>
      </p:grpSp>
      <p:grpSp>
        <p:nvGrpSpPr>
          <p:cNvPr id="28" name="Group 27"/>
          <p:cNvGrpSpPr/>
          <p:nvPr/>
        </p:nvGrpSpPr>
        <p:grpSpPr>
          <a:xfrm>
            <a:off x="207084" y="4417825"/>
            <a:ext cx="266400" cy="270000"/>
            <a:chOff x="-1" y="425697"/>
            <a:chExt cx="380351" cy="322984"/>
          </a:xfrm>
          <a:solidFill>
            <a:schemeClr val="accent2"/>
          </a:solidFill>
        </p:grpSpPr>
        <p:sp>
          <p:nvSpPr>
            <p:cNvPr id="29" name="Hexagon 28"/>
            <p:cNvSpPr/>
            <p:nvPr/>
          </p:nvSpPr>
          <p:spPr>
            <a:xfrm rot="5400000">
              <a:off x="28683" y="397013"/>
              <a:ext cx="322984" cy="380351"/>
            </a:xfrm>
            <a:prstGeom prst="hexagon">
              <a:avLst>
                <a:gd name="adj" fmla="val 2500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Hexagon 4"/>
            <p:cNvSpPr/>
            <p:nvPr/>
          </p:nvSpPr>
          <p:spPr>
            <a:xfrm>
              <a:off x="63392" y="479527"/>
              <a:ext cx="253567" cy="2153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CA" sz="1700" kern="1200"/>
            </a:p>
          </p:txBody>
        </p:sp>
      </p:grpSp>
      <p:grpSp>
        <p:nvGrpSpPr>
          <p:cNvPr id="38" name="Group 37"/>
          <p:cNvGrpSpPr/>
          <p:nvPr/>
        </p:nvGrpSpPr>
        <p:grpSpPr>
          <a:xfrm>
            <a:off x="643919" y="2317039"/>
            <a:ext cx="266400" cy="270000"/>
            <a:chOff x="0" y="149593"/>
            <a:chExt cx="380366" cy="371327"/>
          </a:xfrm>
        </p:grpSpPr>
        <p:sp>
          <p:nvSpPr>
            <p:cNvPr id="39" name="Hexagon 38"/>
            <p:cNvSpPr/>
            <p:nvPr/>
          </p:nvSpPr>
          <p:spPr>
            <a:xfrm rot="5400000">
              <a:off x="4519" y="145074"/>
              <a:ext cx="371327" cy="380366"/>
            </a:xfrm>
            <a:prstGeom prst="hexagon">
              <a:avLst>
                <a:gd name="adj" fmla="val 25000"/>
                <a:gd name="vf" fmla="val 115470"/>
              </a:avLst>
            </a:prstGeom>
            <a:solidFill>
              <a:srgbClr val="8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Hexagon 4"/>
            <p:cNvSpPr/>
            <p:nvPr/>
          </p:nvSpPr>
          <p:spPr>
            <a:xfrm>
              <a:off x="63394" y="211481"/>
              <a:ext cx="253578" cy="247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kern="1200"/>
            </a:p>
          </p:txBody>
        </p:sp>
      </p:grpSp>
      <p:grpSp>
        <p:nvGrpSpPr>
          <p:cNvPr id="41" name="Group 40"/>
          <p:cNvGrpSpPr/>
          <p:nvPr/>
        </p:nvGrpSpPr>
        <p:grpSpPr>
          <a:xfrm>
            <a:off x="590519" y="3792428"/>
            <a:ext cx="266400" cy="270000"/>
            <a:chOff x="0" y="149593"/>
            <a:chExt cx="380366" cy="371327"/>
          </a:xfrm>
        </p:grpSpPr>
        <p:sp>
          <p:nvSpPr>
            <p:cNvPr id="42" name="Hexagon 41"/>
            <p:cNvSpPr/>
            <p:nvPr/>
          </p:nvSpPr>
          <p:spPr>
            <a:xfrm rot="5400000">
              <a:off x="4519" y="145074"/>
              <a:ext cx="371327" cy="380366"/>
            </a:xfrm>
            <a:prstGeom prst="hexagon">
              <a:avLst>
                <a:gd name="adj" fmla="val 25000"/>
                <a:gd name="vf" fmla="val 115470"/>
              </a:avLst>
            </a:prstGeom>
            <a:solidFill>
              <a:srgbClr val="8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Hexagon 4"/>
            <p:cNvSpPr/>
            <p:nvPr/>
          </p:nvSpPr>
          <p:spPr>
            <a:xfrm>
              <a:off x="63394" y="211481"/>
              <a:ext cx="253578" cy="247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kern="1200"/>
            </a:p>
          </p:txBody>
        </p:sp>
      </p:grpSp>
      <p:pic>
        <p:nvPicPr>
          <p:cNvPr id="1026" name="Picture 2" descr="F:\Communication\Annual Reports\Annual Report 2013_modified\Regional and Local Development\Elders\Resized\Age friendly cities_p.1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5157192"/>
            <a:ext cx="1110364" cy="15275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Communication\Annual Reports\Annual Report 2013_modified\Regional and Local Development\Elders\Resized\Elders_p.1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965" y="5161316"/>
            <a:ext cx="2544472" cy="15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55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6</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a:t>
            </a:r>
            <a:r>
              <a:rPr lang="en-CA" sz="2400" b="1" dirty="0" smtClean="0">
                <a:latin typeface="Calibri" pitchFamily="34" charset="0"/>
                <a:cs typeface="Calibri" pitchFamily="34" charset="0"/>
              </a:rPr>
              <a:t>Support: Regional Sectors</a:t>
            </a:r>
            <a:endParaRPr lang="en-CA" sz="2400" b="1" dirty="0">
              <a:latin typeface="Calibri" pitchFamily="34" charset="0"/>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7" name="Rectangle 6"/>
          <p:cNvSpPr/>
          <p:nvPr/>
        </p:nvSpPr>
        <p:spPr>
          <a:xfrm>
            <a:off x="163360" y="1628800"/>
            <a:ext cx="896399" cy="369332"/>
          </a:xfrm>
          <a:prstGeom prst="rect">
            <a:avLst/>
          </a:prstGeom>
        </p:spPr>
        <p:txBody>
          <a:bodyPr wrap="none">
            <a:spAutoFit/>
          </a:bodyPr>
          <a:lstStyle/>
          <a:p>
            <a:r>
              <a:rPr lang="en-CA" b="1" dirty="0" smtClean="0">
                <a:solidFill>
                  <a:srgbClr val="800000"/>
                </a:solidFill>
              </a:rPr>
              <a:t>Culture</a:t>
            </a:r>
            <a:endParaRPr lang="en-CA" dirty="0"/>
          </a:p>
        </p:txBody>
      </p:sp>
      <p:sp>
        <p:nvSpPr>
          <p:cNvPr id="13" name="Rectangle 12"/>
          <p:cNvSpPr/>
          <p:nvPr/>
        </p:nvSpPr>
        <p:spPr>
          <a:xfrm>
            <a:off x="201838" y="4837802"/>
            <a:ext cx="951094" cy="369332"/>
          </a:xfrm>
          <a:prstGeom prst="rect">
            <a:avLst/>
          </a:prstGeom>
        </p:spPr>
        <p:txBody>
          <a:bodyPr wrap="none">
            <a:spAutoFit/>
          </a:bodyPr>
          <a:lstStyle/>
          <a:p>
            <a:r>
              <a:rPr lang="en-CA" b="1" dirty="0" smtClean="0">
                <a:solidFill>
                  <a:srgbClr val="800000"/>
                </a:solidFill>
              </a:rPr>
              <a:t>Women</a:t>
            </a:r>
            <a:endParaRPr lang="en-CA" dirty="0"/>
          </a:p>
        </p:txBody>
      </p:sp>
      <p:sp>
        <p:nvSpPr>
          <p:cNvPr id="14" name="Rectangle 13"/>
          <p:cNvSpPr/>
          <p:nvPr/>
        </p:nvSpPr>
        <p:spPr>
          <a:xfrm>
            <a:off x="152700" y="1998132"/>
            <a:ext cx="8905507" cy="1569660"/>
          </a:xfrm>
          <a:prstGeom prst="rect">
            <a:avLst/>
          </a:prstGeom>
        </p:spPr>
        <p:txBody>
          <a:bodyPr wrap="square">
            <a:spAutoFit/>
          </a:bodyPr>
          <a:lstStyle/>
          <a:p>
            <a:pPr marL="285750" indent="-285750">
              <a:buClr>
                <a:srgbClr val="800000"/>
              </a:buClr>
              <a:buFont typeface="Wingdings" panose="05000000000000000000" pitchFamily="2" charset="2"/>
              <a:buChar char="§"/>
            </a:pPr>
            <a:r>
              <a:rPr lang="en-US" sz="1600" dirty="0" smtClean="0"/>
              <a:t>Agreement </a:t>
            </a:r>
            <a:r>
              <a:rPr lang="en-US" sz="1600" dirty="0"/>
              <a:t>for the improvement of the conditions of artists and writers (Avataq - MCCCF-CALQ- KRG</a:t>
            </a:r>
            <a:r>
              <a:rPr lang="en-US" sz="1600" dirty="0" smtClean="0"/>
              <a:t>)</a:t>
            </a:r>
          </a:p>
          <a:p>
            <a:pPr marL="742950" lvl="1" indent="-285750">
              <a:buClr>
                <a:srgbClr val="800000"/>
              </a:buClr>
              <a:buFont typeface="Wingdings" panose="05000000000000000000" pitchFamily="2" charset="2"/>
              <a:buChar char="§"/>
            </a:pPr>
            <a:r>
              <a:rPr lang="en-US" sz="1600" dirty="0" smtClean="0"/>
              <a:t>Through </a:t>
            </a:r>
            <a:r>
              <a:rPr lang="en-US" sz="1600" dirty="0"/>
              <a:t>Avataq, provides funding to Nunavik artists and writers in many disciplines through </a:t>
            </a:r>
            <a:r>
              <a:rPr lang="en-US" sz="1600" dirty="0" smtClean="0"/>
              <a:t>competitions.</a:t>
            </a:r>
            <a:r>
              <a:rPr lang="en-CA" sz="1600" dirty="0"/>
              <a:t> </a:t>
            </a:r>
            <a:r>
              <a:rPr lang="en-US" sz="1600" dirty="0" smtClean="0"/>
              <a:t>Average </a:t>
            </a:r>
            <a:r>
              <a:rPr lang="en-US" sz="1600" dirty="0"/>
              <a:t>prize between $3,000 to $</a:t>
            </a:r>
            <a:r>
              <a:rPr lang="en-US" sz="1600" dirty="0" smtClean="0"/>
              <a:t>5,000</a:t>
            </a:r>
            <a:endParaRPr lang="en-CA" sz="1600" dirty="0"/>
          </a:p>
          <a:p>
            <a:pPr marL="742950" lvl="1" indent="-285750">
              <a:buClr>
                <a:srgbClr val="800000"/>
              </a:buClr>
              <a:buFont typeface="Wingdings" panose="05000000000000000000" pitchFamily="2" charset="2"/>
              <a:buChar char="§"/>
            </a:pPr>
            <a:r>
              <a:rPr lang="en-US" sz="1600" dirty="0"/>
              <a:t>Annual funding </a:t>
            </a:r>
            <a:r>
              <a:rPr lang="en-CA" sz="1600" dirty="0" smtClean="0"/>
              <a:t>t</a:t>
            </a:r>
            <a:r>
              <a:rPr lang="en-US" sz="1600" dirty="0" smtClean="0"/>
              <a:t>o </a:t>
            </a:r>
            <a:r>
              <a:rPr lang="en-US" sz="1600" dirty="0"/>
              <a:t>increase economic benefits to artists through marketing and competitive </a:t>
            </a:r>
            <a:r>
              <a:rPr lang="en-US" sz="1600" dirty="0" smtClean="0"/>
              <a:t>products</a:t>
            </a:r>
            <a:endParaRPr lang="en-CA" sz="1600" dirty="0"/>
          </a:p>
        </p:txBody>
      </p:sp>
      <p:sp>
        <p:nvSpPr>
          <p:cNvPr id="15" name="Rectangle 14"/>
          <p:cNvSpPr/>
          <p:nvPr/>
        </p:nvSpPr>
        <p:spPr>
          <a:xfrm>
            <a:off x="120802" y="5301208"/>
            <a:ext cx="8712496" cy="830997"/>
          </a:xfrm>
          <a:prstGeom prst="rect">
            <a:avLst/>
          </a:prstGeom>
        </p:spPr>
        <p:txBody>
          <a:bodyPr wrap="square">
            <a:spAutoFit/>
          </a:bodyPr>
          <a:lstStyle/>
          <a:p>
            <a:pPr marL="285750" indent="-285750">
              <a:buClr>
                <a:srgbClr val="800000"/>
              </a:buClr>
              <a:buFont typeface="Wingdings" panose="05000000000000000000" pitchFamily="2" charset="2"/>
              <a:buChar char="§"/>
            </a:pPr>
            <a:r>
              <a:rPr lang="en-US" sz="1600" dirty="0" smtClean="0"/>
              <a:t>Agreement </a:t>
            </a:r>
            <a:r>
              <a:rPr lang="en-US" sz="1600" dirty="0"/>
              <a:t>on Equality between </a:t>
            </a:r>
            <a:r>
              <a:rPr lang="en-US" sz="1600" dirty="0" smtClean="0"/>
              <a:t>women </a:t>
            </a:r>
            <a:r>
              <a:rPr lang="en-US" sz="1600" dirty="0"/>
              <a:t>and m</a:t>
            </a:r>
            <a:r>
              <a:rPr lang="en-US" sz="1600" dirty="0" smtClean="0"/>
              <a:t>en</a:t>
            </a:r>
          </a:p>
          <a:p>
            <a:pPr marL="742950" lvl="1" indent="-285750">
              <a:buClr>
                <a:srgbClr val="800000"/>
              </a:buClr>
              <a:buFont typeface="Wingdings" panose="05000000000000000000" pitchFamily="2" charset="2"/>
              <a:buChar char="§"/>
            </a:pPr>
            <a:r>
              <a:rPr lang="en-US" sz="1600" dirty="0" smtClean="0"/>
              <a:t>Through </a:t>
            </a:r>
            <a:r>
              <a:rPr lang="en-US" sz="1600" dirty="0"/>
              <a:t>Saturviit Inuit Women Association, projects and events related to equality issues and to enhance the participation of women in political representations are </a:t>
            </a:r>
            <a:r>
              <a:rPr lang="en-US" sz="1600" dirty="0" smtClean="0"/>
              <a:t>funded</a:t>
            </a:r>
          </a:p>
        </p:txBody>
      </p:sp>
      <p:pic>
        <p:nvPicPr>
          <p:cNvPr id="2050" name="Picture 2" descr="G:\2014\Community\IMG_12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3521910"/>
            <a:ext cx="2136312" cy="15956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2014\Community\Mosaic_NV_Kuujjuaq_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518500"/>
            <a:ext cx="2364152" cy="157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2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7</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a:t>
            </a:r>
            <a:r>
              <a:rPr lang="en-CA" sz="2400" b="1" dirty="0" smtClean="0">
                <a:latin typeface="Calibri" pitchFamily="34" charset="0"/>
                <a:cs typeface="Calibri" pitchFamily="34" charset="0"/>
              </a:rPr>
              <a:t>Support: Regional Sectors</a:t>
            </a:r>
            <a:endParaRPr lang="en-CA" sz="2400" b="1" dirty="0">
              <a:latin typeface="Calibri" pitchFamily="34" charset="0"/>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graphicFrame>
        <p:nvGraphicFramePr>
          <p:cNvPr id="22" name="Diagram 21"/>
          <p:cNvGraphicFramePr/>
          <p:nvPr>
            <p:extLst>
              <p:ext uri="{D42A27DB-BD31-4B8C-83A1-F6EECF244321}">
                <p14:modId xmlns:p14="http://schemas.microsoft.com/office/powerpoint/2010/main" val="1197915631"/>
              </p:ext>
            </p:extLst>
          </p:nvPr>
        </p:nvGraphicFramePr>
        <p:xfrm>
          <a:off x="2703762" y="2042616"/>
          <a:ext cx="6472575" cy="4280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p:nvSpPr>
        <p:spPr>
          <a:xfrm>
            <a:off x="423465" y="1659825"/>
            <a:ext cx="2558714" cy="369332"/>
          </a:xfrm>
          <a:prstGeom prst="rect">
            <a:avLst/>
          </a:prstGeom>
        </p:spPr>
        <p:txBody>
          <a:bodyPr wrap="none">
            <a:spAutoFit/>
          </a:bodyPr>
          <a:lstStyle/>
          <a:p>
            <a:r>
              <a:rPr lang="en-CA" b="1" dirty="0">
                <a:solidFill>
                  <a:srgbClr val="800000"/>
                </a:solidFill>
              </a:rPr>
              <a:t>Agro </a:t>
            </a:r>
            <a:r>
              <a:rPr lang="en-CA" b="1" dirty="0" smtClean="0">
                <a:solidFill>
                  <a:srgbClr val="800000"/>
                </a:solidFill>
              </a:rPr>
              <a:t>Food </a:t>
            </a:r>
            <a:r>
              <a:rPr lang="en-CA" b="1" dirty="0">
                <a:solidFill>
                  <a:srgbClr val="800000"/>
                </a:solidFill>
              </a:rPr>
              <a:t>Development</a:t>
            </a:r>
            <a:endParaRPr lang="en-CA" dirty="0">
              <a:solidFill>
                <a:srgbClr val="800000"/>
              </a:solidFill>
            </a:endParaRPr>
          </a:p>
        </p:txBody>
      </p:sp>
      <p:sp>
        <p:nvSpPr>
          <p:cNvPr id="26" name="Rectangle 25"/>
          <p:cNvSpPr/>
          <p:nvPr/>
        </p:nvSpPr>
        <p:spPr>
          <a:xfrm>
            <a:off x="7048126" y="2780929"/>
            <a:ext cx="1256312" cy="8072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9" name="Picture 2" descr="F:\Communication\Annual Reports\Annual Report 2013_modified\Regional and Local Development\Cover page\Berries 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2" y="3175507"/>
            <a:ext cx="2449736" cy="18371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95936" y="2490351"/>
            <a:ext cx="1414170" cy="738664"/>
          </a:xfrm>
          <a:prstGeom prst="rect">
            <a:avLst/>
          </a:prstGeom>
        </p:spPr>
        <p:txBody>
          <a:bodyPr wrap="none">
            <a:spAutoFit/>
          </a:bodyPr>
          <a:lstStyle/>
          <a:p>
            <a:pPr lvl="0"/>
            <a:r>
              <a:rPr lang="en-CA" sz="1400" dirty="0"/>
              <a:t>Assisting in the </a:t>
            </a:r>
            <a:endParaRPr lang="en-CA" sz="1400" dirty="0" smtClean="0"/>
          </a:p>
          <a:p>
            <a:pPr lvl="0"/>
            <a:r>
              <a:rPr lang="en-CA" sz="1400" dirty="0" smtClean="0"/>
              <a:t>creation </a:t>
            </a:r>
            <a:r>
              <a:rPr lang="en-CA" sz="1400" dirty="0"/>
              <a:t>of new </a:t>
            </a:r>
            <a:endParaRPr lang="en-CA" sz="1400" dirty="0" smtClean="0"/>
          </a:p>
          <a:p>
            <a:pPr lvl="0"/>
            <a:r>
              <a:rPr lang="en-CA" sz="1400" dirty="0" smtClean="0"/>
              <a:t>businesses </a:t>
            </a:r>
            <a:endParaRPr lang="en-CA" sz="1400" dirty="0"/>
          </a:p>
        </p:txBody>
      </p:sp>
      <p:sp>
        <p:nvSpPr>
          <p:cNvPr id="31" name="Rectangle 30"/>
          <p:cNvSpPr/>
          <p:nvPr/>
        </p:nvSpPr>
        <p:spPr>
          <a:xfrm>
            <a:off x="6587082" y="3789040"/>
            <a:ext cx="1256312" cy="8072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en-CA" sz="1400" kern="1200" dirty="0" smtClean="0"/>
              <a:t>Business </a:t>
            </a:r>
          </a:p>
          <a:p>
            <a:pPr lvl="0" defTabSz="622300">
              <a:lnSpc>
                <a:spcPct val="90000"/>
              </a:lnSpc>
              <a:spcBef>
                <a:spcPct val="0"/>
              </a:spcBef>
              <a:spcAft>
                <a:spcPct val="35000"/>
              </a:spcAft>
            </a:pPr>
            <a:r>
              <a:rPr lang="en-CA" sz="1400" kern="1200" dirty="0" smtClean="0"/>
              <a:t>expansion </a:t>
            </a:r>
            <a:endParaRPr lang="en-CA" sz="1400" kern="1200" dirty="0"/>
          </a:p>
        </p:txBody>
      </p:sp>
    </p:spTree>
    <p:extLst>
      <p:ext uri="{BB962C8B-B14F-4D97-AF65-F5344CB8AC3E}">
        <p14:creationId xmlns:p14="http://schemas.microsoft.com/office/powerpoint/2010/main" val="223715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8</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a:t>
            </a:r>
            <a:r>
              <a:rPr lang="en-CA" sz="2400" b="1" dirty="0" smtClean="0">
                <a:latin typeface="Calibri" pitchFamily="34" charset="0"/>
                <a:cs typeface="Calibri" pitchFamily="34" charset="0"/>
              </a:rPr>
              <a:t>Support: Regional Sectors</a:t>
            </a:r>
            <a:endParaRPr lang="en-CA" sz="2400" b="1" dirty="0">
              <a:latin typeface="Calibri" pitchFamily="34" charset="0"/>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graphicFrame>
        <p:nvGraphicFramePr>
          <p:cNvPr id="6" name="Diagram 5"/>
          <p:cNvGraphicFramePr/>
          <p:nvPr>
            <p:extLst>
              <p:ext uri="{D42A27DB-BD31-4B8C-83A1-F6EECF244321}">
                <p14:modId xmlns:p14="http://schemas.microsoft.com/office/powerpoint/2010/main" val="3208822682"/>
              </p:ext>
            </p:extLst>
          </p:nvPr>
        </p:nvGraphicFramePr>
        <p:xfrm>
          <a:off x="1547664" y="1645785"/>
          <a:ext cx="7776864" cy="5169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2" descr="F:\Communication\Annual Reports\Annual Report 2013_modified\Regional and Local Development\Cover page\RLD AR 20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3439044"/>
            <a:ext cx="2118950" cy="1582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4168" y="3861048"/>
            <a:ext cx="1315360" cy="738664"/>
          </a:xfrm>
          <a:prstGeom prst="rect">
            <a:avLst/>
          </a:prstGeom>
        </p:spPr>
        <p:txBody>
          <a:bodyPr wrap="none">
            <a:spAutoFit/>
          </a:bodyPr>
          <a:lstStyle/>
          <a:p>
            <a:r>
              <a:rPr lang="en-US" sz="1400" dirty="0"/>
              <a:t>Foster  </a:t>
            </a:r>
            <a:r>
              <a:rPr lang="en-US" sz="1400" dirty="0" smtClean="0"/>
              <a:t>new </a:t>
            </a:r>
          </a:p>
          <a:p>
            <a:r>
              <a:rPr lang="en-US" sz="1400" dirty="0" smtClean="0"/>
              <a:t>generation</a:t>
            </a:r>
          </a:p>
          <a:p>
            <a:r>
              <a:rPr lang="en-US" sz="1400" dirty="0" smtClean="0"/>
              <a:t>entrepreneurs </a:t>
            </a:r>
            <a:endParaRPr lang="en-CA" sz="1400" dirty="0"/>
          </a:p>
        </p:txBody>
      </p:sp>
      <p:sp>
        <p:nvSpPr>
          <p:cNvPr id="18" name="Rectangle 17"/>
          <p:cNvSpPr/>
          <p:nvPr/>
        </p:nvSpPr>
        <p:spPr>
          <a:xfrm>
            <a:off x="3275856" y="5474385"/>
            <a:ext cx="1802677" cy="738664"/>
          </a:xfrm>
          <a:prstGeom prst="rect">
            <a:avLst/>
          </a:prstGeom>
        </p:spPr>
        <p:txBody>
          <a:bodyPr wrap="square">
            <a:spAutoFit/>
          </a:bodyPr>
          <a:lstStyle/>
          <a:p>
            <a:pPr>
              <a:buClr>
                <a:srgbClr val="800000"/>
              </a:buClr>
            </a:pPr>
            <a:r>
              <a:rPr lang="en-CA" sz="1400" dirty="0"/>
              <a:t>Participate in </a:t>
            </a:r>
            <a:r>
              <a:rPr lang="en-CA" sz="1400" dirty="0" smtClean="0"/>
              <a:t> the </a:t>
            </a:r>
          </a:p>
          <a:p>
            <a:pPr>
              <a:buClr>
                <a:srgbClr val="800000"/>
              </a:buClr>
            </a:pPr>
            <a:r>
              <a:rPr lang="en-CA" sz="1400" dirty="0" smtClean="0"/>
              <a:t>sector’s development</a:t>
            </a:r>
            <a:endParaRPr lang="en-CA" sz="1400" dirty="0"/>
          </a:p>
        </p:txBody>
      </p:sp>
      <p:sp>
        <p:nvSpPr>
          <p:cNvPr id="14" name="Rectangle 13"/>
          <p:cNvSpPr/>
          <p:nvPr/>
        </p:nvSpPr>
        <p:spPr>
          <a:xfrm>
            <a:off x="435337" y="1700808"/>
            <a:ext cx="1739066" cy="369332"/>
          </a:xfrm>
          <a:prstGeom prst="rect">
            <a:avLst/>
          </a:prstGeom>
        </p:spPr>
        <p:txBody>
          <a:bodyPr wrap="none">
            <a:spAutoFit/>
          </a:bodyPr>
          <a:lstStyle/>
          <a:p>
            <a:r>
              <a:rPr lang="en-CA" b="1" dirty="0">
                <a:solidFill>
                  <a:srgbClr val="800000"/>
                </a:solidFill>
              </a:rPr>
              <a:t>Social </a:t>
            </a:r>
            <a:r>
              <a:rPr lang="en-CA" b="1" dirty="0" smtClean="0">
                <a:solidFill>
                  <a:srgbClr val="800000"/>
                </a:solidFill>
              </a:rPr>
              <a:t>Economy</a:t>
            </a:r>
            <a:endParaRPr lang="en-CA" dirty="0"/>
          </a:p>
        </p:txBody>
      </p:sp>
      <p:sp>
        <p:nvSpPr>
          <p:cNvPr id="4" name="Rectangle 3"/>
          <p:cNvSpPr/>
          <p:nvPr/>
        </p:nvSpPr>
        <p:spPr>
          <a:xfrm>
            <a:off x="3131840" y="2276872"/>
            <a:ext cx="1643399" cy="738664"/>
          </a:xfrm>
          <a:prstGeom prst="rect">
            <a:avLst/>
          </a:prstGeom>
        </p:spPr>
        <p:txBody>
          <a:bodyPr wrap="none">
            <a:spAutoFit/>
          </a:bodyPr>
          <a:lstStyle/>
          <a:p>
            <a:pPr lvl="0"/>
            <a:r>
              <a:rPr lang="en-US" sz="1400" dirty="0"/>
              <a:t>Local and regional </a:t>
            </a:r>
            <a:endParaRPr lang="en-US" sz="1400" dirty="0" smtClean="0"/>
          </a:p>
          <a:p>
            <a:pPr lvl="0"/>
            <a:r>
              <a:rPr lang="en-US" sz="1400" dirty="0" smtClean="0"/>
              <a:t>promotional </a:t>
            </a:r>
          </a:p>
          <a:p>
            <a:pPr lvl="0"/>
            <a:r>
              <a:rPr lang="en-US" sz="1400" dirty="0" smtClean="0"/>
              <a:t>strategies </a:t>
            </a:r>
            <a:endParaRPr lang="en-CA" sz="1400" dirty="0"/>
          </a:p>
        </p:txBody>
      </p:sp>
    </p:spTree>
    <p:extLst>
      <p:ext uri="{BB962C8B-B14F-4D97-AF65-F5344CB8AC3E}">
        <p14:creationId xmlns:p14="http://schemas.microsoft.com/office/powerpoint/2010/main" val="278425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002D4AC-E56E-4C6D-9E56-A787D712270B}" type="slidenum">
              <a:rPr lang="en-CA" smtClean="0"/>
              <a:t>9</a:t>
            </a:fld>
            <a:endParaRPr lang="en-CA"/>
          </a:p>
        </p:txBody>
      </p:sp>
      <p:sp>
        <p:nvSpPr>
          <p:cNvPr id="3" name="Title 2"/>
          <p:cNvSpPr>
            <a:spLocks noGrp="1"/>
          </p:cNvSpPr>
          <p:nvPr>
            <p:ph type="title"/>
          </p:nvPr>
        </p:nvSpPr>
        <p:spPr/>
        <p:txBody>
          <a:bodyPr/>
          <a:lstStyle/>
          <a:p>
            <a:pPr algn="l"/>
            <a:r>
              <a:rPr lang="en-CA" sz="2400" b="1" dirty="0">
                <a:latin typeface="Calibri" pitchFamily="34" charset="0"/>
                <a:cs typeface="Calibri" pitchFamily="34" charset="0"/>
              </a:rPr>
              <a:t>Department </a:t>
            </a:r>
            <a:r>
              <a:rPr lang="en-CA" sz="2400" b="1" dirty="0" smtClean="0">
                <a:latin typeface="Calibri" pitchFamily="34" charset="0"/>
                <a:cs typeface="Calibri" pitchFamily="34" charset="0"/>
              </a:rPr>
              <a:t>programs</a:t>
            </a:r>
            <a:endParaRPr lang="en-CA" sz="2400" b="1" dirty="0">
              <a:latin typeface="Calibri" pitchFamily="34" charset="0"/>
              <a:cs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409" y="377132"/>
            <a:ext cx="888056" cy="880286"/>
          </a:xfrm>
          <a:prstGeom prst="rect">
            <a:avLst/>
          </a:prstGeom>
        </p:spPr>
      </p:pic>
      <p:sp>
        <p:nvSpPr>
          <p:cNvPr id="7" name="Rectangle 6"/>
          <p:cNvSpPr/>
          <p:nvPr/>
        </p:nvSpPr>
        <p:spPr>
          <a:xfrm>
            <a:off x="273096" y="1723421"/>
            <a:ext cx="3816424" cy="646331"/>
          </a:xfrm>
          <a:prstGeom prst="rect">
            <a:avLst/>
          </a:prstGeom>
        </p:spPr>
        <p:txBody>
          <a:bodyPr wrap="square">
            <a:spAutoFit/>
          </a:bodyPr>
          <a:lstStyle/>
          <a:p>
            <a:r>
              <a:rPr lang="en-US" b="1" dirty="0">
                <a:solidFill>
                  <a:srgbClr val="800000"/>
                </a:solidFill>
              </a:rPr>
              <a:t>Nunavik Family </a:t>
            </a:r>
            <a:r>
              <a:rPr lang="en-US" b="1" dirty="0" smtClean="0">
                <a:solidFill>
                  <a:srgbClr val="800000"/>
                </a:solidFill>
              </a:rPr>
              <a:t>Houses Projects</a:t>
            </a:r>
            <a:endParaRPr lang="en-CA" b="1" dirty="0">
              <a:solidFill>
                <a:srgbClr val="800000"/>
              </a:solidFill>
            </a:endParaRPr>
          </a:p>
          <a:p>
            <a:endParaRPr lang="en-CA" dirty="0"/>
          </a:p>
        </p:txBody>
      </p:sp>
      <p:sp>
        <p:nvSpPr>
          <p:cNvPr id="8" name="Rectangle 7"/>
          <p:cNvSpPr/>
          <p:nvPr/>
        </p:nvSpPr>
        <p:spPr>
          <a:xfrm>
            <a:off x="4537571" y="3732534"/>
            <a:ext cx="4104456" cy="338554"/>
          </a:xfrm>
          <a:prstGeom prst="rect">
            <a:avLst/>
          </a:prstGeom>
        </p:spPr>
        <p:txBody>
          <a:bodyPr wrap="square">
            <a:spAutoFit/>
          </a:bodyPr>
          <a:lstStyle/>
          <a:p>
            <a:r>
              <a:rPr lang="en-US" sz="1600" dirty="0" smtClean="0"/>
              <a:t>Support to </a:t>
            </a:r>
            <a:r>
              <a:rPr lang="en-US" sz="1600" dirty="0"/>
              <a:t>families and their </a:t>
            </a:r>
            <a:r>
              <a:rPr lang="en-US" sz="1600" dirty="0" smtClean="0"/>
              <a:t>children</a:t>
            </a:r>
            <a:endParaRPr lang="en-CA" sz="1600" dirty="0"/>
          </a:p>
        </p:txBody>
      </p:sp>
      <p:sp>
        <p:nvSpPr>
          <p:cNvPr id="14" name="Rectangle 13"/>
          <p:cNvSpPr/>
          <p:nvPr/>
        </p:nvSpPr>
        <p:spPr>
          <a:xfrm>
            <a:off x="222668" y="5589240"/>
            <a:ext cx="8525797" cy="830997"/>
          </a:xfrm>
          <a:prstGeom prst="rect">
            <a:avLst/>
          </a:prstGeom>
        </p:spPr>
        <p:txBody>
          <a:bodyPr wrap="square">
            <a:spAutoFit/>
          </a:bodyPr>
          <a:lstStyle/>
          <a:p>
            <a:pPr marL="285750" indent="-285750">
              <a:buClr>
                <a:srgbClr val="800000"/>
              </a:buClr>
              <a:buFont typeface="Wingdings" panose="05000000000000000000" pitchFamily="2" charset="2"/>
              <a:buChar char="§"/>
            </a:pPr>
            <a:r>
              <a:rPr lang="en-US" sz="1600" dirty="0"/>
              <a:t>Funding is available for infrastructure </a:t>
            </a:r>
            <a:r>
              <a:rPr lang="en-US" sz="1600" dirty="0" smtClean="0"/>
              <a:t>renovation through KRG </a:t>
            </a:r>
            <a:r>
              <a:rPr lang="en-US" sz="1600" dirty="0"/>
              <a:t>Sanarrutik </a:t>
            </a:r>
            <a:r>
              <a:rPr lang="en-US" sz="1600" dirty="0" smtClean="0"/>
              <a:t>funding for equipment and working capital, through consolidated </a:t>
            </a:r>
            <a:r>
              <a:rPr lang="en-US" sz="1600" dirty="0"/>
              <a:t>Makigiarutiit Fund </a:t>
            </a:r>
            <a:r>
              <a:rPr lang="en-US" sz="1600" dirty="0" smtClean="0"/>
              <a:t>I&amp;II and through Makigiarutiit III </a:t>
            </a:r>
            <a:r>
              <a:rPr lang="en-US" sz="1600" dirty="0"/>
              <a:t>when the applicant qualifies as a social economy </a:t>
            </a:r>
            <a:r>
              <a:rPr lang="en-US" sz="1600" dirty="0" smtClean="0"/>
              <a:t>enterprise</a:t>
            </a:r>
            <a:endParaRPr lang="en-CA" sz="1600" dirty="0"/>
          </a:p>
        </p:txBody>
      </p:sp>
      <p:sp>
        <p:nvSpPr>
          <p:cNvPr id="15" name="Action Button: Home 14">
            <a:hlinkClick r:id="" action="ppaction://hlinkshowjump?jump=firstslide" highlightClick="1"/>
          </p:cNvPr>
          <p:cNvSpPr/>
          <p:nvPr/>
        </p:nvSpPr>
        <p:spPr>
          <a:xfrm>
            <a:off x="3961507" y="3624858"/>
            <a:ext cx="576064" cy="522938"/>
          </a:xfrm>
          <a:prstGeom prst="actionButtonHo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1122089" y="2336094"/>
            <a:ext cx="8208912" cy="584775"/>
          </a:xfrm>
          <a:prstGeom prst="rect">
            <a:avLst/>
          </a:prstGeom>
        </p:spPr>
        <p:txBody>
          <a:bodyPr wrap="square">
            <a:spAutoFit/>
          </a:bodyPr>
          <a:lstStyle/>
          <a:p>
            <a:r>
              <a:rPr lang="en-US" sz="1600" dirty="0" smtClean="0"/>
              <a:t>Provide </a:t>
            </a:r>
            <a:r>
              <a:rPr lang="en-US" sz="1600" dirty="0"/>
              <a:t>a safe and friendly space for community activities geared towards bringing the family closer, i.e. community kitchen, parenting workshops, </a:t>
            </a:r>
            <a:r>
              <a:rPr lang="en-US" sz="1600" dirty="0" err="1"/>
              <a:t>etc</a:t>
            </a:r>
            <a:endParaRPr lang="en-CA" sz="1600" dirty="0"/>
          </a:p>
        </p:txBody>
      </p:sp>
      <p:sp>
        <p:nvSpPr>
          <p:cNvPr id="20" name="Rectangle 19"/>
          <p:cNvSpPr/>
          <p:nvPr/>
        </p:nvSpPr>
        <p:spPr>
          <a:xfrm>
            <a:off x="1151620" y="4924664"/>
            <a:ext cx="7490077" cy="584775"/>
          </a:xfrm>
          <a:prstGeom prst="rect">
            <a:avLst/>
          </a:prstGeom>
        </p:spPr>
        <p:txBody>
          <a:bodyPr wrap="square">
            <a:spAutoFit/>
          </a:bodyPr>
          <a:lstStyle/>
          <a:p>
            <a:r>
              <a:rPr lang="en-US" sz="1600" dirty="0" smtClean="0"/>
              <a:t>Counselling </a:t>
            </a:r>
            <a:r>
              <a:rPr lang="en-US" sz="1600" dirty="0"/>
              <a:t>regarding parenting roles with participation of the community resources especially the elders </a:t>
            </a:r>
          </a:p>
        </p:txBody>
      </p:sp>
      <p:sp>
        <p:nvSpPr>
          <p:cNvPr id="21" name="Action Button: Home 20">
            <a:hlinkClick r:id="" action="ppaction://hlinkshowjump?jump=firstslide" highlightClick="1"/>
          </p:cNvPr>
          <p:cNvSpPr/>
          <p:nvPr/>
        </p:nvSpPr>
        <p:spPr>
          <a:xfrm>
            <a:off x="315089" y="2367013"/>
            <a:ext cx="576064" cy="522938"/>
          </a:xfrm>
          <a:prstGeom prst="actionButtonHo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Action Button: Home 21">
            <a:hlinkClick r:id="" action="ppaction://hlinkshowjump?jump=firstslide" highlightClick="1"/>
          </p:cNvPr>
          <p:cNvSpPr/>
          <p:nvPr/>
        </p:nvSpPr>
        <p:spPr>
          <a:xfrm>
            <a:off x="323324" y="4986501"/>
            <a:ext cx="576064" cy="522938"/>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4" descr="G:\2014\Regional and Local Development\Nunavik Elders Abuse Awareness Month\Inukjuak\Elders picnic and games 0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078" y="3068960"/>
            <a:ext cx="2274564" cy="170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476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9">
      <a:dk1>
        <a:sysClr val="windowText" lastClr="000000"/>
      </a:dk1>
      <a:lt1>
        <a:sysClr val="window" lastClr="FFFFFF"/>
      </a:lt1>
      <a:dk2>
        <a:srgbClr val="69676D"/>
      </a:dk2>
      <a:lt2>
        <a:srgbClr val="FFFFFF"/>
      </a:lt2>
      <a:accent1>
        <a:srgbClr val="DEDAE3"/>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74C92AB023F428A4D9D3D27AA8B1E" ma:contentTypeVersion="15" ma:contentTypeDescription="Create a new document." ma:contentTypeScope="" ma:versionID="64a3e572f399712a775235bdafa84e37">
  <xsd:schema xmlns:xsd="http://www.w3.org/2001/XMLSchema" xmlns:xs="http://www.w3.org/2001/XMLSchema" xmlns:p="http://schemas.microsoft.com/office/2006/metadata/properties" xmlns:ns3="cadc7786-0f14-472e-9762-f52f7e047dd8" xmlns:ns4="eb00ebc6-3def-41e9-bdf4-71f6dc8dc26e" targetNamespace="http://schemas.microsoft.com/office/2006/metadata/properties" ma:root="true" ma:fieldsID="687eadeaed2ef630a1712f51592171fa" ns3:_="" ns4:_="">
    <xsd:import namespace="cadc7786-0f14-472e-9762-f52f7e047dd8"/>
    <xsd:import namespace="eb00ebc6-3def-41e9-bdf4-71f6dc8dc26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BillingMetadata" minOccurs="0"/>
                <xsd:element ref="ns3:MediaServiceDateTaken" minOccurs="0"/>
                <xsd:element ref="ns3:MediaServiceSystem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c7786-0f14-472e-9762-f52f7e04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00ebc6-3def-41e9-bdf4-71f6dc8dc2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adc7786-0f14-472e-9762-f52f7e047dd8" xsi:nil="true"/>
  </documentManagement>
</p:properties>
</file>

<file path=customXml/itemProps1.xml><?xml version="1.0" encoding="utf-8"?>
<ds:datastoreItem xmlns:ds="http://schemas.openxmlformats.org/officeDocument/2006/customXml" ds:itemID="{7853ADE8-21DE-4C68-88BD-9D9A446E4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dc7786-0f14-472e-9762-f52f7e047dd8"/>
    <ds:schemaRef ds:uri="eb00ebc6-3def-41e9-bdf4-71f6dc8dc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B394A-36F7-49B1-979D-D62917A85F20}">
  <ds:schemaRefs>
    <ds:schemaRef ds:uri="http://schemas.microsoft.com/sharepoint/v3/contenttype/forms"/>
  </ds:schemaRefs>
</ds:datastoreItem>
</file>

<file path=customXml/itemProps3.xml><?xml version="1.0" encoding="utf-8"?>
<ds:datastoreItem xmlns:ds="http://schemas.openxmlformats.org/officeDocument/2006/customXml" ds:itemID="{8F084CB7-AA1B-4638-A31E-BED74BC82C76}">
  <ds:schemaRefs>
    <ds:schemaRef ds:uri="http://purl.org/dc/terms/"/>
    <ds:schemaRef ds:uri="http://purl.org/dc/elements/1.1/"/>
    <ds:schemaRef ds:uri="cadc7786-0f14-472e-9762-f52f7e047dd8"/>
    <ds:schemaRef ds:uri="http://schemas.openxmlformats.org/package/2006/metadata/core-properties"/>
    <ds:schemaRef ds:uri="http://schemas.microsoft.com/office/2006/documentManagement/types"/>
    <ds:schemaRef ds:uri="http://www.w3.org/XML/1998/namespace"/>
    <ds:schemaRef ds:uri="http://purl.org/dc/dcmitype/"/>
    <ds:schemaRef ds:uri="eb00ebc6-3def-41e9-bdf4-71f6dc8dc26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29770</TotalTime>
  <Words>938</Words>
  <Application>Microsoft Office PowerPoint</Application>
  <PresentationFormat>On-screen Show (4:3)</PresentationFormat>
  <Paragraphs>151</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Franklin Gothic Medium</vt:lpstr>
      <vt:lpstr>Wingdings</vt:lpstr>
      <vt:lpstr>Wingdings 2</vt:lpstr>
      <vt:lpstr>Grid</vt:lpstr>
      <vt:lpstr>PowerPoint Presentation</vt:lpstr>
      <vt:lpstr>Department mandate </vt:lpstr>
      <vt:lpstr>Department mandate </vt:lpstr>
      <vt:lpstr>Department Support: Regional Sectors</vt:lpstr>
      <vt:lpstr>Department Support: Regional Sectors</vt:lpstr>
      <vt:lpstr>Department Support: Regional Sectors</vt:lpstr>
      <vt:lpstr>Department Support: Regional Sectors</vt:lpstr>
      <vt:lpstr>Department Support: Regional Sectors</vt:lpstr>
      <vt:lpstr>Department programs</vt:lpstr>
      <vt:lpstr>Department programs</vt:lpstr>
      <vt:lpstr>Department programs</vt:lpstr>
      <vt:lpstr>Department programs</vt:lpstr>
      <vt:lpstr>Department programs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Kativik Regional Government</dc:title>
  <dc:creator>Angela Petru</dc:creator>
  <cp:lastModifiedBy>Adel Yassa</cp:lastModifiedBy>
  <cp:revision>603</cp:revision>
  <cp:lastPrinted>2015-04-08T20:30:21Z</cp:lastPrinted>
  <dcterms:created xsi:type="dcterms:W3CDTF">2013-08-12T20:50:13Z</dcterms:created>
  <dcterms:modified xsi:type="dcterms:W3CDTF">2026-04-13T12:31:28Z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0x010100C8F74C92AB023F428A4D9D3D27AA8B1E</vt:lpwstr>
  </property>
</Properties>
</file>